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sldIdLst>
    <p:sldId id="259" r:id="rId5"/>
    <p:sldId id="262" r:id="rId6"/>
    <p:sldId id="264" r:id="rId7"/>
    <p:sldId id="269" r:id="rId8"/>
    <p:sldId id="291" r:id="rId9"/>
    <p:sldId id="310" r:id="rId10"/>
    <p:sldId id="308" r:id="rId11"/>
    <p:sldId id="294" r:id="rId12"/>
    <p:sldId id="295" r:id="rId13"/>
    <p:sldId id="311" r:id="rId14"/>
    <p:sldId id="312" r:id="rId15"/>
    <p:sldId id="296" r:id="rId16"/>
    <p:sldId id="297" r:id="rId17"/>
    <p:sldId id="298" r:id="rId18"/>
    <p:sldId id="299" r:id="rId19"/>
    <p:sldId id="306" r:id="rId20"/>
    <p:sldId id="300" r:id="rId21"/>
    <p:sldId id="313" r:id="rId22"/>
    <p:sldId id="314" r:id="rId23"/>
    <p:sldId id="307" r:id="rId24"/>
    <p:sldId id="302" r:id="rId25"/>
    <p:sldId id="303" r:id="rId26"/>
    <p:sldId id="304" r:id="rId27"/>
    <p:sldId id="315" r:id="rId28"/>
    <p:sldId id="301" r:id="rId29"/>
    <p:sldId id="305"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EDC92-BACC-46DF-94BE-C8B4C1DBEBA2}"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0EB87-3497-4A50-BC9D-3D471769DF43}" type="slidenum">
              <a:rPr lang="en-US" smtClean="0"/>
              <a:t>‹#›</a:t>
            </a:fld>
            <a:endParaRPr lang="en-US"/>
          </a:p>
        </p:txBody>
      </p:sp>
    </p:spTree>
    <p:extLst>
      <p:ext uri="{BB962C8B-B14F-4D97-AF65-F5344CB8AC3E}">
        <p14:creationId xmlns:p14="http://schemas.microsoft.com/office/powerpoint/2010/main" val="119498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86A5-23C8-4323-9720-9D696B8EF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00ED1-F609-4579-9A59-5E8D6CF2D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84C8CE-AB0C-4D77-9404-BC17BDF1A1B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3B38EE4B-5115-4B05-B7B3-21EDDE828881}"/>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4CABBC1-6307-485E-BAB1-D4D002943890}"/>
              </a:ext>
            </a:extLst>
          </p:cNvPr>
          <p:cNvSpPr>
            <a:spLocks noGrp="1"/>
          </p:cNvSpPr>
          <p:nvPr>
            <p:ph type="sldNum" sz="quarter" idx="12"/>
          </p:nvPr>
        </p:nvSpPr>
        <p:spPr/>
        <p:txBody>
          <a:bodyPr/>
          <a:lstStyle/>
          <a:p>
            <a:fld id="{0849B812-8468-45BA-B8D7-31C4B6211ACB}" type="slidenum">
              <a:rPr lang="en-US" smtClean="0"/>
              <a:t>‹#›</a:t>
            </a:fld>
            <a:endParaRPr lang="en-US"/>
          </a:p>
        </p:txBody>
      </p:sp>
      <p:pic>
        <p:nvPicPr>
          <p:cNvPr id="8" name="Picture 7">
            <a:extLst>
              <a:ext uri="{FF2B5EF4-FFF2-40B4-BE49-F238E27FC236}">
                <a16:creationId xmlns:a16="http://schemas.microsoft.com/office/drawing/2014/main" id="{06ADC1DC-4821-4D1B-AE6B-6279C809FE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404778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7F04-EE66-4DF0-B5AB-B46EC3B71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88CEE-92C3-436F-9970-A7267238B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C6B5A-290F-44B9-9AF3-2DD408F344FC}"/>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66501053-8158-4145-8A51-2467781EC047}"/>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71EC369-8BFF-43BF-837E-A8EC0EA1BDB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80434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39BA3-9051-4D0E-B9D7-8AF37904B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72BC6-2172-4EA8-A475-6A2E869D0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F90D7-1391-4F0D-8B07-E061DB0DA2E7}"/>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EFE20E7-7065-4B8D-B885-FC1A33927893}"/>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E48DB27-84E9-48FC-B0F2-6F5EA31596F8}"/>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274878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8CAA-73CA-402F-8395-39D368A49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6661F-2C0C-4761-A79D-6E64319C5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D0752-4D8F-44DF-9712-4DC596F87F0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7DC071BC-C285-4FEB-BF90-A2580B11DB3E}"/>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14CC280-F9D0-44A9-B10B-CB0425E8A10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93592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DD46-3D81-41EA-8DA7-4EF69B904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68360-CB07-4187-BAE9-263E51A40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51FB2-87BA-42C8-BA9D-D77C2DE2B498}"/>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B70D36F-5806-40CC-AFB0-37C28B01B6B4}"/>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9EF8E070-F6CC-439D-B94C-203293169CE1}"/>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6707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EEA6-90D4-46F0-BD96-6BE394E27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0C030-0791-499C-AE67-34AAFC0658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93828-113B-4DE7-AEBD-D7A2DD151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9F5F5-28F3-4BA1-B9B0-8552E23EA636}"/>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0E50F591-DAC7-4D8A-876B-88C467D301B6}"/>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3B33C88F-0BD5-4D44-9946-628A2AAF88D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23593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2F7D-289A-4B49-9335-770831347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AE2FD-B362-4B5E-86F0-B984CCCA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BC7C1-A794-4EF1-996D-6E333B5FF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A8266-D8A3-4D72-B8AB-308FAD315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007A9-49C2-40A2-BEA9-25C298027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3FA6C-491B-4281-95A6-6E951F2A0C04}"/>
              </a:ext>
            </a:extLst>
          </p:cNvPr>
          <p:cNvSpPr>
            <a:spLocks noGrp="1"/>
          </p:cNvSpPr>
          <p:nvPr>
            <p:ph type="dt" sz="half" idx="10"/>
          </p:nvPr>
        </p:nvSpPr>
        <p:spPr/>
        <p:txBody>
          <a:bodyPr/>
          <a:lstStyle/>
          <a:p>
            <a:r>
              <a:rPr lang="en-US"/>
              <a:t>10/25/2019</a:t>
            </a:r>
          </a:p>
        </p:txBody>
      </p:sp>
      <p:sp>
        <p:nvSpPr>
          <p:cNvPr id="8" name="Footer Placeholder 7">
            <a:extLst>
              <a:ext uri="{FF2B5EF4-FFF2-40B4-BE49-F238E27FC236}">
                <a16:creationId xmlns:a16="http://schemas.microsoft.com/office/drawing/2014/main" id="{BD4CD3E3-D19C-4659-A100-895E5ED7BDD6}"/>
              </a:ext>
            </a:extLst>
          </p:cNvPr>
          <p:cNvSpPr>
            <a:spLocks noGrp="1"/>
          </p:cNvSpPr>
          <p:nvPr>
            <p:ph type="ftr" sz="quarter" idx="11"/>
          </p:nvPr>
        </p:nvSpPr>
        <p:spPr/>
        <p:txBody>
          <a:bodyPr/>
          <a:lstStyle/>
          <a:p>
            <a:r>
              <a:rPr lang="en-US"/>
              <a:t>FYP: Evaluation 4</a:t>
            </a:r>
          </a:p>
        </p:txBody>
      </p:sp>
      <p:sp>
        <p:nvSpPr>
          <p:cNvPr id="9" name="Slide Number Placeholder 8">
            <a:extLst>
              <a:ext uri="{FF2B5EF4-FFF2-40B4-BE49-F238E27FC236}">
                <a16:creationId xmlns:a16="http://schemas.microsoft.com/office/drawing/2014/main" id="{182AAD5E-65D9-46A0-A592-D09A4CDC067A}"/>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61413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AF62-4E69-4201-B62A-CE8D20C5F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58E1B-A3AA-4F3D-AD40-63D03D735C84}"/>
              </a:ext>
            </a:extLst>
          </p:cNvPr>
          <p:cNvSpPr>
            <a:spLocks noGrp="1"/>
          </p:cNvSpPr>
          <p:nvPr>
            <p:ph type="dt" sz="half" idx="10"/>
          </p:nvPr>
        </p:nvSpPr>
        <p:spPr/>
        <p:txBody>
          <a:bodyPr/>
          <a:lstStyle/>
          <a:p>
            <a:r>
              <a:rPr lang="en-US"/>
              <a:t>10/25/2019</a:t>
            </a:r>
          </a:p>
        </p:txBody>
      </p:sp>
      <p:sp>
        <p:nvSpPr>
          <p:cNvPr id="4" name="Footer Placeholder 3">
            <a:extLst>
              <a:ext uri="{FF2B5EF4-FFF2-40B4-BE49-F238E27FC236}">
                <a16:creationId xmlns:a16="http://schemas.microsoft.com/office/drawing/2014/main" id="{04B76647-9EF1-4690-BC29-E87CF1E6720E}"/>
              </a:ext>
            </a:extLst>
          </p:cNvPr>
          <p:cNvSpPr>
            <a:spLocks noGrp="1"/>
          </p:cNvSpPr>
          <p:nvPr>
            <p:ph type="ftr" sz="quarter" idx="11"/>
          </p:nvPr>
        </p:nvSpPr>
        <p:spPr/>
        <p:txBody>
          <a:bodyPr/>
          <a:lstStyle/>
          <a:p>
            <a:r>
              <a:rPr lang="en-US"/>
              <a:t>FYP: Evaluation 4</a:t>
            </a:r>
          </a:p>
        </p:txBody>
      </p:sp>
      <p:sp>
        <p:nvSpPr>
          <p:cNvPr id="5" name="Slide Number Placeholder 4">
            <a:extLst>
              <a:ext uri="{FF2B5EF4-FFF2-40B4-BE49-F238E27FC236}">
                <a16:creationId xmlns:a16="http://schemas.microsoft.com/office/drawing/2014/main" id="{3D57D8A9-AF7C-4295-BC2C-499F860BC3D2}"/>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420247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389C3-097E-4BB7-AA71-78E2D208AD94}"/>
              </a:ext>
            </a:extLst>
          </p:cNvPr>
          <p:cNvSpPr>
            <a:spLocks noGrp="1"/>
          </p:cNvSpPr>
          <p:nvPr>
            <p:ph type="dt" sz="half" idx="10"/>
          </p:nvPr>
        </p:nvSpPr>
        <p:spPr/>
        <p:txBody>
          <a:bodyPr/>
          <a:lstStyle/>
          <a:p>
            <a:r>
              <a:rPr lang="en-US"/>
              <a:t>10/25/2019</a:t>
            </a:r>
          </a:p>
        </p:txBody>
      </p:sp>
      <p:sp>
        <p:nvSpPr>
          <p:cNvPr id="3" name="Footer Placeholder 2">
            <a:extLst>
              <a:ext uri="{FF2B5EF4-FFF2-40B4-BE49-F238E27FC236}">
                <a16:creationId xmlns:a16="http://schemas.microsoft.com/office/drawing/2014/main" id="{13D812C0-AE3E-4215-A608-FB5A295E585C}"/>
              </a:ext>
            </a:extLst>
          </p:cNvPr>
          <p:cNvSpPr>
            <a:spLocks noGrp="1"/>
          </p:cNvSpPr>
          <p:nvPr>
            <p:ph type="ftr" sz="quarter" idx="11"/>
          </p:nvPr>
        </p:nvSpPr>
        <p:spPr/>
        <p:txBody>
          <a:bodyPr/>
          <a:lstStyle/>
          <a:p>
            <a:r>
              <a:rPr lang="en-US"/>
              <a:t>FYP: Evaluation 4</a:t>
            </a:r>
          </a:p>
        </p:txBody>
      </p:sp>
      <p:sp>
        <p:nvSpPr>
          <p:cNvPr id="4" name="Slide Number Placeholder 3">
            <a:extLst>
              <a:ext uri="{FF2B5EF4-FFF2-40B4-BE49-F238E27FC236}">
                <a16:creationId xmlns:a16="http://schemas.microsoft.com/office/drawing/2014/main" id="{8ECC1915-9FD7-4F62-85AF-D0203BC6972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50846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9C2-8A27-4D6A-90CE-9917DE602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CA19A-B37C-4B27-8392-9E70A7C11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D838C-B313-4D75-B870-56878B171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27000-4038-4E2B-8126-64F407AB6E32}"/>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FC325B26-191A-43EE-862C-F4C5DF372D0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27DD3AC4-8587-4E3B-A72D-85EB8EA8818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8116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DD62-E111-4310-8514-9EE524DE5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178CC-034F-4AB4-8542-47AC2AACA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695A9B-3918-48A0-9C2F-CE9EFC22E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44B6-9212-4315-A104-05649CA4FE90}"/>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D7439545-6C30-4912-8A7A-2F6D5286CC1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A91F497B-6674-4E2F-B263-85376FAF21A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62731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35E1-1886-4BE5-BD60-342D18CA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974E7-E1EF-4A7D-AFD7-00D5F41C5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0C26-5541-4AD7-A713-95646D120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10/25/2019</a:t>
            </a:r>
          </a:p>
        </p:txBody>
      </p:sp>
      <p:sp>
        <p:nvSpPr>
          <p:cNvPr id="5" name="Footer Placeholder 4">
            <a:extLst>
              <a:ext uri="{FF2B5EF4-FFF2-40B4-BE49-F238E27FC236}">
                <a16:creationId xmlns:a16="http://schemas.microsoft.com/office/drawing/2014/main" id="{576FF120-FB8A-4340-B918-26770841D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Evaluation 4</a:t>
            </a:r>
          </a:p>
        </p:txBody>
      </p:sp>
      <p:sp>
        <p:nvSpPr>
          <p:cNvPr id="6" name="Slide Number Placeholder 5">
            <a:extLst>
              <a:ext uri="{FF2B5EF4-FFF2-40B4-BE49-F238E27FC236}">
                <a16:creationId xmlns:a16="http://schemas.microsoft.com/office/drawing/2014/main" id="{69E482AA-EE84-4E81-A97C-5728ADFD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9B812-8468-45BA-B8D7-31C4B6211ACB}" type="slidenum">
              <a:rPr lang="en-US" smtClean="0"/>
              <a:t>‹#›</a:t>
            </a:fld>
            <a:endParaRPr lang="en-US"/>
          </a:p>
        </p:txBody>
      </p:sp>
    </p:spTree>
    <p:extLst>
      <p:ext uri="{BB962C8B-B14F-4D97-AF65-F5344CB8AC3E}">
        <p14:creationId xmlns:p14="http://schemas.microsoft.com/office/powerpoint/2010/main" val="41971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file:///C:\Users\hamza\Pictures\fyp%20project\SRS\Use%20Case%20Description.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file:///C:\Users\hamza\Pictures\fyp%20project\SRS\Functional%20Requirements.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oreilly.com/library/view/machine-learning-pocket/9781492047537/" TargetMode="External"/><Relationship Id="rId7" Type="http://schemas.openxmlformats.org/officeDocument/2006/relationships/hyperlink" Target="https://thesai.org/Downloads/Volume9No6/Paper_6-Study_of_Face_Recognition_Techniques.pdf" TargetMode="External"/><Relationship Id="rId2" Type="http://schemas.openxmlformats.org/officeDocument/2006/relationships/hyperlink" Target="https://www.researchgate.net/publication/283784170_The_Childcare_Center_How_to_Ensure_Quality_Childcare_Practices" TargetMode="External"/><Relationship Id="rId1" Type="http://schemas.openxmlformats.org/officeDocument/2006/relationships/slideLayout" Target="../slideLayouts/slideLayout1.xml"/><Relationship Id="rId6" Type="http://schemas.openxmlformats.org/officeDocument/2006/relationships/hyperlink" Target="https://ieeexplore.ieee.org/document/5344047" TargetMode="External"/><Relationship Id="rId5" Type="http://schemas.openxmlformats.org/officeDocument/2006/relationships/hyperlink" Target="https://www.oreilly.com/library/view/learning-react-native/9781491929049/ch01.html" TargetMode="External"/><Relationship Id="rId4" Type="http://schemas.openxmlformats.org/officeDocument/2006/relationships/hyperlink" Target="https://link.springer.com/article/10.1023/A:10166099278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2542950" y="2714270"/>
            <a:ext cx="5932970" cy="852951"/>
          </a:xfrm>
        </p:spPr>
        <p:txBody>
          <a:bodyPr>
            <a:normAutofit/>
          </a:bodyPr>
          <a:lstStyle/>
          <a:p>
            <a:r>
              <a:rPr lang="en-US" sz="2600" dirty="0"/>
              <a:t>Muhammad Talha Jamal (SP18-BCS-128)</a:t>
            </a:r>
            <a:br>
              <a:rPr lang="en-US" sz="2600" dirty="0"/>
            </a:br>
            <a:r>
              <a:rPr lang="en-US" sz="2600" dirty="0"/>
              <a:t>Samiya Ahsan (SP18-BCS-147)</a:t>
            </a:r>
          </a:p>
        </p:txBody>
      </p:sp>
      <p:sp>
        <p:nvSpPr>
          <p:cNvPr id="3" name="Title 1">
            <a:extLst>
              <a:ext uri="{FF2B5EF4-FFF2-40B4-BE49-F238E27FC236}">
                <a16:creationId xmlns:a16="http://schemas.microsoft.com/office/drawing/2014/main" id="{D7DDDDD7-14C3-482B-92AE-07A800D31395}"/>
              </a:ext>
            </a:extLst>
          </p:cNvPr>
          <p:cNvSpPr txBox="1">
            <a:spLocks/>
          </p:cNvSpPr>
          <p:nvPr/>
        </p:nvSpPr>
        <p:spPr>
          <a:xfrm>
            <a:off x="1726017" y="1394660"/>
            <a:ext cx="7566837" cy="852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rgbClr val="0000CC"/>
                </a:solidFill>
              </a:rPr>
              <a:t>Waddler</a:t>
            </a:r>
            <a:endParaRPr lang="en-US" sz="5400" dirty="0"/>
          </a:p>
        </p:txBody>
      </p:sp>
      <p:sp>
        <p:nvSpPr>
          <p:cNvPr id="4" name="Subtitle 7">
            <a:extLst>
              <a:ext uri="{FF2B5EF4-FFF2-40B4-BE49-F238E27FC236}">
                <a16:creationId xmlns:a16="http://schemas.microsoft.com/office/drawing/2014/main" id="{B2588FE5-8CBB-4043-A0C6-4DEB98670070}"/>
              </a:ext>
            </a:extLst>
          </p:cNvPr>
          <p:cNvSpPr>
            <a:spLocks noGrp="1"/>
          </p:cNvSpPr>
          <p:nvPr>
            <p:ph type="subTitle" idx="1"/>
          </p:nvPr>
        </p:nvSpPr>
        <p:spPr>
          <a:xfrm>
            <a:off x="1977657" y="4033880"/>
            <a:ext cx="5547360" cy="769685"/>
          </a:xfrm>
        </p:spPr>
        <p:txBody>
          <a:bodyPr>
            <a:noAutofit/>
          </a:bodyPr>
          <a:lstStyle/>
          <a:p>
            <a:pPr marL="511175" indent="-279400" algn="l"/>
            <a:r>
              <a:rPr lang="en-US" dirty="0">
                <a:solidFill>
                  <a:srgbClr val="002060"/>
                </a:solidFill>
              </a:rPr>
              <a:t>Supervisor Name: Dr. Assad Abbas</a:t>
            </a:r>
          </a:p>
          <a:p>
            <a:pPr marL="511175" indent="-279400" algn="l"/>
            <a:endParaRPr lang="en-US" dirty="0">
              <a:solidFill>
                <a:srgbClr val="002060"/>
              </a:solidFill>
            </a:endParaRPr>
          </a:p>
        </p:txBody>
      </p:sp>
      <p:sp>
        <p:nvSpPr>
          <p:cNvPr id="6" name="Subtitle 7">
            <a:extLst>
              <a:ext uri="{FF2B5EF4-FFF2-40B4-BE49-F238E27FC236}">
                <a16:creationId xmlns:a16="http://schemas.microsoft.com/office/drawing/2014/main" id="{150D985A-17E0-4F39-9BF6-FF1EA220EC01}"/>
              </a:ext>
            </a:extLst>
          </p:cNvPr>
          <p:cNvSpPr txBox="1">
            <a:spLocks/>
          </p:cNvSpPr>
          <p:nvPr/>
        </p:nvSpPr>
        <p:spPr>
          <a:xfrm>
            <a:off x="3501655" y="5662906"/>
            <a:ext cx="7067107" cy="8529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1175" indent="-279400"/>
            <a:r>
              <a:rPr lang="en-US" dirty="0">
                <a:solidFill>
                  <a:srgbClr val="7030A0"/>
                </a:solidFill>
              </a:rPr>
              <a:t>Department of Computer Science,        </a:t>
            </a:r>
          </a:p>
          <a:p>
            <a:pPr marL="511175" indent="-279400"/>
            <a:r>
              <a:rPr lang="en-US" dirty="0">
                <a:solidFill>
                  <a:srgbClr val="7030A0"/>
                </a:solidFill>
              </a:rPr>
              <a:t>COMSATS University Islamabad.</a:t>
            </a:r>
            <a:endParaRPr lang="en-US" sz="2000" dirty="0">
              <a:solidFill>
                <a:srgbClr val="7030A0"/>
              </a:solidFill>
            </a:endParaRPr>
          </a:p>
        </p:txBody>
      </p:sp>
    </p:spTree>
    <p:extLst>
      <p:ext uri="{BB962C8B-B14F-4D97-AF65-F5344CB8AC3E}">
        <p14:creationId xmlns:p14="http://schemas.microsoft.com/office/powerpoint/2010/main" val="26484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 (4-6)</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962140" y="1595652"/>
            <a:ext cx="9144000" cy="4603897"/>
          </a:xfrm>
        </p:spPr>
        <p:txBody>
          <a:bodyPr>
            <a:normAutofit/>
          </a:bodyPr>
          <a:lstStyle/>
          <a:p>
            <a:r>
              <a:rPr lang="en-US" sz="1900" dirty="0"/>
              <a:t>Following are the major modules of the Waddler</a:t>
            </a:r>
          </a:p>
          <a:p>
            <a:endParaRPr lang="en-US" sz="1900" dirty="0"/>
          </a:p>
          <a:p>
            <a:pPr lvl="2" algn="l" fontAlgn="base"/>
            <a:r>
              <a:rPr lang="en-US" b="1" dirty="0">
                <a:effectLst>
                  <a:glow>
                    <a:srgbClr val="000000"/>
                  </a:glow>
                  <a:outerShdw sx="0" sy="0">
                    <a:srgbClr val="000000"/>
                  </a:outerShdw>
                  <a:reflection stA="0" endPos="0" fadeDir="0" sx="0" sy="0"/>
                </a:effectLst>
              </a:rPr>
              <a:t>Module 4: Children Activities</a:t>
            </a:r>
          </a:p>
          <a:p>
            <a:pPr algn="l"/>
            <a:r>
              <a:rPr lang="en-US" sz="1600" dirty="0"/>
              <a:t>	    This module will be dealing with the Caretaker’s profile who will be able to update all the 	    children activities that will be viewed by the Parent. </a:t>
            </a:r>
          </a:p>
          <a:p>
            <a:pPr algn="l"/>
            <a:endParaRPr lang="en-US" sz="1600" dirty="0"/>
          </a:p>
          <a:p>
            <a:pPr lvl="2" algn="l" fontAlgn="base"/>
            <a:r>
              <a:rPr lang="en-US" b="1" dirty="0">
                <a:effectLst>
                  <a:glow>
                    <a:srgbClr val="000000"/>
                  </a:glow>
                  <a:outerShdw sx="0" sy="0">
                    <a:srgbClr val="000000"/>
                  </a:outerShdw>
                  <a:reflection stA="0" endPos="0" fadeDir="0" sx="0" sy="0"/>
                </a:effectLst>
              </a:rPr>
              <a:t>Module 5: Face Recognition </a:t>
            </a:r>
          </a:p>
          <a:p>
            <a:pPr lvl="2" algn="l" fontAlgn="base"/>
            <a:r>
              <a:rPr lang="en-US" sz="1600" b="1" dirty="0">
                <a:effectLst>
                  <a:glow>
                    <a:srgbClr val="000000"/>
                  </a:glow>
                  <a:outerShdw sx="0" sy="0">
                    <a:srgbClr val="000000"/>
                  </a:outerShdw>
                  <a:reflection stA="0" endPos="0" fadeDir="0" sx="0" sy="0"/>
                </a:effectLst>
              </a:rPr>
              <a:t>    </a:t>
            </a:r>
            <a:r>
              <a:rPr lang="en-US" sz="1600" dirty="0"/>
              <a:t>This module will be dealing with the security system for the children with face  </a:t>
            </a:r>
          </a:p>
          <a:p>
            <a:pPr lvl="2" algn="just" fontAlgn="base"/>
            <a:r>
              <a:rPr lang="en-US" sz="1600" dirty="0"/>
              <a:t>    recognition technology</a:t>
            </a:r>
          </a:p>
          <a:p>
            <a:endParaRPr lang="en-US" sz="1600" dirty="0"/>
          </a:p>
          <a:p>
            <a:pPr lvl="2" algn="l" fontAlgn="base"/>
            <a:r>
              <a:rPr lang="en-US" b="1" dirty="0">
                <a:effectLst>
                  <a:glow>
                    <a:srgbClr val="000000"/>
                  </a:glow>
                  <a:outerShdw sx="0" sy="0">
                    <a:srgbClr val="000000"/>
                  </a:outerShdw>
                  <a:reflection stA="0" endPos="0" fadeDir="0" sx="0" sy="0"/>
                </a:effectLst>
              </a:rPr>
              <a:t>Module 6: Chat Bot</a:t>
            </a:r>
          </a:p>
          <a:p>
            <a:pPr algn="l"/>
            <a:r>
              <a:rPr lang="en-US" sz="1600" dirty="0"/>
              <a:t>                       This module will be dealing with the instant replying to the parent’s queries.</a:t>
            </a:r>
          </a:p>
          <a:p>
            <a:pPr lvl="1" algn="l"/>
            <a:endParaRPr lang="en-US" dirty="0"/>
          </a:p>
          <a:p>
            <a:pPr lvl="1" algn="l"/>
            <a:endParaRPr lang="en-US" dirty="0"/>
          </a:p>
          <a:p>
            <a:pPr lvl="1" algn="l"/>
            <a:endParaRPr lang="en-US" dirty="0"/>
          </a:p>
        </p:txBody>
      </p:sp>
    </p:spTree>
    <p:extLst>
      <p:ext uri="{BB962C8B-B14F-4D97-AF65-F5344CB8AC3E}">
        <p14:creationId xmlns:p14="http://schemas.microsoft.com/office/powerpoint/2010/main" val="325274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 (7-8)</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748807" y="1683786"/>
            <a:ext cx="9144000" cy="4603897"/>
          </a:xfrm>
        </p:spPr>
        <p:txBody>
          <a:bodyPr>
            <a:normAutofit lnSpcReduction="10000"/>
          </a:bodyPr>
          <a:lstStyle/>
          <a:p>
            <a:pPr lvl="2" algn="just" fontAlgn="base"/>
            <a:r>
              <a:rPr lang="en-US" b="1" dirty="0">
                <a:effectLst>
                  <a:glow>
                    <a:srgbClr val="000000"/>
                  </a:glow>
                  <a:outerShdw sx="0" sy="0">
                    <a:srgbClr val="000000"/>
                  </a:outerShdw>
                  <a:reflection stA="0" endPos="0" fadeDir="0" sx="0" sy="0"/>
                </a:effectLst>
              </a:rPr>
              <a:t>Module 7: News Feed</a:t>
            </a:r>
          </a:p>
          <a:p>
            <a:pPr algn="just"/>
            <a:r>
              <a:rPr lang="en-US" sz="1900" dirty="0"/>
              <a:t>	   </a:t>
            </a:r>
            <a:r>
              <a:rPr lang="en-US" sz="1600" dirty="0"/>
              <a:t>This module will be dealing with the live activities of the children which would be posted by the         	    caretaker. </a:t>
            </a:r>
          </a:p>
          <a:p>
            <a:pPr lvl="2" algn="just" fontAlgn="base"/>
            <a:r>
              <a:rPr lang="en-US" b="1" dirty="0">
                <a:effectLst>
                  <a:glow>
                    <a:srgbClr val="000000"/>
                  </a:glow>
                  <a:outerShdw sx="0" sy="0">
                    <a:srgbClr val="000000"/>
                  </a:outerShdw>
                  <a:reflection stA="0" endPos="0" fadeDir="0" sx="0" sy="0"/>
                </a:effectLst>
              </a:rPr>
              <a:t>Module 8: Configuration</a:t>
            </a:r>
          </a:p>
          <a:p>
            <a:pPr algn="just"/>
            <a:r>
              <a:rPr lang="en-US" sz="1900" dirty="0"/>
              <a:t>	   </a:t>
            </a:r>
            <a:r>
              <a:rPr lang="en-US" sz="1600" dirty="0"/>
              <a:t>This module will be dealing with the configuration of the application.</a:t>
            </a:r>
          </a:p>
          <a:p>
            <a:pPr lvl="3" algn="just" fontAlgn="base"/>
            <a:r>
              <a:rPr lang="en-US" b="1" dirty="0">
                <a:effectLst>
                  <a:glow>
                    <a:srgbClr val="000000"/>
                  </a:glow>
                  <a:outerShdw sx="0" sy="0">
                    <a:srgbClr val="000000"/>
                  </a:outerShdw>
                  <a:reflection stA="0" endPos="0" fadeDir="0" sx="0" sy="0"/>
                </a:effectLst>
              </a:rPr>
              <a:t>Sub module: Notifications </a:t>
            </a:r>
          </a:p>
          <a:p>
            <a:pPr algn="just"/>
            <a:r>
              <a:rPr lang="en-US" sz="1600" dirty="0"/>
              <a:t>	             This sub module would be dealing with the notifications send to parent or 		             caretakers by the admin in case of any new updates made to the application. </a:t>
            </a:r>
          </a:p>
          <a:p>
            <a:pPr lvl="3" algn="just" fontAlgn="base"/>
            <a:r>
              <a:rPr lang="en-US" b="1" dirty="0">
                <a:effectLst>
                  <a:glow>
                    <a:srgbClr val="000000"/>
                  </a:glow>
                  <a:outerShdw sx="0" sy="0">
                    <a:srgbClr val="000000"/>
                  </a:outerShdw>
                  <a:reflection stA="0" endPos="0" fadeDir="0" sx="0" sy="0"/>
                </a:effectLst>
              </a:rPr>
              <a:t>Sub module: Settings </a:t>
            </a:r>
          </a:p>
          <a:p>
            <a:pPr lvl="3" algn="just" fontAlgn="base"/>
            <a:r>
              <a:rPr lang="en-US" sz="1600" b="1" dirty="0">
                <a:effectLst>
                  <a:glow>
                    <a:srgbClr val="000000"/>
                  </a:glow>
                  <a:outerShdw sx="0" sy="0">
                    <a:srgbClr val="000000"/>
                  </a:outerShdw>
                  <a:reflection stA="0" endPos="0" fadeDir="0" sx="0" sy="0"/>
                </a:effectLst>
              </a:rPr>
              <a:t>   </a:t>
            </a:r>
            <a:r>
              <a:rPr lang="en-US" sz="1600" dirty="0"/>
              <a:t>This sub module would be dealing with the settings of the application such as turning off   push notifications, notifications sound, change theme and Logout option.</a:t>
            </a:r>
          </a:p>
          <a:p>
            <a:pPr lvl="3" algn="just" fontAlgn="base"/>
            <a:r>
              <a:rPr lang="en-US" b="1" dirty="0">
                <a:effectLst>
                  <a:glow>
                    <a:srgbClr val="000000"/>
                  </a:glow>
                  <a:outerShdw sx="0" sy="0">
                    <a:srgbClr val="000000"/>
                  </a:outerShdw>
                  <a:reflection stA="0" endPos="0" fadeDir="0" sx="0" sy="0"/>
                </a:effectLst>
              </a:rPr>
              <a:t>Sub module: Help</a:t>
            </a:r>
          </a:p>
          <a:p>
            <a:pPr algn="just"/>
            <a:r>
              <a:rPr lang="en-US" sz="1600" dirty="0"/>
              <a:t> 	             This module will be dealing with the help section, FAQs about the application.</a:t>
            </a:r>
          </a:p>
          <a:p>
            <a:pPr lvl="3" algn="just" fontAlgn="base"/>
            <a:r>
              <a:rPr lang="en-US" b="1" dirty="0">
                <a:effectLst>
                  <a:glow>
                    <a:srgbClr val="000000"/>
                  </a:glow>
                  <a:outerShdw sx="0" sy="0">
                    <a:srgbClr val="000000"/>
                  </a:outerShdw>
                  <a:reflection stA="0" endPos="0" fadeDir="0" sx="0" sy="0"/>
                </a:effectLst>
              </a:rPr>
              <a:t>Sub module: Feedback</a:t>
            </a:r>
          </a:p>
          <a:p>
            <a:pPr algn="just"/>
            <a:r>
              <a:rPr lang="en-US" sz="1600" dirty="0"/>
              <a:t> 	             This module will be dealing with the feedback section of the application by the caretaker 	             and the parents. </a:t>
            </a:r>
          </a:p>
          <a:p>
            <a:pPr lvl="1" algn="l"/>
            <a:endParaRPr lang="en-US" dirty="0"/>
          </a:p>
          <a:p>
            <a:pPr lvl="1" algn="l"/>
            <a:endParaRPr lang="en-US" dirty="0"/>
          </a:p>
          <a:p>
            <a:pPr lvl="1" algn="l"/>
            <a:endParaRPr lang="en-US" dirty="0"/>
          </a:p>
        </p:txBody>
      </p:sp>
    </p:spTree>
    <p:extLst>
      <p:ext uri="{BB962C8B-B14F-4D97-AF65-F5344CB8AC3E}">
        <p14:creationId xmlns:p14="http://schemas.microsoft.com/office/powerpoint/2010/main" val="197990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System Limitation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116376" y="1915141"/>
            <a:ext cx="9144000" cy="4603897"/>
          </a:xfrm>
        </p:spPr>
        <p:txBody>
          <a:bodyPr>
            <a:normAutofit/>
          </a:bodyPr>
          <a:lstStyle/>
          <a:p>
            <a:pPr algn="l"/>
            <a:r>
              <a:rPr lang="en-US" dirty="0"/>
              <a:t>These are the limitations of the waddler:</a:t>
            </a:r>
          </a:p>
          <a:p>
            <a:pPr algn="l"/>
            <a:endParaRPr lang="en-US" dirty="0"/>
          </a:p>
          <a:p>
            <a:pPr marL="342900" lvl="0" indent="-342900" algn="l">
              <a:buFont typeface="Arial" panose="020B0604020202020204" pitchFamily="34" charset="0"/>
              <a:buChar char="•"/>
            </a:pPr>
            <a:r>
              <a:rPr lang="en-US" dirty="0"/>
              <a:t>The Parent will only able to admit only 1 child at a time.</a:t>
            </a:r>
          </a:p>
          <a:p>
            <a:pPr marL="342900" lvl="0" indent="-342900" algn="l">
              <a:buFont typeface="Arial" panose="020B0604020202020204" pitchFamily="34" charset="0"/>
              <a:buChar char="•"/>
            </a:pPr>
            <a:r>
              <a:rPr lang="en-US" dirty="0"/>
              <a:t>Child must be younger than 3 years else he/she will not be eligible for admission. </a:t>
            </a:r>
          </a:p>
          <a:p>
            <a:pPr marL="342900" lvl="0" indent="-342900" algn="l">
              <a:buFont typeface="Arial" panose="020B0604020202020204" pitchFamily="34" charset="0"/>
              <a:buChar char="•"/>
            </a:pPr>
            <a:r>
              <a:rPr lang="en-US" dirty="0"/>
              <a:t> If registered faces will not be available to pickup the respective child, then the child would not be taken from the center.</a:t>
            </a:r>
          </a:p>
        </p:txBody>
      </p:sp>
    </p:spTree>
    <p:extLst>
      <p:ext uri="{BB962C8B-B14F-4D97-AF65-F5344CB8AC3E}">
        <p14:creationId xmlns:p14="http://schemas.microsoft.com/office/powerpoint/2010/main" val="11268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Software Process Methodology</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028241" y="2056772"/>
            <a:ext cx="9144000" cy="4603897"/>
          </a:xfrm>
        </p:spPr>
        <p:txBody>
          <a:bodyPr>
            <a:normAutofit/>
          </a:bodyPr>
          <a:lstStyle/>
          <a:p>
            <a:pPr marL="457200" indent="-457200" algn="l">
              <a:buFont typeface="Arial" panose="020B0604020202020204" pitchFamily="34" charset="0"/>
              <a:buChar char="•"/>
            </a:pPr>
            <a:r>
              <a:rPr lang="en-US" dirty="0"/>
              <a:t>In the development process, </a:t>
            </a:r>
            <a:r>
              <a:rPr lang="en-US" b="1" dirty="0"/>
              <a:t>Incremental Process Model</a:t>
            </a:r>
            <a:r>
              <a:rPr lang="en-US" dirty="0"/>
              <a:t> will be used. </a:t>
            </a:r>
          </a:p>
          <a:p>
            <a:pPr marL="457200" indent="-457200" algn="l">
              <a:buFont typeface="Arial" panose="020B0604020202020204" pitchFamily="34" charset="0"/>
              <a:buChar char="•"/>
            </a:pPr>
            <a:r>
              <a:rPr lang="en-US" dirty="0"/>
              <a:t>Incremental Model is one of the most adopted models of software development process where the software requirement is broken down into several standalone modules throughout the software development life cycle.</a:t>
            </a:r>
          </a:p>
          <a:p>
            <a:pPr marL="457200" indent="-457200" algn="l">
              <a:buFont typeface="Arial" panose="020B0604020202020204" pitchFamily="34" charset="0"/>
              <a:buChar char="•"/>
            </a:pPr>
            <a:r>
              <a:rPr lang="en-US" dirty="0"/>
              <a:t>Incremental development is done in steps from analysis design, implementation, testing/verification, and maintenance. </a:t>
            </a:r>
          </a:p>
        </p:txBody>
      </p:sp>
    </p:spTree>
    <p:extLst>
      <p:ext uri="{BB962C8B-B14F-4D97-AF65-F5344CB8AC3E}">
        <p14:creationId xmlns:p14="http://schemas.microsoft.com/office/powerpoint/2010/main" val="20034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Tools and Technologies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Following are the tools and technologies for waddler</a:t>
            </a:r>
          </a:p>
        </p:txBody>
      </p:sp>
      <p:graphicFrame>
        <p:nvGraphicFramePr>
          <p:cNvPr id="4" name="Table 3">
            <a:extLst>
              <a:ext uri="{FF2B5EF4-FFF2-40B4-BE49-F238E27FC236}">
                <a16:creationId xmlns:a16="http://schemas.microsoft.com/office/drawing/2014/main" id="{895692C8-8F90-495F-8F3C-DBD35612FB30}"/>
              </a:ext>
            </a:extLst>
          </p:cNvPr>
          <p:cNvGraphicFramePr>
            <a:graphicFrameLocks noGrp="1"/>
          </p:cNvGraphicFramePr>
          <p:nvPr>
            <p:extLst>
              <p:ext uri="{D42A27DB-BD31-4B8C-83A1-F6EECF244321}">
                <p14:modId xmlns:p14="http://schemas.microsoft.com/office/powerpoint/2010/main" val="87909964"/>
              </p:ext>
            </p:extLst>
          </p:nvPr>
        </p:nvGraphicFramePr>
        <p:xfrm>
          <a:off x="2016086" y="2016088"/>
          <a:ext cx="7612654" cy="3746021"/>
        </p:xfrm>
        <a:graphic>
          <a:graphicData uri="http://schemas.openxmlformats.org/drawingml/2006/table">
            <a:tbl>
              <a:tblPr firstRow="1" firstCol="1" bandRow="1">
                <a:tableStyleId>{5C22544A-7EE6-4342-B048-85BDC9FD1C3A}</a:tableStyleId>
              </a:tblPr>
              <a:tblGrid>
                <a:gridCol w="1987103">
                  <a:extLst>
                    <a:ext uri="{9D8B030D-6E8A-4147-A177-3AD203B41FA5}">
                      <a16:colId xmlns:a16="http://schemas.microsoft.com/office/drawing/2014/main" val="2984154865"/>
                    </a:ext>
                  </a:extLst>
                </a:gridCol>
                <a:gridCol w="1987103">
                  <a:extLst>
                    <a:ext uri="{9D8B030D-6E8A-4147-A177-3AD203B41FA5}">
                      <a16:colId xmlns:a16="http://schemas.microsoft.com/office/drawing/2014/main" val="2336141177"/>
                    </a:ext>
                  </a:extLst>
                </a:gridCol>
                <a:gridCol w="1819224">
                  <a:extLst>
                    <a:ext uri="{9D8B030D-6E8A-4147-A177-3AD203B41FA5}">
                      <a16:colId xmlns:a16="http://schemas.microsoft.com/office/drawing/2014/main" val="1007504518"/>
                    </a:ext>
                  </a:extLst>
                </a:gridCol>
                <a:gridCol w="1819224">
                  <a:extLst>
                    <a:ext uri="{9D8B030D-6E8A-4147-A177-3AD203B41FA5}">
                      <a16:colId xmlns:a16="http://schemas.microsoft.com/office/drawing/2014/main" val="1277304385"/>
                    </a:ext>
                  </a:extLst>
                </a:gridCol>
              </a:tblGrid>
              <a:tr h="232681">
                <a:tc rowSpan="11">
                  <a:txBody>
                    <a:bodyPr/>
                    <a:lstStyle/>
                    <a:p>
                      <a:pPr marL="69850" marR="0" algn="just">
                        <a:spcBef>
                          <a:spcPts val="0"/>
                        </a:spcBef>
                        <a:spcAft>
                          <a:spcPts val="0"/>
                        </a:spcAft>
                      </a:pPr>
                      <a:r>
                        <a:rPr lang="en-US" sz="2000" dirty="0">
                          <a:effectLst/>
                        </a:rPr>
                        <a:t> </a:t>
                      </a:r>
                    </a:p>
                    <a:p>
                      <a:pPr marL="69850" marR="0" algn="just">
                        <a:spcBef>
                          <a:spcPts val="0"/>
                        </a:spcBef>
                        <a:spcAft>
                          <a:spcPts val="0"/>
                        </a:spcAft>
                      </a:pPr>
                      <a:r>
                        <a:rPr lang="en-US" sz="2000" dirty="0">
                          <a:effectLst/>
                        </a:rPr>
                        <a:t> </a:t>
                      </a:r>
                    </a:p>
                    <a:p>
                      <a:pPr marL="69850" marR="0" algn="just">
                        <a:spcBef>
                          <a:spcPts val="0"/>
                        </a:spcBef>
                        <a:spcAft>
                          <a:spcPts val="0"/>
                        </a:spcAft>
                      </a:pPr>
                      <a:r>
                        <a:rPr lang="en-US" sz="2000" dirty="0">
                          <a:effectLst/>
                        </a:rPr>
                        <a:t> </a:t>
                      </a:r>
                    </a:p>
                    <a:p>
                      <a:pPr marL="69850" marR="0" algn="just">
                        <a:spcBef>
                          <a:spcPts val="0"/>
                        </a:spcBef>
                        <a:spcAft>
                          <a:spcPts val="0"/>
                        </a:spcAft>
                      </a:pPr>
                      <a:r>
                        <a:rPr lang="en-US" sz="2400" dirty="0">
                          <a:effectLst/>
                        </a:rPr>
                        <a:t>Tools</a:t>
                      </a:r>
                    </a:p>
                    <a:p>
                      <a:pPr marL="69850" marR="0" algn="just">
                        <a:spcBef>
                          <a:spcPts val="0"/>
                        </a:spcBef>
                        <a:spcAft>
                          <a:spcPts val="0"/>
                        </a:spcAft>
                      </a:pPr>
                      <a:r>
                        <a:rPr lang="en-US" sz="2400" dirty="0">
                          <a:effectLst/>
                        </a:rPr>
                        <a:t>And</a:t>
                      </a:r>
                    </a:p>
                    <a:p>
                      <a:pPr marL="69850" marR="0" algn="just">
                        <a:spcBef>
                          <a:spcPts val="0"/>
                        </a:spcBef>
                        <a:spcAft>
                          <a:spcPts val="0"/>
                        </a:spcAft>
                      </a:pPr>
                      <a:r>
                        <a:rPr lang="en-US" sz="2400" dirty="0">
                          <a:effectLst/>
                        </a:rPr>
                        <a:t>Technologies</a:t>
                      </a:r>
                    </a:p>
                    <a:p>
                      <a:pPr marL="69850" marR="0" algn="just">
                        <a:spcBef>
                          <a:spcPts val="0"/>
                        </a:spcBef>
                        <a:spcAft>
                          <a:spcPts val="0"/>
                        </a:spcAft>
                      </a:pPr>
                      <a:r>
                        <a:rPr lang="en-US" sz="24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9850" marR="0" algn="just">
                        <a:spcBef>
                          <a:spcPts val="0"/>
                        </a:spcBef>
                        <a:spcAft>
                          <a:spcPts val="0"/>
                        </a:spcAft>
                      </a:pPr>
                      <a:r>
                        <a:rPr lang="en-US" sz="1600" dirty="0">
                          <a:effectLst/>
                        </a:rPr>
                        <a:t>Tools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600">
                          <a:effectLst/>
                        </a:rPr>
                        <a:t>Version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600" dirty="0">
                          <a:effectLst/>
                        </a:rPr>
                        <a:t>Rationale</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54958767"/>
                  </a:ext>
                </a:extLst>
              </a:tr>
              <a:tr h="232681">
                <a:tc vMerge="1">
                  <a:txBody>
                    <a:bodyPr/>
                    <a:lstStyle/>
                    <a:p>
                      <a:endParaRPr lang="en-US"/>
                    </a:p>
                  </a:txBody>
                  <a:tcPr/>
                </a:tc>
                <a:tc>
                  <a:txBody>
                    <a:bodyPr/>
                    <a:lstStyle/>
                    <a:p>
                      <a:pPr marL="68580" marR="0" algn="just">
                        <a:spcBef>
                          <a:spcPts val="0"/>
                        </a:spcBef>
                        <a:spcAft>
                          <a:spcPts val="0"/>
                        </a:spcAft>
                      </a:pPr>
                      <a:r>
                        <a:rPr lang="en-US" sz="1200" dirty="0">
                          <a:effectLst/>
                        </a:rPr>
                        <a:t>MS Visual Studio</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3.1.3/higher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IDE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1104771"/>
                  </a:ext>
                </a:extLst>
              </a:tr>
              <a:tr h="232681">
                <a:tc vMerge="1">
                  <a:txBody>
                    <a:bodyPr/>
                    <a:lstStyle/>
                    <a:p>
                      <a:endParaRPr lang="en-US"/>
                    </a:p>
                  </a:txBody>
                  <a:tcPr/>
                </a:tc>
                <a:tc>
                  <a:txBody>
                    <a:bodyPr/>
                    <a:lstStyle/>
                    <a:p>
                      <a:pPr marL="68580" marR="0" algn="just">
                        <a:spcBef>
                          <a:spcPts val="0"/>
                        </a:spcBef>
                        <a:spcAft>
                          <a:spcPts val="0"/>
                        </a:spcAft>
                      </a:pPr>
                      <a:r>
                        <a:rPr lang="en-US" sz="1200" dirty="0">
                          <a:effectLst/>
                        </a:rPr>
                        <a:t>MS SQL Server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2019</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Development Platform</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2458633"/>
                  </a:ext>
                </a:extLst>
              </a:tr>
              <a:tr h="232681">
                <a:tc vMerge="1">
                  <a:txBody>
                    <a:bodyPr/>
                    <a:lstStyle/>
                    <a:p>
                      <a:endParaRPr lang="en-US"/>
                    </a:p>
                  </a:txBody>
                  <a:tcPr/>
                </a:tc>
                <a:tc>
                  <a:txBody>
                    <a:bodyPr/>
                    <a:lstStyle/>
                    <a:p>
                      <a:pPr marL="68580" marR="0" algn="just">
                        <a:spcBef>
                          <a:spcPts val="0"/>
                        </a:spcBef>
                        <a:spcAft>
                          <a:spcPts val="0"/>
                        </a:spcAft>
                      </a:pPr>
                      <a:r>
                        <a:rPr lang="en-US" sz="1200">
                          <a:effectLst/>
                        </a:rPr>
                        <a:t>Firebase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7.19.1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Development Platform</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5836049"/>
                  </a:ext>
                </a:extLst>
              </a:tr>
              <a:tr h="233489">
                <a:tc vMerge="1">
                  <a:txBody>
                    <a:bodyPr/>
                    <a:lstStyle/>
                    <a:p>
                      <a:endParaRPr lang="en-US"/>
                    </a:p>
                  </a:txBody>
                  <a:tcPr/>
                </a:tc>
                <a:tc>
                  <a:txBody>
                    <a:bodyPr/>
                    <a:lstStyle/>
                    <a:p>
                      <a:pPr marL="68580" marR="0" algn="just">
                        <a:spcBef>
                          <a:spcPts val="0"/>
                        </a:spcBef>
                        <a:spcAft>
                          <a:spcPts val="0"/>
                        </a:spcAft>
                      </a:pPr>
                      <a:r>
                        <a:rPr lang="en-US" sz="1200">
                          <a:effectLst/>
                        </a:rPr>
                        <a:t>MS Word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2019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Documentation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0518343"/>
                  </a:ext>
                </a:extLst>
              </a:tr>
              <a:tr h="232681">
                <a:tc vMerge="1">
                  <a:txBody>
                    <a:bodyPr/>
                    <a:lstStyle/>
                    <a:p>
                      <a:endParaRPr lang="en-US"/>
                    </a:p>
                  </a:txBody>
                  <a:tcPr/>
                </a:tc>
                <a:tc>
                  <a:txBody>
                    <a:bodyPr/>
                    <a:lstStyle/>
                    <a:p>
                      <a:pPr marL="68580" marR="0" algn="just">
                        <a:spcBef>
                          <a:spcPts val="0"/>
                        </a:spcBef>
                        <a:spcAft>
                          <a:spcPts val="0"/>
                        </a:spcAft>
                      </a:pPr>
                      <a:r>
                        <a:rPr lang="en-US" sz="1200">
                          <a:effectLst/>
                        </a:rPr>
                        <a:t>MS Power Point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2019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Presentation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1444775"/>
                  </a:ext>
                </a:extLst>
              </a:tr>
              <a:tr h="232681">
                <a:tc vMerge="1">
                  <a:txBody>
                    <a:bodyPr/>
                    <a:lstStyle/>
                    <a:p>
                      <a:endParaRPr lang="en-US"/>
                    </a:p>
                  </a:txBody>
                  <a:tcPr/>
                </a:tc>
                <a:tc>
                  <a:txBody>
                    <a:bodyPr/>
                    <a:lstStyle/>
                    <a:p>
                      <a:pPr marL="68580" marR="0" algn="just">
                        <a:spcBef>
                          <a:spcPts val="0"/>
                        </a:spcBef>
                        <a:spcAft>
                          <a:spcPts val="0"/>
                        </a:spcAft>
                      </a:pPr>
                      <a:r>
                        <a:rPr lang="en-US" sz="1200">
                          <a:effectLst/>
                        </a:rPr>
                        <a:t>Pencil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2.0.5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Mockups Creation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8539570"/>
                  </a:ext>
                </a:extLst>
              </a:tr>
              <a:tr h="232681">
                <a:tc vMerge="1">
                  <a:txBody>
                    <a:bodyPr/>
                    <a:lstStyle/>
                    <a:p>
                      <a:endParaRPr lang="en-US"/>
                    </a:p>
                  </a:txBody>
                  <a:tcPr/>
                </a:tc>
                <a:tc>
                  <a:txBody>
                    <a:bodyPr/>
                    <a:lstStyle/>
                    <a:p>
                      <a:pPr marL="71120" marR="0" algn="just">
                        <a:spcBef>
                          <a:spcPts val="0"/>
                        </a:spcBef>
                        <a:spcAft>
                          <a:spcPts val="0"/>
                        </a:spcAft>
                      </a:pPr>
                      <a:r>
                        <a:rPr lang="en-US" sz="1600" b="1" dirty="0">
                          <a:effectLst/>
                        </a:rPr>
                        <a:t>Technology</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600" b="1" dirty="0">
                          <a:effectLst/>
                        </a:rPr>
                        <a:t>Version</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600" b="1" dirty="0">
                          <a:effectLst/>
                        </a:rPr>
                        <a:t>Rationale</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5515449"/>
                  </a:ext>
                </a:extLst>
              </a:tr>
              <a:tr h="232681">
                <a:tc vMerge="1">
                  <a:txBody>
                    <a:bodyPr/>
                    <a:lstStyle/>
                    <a:p>
                      <a:endParaRPr lang="en-US"/>
                    </a:p>
                  </a:txBody>
                  <a:tcPr/>
                </a:tc>
                <a:tc>
                  <a:txBody>
                    <a:bodyPr/>
                    <a:lstStyle/>
                    <a:p>
                      <a:pPr marL="68580" marR="0" algn="just">
                        <a:spcBef>
                          <a:spcPts val="0"/>
                        </a:spcBef>
                        <a:spcAft>
                          <a:spcPts val="0"/>
                        </a:spcAft>
                      </a:pPr>
                      <a:r>
                        <a:rPr lang="en-US" sz="1200" dirty="0">
                          <a:effectLst/>
                        </a:rPr>
                        <a:t>JavaScript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9.0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Programming language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9019070"/>
                  </a:ext>
                </a:extLst>
              </a:tr>
              <a:tr h="232681">
                <a:tc vMerge="1">
                  <a:txBody>
                    <a:bodyPr/>
                    <a:lstStyle/>
                    <a:p>
                      <a:endParaRPr lang="en-US"/>
                    </a:p>
                  </a:txBody>
                  <a:tcPr/>
                </a:tc>
                <a:tc>
                  <a:txBody>
                    <a:bodyPr/>
                    <a:lstStyle/>
                    <a:p>
                      <a:pPr marL="68580" marR="0" algn="just">
                        <a:spcBef>
                          <a:spcPts val="0"/>
                        </a:spcBef>
                        <a:spcAft>
                          <a:spcPts val="0"/>
                        </a:spcAft>
                      </a:pPr>
                      <a:r>
                        <a:rPr lang="en-US" sz="1200" dirty="0">
                          <a:effectLst/>
                        </a:rPr>
                        <a:t>SQL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2013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Query Language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94126354"/>
                  </a:ext>
                </a:extLst>
              </a:tr>
              <a:tr h="465361">
                <a:tc vMerge="1">
                  <a:txBody>
                    <a:bodyPr/>
                    <a:lstStyle/>
                    <a:p>
                      <a:endParaRPr lang="en-US"/>
                    </a:p>
                  </a:txBody>
                  <a:tcPr/>
                </a:tc>
                <a:tc>
                  <a:txBody>
                    <a:bodyPr/>
                    <a:lstStyle/>
                    <a:p>
                      <a:pPr marL="68580" marR="0" algn="just">
                        <a:spcBef>
                          <a:spcPts val="0"/>
                        </a:spcBef>
                        <a:spcAft>
                          <a:spcPts val="0"/>
                        </a:spcAft>
                      </a:pPr>
                      <a:r>
                        <a:rPr lang="en-US" sz="1200">
                          <a:effectLst/>
                        </a:rPr>
                        <a:t>React native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0.60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Mobile Application Development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7851088"/>
                  </a:ext>
                </a:extLst>
              </a:tr>
              <a:tr h="232681">
                <a:tc>
                  <a:txBody>
                    <a:bodyPr/>
                    <a:lstStyle/>
                    <a:p>
                      <a:pPr marL="68580" marR="0" algn="just">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Node.js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15.9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Development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0723895"/>
                  </a:ext>
                </a:extLst>
              </a:tr>
              <a:tr h="232681">
                <a:tc>
                  <a:txBody>
                    <a:bodyPr/>
                    <a:lstStyle/>
                    <a:p>
                      <a:pPr marL="6858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Python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Machine Learning</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0479031"/>
                  </a:ext>
                </a:extLst>
              </a:tr>
              <a:tr h="232681">
                <a:tc>
                  <a:txBody>
                    <a:bodyPr/>
                    <a:lstStyle/>
                    <a:p>
                      <a:pPr marL="6858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Html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Web Development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71013653"/>
                  </a:ext>
                </a:extLst>
              </a:tr>
              <a:tr h="232681">
                <a:tc>
                  <a:txBody>
                    <a:bodyPr/>
                    <a:lstStyle/>
                    <a:p>
                      <a:pPr marL="68580" marR="0" algn="just">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CSS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just">
                        <a:spcBef>
                          <a:spcPts val="0"/>
                        </a:spcBef>
                        <a:spcAft>
                          <a:spcPts val="0"/>
                        </a:spcAft>
                      </a:pPr>
                      <a:r>
                        <a:rPr lang="en-US" sz="1200" dirty="0">
                          <a:effectLst/>
                        </a:rPr>
                        <a:t>Styling</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240789"/>
                  </a:ext>
                </a:extLst>
              </a:tr>
            </a:tbl>
          </a:graphicData>
        </a:graphic>
      </p:graphicFrame>
    </p:spTree>
    <p:extLst>
      <p:ext uri="{BB962C8B-B14F-4D97-AF65-F5344CB8AC3E}">
        <p14:creationId xmlns:p14="http://schemas.microsoft.com/office/powerpoint/2010/main" val="368964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Work Division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Following is the team member work division for Waddler:</a:t>
            </a:r>
          </a:p>
        </p:txBody>
      </p:sp>
      <p:graphicFrame>
        <p:nvGraphicFramePr>
          <p:cNvPr id="8" name="Table 7">
            <a:extLst>
              <a:ext uri="{FF2B5EF4-FFF2-40B4-BE49-F238E27FC236}">
                <a16:creationId xmlns:a16="http://schemas.microsoft.com/office/drawing/2014/main" id="{6832D4F4-33C4-4BA4-BEB8-33B2228C9E9A}"/>
              </a:ext>
            </a:extLst>
          </p:cNvPr>
          <p:cNvGraphicFramePr>
            <a:graphicFrameLocks noGrp="1"/>
          </p:cNvGraphicFramePr>
          <p:nvPr>
            <p:extLst>
              <p:ext uri="{D42A27DB-BD31-4B8C-83A1-F6EECF244321}">
                <p14:modId xmlns:p14="http://schemas.microsoft.com/office/powerpoint/2010/main" val="4225663394"/>
              </p:ext>
            </p:extLst>
          </p:nvPr>
        </p:nvGraphicFramePr>
        <p:xfrm>
          <a:off x="2016086" y="2603117"/>
          <a:ext cx="7568589" cy="3105012"/>
        </p:xfrm>
        <a:graphic>
          <a:graphicData uri="http://schemas.openxmlformats.org/drawingml/2006/table">
            <a:tbl>
              <a:tblPr>
                <a:tableStyleId>{5C22544A-7EE6-4342-B048-85BDC9FD1C3A}</a:tableStyleId>
              </a:tblPr>
              <a:tblGrid>
                <a:gridCol w="1889331">
                  <a:extLst>
                    <a:ext uri="{9D8B030D-6E8A-4147-A177-3AD203B41FA5}">
                      <a16:colId xmlns:a16="http://schemas.microsoft.com/office/drawing/2014/main" val="1761157113"/>
                    </a:ext>
                  </a:extLst>
                </a:gridCol>
                <a:gridCol w="2501577">
                  <a:extLst>
                    <a:ext uri="{9D8B030D-6E8A-4147-A177-3AD203B41FA5}">
                      <a16:colId xmlns:a16="http://schemas.microsoft.com/office/drawing/2014/main" val="1232701377"/>
                    </a:ext>
                  </a:extLst>
                </a:gridCol>
                <a:gridCol w="3177681">
                  <a:extLst>
                    <a:ext uri="{9D8B030D-6E8A-4147-A177-3AD203B41FA5}">
                      <a16:colId xmlns:a16="http://schemas.microsoft.com/office/drawing/2014/main" val="1373883270"/>
                    </a:ext>
                  </a:extLst>
                </a:gridCol>
              </a:tblGrid>
              <a:tr h="370045">
                <a:tc>
                  <a:txBody>
                    <a:bodyPr/>
                    <a:lstStyle/>
                    <a:p>
                      <a:pPr marL="0" marR="0" algn="just">
                        <a:spcBef>
                          <a:spcPts val="0"/>
                        </a:spcBef>
                        <a:spcAft>
                          <a:spcPts val="0"/>
                        </a:spcAft>
                      </a:pPr>
                      <a:r>
                        <a:rPr lang="en-US" sz="1800" dirty="0">
                          <a:solidFill>
                            <a:schemeClr val="bg1"/>
                          </a:solidFill>
                          <a:effectLst/>
                        </a:rPr>
                        <a:t>Student Name</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rgbClr val="4472C4"/>
                    </a:solidFill>
                  </a:tcPr>
                </a:tc>
                <a:tc>
                  <a:txBody>
                    <a:bodyPr/>
                    <a:lstStyle/>
                    <a:p>
                      <a:pPr marL="0" marR="0" algn="just">
                        <a:spcBef>
                          <a:spcPts val="0"/>
                        </a:spcBef>
                        <a:spcAft>
                          <a:spcPts val="0"/>
                        </a:spcAft>
                      </a:pPr>
                      <a:r>
                        <a:rPr lang="en-US" sz="1800" dirty="0">
                          <a:solidFill>
                            <a:schemeClr val="bg1"/>
                          </a:solidFill>
                          <a:effectLst/>
                        </a:rPr>
                        <a:t>Student Registration Number</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rgbClr val="4472C4"/>
                    </a:solidFill>
                  </a:tcPr>
                </a:tc>
                <a:tc>
                  <a:txBody>
                    <a:bodyPr/>
                    <a:lstStyle/>
                    <a:p>
                      <a:pPr marL="0" marR="0" algn="just">
                        <a:spcBef>
                          <a:spcPts val="0"/>
                        </a:spcBef>
                        <a:spcAft>
                          <a:spcPts val="0"/>
                        </a:spcAft>
                      </a:pPr>
                      <a:r>
                        <a:rPr lang="en-US" sz="1800" dirty="0">
                          <a:solidFill>
                            <a:schemeClr val="bg1"/>
                          </a:solidFill>
                          <a:effectLst/>
                        </a:rPr>
                        <a:t>Responsibility/ Modules</a:t>
                      </a:r>
                      <a:endParaRPr lang="en-US" sz="18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rgbClr val="4472C4"/>
                    </a:solidFill>
                  </a:tcPr>
                </a:tc>
                <a:extLst>
                  <a:ext uri="{0D108BD9-81ED-4DB2-BD59-A6C34878D82A}">
                    <a16:rowId xmlns:a16="http://schemas.microsoft.com/office/drawing/2014/main" val="3584675185"/>
                  </a:ext>
                </a:extLst>
              </a:tr>
              <a:tr h="1278186">
                <a:tc>
                  <a:txBody>
                    <a:bodyPr/>
                    <a:lstStyle/>
                    <a:p>
                      <a:pPr marL="228600" marR="0" algn="just">
                        <a:spcBef>
                          <a:spcPts val="600"/>
                        </a:spcBef>
                        <a:spcAft>
                          <a:spcPts val="600"/>
                        </a:spcAft>
                        <a:tabLst>
                          <a:tab pos="2971800" algn="ctr"/>
                          <a:tab pos="5943600" algn="r"/>
                          <a:tab pos="57150" algn="l"/>
                          <a:tab pos="1771650" algn="r"/>
                          <a:tab pos="2971800" algn="ctr"/>
                          <a:tab pos="5943600" algn="r"/>
                        </a:tabLst>
                      </a:pPr>
                      <a:r>
                        <a:rPr lang="en-US" sz="1800" dirty="0">
                          <a:effectLst/>
                        </a:rPr>
                        <a:t>Muhammad Talha Jamal</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algn="just">
                        <a:spcBef>
                          <a:spcPts val="600"/>
                        </a:spcBef>
                        <a:spcAft>
                          <a:spcPts val="600"/>
                        </a:spcAft>
                        <a:tabLst>
                          <a:tab pos="2971800" algn="ctr"/>
                          <a:tab pos="5943600" algn="r"/>
                          <a:tab pos="57150" algn="l"/>
                          <a:tab pos="1771650" algn="r"/>
                          <a:tab pos="2971800" algn="ctr"/>
                          <a:tab pos="5943600" algn="r"/>
                        </a:tabLst>
                      </a:pPr>
                      <a:r>
                        <a:rPr lang="en-US" sz="1800">
                          <a:effectLst/>
                        </a:rPr>
                        <a:t>CUI/SP18-BCS-128/ISB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95885" marR="0" indent="-114300" algn="just">
                        <a:spcBef>
                          <a:spcPts val="600"/>
                        </a:spcBef>
                        <a:spcAft>
                          <a:spcPts val="600"/>
                        </a:spcAft>
                        <a:tabLst>
                          <a:tab pos="2971800" algn="ctr"/>
                          <a:tab pos="5943600" algn="r"/>
                          <a:tab pos="57150" algn="l"/>
                          <a:tab pos="1771650" algn="r"/>
                          <a:tab pos="2971800" algn="ctr"/>
                          <a:tab pos="5943600" algn="r"/>
                        </a:tabLst>
                      </a:pPr>
                      <a:r>
                        <a:rPr lang="en-US" sz="1800" dirty="0">
                          <a:effectLst/>
                        </a:rPr>
                        <a:t> Mr. Talha Jamal (Will be dealing with the API of the application) Module 1- Module 8</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35439571"/>
                  </a:ext>
                </a:extLst>
              </a:tr>
              <a:tr h="1278186">
                <a:tc>
                  <a:txBody>
                    <a:bodyPr/>
                    <a:lstStyle/>
                    <a:p>
                      <a:pPr marL="228600" marR="0" algn="just">
                        <a:spcBef>
                          <a:spcPts val="600"/>
                        </a:spcBef>
                        <a:spcAft>
                          <a:spcPts val="600"/>
                        </a:spcAft>
                        <a:tabLst>
                          <a:tab pos="2971800" algn="ctr"/>
                          <a:tab pos="5943600" algn="r"/>
                          <a:tab pos="57150" algn="l"/>
                          <a:tab pos="1771650" algn="r"/>
                          <a:tab pos="2971800" algn="ctr"/>
                          <a:tab pos="5943600" algn="r"/>
                        </a:tabLst>
                      </a:pPr>
                      <a:r>
                        <a:rPr lang="en-US" sz="1800" dirty="0">
                          <a:effectLst/>
                        </a:rPr>
                        <a:t>Samiya Ahsan</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algn="just">
                        <a:spcBef>
                          <a:spcPts val="600"/>
                        </a:spcBef>
                        <a:spcAft>
                          <a:spcPts val="600"/>
                        </a:spcAft>
                        <a:tabLst>
                          <a:tab pos="2971800" algn="ctr"/>
                          <a:tab pos="5943600" algn="r"/>
                          <a:tab pos="57150" algn="l"/>
                          <a:tab pos="1771650" algn="r"/>
                          <a:tab pos="2971800" algn="ctr"/>
                          <a:tab pos="5943600" algn="r"/>
                        </a:tabLst>
                      </a:pPr>
                      <a:r>
                        <a:rPr lang="en-US" sz="1800" dirty="0">
                          <a:effectLst/>
                        </a:rPr>
                        <a:t>CUI/SP18-BCS-147/ISB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600"/>
                        </a:spcBef>
                        <a:spcAft>
                          <a:spcPts val="600"/>
                        </a:spcAft>
                        <a:tabLst>
                          <a:tab pos="2971800" algn="ctr"/>
                          <a:tab pos="5943600" algn="r"/>
                          <a:tab pos="57150" algn="l"/>
                          <a:tab pos="1771650" algn="r"/>
                          <a:tab pos="2971800" algn="ctr"/>
                          <a:tab pos="5943600" algn="r"/>
                        </a:tabLst>
                      </a:pPr>
                      <a:r>
                        <a:rPr lang="en-US" sz="1800" dirty="0">
                          <a:effectLst/>
                        </a:rPr>
                        <a:t>Miss. Samiya (Will be dealing with the DBMS of the application) Module 1- Module 8</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6576382"/>
                  </a:ext>
                </a:extLst>
              </a:tr>
            </a:tbl>
          </a:graphicData>
        </a:graphic>
      </p:graphicFrame>
    </p:spTree>
    <p:extLst>
      <p:ext uri="{BB962C8B-B14F-4D97-AF65-F5344CB8AC3E}">
        <p14:creationId xmlns:p14="http://schemas.microsoft.com/office/powerpoint/2010/main" val="31367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Elicitation Technique(s)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fontScale="92500" lnSpcReduction="20000"/>
          </a:bodyPr>
          <a:lstStyle/>
          <a:p>
            <a:pPr marL="342900" indent="-342900" algn="l">
              <a:buFont typeface="Arial" panose="020B0604020202020204" pitchFamily="34" charset="0"/>
              <a:buChar char="•"/>
            </a:pPr>
            <a:r>
              <a:rPr lang="en-US" sz="2600" dirty="0"/>
              <a:t>Following are the Elicitation Techniques:</a:t>
            </a:r>
          </a:p>
          <a:p>
            <a:pPr lvl="0" algn="l"/>
            <a:r>
              <a:rPr lang="en-US" sz="2600" b="1" dirty="0"/>
              <a:t>Conducting</a:t>
            </a:r>
            <a:r>
              <a:rPr lang="en-US" sz="2600" dirty="0"/>
              <a:t> </a:t>
            </a:r>
          </a:p>
          <a:p>
            <a:pPr algn="l"/>
            <a:r>
              <a:rPr lang="en-US" sz="2600" dirty="0"/>
              <a:t>Online surveys and people’s reviews about the similar systems. Conducting surveys and meetings with different Childcare centers and their staff about the information security and data approaches.</a:t>
            </a:r>
          </a:p>
          <a:p>
            <a:pPr lvl="0" algn="l"/>
            <a:r>
              <a:rPr lang="en-US" sz="2600" b="1" dirty="0"/>
              <a:t>Questionnaires</a:t>
            </a:r>
            <a:endParaRPr lang="en-US" sz="2600" dirty="0"/>
          </a:p>
          <a:p>
            <a:pPr algn="l"/>
            <a:r>
              <a:rPr lang="en-US" sz="2600" dirty="0"/>
              <a:t>We will conduct Q/As that will consists of a set of questions or other types of prompts that aims to collect information from a respondent. Large amounts of information will be collected from a large number of people in a short period of time and in a relatively cost-effective way.</a:t>
            </a:r>
          </a:p>
          <a:p>
            <a:pPr lvl="0" algn="l"/>
            <a:r>
              <a:rPr lang="en-US" sz="2600" b="1" dirty="0"/>
              <a:t>Interviews</a:t>
            </a:r>
            <a:endParaRPr lang="en-US" sz="2600" dirty="0"/>
          </a:p>
          <a:p>
            <a:pPr algn="l"/>
            <a:r>
              <a:rPr lang="en-US" sz="2600" dirty="0"/>
              <a:t>Interview would be conducted with the childcare centers CEO and employees about the facilities and approaches used in their current system.</a:t>
            </a:r>
          </a:p>
        </p:txBody>
      </p:sp>
    </p:spTree>
    <p:extLst>
      <p:ext uri="{BB962C8B-B14F-4D97-AF65-F5344CB8AC3E}">
        <p14:creationId xmlns:p14="http://schemas.microsoft.com/office/powerpoint/2010/main" val="52013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pic>
        <p:nvPicPr>
          <p:cNvPr id="4" name="Picture 3">
            <a:extLst>
              <a:ext uri="{FF2B5EF4-FFF2-40B4-BE49-F238E27FC236}">
                <a16:creationId xmlns:a16="http://schemas.microsoft.com/office/drawing/2014/main" id="{69AD187A-A1C8-4819-8201-E895B02C8820}"/>
              </a:ext>
            </a:extLst>
          </p:cNvPr>
          <p:cNvPicPr/>
          <p:nvPr/>
        </p:nvPicPr>
        <p:blipFill>
          <a:blip r:embed="rId2"/>
          <a:stretch>
            <a:fillRect/>
          </a:stretch>
        </p:blipFill>
        <p:spPr>
          <a:xfrm>
            <a:off x="3139004" y="1677088"/>
            <a:ext cx="5429250" cy="4076700"/>
          </a:xfrm>
          <a:prstGeom prst="rect">
            <a:avLst/>
          </a:prstGeom>
        </p:spPr>
      </p:pic>
      <p:sp>
        <p:nvSpPr>
          <p:cNvPr id="5" name="TextBox 4">
            <a:extLst>
              <a:ext uri="{FF2B5EF4-FFF2-40B4-BE49-F238E27FC236}">
                <a16:creationId xmlns:a16="http://schemas.microsoft.com/office/drawing/2014/main" id="{89F4CAA7-3793-4CF8-9D70-47C0E32FCF2D}"/>
              </a:ext>
            </a:extLst>
          </p:cNvPr>
          <p:cNvSpPr txBox="1"/>
          <p:nvPr/>
        </p:nvSpPr>
        <p:spPr>
          <a:xfrm>
            <a:off x="611266" y="3429000"/>
            <a:ext cx="2258458" cy="584775"/>
          </a:xfrm>
          <a:prstGeom prst="rect">
            <a:avLst/>
          </a:prstGeom>
          <a:noFill/>
        </p:spPr>
        <p:txBody>
          <a:bodyPr wrap="square" rtlCol="0">
            <a:spAutoFit/>
          </a:bodyPr>
          <a:lstStyle/>
          <a:p>
            <a:r>
              <a:rPr lang="en-US" sz="1600" dirty="0"/>
              <a:t>Following is the use case diagram for the Admin</a:t>
            </a:r>
          </a:p>
        </p:txBody>
      </p:sp>
    </p:spTree>
    <p:extLst>
      <p:ext uri="{BB962C8B-B14F-4D97-AF65-F5344CB8AC3E}">
        <p14:creationId xmlns:p14="http://schemas.microsoft.com/office/powerpoint/2010/main" val="215555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pic>
        <p:nvPicPr>
          <p:cNvPr id="5" name="image6.png">
            <a:extLst>
              <a:ext uri="{FF2B5EF4-FFF2-40B4-BE49-F238E27FC236}">
                <a16:creationId xmlns:a16="http://schemas.microsoft.com/office/drawing/2014/main" id="{70D12AB6-6DC5-4EC0-AD68-52C790E31E53}"/>
              </a:ext>
            </a:extLst>
          </p:cNvPr>
          <p:cNvPicPr/>
          <p:nvPr/>
        </p:nvPicPr>
        <p:blipFill rotWithShape="1">
          <a:blip r:embed="rId2"/>
          <a:srcRect t="3776"/>
          <a:stretch/>
        </p:blipFill>
        <p:spPr>
          <a:xfrm>
            <a:off x="3114502" y="1762700"/>
            <a:ext cx="6493323" cy="4611596"/>
          </a:xfrm>
          <a:prstGeom prst="rect">
            <a:avLst/>
          </a:prstGeom>
          <a:ln/>
        </p:spPr>
      </p:pic>
      <p:sp>
        <p:nvSpPr>
          <p:cNvPr id="3" name="TextBox 2">
            <a:extLst>
              <a:ext uri="{FF2B5EF4-FFF2-40B4-BE49-F238E27FC236}">
                <a16:creationId xmlns:a16="http://schemas.microsoft.com/office/drawing/2014/main" id="{8B4FE6BB-4243-484F-B612-F51532D6D9FD}"/>
              </a:ext>
            </a:extLst>
          </p:cNvPr>
          <p:cNvSpPr txBox="1"/>
          <p:nvPr/>
        </p:nvSpPr>
        <p:spPr>
          <a:xfrm>
            <a:off x="541291" y="3456931"/>
            <a:ext cx="2178070" cy="830997"/>
          </a:xfrm>
          <a:prstGeom prst="rect">
            <a:avLst/>
          </a:prstGeom>
          <a:noFill/>
        </p:spPr>
        <p:txBody>
          <a:bodyPr wrap="square" rtlCol="0">
            <a:spAutoFit/>
          </a:bodyPr>
          <a:lstStyle/>
          <a:p>
            <a:r>
              <a:rPr lang="en-US" sz="1600" dirty="0"/>
              <a:t>Following is the use case diagram for the users</a:t>
            </a:r>
          </a:p>
        </p:txBody>
      </p:sp>
    </p:spTree>
    <p:extLst>
      <p:ext uri="{BB962C8B-B14F-4D97-AF65-F5344CB8AC3E}">
        <p14:creationId xmlns:p14="http://schemas.microsoft.com/office/powerpoint/2010/main" val="411919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pic>
        <p:nvPicPr>
          <p:cNvPr id="4" name="image7.png">
            <a:extLst>
              <a:ext uri="{FF2B5EF4-FFF2-40B4-BE49-F238E27FC236}">
                <a16:creationId xmlns:a16="http://schemas.microsoft.com/office/drawing/2014/main" id="{50B85546-7F2B-4369-893D-83E958844735}"/>
              </a:ext>
            </a:extLst>
          </p:cNvPr>
          <p:cNvPicPr/>
          <p:nvPr/>
        </p:nvPicPr>
        <p:blipFill>
          <a:blip r:embed="rId2"/>
          <a:srcRect/>
          <a:stretch>
            <a:fillRect/>
          </a:stretch>
        </p:blipFill>
        <p:spPr>
          <a:xfrm>
            <a:off x="3063032" y="1546091"/>
            <a:ext cx="7220655" cy="4960726"/>
          </a:xfrm>
          <a:prstGeom prst="rect">
            <a:avLst/>
          </a:prstGeom>
          <a:ln/>
        </p:spPr>
      </p:pic>
      <p:sp>
        <p:nvSpPr>
          <p:cNvPr id="3" name="TextBox 2">
            <a:extLst>
              <a:ext uri="{FF2B5EF4-FFF2-40B4-BE49-F238E27FC236}">
                <a16:creationId xmlns:a16="http://schemas.microsoft.com/office/drawing/2014/main" id="{6959B3F2-8B0B-4FE8-9896-AB3571D03A4C}"/>
              </a:ext>
            </a:extLst>
          </p:cNvPr>
          <p:cNvSpPr txBox="1"/>
          <p:nvPr/>
        </p:nvSpPr>
        <p:spPr>
          <a:xfrm>
            <a:off x="473725" y="3365151"/>
            <a:ext cx="2049138" cy="830997"/>
          </a:xfrm>
          <a:prstGeom prst="rect">
            <a:avLst/>
          </a:prstGeom>
          <a:noFill/>
        </p:spPr>
        <p:txBody>
          <a:bodyPr wrap="square" rtlCol="0">
            <a:spAutoFit/>
          </a:bodyPr>
          <a:lstStyle/>
          <a:p>
            <a:r>
              <a:rPr lang="en-US" sz="1600" dirty="0"/>
              <a:t>Following is the use case diagram for the caretaker</a:t>
            </a:r>
          </a:p>
        </p:txBody>
      </p:sp>
    </p:spTree>
    <p:extLst>
      <p:ext uri="{BB962C8B-B14F-4D97-AF65-F5344CB8AC3E}">
        <p14:creationId xmlns:p14="http://schemas.microsoft.com/office/powerpoint/2010/main" val="55118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rmAutofit/>
          </a:bodyPr>
          <a:lstStyle/>
          <a:p>
            <a:r>
              <a:rPr lang="en-GB" sz="5400" b="1" dirty="0">
                <a:solidFill>
                  <a:schemeClr val="bg1"/>
                </a:solidFill>
                <a:latin typeface="+mn-lt"/>
              </a:rPr>
              <a:t>Topics</a:t>
            </a:r>
            <a:endParaRPr lang="en-US" sz="5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7960242" cy="5007935"/>
          </a:xfrm>
        </p:spPr>
        <p:txBody>
          <a:bodyPr>
            <a:normAutofit fontScale="70000" lnSpcReduction="20000"/>
          </a:bodyPr>
          <a:lstStyle/>
          <a:p>
            <a:pPr marL="342900" indent="-342900" algn="l">
              <a:lnSpc>
                <a:spcPct val="120000"/>
              </a:lnSpc>
              <a:buFont typeface="Arial" panose="020B0604020202020204" pitchFamily="34" charset="0"/>
              <a:buChar char="•"/>
            </a:pPr>
            <a:r>
              <a:rPr lang="en-GB" b="1" dirty="0"/>
              <a:t>Introduction</a:t>
            </a:r>
          </a:p>
          <a:p>
            <a:pPr marL="342900" indent="-342900" algn="l">
              <a:lnSpc>
                <a:spcPct val="120000"/>
              </a:lnSpc>
              <a:buFont typeface="Arial" panose="020B0604020202020204" pitchFamily="34" charset="0"/>
              <a:buChar char="•"/>
            </a:pPr>
            <a:r>
              <a:rPr lang="en-GB" b="1" dirty="0"/>
              <a:t>Overall Description</a:t>
            </a:r>
          </a:p>
          <a:p>
            <a:pPr marL="342900" indent="-342900" algn="l">
              <a:lnSpc>
                <a:spcPct val="120000"/>
              </a:lnSpc>
              <a:buFont typeface="Arial" panose="020B0604020202020204" pitchFamily="34" charset="0"/>
              <a:buChar char="•"/>
            </a:pPr>
            <a:r>
              <a:rPr lang="en-GB" b="1" dirty="0"/>
              <a:t>Project Scope</a:t>
            </a:r>
          </a:p>
          <a:p>
            <a:pPr marL="342900" indent="-342900" algn="l">
              <a:lnSpc>
                <a:spcPct val="120000"/>
              </a:lnSpc>
              <a:buFont typeface="Arial" panose="020B0604020202020204" pitchFamily="34" charset="0"/>
              <a:buChar char="•"/>
            </a:pPr>
            <a:r>
              <a:rPr lang="en-GB" b="1" dirty="0"/>
              <a:t>Modules</a:t>
            </a:r>
          </a:p>
          <a:p>
            <a:pPr marL="342900" indent="-342900" algn="l">
              <a:lnSpc>
                <a:spcPct val="120000"/>
              </a:lnSpc>
              <a:buFont typeface="Arial" panose="020B0604020202020204" pitchFamily="34" charset="0"/>
              <a:buChar char="•"/>
            </a:pPr>
            <a:r>
              <a:rPr lang="en-GB" b="1" dirty="0"/>
              <a:t>System Limitation</a:t>
            </a:r>
          </a:p>
          <a:p>
            <a:pPr marL="342900" indent="-342900" algn="l">
              <a:lnSpc>
                <a:spcPct val="120000"/>
              </a:lnSpc>
              <a:buFont typeface="Arial" panose="020B0604020202020204" pitchFamily="34" charset="0"/>
              <a:buChar char="•"/>
            </a:pPr>
            <a:r>
              <a:rPr lang="en-GB" b="1" dirty="0"/>
              <a:t>Software Process Methodology</a:t>
            </a:r>
          </a:p>
          <a:p>
            <a:pPr marL="342900" indent="-342900" algn="l">
              <a:lnSpc>
                <a:spcPct val="120000"/>
              </a:lnSpc>
              <a:buFont typeface="Arial" panose="020B0604020202020204" pitchFamily="34" charset="0"/>
              <a:buChar char="•"/>
            </a:pPr>
            <a:r>
              <a:rPr lang="en-GB" b="1" dirty="0"/>
              <a:t>Tools and Technologies</a:t>
            </a:r>
          </a:p>
          <a:p>
            <a:pPr marL="342900" indent="-342900" algn="l">
              <a:lnSpc>
                <a:spcPct val="120000"/>
              </a:lnSpc>
              <a:buFont typeface="Arial" panose="020B0604020202020204" pitchFamily="34" charset="0"/>
              <a:buChar char="•"/>
            </a:pPr>
            <a:r>
              <a:rPr lang="en-GB" b="1" dirty="0"/>
              <a:t>Work Division</a:t>
            </a:r>
          </a:p>
          <a:p>
            <a:pPr marL="342900" indent="-342900" algn="l">
              <a:lnSpc>
                <a:spcPct val="120000"/>
              </a:lnSpc>
              <a:buFont typeface="Arial" panose="020B0604020202020204" pitchFamily="34" charset="0"/>
              <a:buChar char="•"/>
            </a:pPr>
            <a:r>
              <a:rPr lang="en-GB" b="1" dirty="0"/>
              <a:t>Requirements Identifying Technique</a:t>
            </a:r>
          </a:p>
          <a:p>
            <a:pPr marL="342900" indent="-342900" algn="l">
              <a:lnSpc>
                <a:spcPct val="120000"/>
              </a:lnSpc>
              <a:buFont typeface="Arial" panose="020B0604020202020204" pitchFamily="34" charset="0"/>
              <a:buChar char="•"/>
            </a:pPr>
            <a:r>
              <a:rPr lang="en-GB" b="1" dirty="0"/>
              <a:t>Functional Requirements</a:t>
            </a:r>
          </a:p>
          <a:p>
            <a:pPr marL="342900" indent="-342900" algn="l">
              <a:lnSpc>
                <a:spcPct val="120000"/>
              </a:lnSpc>
              <a:buFont typeface="Arial" panose="020B0604020202020204" pitchFamily="34" charset="0"/>
              <a:buChar char="•"/>
            </a:pPr>
            <a:r>
              <a:rPr lang="en-GB" b="1" dirty="0"/>
              <a:t>Non-Functional Requirements</a:t>
            </a:r>
          </a:p>
          <a:p>
            <a:pPr marL="342900" indent="-342900" algn="l">
              <a:lnSpc>
                <a:spcPct val="120000"/>
              </a:lnSpc>
              <a:buFont typeface="Arial" panose="020B0604020202020204" pitchFamily="34" charset="0"/>
              <a:buChar char="•"/>
            </a:pPr>
            <a:r>
              <a:rPr lang="en-GB" b="1" dirty="0"/>
              <a:t>External Interface Requirements</a:t>
            </a:r>
          </a:p>
          <a:p>
            <a:pPr marL="342900" indent="-342900" algn="l">
              <a:lnSpc>
                <a:spcPct val="120000"/>
              </a:lnSpc>
              <a:buFont typeface="Arial" panose="020B0604020202020204" pitchFamily="34" charset="0"/>
              <a:buChar char="•"/>
            </a:pPr>
            <a:r>
              <a:rPr lang="en-GB" b="1" dirty="0"/>
              <a:t>Conclusion</a:t>
            </a:r>
          </a:p>
          <a:p>
            <a:pPr marL="342900" indent="-342900" algn="l">
              <a:lnSpc>
                <a:spcPct val="170000"/>
              </a:lnSpc>
              <a:buFont typeface="Arial" panose="020B0604020202020204" pitchFamily="34" charset="0"/>
              <a:buChar char="•"/>
            </a:pPr>
            <a:endParaRPr lang="en-GB" dirty="0"/>
          </a:p>
        </p:txBody>
      </p:sp>
    </p:spTree>
    <p:extLst>
      <p:ext uri="{BB962C8B-B14F-4D97-AF65-F5344CB8AC3E}">
        <p14:creationId xmlns:p14="http://schemas.microsoft.com/office/powerpoint/2010/main" val="402088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302106"/>
            <a:ext cx="9144000" cy="1121105"/>
          </a:xfrm>
        </p:spPr>
        <p:txBody>
          <a:bodyPr>
            <a:noAutofit/>
          </a:bodyPr>
          <a:lstStyle/>
          <a:p>
            <a:r>
              <a:rPr lang="en-US" sz="4400" b="1" dirty="0">
                <a:solidFill>
                  <a:schemeClr val="bg1"/>
                </a:solidFill>
                <a:latin typeface="+mn-lt"/>
              </a:rPr>
              <a:t>Requirements Identifying Technique (Cont.)</a:t>
            </a:r>
          </a:p>
        </p:txBody>
      </p:sp>
      <p:pic>
        <p:nvPicPr>
          <p:cNvPr id="4" name="image2.png">
            <a:extLst>
              <a:ext uri="{FF2B5EF4-FFF2-40B4-BE49-F238E27FC236}">
                <a16:creationId xmlns:a16="http://schemas.microsoft.com/office/drawing/2014/main" id="{947C70FC-5CBF-42E0-9830-EEF44A96312A}"/>
              </a:ext>
            </a:extLst>
          </p:cNvPr>
          <p:cNvPicPr/>
          <p:nvPr/>
        </p:nvPicPr>
        <p:blipFill>
          <a:blip r:embed="rId2"/>
          <a:srcRect/>
          <a:stretch>
            <a:fillRect/>
          </a:stretch>
        </p:blipFill>
        <p:spPr>
          <a:xfrm>
            <a:off x="3054407" y="1592101"/>
            <a:ext cx="5494682" cy="4103619"/>
          </a:xfrm>
          <a:prstGeom prst="rect">
            <a:avLst/>
          </a:prstGeom>
          <a:ln/>
        </p:spPr>
      </p:pic>
      <p:sp>
        <p:nvSpPr>
          <p:cNvPr id="5" name="TextBox 4">
            <a:extLst>
              <a:ext uri="{FF2B5EF4-FFF2-40B4-BE49-F238E27FC236}">
                <a16:creationId xmlns:a16="http://schemas.microsoft.com/office/drawing/2014/main" id="{20997C1C-31F6-4E81-B3F1-80898C6E53BD}"/>
              </a:ext>
            </a:extLst>
          </p:cNvPr>
          <p:cNvSpPr txBox="1"/>
          <p:nvPr/>
        </p:nvSpPr>
        <p:spPr>
          <a:xfrm>
            <a:off x="429658" y="3228411"/>
            <a:ext cx="2126255" cy="830997"/>
          </a:xfrm>
          <a:prstGeom prst="rect">
            <a:avLst/>
          </a:prstGeom>
          <a:noFill/>
        </p:spPr>
        <p:txBody>
          <a:bodyPr wrap="square" rtlCol="0">
            <a:spAutoFit/>
          </a:bodyPr>
          <a:lstStyle/>
          <a:p>
            <a:r>
              <a:rPr lang="en-US" sz="1600" dirty="0"/>
              <a:t>Following is the use case diagram for the Parent</a:t>
            </a:r>
          </a:p>
        </p:txBody>
      </p:sp>
    </p:spTree>
    <p:extLst>
      <p:ext uri="{BB962C8B-B14F-4D97-AF65-F5344CB8AC3E}">
        <p14:creationId xmlns:p14="http://schemas.microsoft.com/office/powerpoint/2010/main" val="120626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Requirements Identifying Technique…</a:t>
            </a:r>
          </a:p>
        </p:txBody>
      </p:sp>
      <p:graphicFrame>
        <p:nvGraphicFramePr>
          <p:cNvPr id="4" name="Table 4">
            <a:extLst>
              <a:ext uri="{FF2B5EF4-FFF2-40B4-BE49-F238E27FC236}">
                <a16:creationId xmlns:a16="http://schemas.microsoft.com/office/drawing/2014/main" id="{000B4CEE-720C-4B15-800B-5D69D7698A76}"/>
              </a:ext>
            </a:extLst>
          </p:cNvPr>
          <p:cNvGraphicFramePr>
            <a:graphicFrameLocks noGrp="1"/>
          </p:cNvGraphicFramePr>
          <p:nvPr>
            <p:extLst>
              <p:ext uri="{D42A27DB-BD31-4B8C-83A1-F6EECF244321}">
                <p14:modId xmlns:p14="http://schemas.microsoft.com/office/powerpoint/2010/main" val="233881365"/>
              </p:ext>
            </p:extLst>
          </p:nvPr>
        </p:nvGraphicFramePr>
        <p:xfrm>
          <a:off x="3890200" y="1509549"/>
          <a:ext cx="8128000" cy="51075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75555338"/>
                    </a:ext>
                  </a:extLst>
                </a:gridCol>
                <a:gridCol w="4064000">
                  <a:extLst>
                    <a:ext uri="{9D8B030D-6E8A-4147-A177-3AD203B41FA5}">
                      <a16:colId xmlns:a16="http://schemas.microsoft.com/office/drawing/2014/main" val="1674367315"/>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3640244471"/>
                  </a:ext>
                </a:extLst>
              </a:tr>
              <a:tr h="327234">
                <a:tc>
                  <a:txBody>
                    <a:bodyPr/>
                    <a:lstStyle/>
                    <a:p>
                      <a:pPr marL="0" marR="0" algn="just">
                        <a:spcBef>
                          <a:spcPts val="0"/>
                        </a:spcBef>
                        <a:spcAft>
                          <a:spcPts val="0"/>
                        </a:spcAft>
                      </a:pPr>
                      <a:r>
                        <a:rPr lang="en-US" sz="1200" dirty="0">
                          <a:solidFill>
                            <a:srgbClr val="000000"/>
                          </a:solidFill>
                          <a:effectLst/>
                          <a:latin typeface="+mn-lt"/>
                          <a:ea typeface="Times New Roman" panose="02020603050405020304" pitchFamily="18" charset="0"/>
                        </a:rPr>
                        <a:t>M1-UC: Hiring Caretaker</a:t>
                      </a:r>
                      <a:endParaRPr lang="en-US" sz="12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solidFill>
                            <a:srgbClr val="000000"/>
                          </a:solidFill>
                          <a:effectLst/>
                          <a:latin typeface="+mn-lt"/>
                          <a:ea typeface="Times New Roman" panose="02020603050405020304" pitchFamily="18" charset="0"/>
                        </a:rPr>
                        <a:t>Admin will hire caretakers with required experience in the field </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068370742"/>
                  </a:ext>
                </a:extLst>
              </a:tr>
              <a:tr h="370840">
                <a:tc>
                  <a:txBody>
                    <a:bodyPr/>
                    <a:lstStyle/>
                    <a:p>
                      <a:r>
                        <a:rPr lang="en-US" sz="1200" dirty="0"/>
                        <a:t>M2-UC: </a:t>
                      </a:r>
                      <a:r>
                        <a:rPr lang="en-US" sz="1200" b="0" kern="1200" dirty="0">
                          <a:solidFill>
                            <a:schemeClr val="dk1"/>
                          </a:solidFill>
                          <a:effectLst/>
                          <a:latin typeface="+mn-lt"/>
                          <a:ea typeface="+mn-ea"/>
                          <a:cs typeface="+mn-cs"/>
                        </a:rPr>
                        <a:t>Sign up </a:t>
                      </a:r>
                      <a:endParaRPr lang="en-US" sz="1200" b="0" dirty="0"/>
                    </a:p>
                  </a:txBody>
                  <a:tcPr/>
                </a:tc>
                <a:tc>
                  <a:txBody>
                    <a:bodyPr/>
                    <a:lstStyle/>
                    <a:p>
                      <a:pPr marL="0" marR="0" algn="just">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User </a:t>
                      </a:r>
                      <a:r>
                        <a:rPr lang="en-US" sz="1200" dirty="0">
                          <a:effectLst/>
                          <a:latin typeface="Times New Roman" panose="02020603050405020304" pitchFamily="18" charset="0"/>
                          <a:ea typeface="Times New Roman" panose="02020603050405020304" pitchFamily="18" charset="0"/>
                        </a:rPr>
                        <a:t>accesses the registration form mobile application to create an account on the platform</a:t>
                      </a:r>
                    </a:p>
                  </a:txBody>
                  <a:tcPr marL="68580" marR="68580" marT="0" marB="0"/>
                </a:tc>
                <a:extLst>
                  <a:ext uri="{0D108BD9-81ED-4DB2-BD59-A6C34878D82A}">
                    <a16:rowId xmlns:a16="http://schemas.microsoft.com/office/drawing/2014/main" val="1326105382"/>
                  </a:ext>
                </a:extLst>
              </a:tr>
              <a:tr h="370840">
                <a:tc>
                  <a:txBody>
                    <a:bodyPr/>
                    <a:lstStyle/>
                    <a:p>
                      <a:r>
                        <a:rPr lang="en-US" sz="1200" dirty="0"/>
                        <a:t>M3.1-UC: Parent dashboard</a:t>
                      </a:r>
                    </a:p>
                  </a:txBody>
                  <a:tcPr/>
                </a:tc>
                <a:tc>
                  <a:txBody>
                    <a:bodyPr/>
                    <a:lstStyle/>
                    <a:p>
                      <a:pPr marL="0" marR="0" algn="just">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Parent will view children activities through dashboard</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3530196"/>
                  </a:ext>
                </a:extLst>
              </a:tr>
              <a:tr h="370840">
                <a:tc>
                  <a:txBody>
                    <a:bodyPr/>
                    <a:lstStyle/>
                    <a:p>
                      <a:r>
                        <a:rPr lang="en-US" sz="1200" dirty="0"/>
                        <a:t>M3.2-UC: Caretaker dashboard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Times New Roman" panose="02020603050405020304" pitchFamily="18" charset="0"/>
                          <a:ea typeface="Times New Roman" panose="02020603050405020304" pitchFamily="18" charset="0"/>
                        </a:rPr>
                        <a:t>Caretaker will update children activities through dashboard</a:t>
                      </a:r>
                      <a:endParaRPr lang="en-US" sz="1200" dirty="0">
                        <a:effectLst/>
                        <a:latin typeface="Times New Roman" panose="02020603050405020304" pitchFamily="18" charset="0"/>
                        <a:ea typeface="Times New Roman" panose="02020603050405020304" pitchFamily="18" charset="0"/>
                      </a:endParaRPr>
                    </a:p>
                    <a:p>
                      <a:endParaRPr lang="en-US" sz="1200" dirty="0"/>
                    </a:p>
                  </a:txBody>
                  <a:tcPr/>
                </a:tc>
                <a:extLst>
                  <a:ext uri="{0D108BD9-81ED-4DB2-BD59-A6C34878D82A}">
                    <a16:rowId xmlns:a16="http://schemas.microsoft.com/office/drawing/2014/main" val="3997112646"/>
                  </a:ext>
                </a:extLst>
              </a:tr>
              <a:tr h="370840">
                <a:tc>
                  <a:txBody>
                    <a:bodyPr/>
                    <a:lstStyle/>
                    <a:p>
                      <a:r>
                        <a:rPr lang="en-US" sz="1200" dirty="0"/>
                        <a:t>M3.3-UC: Billing dues</a:t>
                      </a:r>
                    </a:p>
                  </a:txBody>
                  <a:tcPr/>
                </a:tc>
                <a:tc>
                  <a:txBody>
                    <a:bodyPr/>
                    <a:lstStyle/>
                    <a:p>
                      <a:r>
                        <a:rPr lang="en-US" sz="1200" dirty="0"/>
                        <a:t>Parent will view the monthly dues in dashboard</a:t>
                      </a:r>
                    </a:p>
                  </a:txBody>
                  <a:tcPr/>
                </a:tc>
                <a:extLst>
                  <a:ext uri="{0D108BD9-81ED-4DB2-BD59-A6C34878D82A}">
                    <a16:rowId xmlns:a16="http://schemas.microsoft.com/office/drawing/2014/main" val="2026880092"/>
                  </a:ext>
                </a:extLst>
              </a:tr>
              <a:tr h="370840">
                <a:tc>
                  <a:txBody>
                    <a:bodyPr/>
                    <a:lstStyle/>
                    <a:p>
                      <a:r>
                        <a:rPr lang="en-US" sz="1200" dirty="0"/>
                        <a:t>M4-UC: Children activities</a:t>
                      </a:r>
                    </a:p>
                  </a:txBody>
                  <a:tcPr/>
                </a:tc>
                <a:tc>
                  <a:txBody>
                    <a:bodyPr/>
                    <a:lstStyle/>
                    <a:p>
                      <a:pPr marL="0" marR="0" algn="just">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Caretaker will update child’s activities and parent can view it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7771757"/>
                  </a:ext>
                </a:extLst>
              </a:tr>
              <a:tr h="140813">
                <a:tc>
                  <a:txBody>
                    <a:bodyPr/>
                    <a:lstStyle/>
                    <a:p>
                      <a:r>
                        <a:rPr lang="en-US" sz="1200" dirty="0"/>
                        <a:t>M5-UC: Face recognition</a:t>
                      </a:r>
                    </a:p>
                  </a:txBody>
                  <a:tcPr/>
                </a:tc>
                <a:tc>
                  <a:txBody>
                    <a:bodyPr/>
                    <a:lstStyle/>
                    <a:p>
                      <a:r>
                        <a:rPr lang="en-US" sz="1200" kern="1200" dirty="0">
                          <a:solidFill>
                            <a:schemeClr val="dk1"/>
                          </a:solidFill>
                          <a:effectLst/>
                          <a:latin typeface="+mn-lt"/>
                          <a:ea typeface="+mn-ea"/>
                          <a:cs typeface="+mn-cs"/>
                        </a:rPr>
                        <a:t>Parents will register face for face recognition.</a:t>
                      </a:r>
                      <a:endParaRPr lang="en-US" sz="1200" dirty="0"/>
                    </a:p>
                  </a:txBody>
                  <a:tcPr/>
                </a:tc>
                <a:extLst>
                  <a:ext uri="{0D108BD9-81ED-4DB2-BD59-A6C34878D82A}">
                    <a16:rowId xmlns:a16="http://schemas.microsoft.com/office/drawing/2014/main" val="744733982"/>
                  </a:ext>
                </a:extLst>
              </a:tr>
              <a:tr h="140813">
                <a:tc>
                  <a:txBody>
                    <a:bodyPr/>
                    <a:lstStyle/>
                    <a:p>
                      <a:r>
                        <a:rPr lang="en-US" sz="1200" dirty="0"/>
                        <a:t>M6-UC: Chatbot</a:t>
                      </a:r>
                    </a:p>
                  </a:txBody>
                  <a:tcPr/>
                </a:tc>
                <a:tc>
                  <a:txBody>
                    <a:bodyPr/>
                    <a:lstStyle/>
                    <a:p>
                      <a:r>
                        <a:rPr lang="en-US" sz="1200" kern="1200" dirty="0">
                          <a:solidFill>
                            <a:schemeClr val="dk1"/>
                          </a:solidFill>
                          <a:effectLst/>
                          <a:latin typeface="+mn-lt"/>
                          <a:ea typeface="+mn-ea"/>
                          <a:cs typeface="+mn-cs"/>
                        </a:rPr>
                        <a:t>Parent will send messages through chat bot to know about them or to ask any questions or queries.</a:t>
                      </a:r>
                      <a:endParaRPr lang="en-US" sz="1200" dirty="0"/>
                    </a:p>
                  </a:txBody>
                  <a:tcPr/>
                </a:tc>
                <a:extLst>
                  <a:ext uri="{0D108BD9-81ED-4DB2-BD59-A6C34878D82A}">
                    <a16:rowId xmlns:a16="http://schemas.microsoft.com/office/drawing/2014/main" val="192331946"/>
                  </a:ext>
                </a:extLst>
              </a:tr>
              <a:tr h="140813">
                <a:tc>
                  <a:txBody>
                    <a:bodyPr/>
                    <a:lstStyle/>
                    <a:p>
                      <a:r>
                        <a:rPr lang="en-US" sz="1200" dirty="0"/>
                        <a:t>M7-UC: News Feed</a:t>
                      </a:r>
                    </a:p>
                  </a:txBody>
                  <a:tcPr/>
                </a:tc>
                <a:tc>
                  <a:txBody>
                    <a:bodyPr/>
                    <a:lstStyle/>
                    <a:p>
                      <a:r>
                        <a:rPr lang="en-US" sz="1200" dirty="0"/>
                        <a:t>Caretaker will upload pictures and videos and parent can view them.</a:t>
                      </a:r>
                    </a:p>
                  </a:txBody>
                  <a:tcPr/>
                </a:tc>
                <a:extLst>
                  <a:ext uri="{0D108BD9-81ED-4DB2-BD59-A6C34878D82A}">
                    <a16:rowId xmlns:a16="http://schemas.microsoft.com/office/drawing/2014/main" val="2749359564"/>
                  </a:ext>
                </a:extLst>
              </a:tr>
              <a:tr h="140813">
                <a:tc>
                  <a:txBody>
                    <a:bodyPr/>
                    <a:lstStyle/>
                    <a:p>
                      <a:r>
                        <a:rPr lang="en-US" sz="1200" dirty="0"/>
                        <a:t>M8.1-UC: Notification </a:t>
                      </a:r>
                    </a:p>
                  </a:txBody>
                  <a:tcPr/>
                </a:tc>
                <a:tc>
                  <a:txBody>
                    <a:bodyPr/>
                    <a:lstStyle/>
                    <a:p>
                      <a:r>
                        <a:rPr lang="en-US" sz="1200" kern="1200" dirty="0">
                          <a:solidFill>
                            <a:schemeClr val="dk1"/>
                          </a:solidFill>
                          <a:effectLst/>
                          <a:latin typeface="+mn-lt"/>
                          <a:ea typeface="+mn-ea"/>
                          <a:cs typeface="+mn-cs"/>
                        </a:rPr>
                        <a:t>Admin will send notifications to the Caretaker and parents about any latest notification.</a:t>
                      </a:r>
                      <a:endParaRPr lang="en-US" sz="1200" dirty="0"/>
                    </a:p>
                  </a:txBody>
                  <a:tcPr/>
                </a:tc>
                <a:extLst>
                  <a:ext uri="{0D108BD9-81ED-4DB2-BD59-A6C34878D82A}">
                    <a16:rowId xmlns:a16="http://schemas.microsoft.com/office/drawing/2014/main" val="3406045562"/>
                  </a:ext>
                </a:extLst>
              </a:tr>
              <a:tr h="140813">
                <a:tc>
                  <a:txBody>
                    <a:bodyPr/>
                    <a:lstStyle/>
                    <a:p>
                      <a:r>
                        <a:rPr lang="en-US" sz="1200" dirty="0"/>
                        <a:t>M8.2-UC: Settings</a:t>
                      </a:r>
                    </a:p>
                  </a:txBody>
                  <a:tcPr/>
                </a:tc>
                <a:tc>
                  <a:txBody>
                    <a:bodyPr/>
                    <a:lstStyle/>
                    <a:p>
                      <a:pPr marL="0" marR="0" algn="just">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Admin, caretaker and parent can modify the application settings accordingly.</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7251842"/>
                  </a:ext>
                </a:extLst>
              </a:tr>
              <a:tr h="140813">
                <a:tc>
                  <a:txBody>
                    <a:bodyPr/>
                    <a:lstStyle/>
                    <a:p>
                      <a:r>
                        <a:rPr lang="en-US" sz="1200" dirty="0"/>
                        <a:t>M8.3-UC: Help</a:t>
                      </a:r>
                    </a:p>
                  </a:txBody>
                  <a:tcPr/>
                </a:tc>
                <a:tc>
                  <a:txBody>
                    <a:bodyPr/>
                    <a:lstStyle/>
                    <a:p>
                      <a:r>
                        <a:rPr lang="en-US" sz="1200" kern="1200" dirty="0">
                          <a:solidFill>
                            <a:schemeClr val="dk1"/>
                          </a:solidFill>
                          <a:effectLst/>
                          <a:latin typeface="+mn-lt"/>
                          <a:ea typeface="+mn-ea"/>
                          <a:cs typeface="+mn-cs"/>
                        </a:rPr>
                        <a:t>Parent or caretaker will visit help for the working of application, terms and conditions of waddler</a:t>
                      </a:r>
                      <a:endParaRPr lang="en-US" sz="1200" dirty="0"/>
                    </a:p>
                  </a:txBody>
                  <a:tcPr/>
                </a:tc>
                <a:extLst>
                  <a:ext uri="{0D108BD9-81ED-4DB2-BD59-A6C34878D82A}">
                    <a16:rowId xmlns:a16="http://schemas.microsoft.com/office/drawing/2014/main" val="1377283405"/>
                  </a:ext>
                </a:extLst>
              </a:tr>
            </a:tbl>
          </a:graphicData>
        </a:graphic>
      </p:graphicFrame>
      <p:sp>
        <p:nvSpPr>
          <p:cNvPr id="8" name="TextBox 7">
            <a:extLst>
              <a:ext uri="{FF2B5EF4-FFF2-40B4-BE49-F238E27FC236}">
                <a16:creationId xmlns:a16="http://schemas.microsoft.com/office/drawing/2014/main" id="{F60031CD-9D30-4063-9FF6-01CDE5DE513F}"/>
              </a:ext>
            </a:extLst>
          </p:cNvPr>
          <p:cNvSpPr txBox="1"/>
          <p:nvPr/>
        </p:nvSpPr>
        <p:spPr>
          <a:xfrm>
            <a:off x="352696" y="2263279"/>
            <a:ext cx="3252652" cy="646331"/>
          </a:xfrm>
          <a:prstGeom prst="rect">
            <a:avLst/>
          </a:prstGeom>
          <a:noFill/>
        </p:spPr>
        <p:txBody>
          <a:bodyPr wrap="square" rtlCol="0">
            <a:spAutoFit/>
          </a:bodyPr>
          <a:lstStyle/>
          <a:p>
            <a:pPr algn="just"/>
            <a:r>
              <a:rPr lang="en-US" dirty="0"/>
              <a:t>Following are the important Use case and their descriptions</a:t>
            </a:r>
          </a:p>
        </p:txBody>
      </p:sp>
      <p:sp>
        <p:nvSpPr>
          <p:cNvPr id="12" name="TextBox 11">
            <a:extLst>
              <a:ext uri="{FF2B5EF4-FFF2-40B4-BE49-F238E27FC236}">
                <a16:creationId xmlns:a16="http://schemas.microsoft.com/office/drawing/2014/main" id="{2DFE78BE-F59F-429E-A6AF-EC0E61FDD508}"/>
              </a:ext>
            </a:extLst>
          </p:cNvPr>
          <p:cNvSpPr txBox="1"/>
          <p:nvPr/>
        </p:nvSpPr>
        <p:spPr>
          <a:xfrm>
            <a:off x="483325" y="5737339"/>
            <a:ext cx="2991395" cy="923330"/>
          </a:xfrm>
          <a:prstGeom prst="rect">
            <a:avLst/>
          </a:prstGeom>
          <a:noFill/>
        </p:spPr>
        <p:txBody>
          <a:bodyPr wrap="square" rtlCol="0">
            <a:spAutoFit/>
          </a:bodyPr>
          <a:lstStyle/>
          <a:p>
            <a:pPr algn="just"/>
            <a:r>
              <a:rPr lang="en-US" dirty="0">
                <a:hlinkClick r:id="rId2" action="ppaction://hlinkfile"/>
              </a:rPr>
              <a:t>Click here to view the detailed document of Use Cases</a:t>
            </a:r>
            <a:endParaRPr lang="en-US" dirty="0"/>
          </a:p>
        </p:txBody>
      </p:sp>
    </p:spTree>
    <p:extLst>
      <p:ext uri="{BB962C8B-B14F-4D97-AF65-F5344CB8AC3E}">
        <p14:creationId xmlns:p14="http://schemas.microsoft.com/office/powerpoint/2010/main" val="221992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Functional Requirements</a:t>
            </a:r>
          </a:p>
        </p:txBody>
      </p:sp>
      <p:sp>
        <p:nvSpPr>
          <p:cNvPr id="6" name="TextBox 5">
            <a:extLst>
              <a:ext uri="{FF2B5EF4-FFF2-40B4-BE49-F238E27FC236}">
                <a16:creationId xmlns:a16="http://schemas.microsoft.com/office/drawing/2014/main" id="{A7C294C9-E645-4D2B-BE43-2DCAF9C5CC78}"/>
              </a:ext>
            </a:extLst>
          </p:cNvPr>
          <p:cNvSpPr txBox="1"/>
          <p:nvPr/>
        </p:nvSpPr>
        <p:spPr>
          <a:xfrm>
            <a:off x="467263" y="6014338"/>
            <a:ext cx="3722915" cy="646331"/>
          </a:xfrm>
          <a:prstGeom prst="rect">
            <a:avLst/>
          </a:prstGeom>
          <a:noFill/>
        </p:spPr>
        <p:txBody>
          <a:bodyPr wrap="square" rtlCol="0">
            <a:spAutoFit/>
          </a:bodyPr>
          <a:lstStyle/>
          <a:p>
            <a:r>
              <a:rPr lang="en-US" dirty="0">
                <a:hlinkClick r:id="rId2"/>
              </a:rPr>
              <a:t>Click here to view the detailed document of FRs</a:t>
            </a:r>
            <a:endParaRPr lang="en-US" dirty="0"/>
          </a:p>
        </p:txBody>
      </p:sp>
      <p:sp>
        <p:nvSpPr>
          <p:cNvPr id="7" name="Rectangle 6">
            <a:extLst>
              <a:ext uri="{FF2B5EF4-FFF2-40B4-BE49-F238E27FC236}">
                <a16:creationId xmlns:a16="http://schemas.microsoft.com/office/drawing/2014/main" id="{321B03A8-261B-4FB1-A8B7-F688B6906E84}"/>
              </a:ext>
            </a:extLst>
          </p:cNvPr>
          <p:cNvSpPr/>
          <p:nvPr/>
        </p:nvSpPr>
        <p:spPr>
          <a:xfrm>
            <a:off x="465087" y="2189702"/>
            <a:ext cx="3141084" cy="646331"/>
          </a:xfrm>
          <a:prstGeom prst="rect">
            <a:avLst/>
          </a:prstGeom>
        </p:spPr>
        <p:txBody>
          <a:bodyPr wrap="square">
            <a:spAutoFit/>
          </a:bodyPr>
          <a:lstStyle/>
          <a:p>
            <a:pPr algn="just"/>
            <a:r>
              <a:rPr lang="en-US" dirty="0"/>
              <a:t>Following are the important Use case and their descriptions</a:t>
            </a:r>
          </a:p>
        </p:txBody>
      </p:sp>
      <p:graphicFrame>
        <p:nvGraphicFramePr>
          <p:cNvPr id="8" name="Table 8">
            <a:extLst>
              <a:ext uri="{FF2B5EF4-FFF2-40B4-BE49-F238E27FC236}">
                <a16:creationId xmlns:a16="http://schemas.microsoft.com/office/drawing/2014/main" id="{112A50DF-1269-48AB-A31F-2EA38327B332}"/>
              </a:ext>
            </a:extLst>
          </p:cNvPr>
          <p:cNvGraphicFramePr>
            <a:graphicFrameLocks noGrp="1"/>
          </p:cNvGraphicFramePr>
          <p:nvPr>
            <p:extLst>
              <p:ext uri="{D42A27DB-BD31-4B8C-83A1-F6EECF244321}">
                <p14:modId xmlns:p14="http://schemas.microsoft.com/office/powerpoint/2010/main" val="3590945842"/>
              </p:ext>
            </p:extLst>
          </p:nvPr>
        </p:nvGraphicFramePr>
        <p:xfrm>
          <a:off x="3899263" y="1658982"/>
          <a:ext cx="6570616" cy="4898574"/>
        </p:xfrm>
        <a:graphic>
          <a:graphicData uri="http://schemas.openxmlformats.org/drawingml/2006/table">
            <a:tbl>
              <a:tblPr firstRow="1" bandRow="1">
                <a:tableStyleId>{5C22544A-7EE6-4342-B048-85BDC9FD1C3A}</a:tableStyleId>
              </a:tblPr>
              <a:tblGrid>
                <a:gridCol w="3285308">
                  <a:extLst>
                    <a:ext uri="{9D8B030D-6E8A-4147-A177-3AD203B41FA5}">
                      <a16:colId xmlns:a16="http://schemas.microsoft.com/office/drawing/2014/main" val="1288948123"/>
                    </a:ext>
                  </a:extLst>
                </a:gridCol>
                <a:gridCol w="3285308">
                  <a:extLst>
                    <a:ext uri="{9D8B030D-6E8A-4147-A177-3AD203B41FA5}">
                      <a16:colId xmlns:a16="http://schemas.microsoft.com/office/drawing/2014/main" val="2996935696"/>
                    </a:ext>
                  </a:extLst>
                </a:gridCol>
              </a:tblGrid>
              <a:tr h="527846">
                <a:tc>
                  <a:txBody>
                    <a:bodyPr/>
                    <a:lstStyle/>
                    <a:p>
                      <a:r>
                        <a:rPr lang="en-US" dirty="0"/>
                        <a:t>Title </a:t>
                      </a:r>
                    </a:p>
                  </a:txBody>
                  <a:tcPr/>
                </a:tc>
                <a:tc>
                  <a:txBody>
                    <a:bodyPr/>
                    <a:lstStyle/>
                    <a:p>
                      <a:r>
                        <a:rPr lang="en-US"/>
                        <a:t>Requirement </a:t>
                      </a:r>
                      <a:endParaRPr lang="en-US" dirty="0"/>
                    </a:p>
                  </a:txBody>
                  <a:tcPr/>
                </a:tc>
                <a:extLst>
                  <a:ext uri="{0D108BD9-81ED-4DB2-BD59-A6C34878D82A}">
                    <a16:rowId xmlns:a16="http://schemas.microsoft.com/office/drawing/2014/main" val="3411781424"/>
                  </a:ext>
                </a:extLst>
              </a:tr>
              <a:tr h="527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n-lt"/>
                          <a:ea typeface="Times New Roman" panose="02020603050405020304" pitchFamily="18" charset="0"/>
                        </a:rPr>
                        <a:t>M1-UC-FR: Hiring button</a:t>
                      </a:r>
                      <a:endParaRPr lang="en-US" sz="1200" dirty="0">
                        <a:effectLst/>
                        <a:latin typeface="+mn-lt"/>
                        <a:ea typeface="Times New Roman" panose="02020603050405020304" pitchFamily="18" charset="0"/>
                      </a:endParaRPr>
                    </a:p>
                  </a:txBody>
                  <a:tcPr/>
                </a:tc>
                <a:tc>
                  <a:txBody>
                    <a:bodyPr/>
                    <a:lstStyle/>
                    <a:p>
                      <a:r>
                        <a:rPr lang="en-US" sz="1200" dirty="0"/>
                        <a:t>Admin will click on hire button</a:t>
                      </a:r>
                    </a:p>
                  </a:txBody>
                  <a:tcPr/>
                </a:tc>
                <a:extLst>
                  <a:ext uri="{0D108BD9-81ED-4DB2-BD59-A6C34878D82A}">
                    <a16:rowId xmlns:a16="http://schemas.microsoft.com/office/drawing/2014/main" val="2381415551"/>
                  </a:ext>
                </a:extLst>
              </a:tr>
              <a:tr h="527846">
                <a:tc>
                  <a:txBody>
                    <a:bodyPr/>
                    <a:lstStyle/>
                    <a:p>
                      <a:r>
                        <a:rPr lang="en-US" sz="1200" dirty="0"/>
                        <a:t>M2-UC-FR: Signup button</a:t>
                      </a:r>
                    </a:p>
                  </a:txBody>
                  <a:tcPr/>
                </a:tc>
                <a:tc>
                  <a:txBody>
                    <a:bodyPr/>
                    <a:lstStyle/>
                    <a:p>
                      <a:r>
                        <a:rPr lang="en-US" sz="1200" dirty="0"/>
                        <a:t>User will click on sign up button</a:t>
                      </a:r>
                    </a:p>
                  </a:txBody>
                  <a:tcPr/>
                </a:tc>
                <a:extLst>
                  <a:ext uri="{0D108BD9-81ED-4DB2-BD59-A6C34878D82A}">
                    <a16:rowId xmlns:a16="http://schemas.microsoft.com/office/drawing/2014/main" val="3200564219"/>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M3-UC-FR: News Feed button</a:t>
                      </a:r>
                    </a:p>
                    <a:p>
                      <a:endParaRPr lang="en-US" sz="1200" dirty="0"/>
                    </a:p>
                  </a:txBody>
                  <a:tcPr/>
                </a:tc>
                <a:tc>
                  <a:txBody>
                    <a:bodyPr/>
                    <a:lstStyle/>
                    <a:p>
                      <a:r>
                        <a:rPr lang="en-US" sz="1200" dirty="0"/>
                        <a:t>User will click on news feed button</a:t>
                      </a:r>
                    </a:p>
                  </a:txBody>
                  <a:tcPr/>
                </a:tc>
                <a:extLst>
                  <a:ext uri="{0D108BD9-81ED-4DB2-BD59-A6C34878D82A}">
                    <a16:rowId xmlns:a16="http://schemas.microsoft.com/office/drawing/2014/main" val="3877491552"/>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M4-UC-FR: Child feed text box</a:t>
                      </a:r>
                    </a:p>
                    <a:p>
                      <a:endParaRPr lang="en-US" sz="1200" dirty="0"/>
                    </a:p>
                  </a:txBody>
                  <a:tcPr/>
                </a:tc>
                <a:tc>
                  <a:txBody>
                    <a:bodyPr/>
                    <a:lstStyle/>
                    <a:p>
                      <a:r>
                        <a:rPr lang="en-US" sz="1200" dirty="0"/>
                        <a:t>Caretaker will type child feed on textbox</a:t>
                      </a:r>
                    </a:p>
                  </a:txBody>
                  <a:tcPr/>
                </a:tc>
                <a:extLst>
                  <a:ext uri="{0D108BD9-81ED-4DB2-BD59-A6C34878D82A}">
                    <a16:rowId xmlns:a16="http://schemas.microsoft.com/office/drawing/2014/main" val="3507803787"/>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M5-UC-FR: Add Face button</a:t>
                      </a:r>
                    </a:p>
                    <a:p>
                      <a:endParaRPr lang="en-US" sz="1200" dirty="0"/>
                    </a:p>
                  </a:txBody>
                  <a:tcPr/>
                </a:tc>
                <a:tc>
                  <a:txBody>
                    <a:bodyPr/>
                    <a:lstStyle/>
                    <a:p>
                      <a:r>
                        <a:rPr lang="en-US" sz="1200" dirty="0"/>
                        <a:t>Parent will click on add face</a:t>
                      </a:r>
                    </a:p>
                  </a:txBody>
                  <a:tcPr/>
                </a:tc>
                <a:extLst>
                  <a:ext uri="{0D108BD9-81ED-4DB2-BD59-A6C34878D82A}">
                    <a16:rowId xmlns:a16="http://schemas.microsoft.com/office/drawing/2014/main" val="1064158191"/>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M6-UC-FR: Chatbot Icon</a:t>
                      </a:r>
                    </a:p>
                    <a:p>
                      <a:endParaRPr lang="en-US" sz="1200" dirty="0"/>
                    </a:p>
                  </a:txBody>
                  <a:tcPr/>
                </a:tc>
                <a:tc>
                  <a:txBody>
                    <a:bodyPr/>
                    <a:lstStyle/>
                    <a:p>
                      <a:r>
                        <a:rPr lang="en-US" sz="1200" dirty="0"/>
                        <a:t>Parent will click on chatbot icon</a:t>
                      </a:r>
                    </a:p>
                  </a:txBody>
                  <a:tcPr/>
                </a:tc>
                <a:extLst>
                  <a:ext uri="{0D108BD9-81ED-4DB2-BD59-A6C34878D82A}">
                    <a16:rowId xmlns:a16="http://schemas.microsoft.com/office/drawing/2014/main" val="2873458513"/>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M7-UC-FR: Add Picture button</a:t>
                      </a:r>
                    </a:p>
                    <a:p>
                      <a:endParaRPr lang="en-US" sz="1200" dirty="0"/>
                    </a:p>
                  </a:txBody>
                  <a:tcPr/>
                </a:tc>
                <a:tc>
                  <a:txBody>
                    <a:bodyPr/>
                    <a:lstStyle/>
                    <a:p>
                      <a:r>
                        <a:rPr lang="en-US" sz="1200" dirty="0"/>
                        <a:t>Caretaker will click on add picture button</a:t>
                      </a:r>
                    </a:p>
                  </a:txBody>
                  <a:tcPr/>
                </a:tc>
                <a:extLst>
                  <a:ext uri="{0D108BD9-81ED-4DB2-BD59-A6C34878D82A}">
                    <a16:rowId xmlns:a16="http://schemas.microsoft.com/office/drawing/2014/main" val="2570207364"/>
                  </a:ext>
                </a:extLst>
              </a:tr>
              <a:tr h="552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M8-UC-FR: Setting button</a:t>
                      </a:r>
                    </a:p>
                    <a:p>
                      <a:endParaRPr lang="en-US" sz="1200" dirty="0"/>
                    </a:p>
                  </a:txBody>
                  <a:tcPr/>
                </a:tc>
                <a:tc>
                  <a:txBody>
                    <a:bodyPr/>
                    <a:lstStyle/>
                    <a:p>
                      <a:r>
                        <a:rPr lang="en-US" sz="1200" dirty="0"/>
                        <a:t>User will click on setting button</a:t>
                      </a:r>
                    </a:p>
                  </a:txBody>
                  <a:tcPr/>
                </a:tc>
                <a:extLst>
                  <a:ext uri="{0D108BD9-81ED-4DB2-BD59-A6C34878D82A}">
                    <a16:rowId xmlns:a16="http://schemas.microsoft.com/office/drawing/2014/main" val="2526563876"/>
                  </a:ext>
                </a:extLst>
              </a:tr>
            </a:tbl>
          </a:graphicData>
        </a:graphic>
      </p:graphicFrame>
    </p:spTree>
    <p:extLst>
      <p:ext uri="{BB962C8B-B14F-4D97-AF65-F5344CB8AC3E}">
        <p14:creationId xmlns:p14="http://schemas.microsoft.com/office/powerpoint/2010/main" val="144567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Non-Functional Requirements</a:t>
            </a:r>
            <a:endParaRPr lang="en-US" sz="4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914400" lvl="1" indent="-457200" algn="l">
              <a:buFont typeface="+mj-lt"/>
              <a:buAutoNum type="arabicPeriod"/>
            </a:pPr>
            <a:r>
              <a:rPr lang="en-US" sz="1800" b="1" dirty="0"/>
              <a:t>Reliability</a:t>
            </a:r>
            <a:r>
              <a:rPr lang="en-US" sz="1900" b="1" dirty="0"/>
              <a:t> </a:t>
            </a:r>
          </a:p>
          <a:p>
            <a:pPr marL="285750" indent="-285750" algn="l">
              <a:buFont typeface="Arial" panose="020B0604020202020204" pitchFamily="34" charset="0"/>
              <a:buChar char="•"/>
            </a:pPr>
            <a:r>
              <a:rPr lang="en-US" sz="1600" dirty="0"/>
              <a:t>R1: System will be available 24/7 and will be available to the user at any time.</a:t>
            </a:r>
          </a:p>
          <a:p>
            <a:pPr marL="285750" indent="-285750" algn="l">
              <a:buFont typeface="Arial" panose="020B0604020202020204" pitchFamily="34" charset="0"/>
              <a:buChar char="•"/>
            </a:pPr>
            <a:r>
              <a:rPr lang="en-US" sz="1600" dirty="0"/>
              <a:t>R2: Our system will also provide the user to view and update any information in our application at any time.</a:t>
            </a:r>
          </a:p>
          <a:p>
            <a:pPr marL="285750" indent="-285750" algn="l">
              <a:buFont typeface="Arial" panose="020B0604020202020204" pitchFamily="34" charset="0"/>
              <a:buChar char="•"/>
            </a:pPr>
            <a:r>
              <a:rPr lang="en-US" sz="1600" dirty="0"/>
              <a:t>R3: All significant bugs will be removed from the system. If any kind of bugs is left off, they will be minor, meaning they will not cause any hindrance during the usability of the application.</a:t>
            </a:r>
          </a:p>
          <a:p>
            <a:pPr lvl="1" algn="l"/>
            <a:r>
              <a:rPr lang="en-US" sz="1900" b="1" dirty="0"/>
              <a:t>2.      </a:t>
            </a:r>
            <a:r>
              <a:rPr lang="en-US" sz="1800" b="1" dirty="0"/>
              <a:t>Usability</a:t>
            </a:r>
          </a:p>
          <a:p>
            <a:pPr marL="285750" indent="-285750" algn="l">
              <a:buFont typeface="Arial" panose="020B0604020202020204" pitchFamily="34" charset="0"/>
              <a:buChar char="•"/>
            </a:pPr>
            <a:r>
              <a:rPr lang="en-US" sz="1600" dirty="0"/>
              <a:t>USE-1: Any man who does not have used any application before will understand the interface.</a:t>
            </a:r>
          </a:p>
          <a:p>
            <a:pPr marL="285750" indent="-285750" algn="l">
              <a:buFont typeface="Arial" panose="020B0604020202020204" pitchFamily="34" charset="0"/>
              <a:buChar char="•"/>
            </a:pPr>
            <a:r>
              <a:rPr lang="en-US" sz="1600" dirty="0"/>
              <a:t>USE-2: Any man with basic knowledge will understand the usages of application within few minutes.</a:t>
            </a:r>
          </a:p>
          <a:p>
            <a:pPr marL="285750" indent="-285750" algn="l">
              <a:buFont typeface="Arial" panose="020B0604020202020204" pitchFamily="34" charset="0"/>
              <a:buChar char="•"/>
            </a:pPr>
            <a:r>
              <a:rPr lang="en-US" sz="1600" dirty="0"/>
              <a:t>USE-3: If the user got any error, he would complain about it in the feedback section.</a:t>
            </a: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379619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Non-Functional Requirements</a:t>
            </a:r>
            <a:endParaRPr lang="en-US" sz="4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lvl="1" algn="l"/>
            <a:r>
              <a:rPr lang="en-US" sz="1800" b="1" dirty="0"/>
              <a:t>3.    Performance</a:t>
            </a:r>
          </a:p>
          <a:p>
            <a:pPr marL="285750" indent="-285750" algn="l">
              <a:buFont typeface="Arial" panose="020B0604020202020204" pitchFamily="34" charset="0"/>
              <a:buChar char="•"/>
            </a:pPr>
            <a:r>
              <a:rPr lang="en-US" sz="1600" dirty="0"/>
              <a:t>PER-1: The parent will be able to check any updates within few sec.</a:t>
            </a:r>
          </a:p>
          <a:p>
            <a:pPr marL="285750" indent="-285750" algn="l">
              <a:buFont typeface="Arial" panose="020B0604020202020204" pitchFamily="34" charset="0"/>
              <a:buChar char="•"/>
            </a:pPr>
            <a:r>
              <a:rPr lang="en-US" sz="1600" dirty="0"/>
              <a:t>PER-2: The updating activities and uploading pictures/videos on the application will take time depending upon the data. As it will be going on to the server, it will take some time.</a:t>
            </a:r>
          </a:p>
          <a:p>
            <a:pPr marL="285750" indent="-285750" algn="l">
              <a:buFont typeface="Arial" panose="020B0604020202020204" pitchFamily="34" charset="0"/>
              <a:buChar char="•"/>
            </a:pPr>
            <a:r>
              <a:rPr lang="en-US" sz="1600" dirty="0"/>
              <a:t>PER-3: The system will notify the caretaker as the video/picture gets uploaded.</a:t>
            </a:r>
          </a:p>
          <a:p>
            <a:pPr marL="285750" indent="-285750" algn="l">
              <a:buFont typeface="Arial" panose="020B0604020202020204" pitchFamily="34" charset="0"/>
              <a:buChar char="•"/>
            </a:pPr>
            <a:r>
              <a:rPr lang="en-US" sz="1600" dirty="0"/>
              <a:t>PER-4: After uploading, the parent can easily view pictures and videos of their child performing activities within seconds depending upon the internet connection speed.</a:t>
            </a:r>
            <a:r>
              <a:rPr lang="en-US" sz="1600" i="1" dirty="0"/>
              <a:t> </a:t>
            </a:r>
            <a:endParaRPr lang="en-US" sz="1600" dirty="0"/>
          </a:p>
          <a:p>
            <a:pPr algn="l"/>
            <a:r>
              <a:rPr lang="en-US" sz="1800" b="1" dirty="0"/>
              <a:t>         4.    Security </a:t>
            </a:r>
          </a:p>
          <a:p>
            <a:pPr marL="285750" indent="-285750" algn="l">
              <a:buFont typeface="Arial" panose="020B0604020202020204" pitchFamily="34" charset="0"/>
              <a:buChar char="•"/>
            </a:pPr>
            <a:r>
              <a:rPr lang="en-US" sz="1600" dirty="0"/>
              <a:t>SR1: The system will ensure that only valid user will access the application—those that have a valid e-mail and password.</a:t>
            </a:r>
          </a:p>
          <a:p>
            <a:pPr marL="285750" indent="-285750" algn="l">
              <a:buFont typeface="Arial" panose="020B0604020202020204" pitchFamily="34" charset="0"/>
              <a:buChar char="•"/>
            </a:pPr>
            <a:r>
              <a:rPr lang="en-US" sz="1600" dirty="0"/>
              <a:t>SR2: System will protect the fundamental privacy rights of every user. The system will explicitly ask the user about the things he wants to share with his friends.</a:t>
            </a: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371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External Interface Requirements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914400" lvl="1" indent="-457200" algn="l">
              <a:buFont typeface="+mj-lt"/>
              <a:buAutoNum type="arabicPeriod"/>
            </a:pPr>
            <a:r>
              <a:rPr lang="en-US" sz="1800" b="1" dirty="0"/>
              <a:t>Software Interfaces</a:t>
            </a:r>
          </a:p>
          <a:p>
            <a:pPr lvl="1" algn="l"/>
            <a:r>
              <a:rPr lang="en-US" sz="1600" dirty="0"/>
              <a:t>	   Mobile phone camera would be used for face recognition.  </a:t>
            </a:r>
            <a:endParaRPr lang="en-US" dirty="0"/>
          </a:p>
          <a:p>
            <a:r>
              <a:rPr lang="en-US" dirty="0"/>
              <a:t> </a:t>
            </a:r>
          </a:p>
          <a:p>
            <a:pPr lvl="1" algn="l"/>
            <a:r>
              <a:rPr lang="en-US" sz="1800" b="1" dirty="0"/>
              <a:t>2.     Communication Interfaces</a:t>
            </a:r>
          </a:p>
          <a:p>
            <a:pPr algn="l"/>
            <a:r>
              <a:rPr lang="en-US" sz="1600" dirty="0"/>
              <a:t>	   An email will be used to notify the user about the selection of him/her into the system mean it   	   will describe the user as “Dear Mr./Mrs.name profile had been added into the system, please                  	   login for further instructions, Waddler”. </a:t>
            </a:r>
          </a:p>
        </p:txBody>
      </p:sp>
    </p:spTree>
    <p:extLst>
      <p:ext uri="{BB962C8B-B14F-4D97-AF65-F5344CB8AC3E}">
        <p14:creationId xmlns:p14="http://schemas.microsoft.com/office/powerpoint/2010/main" val="28250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Conclusion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167618" y="2254103"/>
            <a:ext cx="9144000" cy="4603897"/>
          </a:xfrm>
        </p:spPr>
        <p:txBody>
          <a:bodyPr>
            <a:normAutofit/>
          </a:bodyPr>
          <a:lstStyle/>
          <a:p>
            <a:pPr algn="just"/>
            <a:r>
              <a:rPr lang="en-US" dirty="0"/>
              <a:t>The application will be very useful and helpful in gathering the information and helping parents by getting them live update what their kids are doing and for caretakers as well. Parents will be able to get all record of the week. Caretaker will also find it convenient by updating the tasks for the day just by clicking on the app and giving updates to every parent of their kids</a:t>
            </a:r>
          </a:p>
        </p:txBody>
      </p:sp>
    </p:spTree>
    <p:extLst>
      <p:ext uri="{BB962C8B-B14F-4D97-AF65-F5344CB8AC3E}">
        <p14:creationId xmlns:p14="http://schemas.microsoft.com/office/powerpoint/2010/main" val="2790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References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lstStyle/>
          <a:p>
            <a:pPr marL="457200" lvl="0" indent="-457200" algn="just">
              <a:buFont typeface="+mj-lt"/>
              <a:buAutoNum type="arabicPeriod"/>
            </a:pPr>
            <a:r>
              <a:rPr lang="en-US" u="sng" dirty="0">
                <a:hlinkClick r:id="rId2"/>
              </a:rPr>
              <a:t>https://www.researchgate.net/publication/283784170_The_Childcare_Center_How_to_Ensure_Quality_Childcare_Practices</a:t>
            </a:r>
            <a:endParaRPr lang="en-US" dirty="0"/>
          </a:p>
          <a:p>
            <a:pPr marL="457200" lvl="0" indent="-457200" algn="just">
              <a:buFont typeface="+mj-lt"/>
              <a:buAutoNum type="arabicPeriod"/>
            </a:pPr>
            <a:r>
              <a:rPr lang="en-US" u="sng" dirty="0">
                <a:hlinkClick r:id="rId3"/>
              </a:rPr>
              <a:t>https://www.oreilly.com/library/view/machine-learning-pocket/9781492047537/</a:t>
            </a:r>
            <a:endParaRPr lang="en-US" dirty="0"/>
          </a:p>
          <a:p>
            <a:pPr marL="457200" lvl="0" indent="-457200" algn="just">
              <a:buFont typeface="+mj-lt"/>
              <a:buAutoNum type="arabicPeriod"/>
            </a:pPr>
            <a:r>
              <a:rPr lang="en-US" u="sng" dirty="0">
                <a:hlinkClick r:id="rId4"/>
              </a:rPr>
              <a:t>https://link.springer.com/article/10.1023/A:1016609927849</a:t>
            </a:r>
            <a:endParaRPr lang="en-US" dirty="0"/>
          </a:p>
          <a:p>
            <a:pPr marL="457200" lvl="0" indent="-457200" algn="just">
              <a:buFont typeface="+mj-lt"/>
              <a:buAutoNum type="arabicPeriod"/>
            </a:pPr>
            <a:r>
              <a:rPr lang="en-US" u="sng" dirty="0">
                <a:hlinkClick r:id="rId5"/>
              </a:rPr>
              <a:t>https://www.oreilly.com/library/view/learning-react-native/9781491929049/ch01.html</a:t>
            </a:r>
            <a:endParaRPr lang="en-US" dirty="0"/>
          </a:p>
          <a:p>
            <a:pPr marL="457200" lvl="0" indent="-457200" algn="just">
              <a:buFont typeface="+mj-lt"/>
              <a:buAutoNum type="arabicPeriod"/>
            </a:pPr>
            <a:r>
              <a:rPr lang="en-US" u="sng" dirty="0">
                <a:hlinkClick r:id="rId6"/>
              </a:rPr>
              <a:t>Research Advances in Face Recognition - IEEE Conference Publication</a:t>
            </a:r>
            <a:endParaRPr lang="en-US" dirty="0"/>
          </a:p>
          <a:p>
            <a:pPr marL="457200" lvl="0" indent="-457200" algn="just">
              <a:buFont typeface="+mj-lt"/>
              <a:buAutoNum type="arabicPeriod"/>
            </a:pPr>
            <a:r>
              <a:rPr lang="en-US" u="sng" dirty="0">
                <a:hlinkClick r:id="rId7"/>
              </a:rPr>
              <a:t>Study of Face Recognition Techniques: A Survey (thesai.org)</a:t>
            </a:r>
            <a:endParaRPr lang="en-US" dirty="0"/>
          </a:p>
          <a:p>
            <a:pPr marL="457200" indent="-457200" algn="just">
              <a:buFont typeface="+mj-lt"/>
              <a:buAutoNum type="arabicPeriod"/>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694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342900" indent="-342900" algn="just">
              <a:buFont typeface="Arial" panose="020B0604020202020204" pitchFamily="34" charset="0"/>
              <a:buChar char="•"/>
            </a:pPr>
            <a:r>
              <a:rPr lang="en-US" dirty="0"/>
              <a:t>Our platform will be an mobile application that will provide a secure system to the waddler center through face recognition, where only registered faces can pick the child from the care center.</a:t>
            </a:r>
          </a:p>
          <a:p>
            <a:pPr marL="342900" indent="-342900" algn="just">
              <a:buFont typeface="Arial" panose="020B0604020202020204" pitchFamily="34" charset="0"/>
              <a:buChar char="•"/>
            </a:pPr>
            <a:r>
              <a:rPr lang="en-US" dirty="0"/>
              <a:t>This platform’s main purpose is to help those parents who cannot give best early care to their children. </a:t>
            </a:r>
          </a:p>
          <a:p>
            <a:pPr marL="342900" indent="-342900" algn="just">
              <a:buFont typeface="Arial" panose="020B0604020202020204" pitchFamily="34" charset="0"/>
              <a:buChar char="•"/>
            </a:pPr>
            <a:r>
              <a:rPr lang="en-US" dirty="0"/>
              <a:t>It will provide time-saving, secure and effortless option for registering, signing up, admitting, viewing daily updates and progress of their child</a:t>
            </a:r>
          </a:p>
          <a:p>
            <a:pPr marL="342900" indent="-342900" algn="just">
              <a:buFont typeface="Arial" panose="020B0604020202020204" pitchFamily="34" charset="0"/>
              <a:buChar char="•"/>
            </a:pPr>
            <a:r>
              <a:rPr lang="en-US" dirty="0"/>
              <a:t>It will provide a progressing environment to children with best mental and physical activities for their development. </a:t>
            </a:r>
          </a:p>
          <a:p>
            <a:pPr marL="342900" indent="-342900" algn="just">
              <a:buFont typeface="Arial" panose="020B0604020202020204" pitchFamily="34" charset="0"/>
              <a:buChar char="•"/>
            </a:pPr>
            <a:r>
              <a:rPr lang="en-US" dirty="0"/>
              <a:t>It will also provide daily updates to parents about each child’s regular progress and activities through Photos/Videos.</a:t>
            </a:r>
          </a:p>
        </p:txBody>
      </p:sp>
    </p:spTree>
    <p:extLst>
      <p:ext uri="{BB962C8B-B14F-4D97-AF65-F5344CB8AC3E}">
        <p14:creationId xmlns:p14="http://schemas.microsoft.com/office/powerpoint/2010/main" val="131574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85CC5E-53A4-4041-B69C-D6D0C119488E}"/>
              </a:ext>
            </a:extLst>
          </p:cNvPr>
          <p:cNvSpPr>
            <a:spLocks noGrp="1"/>
          </p:cNvSpPr>
          <p:nvPr>
            <p:ph type="ctrTitle"/>
          </p:nvPr>
        </p:nvSpPr>
        <p:spPr>
          <a:xfrm>
            <a:off x="1364511" y="2817628"/>
            <a:ext cx="9144000" cy="1053841"/>
          </a:xfrm>
        </p:spPr>
        <p:txBody>
          <a:bodyPr>
            <a:normAutofit/>
          </a:bodyPr>
          <a:lstStyle/>
          <a:p>
            <a:r>
              <a:rPr lang="en-US" sz="4400" b="1" dirty="0">
                <a:latin typeface="+mn-lt"/>
              </a:rPr>
              <a:t>Overall Description</a:t>
            </a:r>
          </a:p>
        </p:txBody>
      </p:sp>
    </p:spTree>
    <p:extLst>
      <p:ext uri="{BB962C8B-B14F-4D97-AF65-F5344CB8AC3E}">
        <p14:creationId xmlns:p14="http://schemas.microsoft.com/office/powerpoint/2010/main" val="140792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Problem Statement</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046922" y="1639879"/>
            <a:ext cx="9144000" cy="4603897"/>
          </a:xfrm>
        </p:spPr>
        <p:txBody>
          <a:bodyPr>
            <a:normAutofit lnSpcReduction="10000"/>
          </a:bodyPr>
          <a:lstStyle/>
          <a:p>
            <a:pPr marL="914400" lvl="1" indent="-457200" algn="just">
              <a:buFont typeface="Arial" panose="020B0604020202020204" pitchFamily="34" charset="0"/>
              <a:buChar char="•"/>
            </a:pPr>
            <a:r>
              <a:rPr lang="en-US" sz="2200" dirty="0"/>
              <a:t>Parents are worried for their children best brought up, they want to consider better and safer places for their child development. </a:t>
            </a:r>
          </a:p>
          <a:p>
            <a:pPr marL="914400" lvl="1" indent="-457200" algn="just">
              <a:buFont typeface="Arial" panose="020B0604020202020204" pitchFamily="34" charset="0"/>
              <a:buChar char="•"/>
            </a:pPr>
            <a:r>
              <a:rPr lang="en-US" sz="2200" dirty="0"/>
              <a:t>Care centers may be careless in their responsibilities if a proper check and attention is not given to them, which may not be beneficial for the children in care centers.</a:t>
            </a:r>
          </a:p>
          <a:p>
            <a:pPr marL="914400" lvl="1" indent="-457200" algn="just">
              <a:buFont typeface="Arial" panose="020B0604020202020204" pitchFamily="34" charset="0"/>
              <a:buChar char="•"/>
            </a:pPr>
            <a:r>
              <a:rPr lang="en-US" sz="2200" dirty="0"/>
              <a:t>Apart from that children care centers require detailed paper works due to which ultimately much time is wasted </a:t>
            </a:r>
          </a:p>
          <a:p>
            <a:pPr marL="914400" lvl="1" indent="-457200" algn="just">
              <a:buFont typeface="Arial" panose="020B0604020202020204" pitchFamily="34" charset="0"/>
              <a:buChar char="•"/>
            </a:pPr>
            <a:r>
              <a:rPr lang="en-US" sz="2200" dirty="0"/>
              <a:t>Parents cannot view the progress of them as per time and requirement. Even if a report is sent to them monthly, Not all the details are mentioned about their child. </a:t>
            </a:r>
          </a:p>
          <a:p>
            <a:pPr marL="914400" lvl="1" indent="-457200" algn="just">
              <a:buFont typeface="Arial" panose="020B0604020202020204" pitchFamily="34" charset="0"/>
              <a:buChar char="•"/>
            </a:pPr>
            <a:r>
              <a:rPr lang="en-US" sz="2200" dirty="0"/>
              <a:t>Parents cannot also communicate directly to caretakers regarding their child’s progress which ultimately leads to stress and tensions about child’s wellbeing.</a:t>
            </a:r>
          </a:p>
          <a:p>
            <a:pPr marL="914400" lvl="1" indent="-457200" algn="just">
              <a:buFont typeface="Arial" panose="020B0604020202020204" pitchFamily="34" charset="0"/>
              <a:buChar char="•"/>
            </a:pPr>
            <a:r>
              <a:rPr lang="en-US" sz="2200" dirty="0"/>
              <a:t>There are also many security issues regarding the pick and drop of the child.</a:t>
            </a:r>
          </a:p>
        </p:txBody>
      </p:sp>
    </p:spTree>
    <p:extLst>
      <p:ext uri="{BB962C8B-B14F-4D97-AF65-F5344CB8AC3E}">
        <p14:creationId xmlns:p14="http://schemas.microsoft.com/office/powerpoint/2010/main" val="313833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Problem Solution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fontScale="92500" lnSpcReduction="10000"/>
          </a:bodyPr>
          <a:lstStyle/>
          <a:p>
            <a:pPr marL="342900" indent="-342900" algn="just">
              <a:buFont typeface="Arial" panose="020B0604020202020204" pitchFamily="34" charset="0"/>
              <a:buChar char="•"/>
            </a:pPr>
            <a:r>
              <a:rPr lang="en-US" dirty="0"/>
              <a:t>Mobile-based system capable of providing daily updates to parents, and allowing chat bot to provide instant answers to every queries of parents related to the schedule and application. </a:t>
            </a:r>
          </a:p>
          <a:p>
            <a:pPr marL="342900" indent="-342900" algn="just">
              <a:buFont typeface="Arial" panose="020B0604020202020204" pitchFamily="34" charset="0"/>
              <a:buChar char="•"/>
            </a:pPr>
            <a:r>
              <a:rPr lang="en-US" dirty="0"/>
              <a:t>Face recognition will add security system for pick of the child safety. </a:t>
            </a:r>
          </a:p>
          <a:p>
            <a:pPr marL="342900" indent="-342900" algn="just">
              <a:buFont typeface="Arial" panose="020B0604020202020204" pitchFamily="34" charset="0"/>
              <a:buChar char="•"/>
            </a:pPr>
            <a:r>
              <a:rPr lang="en-US" dirty="0"/>
              <a:t>Its daily updating data system will provide parents regular updates about their child’s progress.</a:t>
            </a:r>
          </a:p>
          <a:p>
            <a:pPr marL="342900" indent="-342900" algn="just">
              <a:buFont typeface="Arial" panose="020B0604020202020204" pitchFamily="34" charset="0"/>
              <a:buChar char="•"/>
            </a:pPr>
            <a:r>
              <a:rPr lang="en-US" dirty="0"/>
              <a:t>Its social features will allow to upload new updates and pictures on news feed daily by caretakers. </a:t>
            </a:r>
          </a:p>
          <a:p>
            <a:pPr marL="342900" indent="-342900" algn="just">
              <a:buFont typeface="Arial" panose="020B0604020202020204" pitchFamily="34" charset="0"/>
              <a:buChar char="•"/>
            </a:pPr>
            <a:r>
              <a:rPr lang="en-US" dirty="0"/>
              <a:t>Our platform will provide streamlined workflow for parents and caretakers with simple and secure system where face recognition will help in reducing child kidnapping.</a:t>
            </a:r>
          </a:p>
          <a:p>
            <a:pPr marL="342900" indent="-342900" algn="just">
              <a:buFont typeface="Arial" panose="020B0604020202020204" pitchFamily="34" charset="0"/>
              <a:buChar char="•"/>
            </a:pPr>
            <a:r>
              <a:rPr lang="en-US" dirty="0"/>
              <a:t>The online billing will allow parents to view their bills easily through the app, saving their time and energy. </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14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Related System Analysis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algn="l"/>
            <a:r>
              <a:rPr lang="en-US" dirty="0"/>
              <a:t>Following are the related system analysis:</a:t>
            </a:r>
          </a:p>
        </p:txBody>
      </p:sp>
      <p:graphicFrame>
        <p:nvGraphicFramePr>
          <p:cNvPr id="4" name="Table 3">
            <a:extLst>
              <a:ext uri="{FF2B5EF4-FFF2-40B4-BE49-F238E27FC236}">
                <a16:creationId xmlns:a16="http://schemas.microsoft.com/office/drawing/2014/main" id="{0D4B40E7-E9F7-40A7-B37F-535F6FCE1FB6}"/>
              </a:ext>
            </a:extLst>
          </p:cNvPr>
          <p:cNvGraphicFramePr>
            <a:graphicFrameLocks noGrp="1"/>
          </p:cNvGraphicFramePr>
          <p:nvPr>
            <p:extLst>
              <p:ext uri="{D42A27DB-BD31-4B8C-83A1-F6EECF244321}">
                <p14:modId xmlns:p14="http://schemas.microsoft.com/office/powerpoint/2010/main" val="2132186855"/>
              </p:ext>
            </p:extLst>
          </p:nvPr>
        </p:nvGraphicFramePr>
        <p:xfrm>
          <a:off x="2120348" y="2014330"/>
          <a:ext cx="7951304" cy="4001052"/>
        </p:xfrm>
        <a:graphic>
          <a:graphicData uri="http://schemas.openxmlformats.org/drawingml/2006/table">
            <a:tbl>
              <a:tblPr firstRow="1" firstCol="1" bandRow="1">
                <a:tableStyleId>{5C22544A-7EE6-4342-B048-85BDC9FD1C3A}</a:tableStyleId>
              </a:tblPr>
              <a:tblGrid>
                <a:gridCol w="2582742">
                  <a:extLst>
                    <a:ext uri="{9D8B030D-6E8A-4147-A177-3AD203B41FA5}">
                      <a16:colId xmlns:a16="http://schemas.microsoft.com/office/drawing/2014/main" val="66377480"/>
                    </a:ext>
                  </a:extLst>
                </a:gridCol>
                <a:gridCol w="2556706">
                  <a:extLst>
                    <a:ext uri="{9D8B030D-6E8A-4147-A177-3AD203B41FA5}">
                      <a16:colId xmlns:a16="http://schemas.microsoft.com/office/drawing/2014/main" val="3948016314"/>
                    </a:ext>
                  </a:extLst>
                </a:gridCol>
                <a:gridCol w="2811856">
                  <a:extLst>
                    <a:ext uri="{9D8B030D-6E8A-4147-A177-3AD203B41FA5}">
                      <a16:colId xmlns:a16="http://schemas.microsoft.com/office/drawing/2014/main" val="788110020"/>
                    </a:ext>
                  </a:extLst>
                </a:gridCol>
              </a:tblGrid>
              <a:tr h="312530">
                <a:tc>
                  <a:txBody>
                    <a:bodyPr/>
                    <a:lstStyle/>
                    <a:p>
                      <a:pPr marL="0" marR="0" algn="just">
                        <a:spcBef>
                          <a:spcPts val="0"/>
                        </a:spcBef>
                        <a:spcAft>
                          <a:spcPts val="0"/>
                        </a:spcAft>
                        <a:tabLst>
                          <a:tab pos="1333500" algn="l"/>
                        </a:tabLst>
                      </a:pPr>
                      <a:r>
                        <a:rPr lang="en-US" sz="1200">
                          <a:effectLst/>
                        </a:rPr>
                        <a:t>Application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Weakness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Project Name Solution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2109980"/>
                  </a:ext>
                </a:extLst>
              </a:tr>
              <a:tr h="2187714">
                <a:tc>
                  <a:txBody>
                    <a:bodyPr/>
                    <a:lstStyle/>
                    <a:p>
                      <a:pPr marL="228600" marR="0" algn="ctr">
                        <a:spcBef>
                          <a:spcPts val="0"/>
                        </a:spcBef>
                        <a:spcAft>
                          <a:spcPts val="0"/>
                        </a:spcAft>
                      </a:pPr>
                      <a:r>
                        <a:rPr lang="en-US" sz="2000" dirty="0">
                          <a:effectLst/>
                        </a:rPr>
                        <a:t> </a:t>
                      </a:r>
                    </a:p>
                    <a:p>
                      <a:pPr marL="0" marR="0" algn="ctr">
                        <a:spcBef>
                          <a:spcPts val="0"/>
                        </a:spcBef>
                        <a:spcAft>
                          <a:spcPts val="0"/>
                        </a:spcAft>
                      </a:pPr>
                      <a:r>
                        <a:rPr lang="en-US" sz="2000" dirty="0">
                          <a:effectLst/>
                        </a:rPr>
                        <a:t>Baby Care</a:t>
                      </a:r>
                    </a:p>
                    <a:p>
                      <a:pPr marL="0" marR="0" algn="ctr">
                        <a:spcBef>
                          <a:spcPts val="0"/>
                        </a:spcBef>
                        <a:spcAft>
                          <a:spcPts val="0"/>
                        </a:spcAft>
                      </a:pPr>
                      <a:r>
                        <a:rPr lang="en-US" sz="2000" dirty="0">
                          <a:effectLst/>
                        </a:rPr>
                        <a:t>(Mobile Application)</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US" sz="2000" dirty="0">
                          <a:effectLst/>
                        </a:rPr>
                        <a:t>Doesn’t provide chat bot</a:t>
                      </a:r>
                    </a:p>
                    <a:p>
                      <a:pPr marL="228600" marR="0" algn="just">
                        <a:spcBef>
                          <a:spcPts val="0"/>
                        </a:spcBef>
                        <a:spcAft>
                          <a:spcPts val="0"/>
                        </a:spcAft>
                      </a:pPr>
                      <a:r>
                        <a:rPr lang="en-US" sz="2000" dirty="0">
                          <a:effectLst/>
                        </a:rPr>
                        <a:t> </a:t>
                      </a:r>
                    </a:p>
                    <a:p>
                      <a:pPr marL="342900" marR="0" lvl="0" indent="-342900" algn="just">
                        <a:spcBef>
                          <a:spcPts val="0"/>
                        </a:spcBef>
                        <a:spcAft>
                          <a:spcPts val="0"/>
                        </a:spcAft>
                        <a:buFont typeface="Wingdings" panose="05000000000000000000" pitchFamily="2" charset="2"/>
                        <a:buChar char=""/>
                      </a:pPr>
                      <a:r>
                        <a:rPr lang="en-US" sz="2000" dirty="0">
                          <a:effectLst/>
                        </a:rPr>
                        <a:t>It doesn’t provide updates to customers on daily basis</a:t>
                      </a:r>
                    </a:p>
                    <a:p>
                      <a:pPr marL="228600" marR="0" algn="just">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US" sz="2000" dirty="0">
                          <a:effectLst/>
                        </a:rPr>
                        <a:t>It will provide chat bot</a:t>
                      </a:r>
                    </a:p>
                    <a:p>
                      <a:pPr marL="228600" marR="0" algn="just">
                        <a:spcBef>
                          <a:spcPts val="0"/>
                        </a:spcBef>
                        <a:spcAft>
                          <a:spcPts val="0"/>
                        </a:spcAft>
                      </a:pPr>
                      <a:r>
                        <a:rPr lang="en-US" sz="2000" dirty="0">
                          <a:effectLst/>
                        </a:rPr>
                        <a:t> </a:t>
                      </a:r>
                    </a:p>
                    <a:p>
                      <a:pPr marL="342900" marR="0" lvl="0" indent="-342900" algn="just">
                        <a:spcBef>
                          <a:spcPts val="0"/>
                        </a:spcBef>
                        <a:spcAft>
                          <a:spcPts val="0"/>
                        </a:spcAft>
                        <a:buFont typeface="Wingdings" panose="05000000000000000000" pitchFamily="2" charset="2"/>
                        <a:buChar char=""/>
                      </a:pPr>
                      <a:r>
                        <a:rPr lang="en-US" sz="2000" dirty="0">
                          <a:effectLst/>
                        </a:rPr>
                        <a:t>It will provide update on daily basis.</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60915015"/>
                  </a:ext>
                </a:extLst>
              </a:tr>
              <a:tr h="1250122">
                <a:tc>
                  <a:txBody>
                    <a:bodyPr/>
                    <a:lstStyle/>
                    <a:p>
                      <a:pPr marL="228600" marR="0" algn="just">
                        <a:spcBef>
                          <a:spcPts val="0"/>
                        </a:spcBef>
                        <a:spcAft>
                          <a:spcPts val="0"/>
                        </a:spcAft>
                      </a:pPr>
                      <a:r>
                        <a:rPr lang="en-US" sz="2000" dirty="0">
                          <a:effectLst/>
                        </a:rPr>
                        <a:t> </a:t>
                      </a:r>
                    </a:p>
                    <a:p>
                      <a:pPr marL="228600" marR="0" algn="ctr">
                        <a:spcBef>
                          <a:spcPts val="0"/>
                        </a:spcBef>
                        <a:spcAft>
                          <a:spcPts val="0"/>
                        </a:spcAft>
                      </a:pPr>
                      <a:r>
                        <a:rPr lang="en-US" sz="2000" dirty="0">
                          <a:effectLst/>
                        </a:rPr>
                        <a:t>Baby Center</a:t>
                      </a:r>
                    </a:p>
                    <a:p>
                      <a:pPr marL="22860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(Website)</a:t>
                      </a: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US" sz="2000">
                          <a:effectLst/>
                        </a:rPr>
                        <a:t>Doesn’t provide security system for the child.</a:t>
                      </a:r>
                    </a:p>
                    <a:p>
                      <a:pPr marL="228600" marR="0" algn="just">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Wingdings" panose="05000000000000000000" pitchFamily="2" charset="2"/>
                        <a:buChar char=""/>
                      </a:pPr>
                      <a:r>
                        <a:rPr lang="en-US" sz="2000" dirty="0">
                          <a:effectLst/>
                        </a:rPr>
                        <a:t>It will provide a proper security system i.e. Face recognition.</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76800180"/>
                  </a:ext>
                </a:extLst>
              </a:tr>
            </a:tbl>
          </a:graphicData>
        </a:graphic>
      </p:graphicFrame>
    </p:spTree>
    <p:extLst>
      <p:ext uri="{BB962C8B-B14F-4D97-AF65-F5344CB8AC3E}">
        <p14:creationId xmlns:p14="http://schemas.microsoft.com/office/powerpoint/2010/main" val="33049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rPr>
              <a:t>Benefits of the Proposed System</a:t>
            </a:r>
            <a:endParaRPr lang="en-US" sz="4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algn="l"/>
            <a:r>
              <a:rPr lang="en-US" dirty="0"/>
              <a:t>Following are the advantages of the waddler:</a:t>
            </a:r>
            <a:endParaRPr lang="en-US" b="1" dirty="0"/>
          </a:p>
          <a:p>
            <a:pPr marL="342900" lvl="0" indent="-342900" algn="just" fontAlgn="base">
              <a:buFont typeface="Arial" panose="020B0604020202020204" pitchFamily="34" charset="0"/>
              <a:buChar char="•"/>
            </a:pPr>
            <a:r>
              <a:rPr lang="en-US" dirty="0"/>
              <a:t>It will reduce all the effort that is being put in by the caretakers to update the activities being performed by the child to their respective parents.</a:t>
            </a:r>
          </a:p>
          <a:p>
            <a:pPr marL="342900" lvl="0" indent="-342900" algn="just" fontAlgn="base">
              <a:buFont typeface="Arial" panose="020B0604020202020204" pitchFamily="34" charset="0"/>
              <a:buChar char="•"/>
            </a:pPr>
            <a:r>
              <a:rPr lang="en-US" dirty="0"/>
              <a:t>It will help parents to get easy access to all the upcoming events and news feed of activities performed by their children.</a:t>
            </a:r>
            <a:r>
              <a:rPr lang="en-US" b="1" i="1" dirty="0"/>
              <a:t> </a:t>
            </a:r>
            <a:endParaRPr lang="en-US" dirty="0"/>
          </a:p>
          <a:p>
            <a:pPr marL="342900" lvl="0" indent="-342900" algn="just" fontAlgn="base">
              <a:buFont typeface="Arial" panose="020B0604020202020204" pitchFamily="34" charset="0"/>
              <a:buChar char="•"/>
            </a:pPr>
            <a:r>
              <a:rPr lang="en-US" dirty="0"/>
              <a:t>Whenever Parents want to check the billing status, they can just click on the billing dues, which will be effortless.</a:t>
            </a:r>
            <a:r>
              <a:rPr lang="en-US" b="1" i="1" dirty="0"/>
              <a:t> </a:t>
            </a:r>
            <a:endParaRPr lang="en-US" dirty="0"/>
          </a:p>
          <a:p>
            <a:pPr marL="342900" lvl="0" indent="-342900" algn="just" fontAlgn="base">
              <a:buFont typeface="Arial" panose="020B0604020202020204" pitchFamily="34" charset="0"/>
              <a:buChar char="•"/>
            </a:pPr>
            <a:r>
              <a:rPr lang="en-US" dirty="0"/>
              <a:t>The system will save the time of parents and caretakers from detailed paperwork which would save huge time and efforts.</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276054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 (1-3)</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686716" y="1683787"/>
            <a:ext cx="9144000" cy="4603897"/>
          </a:xfrm>
        </p:spPr>
        <p:txBody>
          <a:bodyPr>
            <a:normAutofit fontScale="77500" lnSpcReduction="20000"/>
          </a:bodyPr>
          <a:lstStyle/>
          <a:p>
            <a:r>
              <a:rPr lang="en-US" dirty="0"/>
              <a:t>Following are the major modules of the Waddler</a:t>
            </a:r>
          </a:p>
          <a:p>
            <a:pPr marL="1200150" lvl="2" indent="-285750" algn="l" fontAlgn="base">
              <a:buFont typeface="Arial" panose="020B0604020202020204" pitchFamily="34" charset="0"/>
              <a:buChar char="•"/>
            </a:pPr>
            <a:r>
              <a:rPr lang="en-US" sz="2300" b="1" dirty="0">
                <a:effectLst>
                  <a:glow>
                    <a:srgbClr val="000000"/>
                  </a:glow>
                  <a:outerShdw sx="0" sy="0">
                    <a:srgbClr val="000000"/>
                  </a:outerShdw>
                  <a:reflection stA="0" endPos="0" fadeDir="0" sx="0" sy="0"/>
                </a:effectLst>
              </a:rPr>
              <a:t>Module 1:  Administration</a:t>
            </a:r>
          </a:p>
          <a:p>
            <a:pPr lvl="3" algn="just"/>
            <a:r>
              <a:rPr lang="en-US" sz="2100" dirty="0"/>
              <a:t>This module will be dealing with the administration of the application. </a:t>
            </a:r>
          </a:p>
          <a:p>
            <a:pPr lvl="3" algn="just"/>
            <a:endParaRPr lang="en-US" sz="2100" dirty="0"/>
          </a:p>
          <a:p>
            <a:pPr marL="1200150" lvl="2" indent="-285750" algn="just" fontAlgn="base">
              <a:buFont typeface="Arial" panose="020B0604020202020204" pitchFamily="34" charset="0"/>
              <a:buChar char="•"/>
            </a:pPr>
            <a:r>
              <a:rPr lang="en-US" sz="2300" b="1" dirty="0">
                <a:effectLst>
                  <a:glow>
                    <a:srgbClr val="000000"/>
                  </a:glow>
                  <a:outerShdw sx="0" sy="0">
                    <a:srgbClr val="000000"/>
                  </a:outerShdw>
                  <a:reflection stA="0" endPos="0" fadeDir="0" sx="0" sy="0"/>
                </a:effectLst>
              </a:rPr>
              <a:t>Module 2: User Profile Management</a:t>
            </a:r>
          </a:p>
          <a:p>
            <a:pPr algn="just"/>
            <a:r>
              <a:rPr lang="en-US" dirty="0"/>
              <a:t>	        </a:t>
            </a:r>
            <a:r>
              <a:rPr lang="en-US" sz="2100" dirty="0"/>
              <a:t>This module will be dealing with user registration.</a:t>
            </a:r>
          </a:p>
          <a:p>
            <a:pPr algn="just"/>
            <a:endParaRPr lang="en-US" sz="1900" dirty="0"/>
          </a:p>
          <a:p>
            <a:pPr marL="1200150" lvl="2" indent="-285750" algn="just" fontAlgn="base">
              <a:buFont typeface="Arial" panose="020B0604020202020204" pitchFamily="34" charset="0"/>
              <a:buChar char="•"/>
            </a:pPr>
            <a:r>
              <a:rPr lang="en-US" sz="2300" b="1" dirty="0">
                <a:effectLst>
                  <a:glow>
                    <a:srgbClr val="000000"/>
                  </a:glow>
                  <a:outerShdw sx="0" sy="0">
                    <a:srgbClr val="000000"/>
                  </a:outerShdw>
                  <a:reflection stA="0" endPos="0" fadeDir="0" sx="0" sy="0"/>
                </a:effectLst>
              </a:rPr>
              <a:t>Module 3:  User Dashboard </a:t>
            </a:r>
          </a:p>
          <a:p>
            <a:pPr algn="just"/>
            <a:r>
              <a:rPr lang="en-US" sz="1900" dirty="0"/>
              <a:t>	          </a:t>
            </a:r>
            <a:r>
              <a:rPr lang="en-US" sz="2100" dirty="0"/>
              <a:t>The user dashboard will allow the end users to check and update the record and activities of                      	          the child. </a:t>
            </a:r>
          </a:p>
          <a:p>
            <a:pPr marL="1657350" lvl="3" indent="-285750" algn="just" fontAlgn="base">
              <a:buFont typeface="Arial" panose="020B0604020202020204" pitchFamily="34" charset="0"/>
              <a:buChar char="•"/>
            </a:pPr>
            <a:r>
              <a:rPr lang="en-US" sz="1900" b="1" dirty="0">
                <a:effectLst>
                  <a:glow>
                    <a:srgbClr val="000000"/>
                  </a:glow>
                  <a:outerShdw sx="0" sy="0">
                    <a:srgbClr val="000000"/>
                  </a:outerShdw>
                  <a:reflection stA="0" endPos="0" fadeDir="0" sx="0" sy="0"/>
                </a:effectLst>
              </a:rPr>
              <a:t>Sub module:  Parent Dashboard</a:t>
            </a:r>
          </a:p>
          <a:p>
            <a:pPr algn="just"/>
            <a:r>
              <a:rPr lang="en-US" dirty="0"/>
              <a:t>	                 </a:t>
            </a:r>
            <a:r>
              <a:rPr lang="en-US" sz="1900" dirty="0"/>
              <a:t>This sub module will be dealing with the parent profile.</a:t>
            </a:r>
          </a:p>
          <a:p>
            <a:pPr marL="1657350" lvl="3" indent="-285750" algn="just" fontAlgn="base">
              <a:buFont typeface="Arial" panose="020B0604020202020204" pitchFamily="34" charset="0"/>
              <a:buChar char="•"/>
            </a:pPr>
            <a:r>
              <a:rPr lang="en-US" sz="1900" b="1" dirty="0">
                <a:effectLst>
                  <a:glow>
                    <a:srgbClr val="000000"/>
                  </a:glow>
                  <a:outerShdw sx="0" sy="0">
                    <a:srgbClr val="000000"/>
                  </a:outerShdw>
                  <a:reflection stA="0" endPos="0" fadeDir="0" sx="0" sy="0"/>
                </a:effectLst>
              </a:rPr>
              <a:t>Sub module: Caretaker Dashboard</a:t>
            </a:r>
          </a:p>
          <a:p>
            <a:pPr algn="just"/>
            <a:r>
              <a:rPr lang="en-US" sz="1900" dirty="0"/>
              <a:t>		 This sub module will be dealing with the caretaker profile.</a:t>
            </a:r>
          </a:p>
          <a:p>
            <a:pPr marL="1657350" lvl="3" indent="-285750" algn="just" fontAlgn="base">
              <a:buFont typeface="Arial" panose="020B0604020202020204" pitchFamily="34" charset="0"/>
              <a:buChar char="•"/>
            </a:pPr>
            <a:r>
              <a:rPr lang="en-US" sz="1900" b="1" dirty="0">
                <a:effectLst>
                  <a:glow>
                    <a:srgbClr val="000000"/>
                  </a:glow>
                  <a:outerShdw sx="0" sy="0">
                    <a:srgbClr val="000000"/>
                  </a:outerShdw>
                  <a:reflection stA="0" endPos="0" fadeDir="0" sx="0" sy="0"/>
                </a:effectLst>
              </a:rPr>
              <a:t>Sub module: Billing Dues</a:t>
            </a:r>
          </a:p>
          <a:p>
            <a:pPr algn="just"/>
            <a:r>
              <a:rPr lang="en-US" sz="1900" dirty="0"/>
              <a:t>		This sub module will be dealing with the automated billings due of the parent for using       		services. </a:t>
            </a:r>
          </a:p>
          <a:p>
            <a:pPr lvl="1" algn="l"/>
            <a:endParaRPr lang="en-US" dirty="0"/>
          </a:p>
        </p:txBody>
      </p:sp>
    </p:spTree>
    <p:extLst>
      <p:ext uri="{BB962C8B-B14F-4D97-AF65-F5344CB8AC3E}">
        <p14:creationId xmlns:p14="http://schemas.microsoft.com/office/powerpoint/2010/main" val="145847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C708EF85BCDC4798E47CB9DE7215BD" ma:contentTypeVersion="8" ma:contentTypeDescription="Create a new document." ma:contentTypeScope="" ma:versionID="4905bfdfd6a1aa43cb3ad88df5fb2684">
  <xsd:schema xmlns:xsd="http://www.w3.org/2001/XMLSchema" xmlns:xs="http://www.w3.org/2001/XMLSchema" xmlns:p="http://schemas.microsoft.com/office/2006/metadata/properties" xmlns:ns2="6c1f1b9b-76e0-40cd-8f53-5d331024442b" targetNamespace="http://schemas.microsoft.com/office/2006/metadata/properties" ma:root="true" ma:fieldsID="5d7d75ad39c835260737bbdd3599ba00" ns2:_="">
    <xsd:import namespace="6c1f1b9b-76e0-40cd-8f53-5d33102444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1f1b9b-76e0-40cd-8f53-5d3310244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56AC6C-2278-40F4-B066-9A4E09AE53C5}">
  <ds:schemaRefs>
    <ds:schemaRef ds:uri="http://schemas.microsoft.com/sharepoint/v3/contenttype/forms"/>
  </ds:schemaRefs>
</ds:datastoreItem>
</file>

<file path=customXml/itemProps2.xml><?xml version="1.0" encoding="utf-8"?>
<ds:datastoreItem xmlns:ds="http://schemas.openxmlformats.org/officeDocument/2006/customXml" ds:itemID="{E200A6ED-23FB-4428-9305-7BDE0699EB7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5FA3390-F261-40A9-BB5B-12E85D54A5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1f1b9b-76e0-40cd-8f53-5d3310244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456</TotalTime>
  <Words>2365</Words>
  <Application>Microsoft Office PowerPoint</Application>
  <PresentationFormat>Widescreen</PresentationFormat>
  <Paragraphs>288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Muhammad Talha Jamal (SP18-BCS-128) Samiya Ahsan (SP18-BCS-147)</vt:lpstr>
      <vt:lpstr>Topics</vt:lpstr>
      <vt:lpstr>Introduction</vt:lpstr>
      <vt:lpstr>Overall Description</vt:lpstr>
      <vt:lpstr>Problem Statement</vt:lpstr>
      <vt:lpstr>Problem Solution</vt:lpstr>
      <vt:lpstr>Related System Analysis</vt:lpstr>
      <vt:lpstr>Benefits of the Proposed System</vt:lpstr>
      <vt:lpstr>Modules (1-3)</vt:lpstr>
      <vt:lpstr>Modules (4-6)</vt:lpstr>
      <vt:lpstr>Modules (7-8)</vt:lpstr>
      <vt:lpstr>System Limitation</vt:lpstr>
      <vt:lpstr>Software Process Methodology</vt:lpstr>
      <vt:lpstr>Tools and Technologies</vt:lpstr>
      <vt:lpstr>Work Division</vt:lpstr>
      <vt:lpstr>Requirements Elicitation Technique(s)</vt:lpstr>
      <vt:lpstr>Requirements Identifying Technique</vt:lpstr>
      <vt:lpstr>Requirements Identifying Technique</vt:lpstr>
      <vt:lpstr>Requirements Identifying Technique</vt:lpstr>
      <vt:lpstr>Requirements Identifying Technique (Cont.)</vt:lpstr>
      <vt:lpstr>Requirements Identifying Technique…</vt:lpstr>
      <vt:lpstr>Functional Requirements</vt:lpstr>
      <vt:lpstr>Non-Functional Requirements</vt:lpstr>
      <vt:lpstr>Non-Functional Requirements</vt:lpstr>
      <vt:lpstr>External Interface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Dr. Saif Ur Rehman Khan</dc:title>
  <dc:creator>saif_ur_Rehman Khan</dc:creator>
  <cp:lastModifiedBy>MUHAMMAD TALHA JAMAL</cp:lastModifiedBy>
  <cp:revision>90</cp:revision>
  <dcterms:created xsi:type="dcterms:W3CDTF">2019-10-25T03:46:57Z</dcterms:created>
  <dcterms:modified xsi:type="dcterms:W3CDTF">2021-03-08T11:59:17Z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0x01010047C708EF85BCDC4798E47CB9DE7215BD</vt:lpwstr>
  </property>
</Properties>
</file>