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Quicksa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icksan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icksand-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8ae109164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8ae10916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8ae109164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8ae10916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8ae109164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8ae10916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8ae10916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8ae1091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8ae109164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8ae1091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8ae109164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8ae10916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8ae109164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8ae10916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chemeClr val="accent5"/>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SzPts val="2800"/>
              <a:buChar char="◦"/>
              <a:defRPr i="1" sz="2800">
                <a:solidFill>
                  <a:schemeClr val="accent1"/>
                </a:solidFill>
              </a:defRPr>
            </a:lvl1pPr>
            <a:lvl2pPr indent="-406400" lvl="1" marL="914400" rtl="0">
              <a:spcBef>
                <a:spcPts val="0"/>
              </a:spcBef>
              <a:spcAft>
                <a:spcPts val="0"/>
              </a:spcAft>
              <a:buSzPts val="2800"/>
              <a:buChar char="▫"/>
              <a:defRPr i="1" sz="2800">
                <a:solidFill>
                  <a:schemeClr val="accent1"/>
                </a:solidFill>
              </a:defRPr>
            </a:lvl2pPr>
            <a:lvl3pPr indent="-406400" lvl="2" marL="1371600" rtl="0">
              <a:spcBef>
                <a:spcPts val="0"/>
              </a:spcBef>
              <a:spcAft>
                <a:spcPts val="0"/>
              </a:spcAft>
              <a:buSzPts val="2800"/>
              <a:buChar char="■"/>
              <a:defRPr i="1" sz="2800">
                <a:solidFill>
                  <a:schemeClr val="accent1"/>
                </a:solidFill>
              </a:defRPr>
            </a:lvl3pPr>
            <a:lvl4pPr indent="-406400" lvl="3" marL="1828800" rtl="0">
              <a:spcBef>
                <a:spcPts val="0"/>
              </a:spcBef>
              <a:spcAft>
                <a:spcPts val="0"/>
              </a:spcAft>
              <a:buClr>
                <a:schemeClr val="accent1"/>
              </a:buClr>
              <a:buSzPts val="2800"/>
              <a:buChar char="●"/>
              <a:defRPr i="1" sz="2800">
                <a:solidFill>
                  <a:schemeClr val="accent1"/>
                </a:solidFill>
              </a:defRPr>
            </a:lvl4pPr>
            <a:lvl5pPr indent="-406400" lvl="4" marL="2286000" rtl="0">
              <a:spcBef>
                <a:spcPts val="0"/>
              </a:spcBef>
              <a:spcAft>
                <a:spcPts val="0"/>
              </a:spcAft>
              <a:buClr>
                <a:schemeClr val="accent1"/>
              </a:buClr>
              <a:buSzPts val="2800"/>
              <a:buChar char="○"/>
              <a:defRPr i="1" sz="2800">
                <a:solidFill>
                  <a:schemeClr val="accent1"/>
                </a:solidFill>
              </a:defRPr>
            </a:lvl5pPr>
            <a:lvl6pPr indent="-406400" lvl="5" marL="2743200" rtl="0">
              <a:spcBef>
                <a:spcPts val="0"/>
              </a:spcBef>
              <a:spcAft>
                <a:spcPts val="0"/>
              </a:spcAft>
              <a:buClr>
                <a:schemeClr val="accent1"/>
              </a:buClr>
              <a:buSzPts val="2800"/>
              <a:buChar char="■"/>
              <a:defRPr i="1" sz="2800">
                <a:solidFill>
                  <a:schemeClr val="accent1"/>
                </a:solidFill>
              </a:defRPr>
            </a:lvl6pPr>
            <a:lvl7pPr indent="-406400" lvl="6" marL="3200400" rtl="0">
              <a:spcBef>
                <a:spcPts val="0"/>
              </a:spcBef>
              <a:spcAft>
                <a:spcPts val="0"/>
              </a:spcAft>
              <a:buClr>
                <a:schemeClr val="accent1"/>
              </a:buClr>
              <a:buSzPts val="2800"/>
              <a:buChar char="●"/>
              <a:defRPr i="1" sz="2800">
                <a:solidFill>
                  <a:schemeClr val="accent1"/>
                </a:solidFill>
              </a:defRPr>
            </a:lvl7pPr>
            <a:lvl8pPr indent="-406400" lvl="7" marL="3657600" rtl="0">
              <a:spcBef>
                <a:spcPts val="0"/>
              </a:spcBef>
              <a:spcAft>
                <a:spcPts val="0"/>
              </a:spcAft>
              <a:buClr>
                <a:schemeClr val="accent1"/>
              </a:buClr>
              <a:buSzPts val="2800"/>
              <a:buChar char="○"/>
              <a:defRPr i="1" sz="2800">
                <a:solidFill>
                  <a:schemeClr val="accent1"/>
                </a:solidFill>
              </a:defRPr>
            </a:lvl8pPr>
            <a:lvl9pPr indent="-406400" lvl="8" marL="4114800">
              <a:spcBef>
                <a:spcPts val="0"/>
              </a:spcBef>
              <a:spcAft>
                <a:spcPts val="0"/>
              </a:spcAft>
              <a:buClr>
                <a:schemeClr val="accent1"/>
              </a:buClr>
              <a:buSzPts val="2800"/>
              <a:buChar char="■"/>
              <a:defRPr i="1" sz="2800">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1"/>
                </a:solidFill>
                <a:latin typeface="Quicksand"/>
                <a:ea typeface="Quicksand"/>
                <a:cs typeface="Quicksand"/>
                <a:sym typeface="Quicksand"/>
              </a:rPr>
              <a:t>“</a:t>
            </a:r>
            <a:endParaRPr b="1" sz="4800">
              <a:solidFill>
                <a:schemeClr val="accent1"/>
              </a:solidFill>
              <a:latin typeface="Quicksand"/>
              <a:ea typeface="Quicksand"/>
              <a:cs typeface="Quicksand"/>
              <a:sym typeface="Quicksand"/>
            </a:endParaRPr>
          </a:p>
        </p:txBody>
      </p:sp>
      <p:sp>
        <p:nvSpPr>
          <p:cNvPr id="24" name="Google Shape;24;p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Recipe Sharing App</a:t>
            </a:r>
            <a:endParaRPr/>
          </a:p>
        </p:txBody>
      </p:sp>
      <p:sp>
        <p:nvSpPr>
          <p:cNvPr id="72" name="Google Shape;72;p12"/>
          <p:cNvSpPr txBox="1"/>
          <p:nvPr/>
        </p:nvSpPr>
        <p:spPr>
          <a:xfrm>
            <a:off x="1319175" y="3070750"/>
            <a:ext cx="58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Quicksand"/>
                <a:ea typeface="Quicksand"/>
                <a:cs typeface="Quicksand"/>
                <a:sym typeface="Quicksand"/>
              </a:rPr>
              <a:t>By Joseph Evans (PL), Met Afework, Talha Qureshi, &amp; Cliff Freeman</a:t>
            </a:r>
            <a:endParaRPr>
              <a:solidFill>
                <a:schemeClr val="accent3"/>
              </a:solidFill>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JWTs</a:t>
            </a:r>
            <a:endParaRPr sz="6000"/>
          </a:p>
        </p:txBody>
      </p:sp>
      <p:sp>
        <p:nvSpPr>
          <p:cNvPr id="143" name="Google Shape;143;p21"/>
          <p:cNvSpPr txBox="1"/>
          <p:nvPr>
            <p:ph idx="4294967295" type="subTitle"/>
          </p:nvPr>
        </p:nvSpPr>
        <p:spPr>
          <a:xfrm>
            <a:off x="2430050" y="2922231"/>
            <a:ext cx="6028200" cy="197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 just anyone could use the website without proper authentication. Because of this, we added JSON Web Token functionality for users when they login (and out).</a:t>
            </a:r>
            <a:endParaRPr sz="2400"/>
          </a:p>
        </p:txBody>
      </p:sp>
      <p:grpSp>
        <p:nvGrpSpPr>
          <p:cNvPr id="144" name="Google Shape;144;p21"/>
          <p:cNvGrpSpPr/>
          <p:nvPr/>
        </p:nvGrpSpPr>
        <p:grpSpPr>
          <a:xfrm>
            <a:off x="454014" y="2078188"/>
            <a:ext cx="982958" cy="987178"/>
            <a:chOff x="2594050" y="1631825"/>
            <a:chExt cx="439625" cy="439625"/>
          </a:xfrm>
        </p:grpSpPr>
        <p:sp>
          <p:nvSpPr>
            <p:cNvPr id="145" name="Google Shape;145;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2"/>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Swagger</a:t>
            </a:r>
            <a:endParaRPr/>
          </a:p>
        </p:txBody>
      </p:sp>
      <p:sp>
        <p:nvSpPr>
          <p:cNvPr id="156" name="Google Shape;156;p22"/>
          <p:cNvSpPr txBox="1"/>
          <p:nvPr>
            <p:ph idx="1" type="subTitle"/>
          </p:nvPr>
        </p:nvSpPr>
        <p:spPr>
          <a:xfrm>
            <a:off x="1567325" y="2782979"/>
            <a:ext cx="6927900" cy="18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all of us having it, there’s a webpage we have that serves as the documentation for the website. It shows all of the possible API calls that were created and can be used. The part that was most useful and practical was that it was auto-generated.</a:t>
            </a:r>
            <a:endParaRPr/>
          </a:p>
        </p:txBody>
      </p:sp>
      <p:pic>
        <p:nvPicPr>
          <p:cNvPr id="157" name="Google Shape;157;p22"/>
          <p:cNvPicPr preferRelativeResize="0"/>
          <p:nvPr/>
        </p:nvPicPr>
        <p:blipFill>
          <a:blip r:embed="rId3">
            <a:alphaModFix/>
          </a:blip>
          <a:stretch>
            <a:fillRect/>
          </a:stretch>
        </p:blipFill>
        <p:spPr>
          <a:xfrm>
            <a:off x="6473975" y="304825"/>
            <a:ext cx="2049170" cy="2002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1473950" y="1980625"/>
            <a:ext cx="6678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200" u="sng">
                <a:solidFill>
                  <a:schemeClr val="accent1"/>
                </a:solidFill>
                <a:latin typeface="Quicksand"/>
                <a:ea typeface="Quicksand"/>
                <a:cs typeface="Quicksand"/>
                <a:sym typeface="Quicksand"/>
              </a:rPr>
              <a:t>DEMO TIME!</a:t>
            </a:r>
            <a:endParaRPr b="1" sz="7200" u="sng">
              <a:solidFill>
                <a:schemeClr val="accent1"/>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SPRINT IDEAS</a:t>
            </a:r>
            <a:endParaRPr/>
          </a:p>
        </p:txBody>
      </p:sp>
      <p:sp>
        <p:nvSpPr>
          <p:cNvPr id="168" name="Google Shape;168;p24"/>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See recipe steps.</a:t>
            </a:r>
            <a:endParaRPr/>
          </a:p>
          <a:p>
            <a:pPr indent="-419100" lvl="0" marL="457200" rtl="0" algn="l">
              <a:spcBef>
                <a:spcPts val="0"/>
              </a:spcBef>
              <a:spcAft>
                <a:spcPts val="0"/>
              </a:spcAft>
              <a:buSzPts val="3000"/>
              <a:buChar char="◦"/>
            </a:pPr>
            <a:r>
              <a:rPr lang="en"/>
              <a:t>Uploading user images.</a:t>
            </a:r>
            <a:endParaRPr/>
          </a:p>
          <a:p>
            <a:pPr indent="-419100" lvl="0" marL="457200" rtl="0" algn="l">
              <a:spcBef>
                <a:spcPts val="0"/>
              </a:spcBef>
              <a:spcAft>
                <a:spcPts val="0"/>
              </a:spcAft>
              <a:buSzPts val="3000"/>
              <a:buChar char="◦"/>
            </a:pPr>
            <a:r>
              <a:rPr lang="en"/>
              <a:t>Access a given user’s posts.</a:t>
            </a:r>
            <a:endParaRPr/>
          </a:p>
          <a:p>
            <a:pPr indent="-419100" lvl="0" marL="457200" rtl="0" algn="l">
              <a:spcBef>
                <a:spcPts val="0"/>
              </a:spcBef>
              <a:spcAft>
                <a:spcPts val="0"/>
              </a:spcAft>
              <a:buSzPts val="3000"/>
              <a:buChar char="◦"/>
            </a:pPr>
            <a:r>
              <a:rPr lang="en"/>
              <a:t>Add a profile photo.</a:t>
            </a:r>
            <a:endParaRPr/>
          </a:p>
          <a:p>
            <a:pPr indent="-419100" lvl="0" marL="457200" rtl="0" algn="l">
              <a:spcBef>
                <a:spcPts val="0"/>
              </a:spcBef>
              <a:spcAft>
                <a:spcPts val="0"/>
              </a:spcAft>
              <a:buSzPts val="3000"/>
              <a:buChar char="◦"/>
            </a:pPr>
            <a:r>
              <a:rPr lang="en"/>
              <a:t>Add a “Like” button.</a:t>
            </a:r>
            <a:endParaRPr/>
          </a:p>
          <a:p>
            <a:pPr indent="-419100" lvl="0" marL="457200" rtl="0" algn="l">
              <a:spcBef>
                <a:spcPts val="0"/>
              </a:spcBef>
              <a:spcAft>
                <a:spcPts val="0"/>
              </a:spcAft>
              <a:buSzPts val="3000"/>
              <a:buChar char="◦"/>
            </a:pPr>
            <a:r>
              <a:rPr lang="en">
                <a:solidFill>
                  <a:schemeClr val="lt2"/>
                </a:solidFill>
              </a:rPr>
              <a:t>Clean up Github repository.</a:t>
            </a:r>
            <a:endParaRPr/>
          </a:p>
          <a:p>
            <a:pPr indent="-419100" lvl="0" marL="457200" rtl="0" algn="l">
              <a:spcBef>
                <a:spcPts val="0"/>
              </a:spcBef>
              <a:spcAft>
                <a:spcPts val="0"/>
              </a:spcAft>
              <a:buSzPts val="3000"/>
              <a:buChar char="◦"/>
            </a:pPr>
            <a:r>
              <a:rPr lang="en"/>
              <a:t>Tidy up endpoints.</a:t>
            </a:r>
            <a:endParaRPr/>
          </a:p>
          <a:p>
            <a:pPr indent="-419100" lvl="0" marL="457200" rtl="0" algn="l">
              <a:spcBef>
                <a:spcPts val="0"/>
              </a:spcBef>
              <a:spcAft>
                <a:spcPts val="0"/>
              </a:spcAft>
              <a:buSzPts val="3000"/>
              <a:buChar char="◦"/>
            </a:pPr>
            <a:r>
              <a:rPr lang="en"/>
              <a:t>Make it prettier!</a:t>
            </a:r>
            <a:endParaRPr/>
          </a:p>
        </p:txBody>
      </p:sp>
      <p:sp>
        <p:nvSpPr>
          <p:cNvPr id="169" name="Google Shape;169;p2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4294967295" type="ctrTitle"/>
          </p:nvPr>
        </p:nvSpPr>
        <p:spPr>
          <a:xfrm>
            <a:off x="1336100" y="1183688"/>
            <a:ext cx="7337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Thanks!</a:t>
            </a:r>
            <a:endParaRPr b="1" sz="2200">
              <a:solidFill>
                <a:schemeClr val="dk1"/>
              </a:solidFill>
            </a:endParaRPr>
          </a:p>
        </p:txBody>
      </p:sp>
      <p:sp>
        <p:nvSpPr>
          <p:cNvPr id="175" name="Google Shape;175;p25"/>
          <p:cNvSpPr txBox="1"/>
          <p:nvPr>
            <p:ph idx="4294967295" type="subTitle"/>
          </p:nvPr>
        </p:nvSpPr>
        <p:spPr>
          <a:xfrm>
            <a:off x="1336100" y="2190788"/>
            <a:ext cx="73377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ANY QUESTIONS?</a:t>
            </a:r>
            <a:endParaRPr b="1" sz="3600">
              <a:solidFill>
                <a:srgbClr val="F3F3F3"/>
              </a:solidFill>
            </a:endParaRPr>
          </a:p>
        </p:txBody>
      </p:sp>
      <p:sp>
        <p:nvSpPr>
          <p:cNvPr id="176" name="Google Shape;176;p2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4294967295" type="ctrTitle"/>
          </p:nvPr>
        </p:nvSpPr>
        <p:spPr>
          <a:xfrm>
            <a:off x="935475" y="1941953"/>
            <a:ext cx="6671400" cy="18687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Our Idea</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Spoonacular</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Frontend</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Backend</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JWT</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Swagger</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Demonstration</a:t>
            </a:r>
            <a:endParaRPr b="1" sz="2200">
              <a:solidFill>
                <a:schemeClr val="dk1"/>
              </a:solidFill>
            </a:endParaRPr>
          </a:p>
        </p:txBody>
      </p:sp>
      <p:sp>
        <p:nvSpPr>
          <p:cNvPr id="78" name="Google Shape;78;p13"/>
          <p:cNvSpPr txBox="1"/>
          <p:nvPr>
            <p:ph idx="4294967295" type="subTitle"/>
          </p:nvPr>
        </p:nvSpPr>
        <p:spPr>
          <a:xfrm>
            <a:off x="935475" y="57188"/>
            <a:ext cx="66714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chemeClr val="lt2"/>
                </a:solidFill>
              </a:rPr>
              <a:t>Overview</a:t>
            </a:r>
            <a:endParaRPr b="1" sz="3600">
              <a:solidFill>
                <a:schemeClr val="lt2"/>
              </a:solidFill>
            </a:endParaRPr>
          </a:p>
        </p:txBody>
      </p:sp>
      <p:sp>
        <p:nvSpPr>
          <p:cNvPr id="79" name="Google Shape;79;p1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Ideas</a:t>
            </a:r>
            <a:endParaRPr/>
          </a:p>
        </p:txBody>
      </p:sp>
      <p:sp>
        <p:nvSpPr>
          <p:cNvPr id="85" name="Google Shape;85;p14"/>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86" name="Google Shape;86;p1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 type="body"/>
          </p:nvPr>
        </p:nvSpPr>
        <p:spPr>
          <a:xfrm>
            <a:off x="1633225" y="138175"/>
            <a:ext cx="6700500" cy="4851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There were a few ideas we had, but the one that sounded the most appealing was an app for sharing recipes. It allows a given user to look through a selection of communal recipes and save it (or not) to their own recipes page, delete it, and search recipes based on ingredient choices.</a:t>
            </a:r>
            <a:endParaRPr>
              <a:solidFill>
                <a:schemeClr val="accent1"/>
              </a:solidFill>
            </a:endParaRPr>
          </a:p>
        </p:txBody>
      </p:sp>
      <p:sp>
        <p:nvSpPr>
          <p:cNvPr id="92" name="Google Shape;92;p1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ctrTitle"/>
          </p:nvPr>
        </p:nvSpPr>
        <p:spPr>
          <a:xfrm>
            <a:off x="1328850" y="12243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Planning</a:t>
            </a:r>
            <a:endParaRPr/>
          </a:p>
        </p:txBody>
      </p:sp>
      <p:sp>
        <p:nvSpPr>
          <p:cNvPr id="98" name="Google Shape;98;p1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6"/>
          <p:cNvPicPr preferRelativeResize="0"/>
          <p:nvPr/>
        </p:nvPicPr>
        <p:blipFill>
          <a:blip r:embed="rId3">
            <a:alphaModFix/>
          </a:blip>
          <a:stretch>
            <a:fillRect/>
          </a:stretch>
        </p:blipFill>
        <p:spPr>
          <a:xfrm>
            <a:off x="4479324" y="223397"/>
            <a:ext cx="4341949" cy="2045775"/>
          </a:xfrm>
          <a:prstGeom prst="rect">
            <a:avLst/>
          </a:prstGeom>
          <a:noFill/>
          <a:ln>
            <a:noFill/>
          </a:ln>
        </p:spPr>
      </p:pic>
      <p:pic>
        <p:nvPicPr>
          <p:cNvPr id="100" name="Google Shape;100;p16"/>
          <p:cNvPicPr preferRelativeResize="0"/>
          <p:nvPr/>
        </p:nvPicPr>
        <p:blipFill>
          <a:blip r:embed="rId4">
            <a:alphaModFix/>
          </a:blip>
          <a:stretch>
            <a:fillRect/>
          </a:stretch>
        </p:blipFill>
        <p:spPr>
          <a:xfrm>
            <a:off x="593800" y="1408851"/>
            <a:ext cx="5058799" cy="3572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ctrTitle"/>
          </p:nvPr>
        </p:nvSpPr>
        <p:spPr>
          <a:xfrm>
            <a:off x="1328850" y="12243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Wireframe</a:t>
            </a:r>
            <a:endParaRPr/>
          </a:p>
        </p:txBody>
      </p:sp>
      <p:sp>
        <p:nvSpPr>
          <p:cNvPr id="106" name="Google Shape;106;p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7"/>
          <p:cNvPicPr preferRelativeResize="0"/>
          <p:nvPr/>
        </p:nvPicPr>
        <p:blipFill>
          <a:blip r:embed="rId3">
            <a:alphaModFix/>
          </a:blip>
          <a:stretch>
            <a:fillRect/>
          </a:stretch>
        </p:blipFill>
        <p:spPr>
          <a:xfrm>
            <a:off x="4741008" y="732275"/>
            <a:ext cx="3354943" cy="2071026"/>
          </a:xfrm>
          <a:prstGeom prst="rect">
            <a:avLst/>
          </a:prstGeom>
          <a:noFill/>
          <a:ln>
            <a:noFill/>
          </a:ln>
        </p:spPr>
      </p:pic>
      <p:pic>
        <p:nvPicPr>
          <p:cNvPr id="108" name="Google Shape;108;p17"/>
          <p:cNvPicPr preferRelativeResize="0"/>
          <p:nvPr/>
        </p:nvPicPr>
        <p:blipFill>
          <a:blip r:embed="rId4">
            <a:alphaModFix/>
          </a:blip>
          <a:stretch>
            <a:fillRect/>
          </a:stretch>
        </p:blipFill>
        <p:spPr>
          <a:xfrm>
            <a:off x="4741008" y="2873043"/>
            <a:ext cx="3354943" cy="2063181"/>
          </a:xfrm>
          <a:prstGeom prst="rect">
            <a:avLst/>
          </a:prstGeom>
          <a:noFill/>
          <a:ln>
            <a:noFill/>
          </a:ln>
        </p:spPr>
      </p:pic>
      <p:pic>
        <p:nvPicPr>
          <p:cNvPr id="109" name="Google Shape;109;p17"/>
          <p:cNvPicPr preferRelativeResize="0"/>
          <p:nvPr/>
        </p:nvPicPr>
        <p:blipFill>
          <a:blip r:embed="rId5">
            <a:alphaModFix/>
          </a:blip>
          <a:stretch>
            <a:fillRect/>
          </a:stretch>
        </p:blipFill>
        <p:spPr>
          <a:xfrm>
            <a:off x="1339334" y="2873045"/>
            <a:ext cx="3331754" cy="2063180"/>
          </a:xfrm>
          <a:prstGeom prst="rect">
            <a:avLst/>
          </a:prstGeom>
          <a:noFill/>
          <a:ln>
            <a:noFill/>
          </a:ln>
        </p:spPr>
      </p:pic>
      <p:pic>
        <p:nvPicPr>
          <p:cNvPr id="110" name="Google Shape;110;p17"/>
          <p:cNvPicPr preferRelativeResize="0"/>
          <p:nvPr/>
        </p:nvPicPr>
        <p:blipFill>
          <a:blip r:embed="rId6">
            <a:alphaModFix/>
          </a:blip>
          <a:stretch>
            <a:fillRect/>
          </a:stretch>
        </p:blipFill>
        <p:spPr>
          <a:xfrm>
            <a:off x="1328850" y="736206"/>
            <a:ext cx="3342232" cy="20631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FRONT-END TECHNOLOGIES</a:t>
            </a:r>
            <a:endParaRPr>
              <a:solidFill>
                <a:srgbClr val="39C0BA"/>
              </a:solidFill>
            </a:endParaRPr>
          </a:p>
        </p:txBody>
      </p:sp>
      <p:sp>
        <p:nvSpPr>
          <p:cNvPr id="116" name="Google Shape;116;p18"/>
          <p:cNvSpPr txBox="1"/>
          <p:nvPr>
            <p:ph idx="1" type="body"/>
          </p:nvPr>
        </p:nvSpPr>
        <p:spPr>
          <a:xfrm>
            <a:off x="1165473" y="894647"/>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We used</a:t>
            </a:r>
            <a:r>
              <a:rPr lang="en" sz="2400"/>
              <a:t>:</a:t>
            </a:r>
            <a:endParaRPr sz="2400"/>
          </a:p>
          <a:p>
            <a:pPr indent="-381000" lvl="0" marL="457200" rtl="0" algn="l">
              <a:spcBef>
                <a:spcPts val="600"/>
              </a:spcBef>
              <a:spcAft>
                <a:spcPts val="0"/>
              </a:spcAft>
              <a:buClr>
                <a:schemeClr val="accent1"/>
              </a:buClr>
              <a:buSzPts val="2400"/>
              <a:buChar char="◦"/>
            </a:pPr>
            <a:r>
              <a:rPr lang="en" sz="2400"/>
              <a:t>React.js for an easy-to-use UI</a:t>
            </a:r>
            <a:endParaRPr sz="2400"/>
          </a:p>
          <a:p>
            <a:pPr indent="-381000" lvl="0" marL="457200" rtl="0" algn="l">
              <a:spcBef>
                <a:spcPts val="0"/>
              </a:spcBef>
              <a:spcAft>
                <a:spcPts val="0"/>
              </a:spcAft>
              <a:buClr>
                <a:schemeClr val="accent1"/>
              </a:buClr>
              <a:buSzPts val="2400"/>
              <a:buChar char="◦"/>
            </a:pPr>
            <a:r>
              <a:rPr lang="en" sz="2400"/>
              <a:t>Visual Studio Code for creating the API calls, components, and the overall design.</a:t>
            </a:r>
            <a:endParaRPr sz="2400"/>
          </a:p>
          <a:p>
            <a:pPr indent="-381000" lvl="0" marL="457200" rtl="0" algn="l">
              <a:spcBef>
                <a:spcPts val="0"/>
              </a:spcBef>
              <a:spcAft>
                <a:spcPts val="0"/>
              </a:spcAft>
              <a:buClr>
                <a:schemeClr val="accent1"/>
              </a:buClr>
              <a:buSzPts val="2400"/>
              <a:buChar char="◦"/>
            </a:pPr>
            <a:r>
              <a:rPr lang="en" sz="2400"/>
              <a:t>Hosted on public AWS S3 bucket</a:t>
            </a:r>
            <a:endParaRPr sz="2400"/>
          </a:p>
        </p:txBody>
      </p:sp>
      <p:sp>
        <p:nvSpPr>
          <p:cNvPr id="117" name="Google Shape;117;p1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8"/>
          <p:cNvPicPr preferRelativeResize="0"/>
          <p:nvPr/>
        </p:nvPicPr>
        <p:blipFill>
          <a:blip r:embed="rId3">
            <a:alphaModFix/>
          </a:blip>
          <a:stretch>
            <a:fillRect/>
          </a:stretch>
        </p:blipFill>
        <p:spPr>
          <a:xfrm>
            <a:off x="1165473" y="3288775"/>
            <a:ext cx="2386875" cy="1590675"/>
          </a:xfrm>
          <a:prstGeom prst="rect">
            <a:avLst/>
          </a:prstGeom>
          <a:noFill/>
          <a:ln>
            <a:noFill/>
          </a:ln>
        </p:spPr>
      </p:pic>
      <p:pic>
        <p:nvPicPr>
          <p:cNvPr id="119" name="Google Shape;119;p18"/>
          <p:cNvPicPr preferRelativeResize="0"/>
          <p:nvPr/>
        </p:nvPicPr>
        <p:blipFill>
          <a:blip r:embed="rId4">
            <a:alphaModFix/>
          </a:blip>
          <a:stretch>
            <a:fillRect/>
          </a:stretch>
        </p:blipFill>
        <p:spPr>
          <a:xfrm>
            <a:off x="4302875" y="3086038"/>
            <a:ext cx="2571750"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1328850" y="1641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Spoonacular API</a:t>
            </a:r>
            <a:endParaRPr/>
          </a:p>
        </p:txBody>
      </p:sp>
      <p:sp>
        <p:nvSpPr>
          <p:cNvPr id="125" name="Google Shape;125;p19"/>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2</a:t>
            </a:r>
            <a:endParaRPr sz="3000">
              <a:solidFill>
                <a:srgbClr val="2E3037"/>
              </a:solidFill>
              <a:latin typeface="Quicksand"/>
              <a:ea typeface="Quicksand"/>
              <a:cs typeface="Quicksand"/>
              <a:sym typeface="Quicksand"/>
            </a:endParaRPr>
          </a:p>
        </p:txBody>
      </p:sp>
      <p:sp>
        <p:nvSpPr>
          <p:cNvPr id="126" name="Google Shape;126;p1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9"/>
          <p:cNvSpPr txBox="1"/>
          <p:nvPr/>
        </p:nvSpPr>
        <p:spPr>
          <a:xfrm>
            <a:off x="1449150" y="1709775"/>
            <a:ext cx="7074000" cy="17238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chemeClr val="lt1"/>
              </a:buClr>
              <a:buSzPts val="2000"/>
              <a:buFont typeface="Quicksand"/>
              <a:buChar char="●"/>
            </a:pPr>
            <a:r>
              <a:rPr lang="en" sz="2000">
                <a:solidFill>
                  <a:schemeClr val="lt1"/>
                </a:solidFill>
                <a:latin typeface="Quicksand"/>
                <a:ea typeface="Quicksand"/>
                <a:cs typeface="Quicksand"/>
                <a:sym typeface="Quicksand"/>
              </a:rPr>
              <a:t>Very powerful</a:t>
            </a:r>
            <a:endParaRPr sz="2000">
              <a:solidFill>
                <a:schemeClr val="lt1"/>
              </a:solidFill>
              <a:latin typeface="Quicksand"/>
              <a:ea typeface="Quicksand"/>
              <a:cs typeface="Quicksand"/>
              <a:sym typeface="Quicksand"/>
            </a:endParaRPr>
          </a:p>
          <a:p>
            <a:pPr indent="-355600" lvl="0" marL="457200" rtl="0" algn="l">
              <a:lnSpc>
                <a:spcPct val="200000"/>
              </a:lnSpc>
              <a:spcBef>
                <a:spcPts val="0"/>
              </a:spcBef>
              <a:spcAft>
                <a:spcPts val="0"/>
              </a:spcAft>
              <a:buClr>
                <a:schemeClr val="lt1"/>
              </a:buClr>
              <a:buSzPts val="2000"/>
              <a:buFont typeface="Quicksand"/>
              <a:buChar char="●"/>
            </a:pPr>
            <a:r>
              <a:rPr lang="en" sz="2000">
                <a:solidFill>
                  <a:schemeClr val="lt1"/>
                </a:solidFill>
                <a:latin typeface="Quicksand"/>
                <a:ea typeface="Quicksand"/>
                <a:cs typeface="Quicksand"/>
                <a:sym typeface="Quicksand"/>
              </a:rPr>
              <a:t>Can search for recipes with given ingredients</a:t>
            </a:r>
            <a:endParaRPr sz="2000">
              <a:solidFill>
                <a:schemeClr val="lt1"/>
              </a:solidFill>
              <a:latin typeface="Quicksand"/>
              <a:ea typeface="Quicksand"/>
              <a:cs typeface="Quicksand"/>
              <a:sym typeface="Quicksand"/>
            </a:endParaRPr>
          </a:p>
          <a:p>
            <a:pPr indent="-355600" lvl="0" marL="457200" rtl="0" algn="l">
              <a:lnSpc>
                <a:spcPct val="200000"/>
              </a:lnSpc>
              <a:spcBef>
                <a:spcPts val="0"/>
              </a:spcBef>
              <a:spcAft>
                <a:spcPts val="0"/>
              </a:spcAft>
              <a:buClr>
                <a:schemeClr val="lt1"/>
              </a:buClr>
              <a:buSzPts val="2000"/>
              <a:buFont typeface="Quicksand"/>
              <a:buChar char="●"/>
            </a:pPr>
            <a:r>
              <a:rPr lang="en" sz="2000">
                <a:solidFill>
                  <a:schemeClr val="lt1"/>
                </a:solidFill>
                <a:latin typeface="Quicksand"/>
                <a:ea typeface="Quicksand"/>
                <a:cs typeface="Quicksand"/>
                <a:sym typeface="Quicksand"/>
              </a:rPr>
              <a:t>Used in conjunction with our custom Spring backend</a:t>
            </a:r>
            <a:endParaRPr sz="2000">
              <a:solidFill>
                <a:schemeClr val="lt1"/>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BACK</a:t>
            </a:r>
            <a:r>
              <a:rPr lang="en">
                <a:solidFill>
                  <a:srgbClr val="39C0BA"/>
                </a:solidFill>
              </a:rPr>
              <a:t>-END TECHNOLOGIES</a:t>
            </a:r>
            <a:endParaRPr>
              <a:solidFill>
                <a:srgbClr val="39C0BA"/>
              </a:solidFill>
            </a:endParaRPr>
          </a:p>
        </p:txBody>
      </p:sp>
      <p:sp>
        <p:nvSpPr>
          <p:cNvPr id="133" name="Google Shape;133;p20"/>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sz="2400" u="sng"/>
              <a:t>Eclipse</a:t>
            </a:r>
            <a:r>
              <a:rPr lang="en" sz="2400"/>
              <a:t>: Managing our Spring Boot backend</a:t>
            </a:r>
            <a:endParaRPr sz="2400"/>
          </a:p>
          <a:p>
            <a:pPr indent="-381000" lvl="0" marL="457200" rtl="0" algn="l">
              <a:spcBef>
                <a:spcPts val="0"/>
              </a:spcBef>
              <a:spcAft>
                <a:spcPts val="0"/>
              </a:spcAft>
              <a:buClr>
                <a:schemeClr val="accent1"/>
              </a:buClr>
              <a:buSzPts val="2400"/>
              <a:buChar char="◦"/>
            </a:pPr>
            <a:r>
              <a:rPr lang="en" sz="2400" u="sng"/>
              <a:t>MySQL</a:t>
            </a:r>
            <a:r>
              <a:rPr lang="en" sz="2400"/>
              <a:t>: </a:t>
            </a:r>
            <a:r>
              <a:rPr lang="en" sz="2400"/>
              <a:t>Database hosted on private RDS</a:t>
            </a:r>
            <a:endParaRPr sz="2400"/>
          </a:p>
          <a:p>
            <a:pPr indent="-381000" lvl="1" marL="914400" rtl="0" algn="l">
              <a:spcBef>
                <a:spcPts val="0"/>
              </a:spcBef>
              <a:spcAft>
                <a:spcPts val="0"/>
              </a:spcAft>
              <a:buSzPts val="2400"/>
              <a:buChar char="▫"/>
            </a:pPr>
            <a:r>
              <a:rPr lang="en"/>
              <a:t>Accessible through our EC2 and through API calls only</a:t>
            </a:r>
            <a:endParaRPr sz="2400"/>
          </a:p>
        </p:txBody>
      </p:sp>
      <p:sp>
        <p:nvSpPr>
          <p:cNvPr id="134" name="Google Shape;134;p2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0"/>
          <p:cNvPicPr preferRelativeResize="0"/>
          <p:nvPr/>
        </p:nvPicPr>
        <p:blipFill>
          <a:blip r:embed="rId3">
            <a:alphaModFix/>
          </a:blip>
          <a:stretch>
            <a:fillRect/>
          </a:stretch>
        </p:blipFill>
        <p:spPr>
          <a:xfrm>
            <a:off x="983225" y="2681335"/>
            <a:ext cx="4333276" cy="2888125"/>
          </a:xfrm>
          <a:prstGeom prst="rect">
            <a:avLst/>
          </a:prstGeom>
          <a:noFill/>
          <a:ln>
            <a:noFill/>
          </a:ln>
        </p:spPr>
      </p:pic>
      <p:pic>
        <p:nvPicPr>
          <p:cNvPr id="136" name="Google Shape;136;p20"/>
          <p:cNvPicPr preferRelativeResize="0"/>
          <p:nvPr/>
        </p:nvPicPr>
        <p:blipFill>
          <a:blip r:embed="rId4">
            <a:alphaModFix/>
          </a:blip>
          <a:stretch>
            <a:fillRect/>
          </a:stretch>
        </p:blipFill>
        <p:spPr>
          <a:xfrm>
            <a:off x="5024200" y="2813799"/>
            <a:ext cx="3237901" cy="167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