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4" r:id="rId1"/>
  </p:sldMasterIdLst>
  <p:sldIdLst>
    <p:sldId id="256" r:id="rId2"/>
    <p:sldId id="257" r:id="rId3"/>
    <p:sldId id="258" r:id="rId4"/>
    <p:sldId id="260" r:id="rId5"/>
    <p:sldId id="271" r:id="rId6"/>
    <p:sldId id="261" r:id="rId7"/>
    <p:sldId id="262" r:id="rId8"/>
    <p:sldId id="263" r:id="rId9"/>
    <p:sldId id="264" r:id="rId10"/>
    <p:sldId id="265" r:id="rId11"/>
    <p:sldId id="272" r:id="rId12"/>
    <p:sldId id="266" r:id="rId13"/>
    <p:sldId id="267" r:id="rId14"/>
    <p:sldId id="268" r:id="rId15"/>
    <p:sldId id="273" r:id="rId16"/>
    <p:sldId id="269" r:id="rId17"/>
    <p:sldId id="270" r:id="rId18"/>
    <p:sldId id="276" r:id="rId19"/>
    <p:sldId id="275"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04"/>
    <p:restoredTop sz="94719"/>
  </p:normalViewPr>
  <p:slideViewPr>
    <p:cSldViewPr snapToGrid="0">
      <p:cViewPr varScale="1">
        <p:scale>
          <a:sx n="120" d="100"/>
          <a:sy n="120" d="100"/>
        </p:scale>
        <p:origin x="5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C485584D-7D79-4248-9986-4CA35242F944}" type="datetimeFigureOut">
              <a:rPr lang="en-US" smtClean="0"/>
              <a:t>9/4/23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7331182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9/4/23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86211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9/4/23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981255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485584D-7D79-4248-9986-4CA35242F944}" type="datetimeFigureOut">
              <a:rPr lang="en-US" smtClean="0"/>
              <a:t>9/4/23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237715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C485584D-7D79-4248-9986-4CA35242F944}" type="datetimeFigureOut">
              <a:rPr lang="en-US" smtClean="0"/>
              <a:t>9/4/23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62552316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C485584D-7D79-4248-9986-4CA35242F944}" type="datetimeFigureOut">
              <a:rPr lang="en-US" smtClean="0"/>
              <a:t>9/4/23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655082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C485584D-7D79-4248-9986-4CA35242F944}" type="datetimeFigureOut">
              <a:rPr lang="en-US" smtClean="0"/>
              <a:t>9/4/23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90046-DA73-4BBF-84B5-C08E6F75191A}"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578970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485584D-7D79-4248-9986-4CA35242F944}" type="datetimeFigureOut">
              <a:rPr lang="en-US" smtClean="0"/>
              <a:t>9/4/23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09777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85584D-7D79-4248-9986-4CA35242F944}" type="datetimeFigureOut">
              <a:rPr lang="en-US" smtClean="0"/>
              <a:t>9/4/23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053827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C485584D-7D79-4248-9986-4CA35242F944}" type="datetimeFigureOut">
              <a:rPr lang="en-US" smtClean="0"/>
              <a:t>9/4/23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084845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485584D-7D79-4248-9986-4CA35242F944}" type="datetimeFigureOut">
              <a:rPr lang="en-US" smtClean="0"/>
              <a:t>9/4/23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394863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485584D-7D79-4248-9986-4CA35242F944}" type="datetimeFigureOut">
              <a:rPr lang="en-US" smtClean="0"/>
              <a:t>9/4/23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19590046-DA73-4BBF-84B5-C08E6F75191A}" type="slidenum">
              <a:rPr lang="en-US" smtClean="0"/>
              <a:t>‹#›</a:t>
            </a:fld>
            <a:endParaRPr lang="en-US"/>
          </a:p>
        </p:txBody>
      </p:sp>
    </p:spTree>
    <p:extLst>
      <p:ext uri="{BB962C8B-B14F-4D97-AF65-F5344CB8AC3E}">
        <p14:creationId xmlns:p14="http://schemas.microsoft.com/office/powerpoint/2010/main" val="2789290935"/>
      </p:ext>
    </p:extLst>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Top view of wood desk with the plant, white keyboard, coffee in a white mug, notebook, and pen">
            <a:extLst>
              <a:ext uri="{FF2B5EF4-FFF2-40B4-BE49-F238E27FC236}">
                <a16:creationId xmlns:a16="http://schemas.microsoft.com/office/drawing/2014/main" id="{3842229D-FA1F-2C0C-F472-51BA1881123F}"/>
              </a:ext>
            </a:extLst>
          </p:cNvPr>
          <p:cNvPicPr>
            <a:picLocks noChangeAspect="1"/>
          </p:cNvPicPr>
          <p:nvPr/>
        </p:nvPicPr>
        <p:blipFill rotWithShape="1">
          <a:blip r:embed="rId2"/>
          <a:srcRect t="1799" b="15175"/>
          <a:stretch/>
        </p:blipFill>
        <p:spPr>
          <a:xfrm>
            <a:off x="0" y="10"/>
            <a:ext cx="12191980" cy="6857990"/>
          </a:xfrm>
          <a:prstGeom prst="rect">
            <a:avLst/>
          </a:prstGeom>
        </p:spPr>
      </p:pic>
      <p:sp>
        <p:nvSpPr>
          <p:cNvPr id="2" name="Title 1">
            <a:extLst>
              <a:ext uri="{FF2B5EF4-FFF2-40B4-BE49-F238E27FC236}">
                <a16:creationId xmlns:a16="http://schemas.microsoft.com/office/drawing/2014/main" id="{9065EDBE-8E98-1E38-6E49-80D72B86114D}"/>
              </a:ext>
            </a:extLst>
          </p:cNvPr>
          <p:cNvSpPr>
            <a:spLocks noGrp="1"/>
          </p:cNvSpPr>
          <p:nvPr>
            <p:ph type="ctrTitle"/>
          </p:nvPr>
        </p:nvSpPr>
        <p:spPr>
          <a:xfrm>
            <a:off x="804013" y="1343899"/>
            <a:ext cx="9594630" cy="2983882"/>
          </a:xfrm>
        </p:spPr>
        <p:txBody>
          <a:bodyPr>
            <a:normAutofit/>
          </a:bodyPr>
          <a:lstStyle/>
          <a:p>
            <a:r>
              <a:rPr lang="en-PK" dirty="0"/>
              <a:t>IT-507 3(2-1)</a:t>
            </a:r>
            <a:br>
              <a:rPr lang="en-PK" dirty="0"/>
            </a:br>
            <a:r>
              <a:rPr lang="en-PK" dirty="0"/>
              <a:t>DATABASE ADMINISTRATION AND MANAGEMENT</a:t>
            </a:r>
          </a:p>
        </p:txBody>
      </p:sp>
    </p:spTree>
    <p:extLst>
      <p:ext uri="{BB962C8B-B14F-4D97-AF65-F5344CB8AC3E}">
        <p14:creationId xmlns:p14="http://schemas.microsoft.com/office/powerpoint/2010/main" val="4059386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B4DA7F-46EE-38CE-BC05-47244940BD3F}"/>
              </a:ext>
            </a:extLst>
          </p:cNvPr>
          <p:cNvSpPr>
            <a:spLocks noGrp="1"/>
          </p:cNvSpPr>
          <p:nvPr>
            <p:ph type="title"/>
          </p:nvPr>
        </p:nvSpPr>
        <p:spPr>
          <a:xfrm>
            <a:off x="2231136" y="467418"/>
            <a:ext cx="7729728" cy="1188720"/>
          </a:xfrm>
          <a:solidFill>
            <a:srgbClr val="FFFFFF"/>
          </a:solidFill>
        </p:spPr>
        <p:txBody>
          <a:bodyPr>
            <a:normAutofit/>
          </a:bodyPr>
          <a:lstStyle/>
          <a:p>
            <a:r>
              <a:rPr lang="en-GB" dirty="0"/>
              <a:t>Data Administration</a:t>
            </a:r>
            <a:endParaRPr lang="en-PK" dirty="0"/>
          </a:p>
        </p:txBody>
      </p:sp>
      <p:sp>
        <p:nvSpPr>
          <p:cNvPr id="3" name="Content Placeholder 2">
            <a:extLst>
              <a:ext uri="{FF2B5EF4-FFF2-40B4-BE49-F238E27FC236}">
                <a16:creationId xmlns:a16="http://schemas.microsoft.com/office/drawing/2014/main" id="{761FCB19-BF4E-D6B8-BBD3-F180E45AAA99}"/>
              </a:ext>
            </a:extLst>
          </p:cNvPr>
          <p:cNvSpPr>
            <a:spLocks noGrp="1"/>
          </p:cNvSpPr>
          <p:nvPr>
            <p:ph idx="1"/>
          </p:nvPr>
        </p:nvSpPr>
        <p:spPr>
          <a:xfrm>
            <a:off x="1706062" y="2291262"/>
            <a:ext cx="8779512" cy="2879256"/>
          </a:xfrm>
        </p:spPr>
        <p:txBody>
          <a:bodyPr>
            <a:normAutofit/>
          </a:bodyPr>
          <a:lstStyle/>
          <a:p>
            <a:pPr marL="0" indent="0">
              <a:buNone/>
            </a:pPr>
            <a:r>
              <a:rPr lang="en-GB" b="1" dirty="0">
                <a:solidFill>
                  <a:srgbClr val="404040"/>
                </a:solidFill>
              </a:rPr>
              <a:t>The DA is responsible for the following tasks:</a:t>
            </a:r>
          </a:p>
          <a:p>
            <a:r>
              <a:rPr lang="en-GB" dirty="0">
                <a:solidFill>
                  <a:srgbClr val="404040"/>
                </a:solidFill>
              </a:rPr>
              <a:t>Identifying and </a:t>
            </a:r>
            <a:r>
              <a:rPr lang="en-GB" dirty="0" err="1">
                <a:solidFill>
                  <a:srgbClr val="404040"/>
                </a:solidFill>
              </a:rPr>
              <a:t>cataloging</a:t>
            </a:r>
            <a:r>
              <a:rPr lang="en-GB" dirty="0">
                <a:solidFill>
                  <a:srgbClr val="404040"/>
                </a:solidFill>
              </a:rPr>
              <a:t> the data required by business users.</a:t>
            </a:r>
          </a:p>
          <a:p>
            <a:r>
              <a:rPr lang="en-GB" dirty="0">
                <a:solidFill>
                  <a:srgbClr val="404040"/>
                </a:solidFill>
              </a:rPr>
              <a:t>Producing conceptual and logical data models to accurately depict the relationship among data elements for business processes.</a:t>
            </a:r>
          </a:p>
          <a:p>
            <a:r>
              <a:rPr lang="en-GB" dirty="0">
                <a:solidFill>
                  <a:srgbClr val="404040"/>
                </a:solidFill>
              </a:rPr>
              <a:t>Creating an enterprise data model that incorporates all of the data used by all of the organization's business processes.</a:t>
            </a:r>
          </a:p>
          <a:p>
            <a:r>
              <a:rPr lang="en-GB" dirty="0">
                <a:solidFill>
                  <a:srgbClr val="404040"/>
                </a:solidFill>
              </a:rPr>
              <a:t>Setting data policies for the organization.</a:t>
            </a:r>
            <a:endParaRPr lang="en-PK" dirty="0">
              <a:solidFill>
                <a:srgbClr val="404040"/>
              </a:solidFill>
            </a:endParaRPr>
          </a:p>
        </p:txBody>
      </p:sp>
    </p:spTree>
    <p:extLst>
      <p:ext uri="{BB962C8B-B14F-4D97-AF65-F5344CB8AC3E}">
        <p14:creationId xmlns:p14="http://schemas.microsoft.com/office/powerpoint/2010/main" val="1015885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B4DA7F-46EE-38CE-BC05-47244940BD3F}"/>
              </a:ext>
            </a:extLst>
          </p:cNvPr>
          <p:cNvSpPr>
            <a:spLocks noGrp="1"/>
          </p:cNvSpPr>
          <p:nvPr>
            <p:ph type="title"/>
          </p:nvPr>
        </p:nvSpPr>
        <p:spPr>
          <a:xfrm>
            <a:off x="2231136" y="467418"/>
            <a:ext cx="7729728" cy="1188720"/>
          </a:xfrm>
          <a:solidFill>
            <a:srgbClr val="FFFFFF"/>
          </a:solidFill>
        </p:spPr>
        <p:txBody>
          <a:bodyPr>
            <a:normAutofit/>
          </a:bodyPr>
          <a:lstStyle/>
          <a:p>
            <a:r>
              <a:rPr lang="en-GB" dirty="0"/>
              <a:t>Data Administration</a:t>
            </a:r>
            <a:endParaRPr lang="en-PK" dirty="0"/>
          </a:p>
        </p:txBody>
      </p:sp>
      <p:sp>
        <p:nvSpPr>
          <p:cNvPr id="3" name="Content Placeholder 2">
            <a:extLst>
              <a:ext uri="{FF2B5EF4-FFF2-40B4-BE49-F238E27FC236}">
                <a16:creationId xmlns:a16="http://schemas.microsoft.com/office/drawing/2014/main" id="{761FCB19-BF4E-D6B8-BBD3-F180E45AAA99}"/>
              </a:ext>
            </a:extLst>
          </p:cNvPr>
          <p:cNvSpPr>
            <a:spLocks noGrp="1"/>
          </p:cNvSpPr>
          <p:nvPr>
            <p:ph idx="1"/>
          </p:nvPr>
        </p:nvSpPr>
        <p:spPr>
          <a:xfrm>
            <a:off x="1706062" y="2291262"/>
            <a:ext cx="8779512" cy="2879256"/>
          </a:xfrm>
        </p:spPr>
        <p:txBody>
          <a:bodyPr>
            <a:normAutofit/>
          </a:bodyPr>
          <a:lstStyle/>
          <a:p>
            <a:pPr marL="0" indent="0">
              <a:buNone/>
            </a:pPr>
            <a:r>
              <a:rPr lang="en-GB" b="1" dirty="0">
                <a:solidFill>
                  <a:srgbClr val="404040"/>
                </a:solidFill>
              </a:rPr>
              <a:t>The DA is responsible for the following tasks:</a:t>
            </a:r>
          </a:p>
          <a:p>
            <a:r>
              <a:rPr lang="en-GB" dirty="0">
                <a:solidFill>
                  <a:srgbClr val="404040"/>
                </a:solidFill>
              </a:rPr>
              <a:t>Identifying data owners and stewards.</a:t>
            </a:r>
          </a:p>
          <a:p>
            <a:r>
              <a:rPr lang="en-GB" dirty="0">
                <a:solidFill>
                  <a:srgbClr val="404040"/>
                </a:solidFill>
              </a:rPr>
              <a:t>Setting standards for control and usage of data</a:t>
            </a:r>
            <a:r>
              <a:rPr lang="en-PK" dirty="0">
                <a:solidFill>
                  <a:srgbClr val="404040"/>
                </a:solidFill>
              </a:rPr>
              <a:t>.</a:t>
            </a:r>
            <a:endParaRPr lang="en-GB" dirty="0">
              <a:solidFill>
                <a:srgbClr val="404040"/>
              </a:solidFill>
            </a:endParaRPr>
          </a:p>
        </p:txBody>
      </p:sp>
    </p:spTree>
    <p:extLst>
      <p:ext uri="{BB962C8B-B14F-4D97-AF65-F5344CB8AC3E}">
        <p14:creationId xmlns:p14="http://schemas.microsoft.com/office/powerpoint/2010/main" val="1511919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B4DA7F-46EE-38CE-BC05-47244940BD3F}"/>
              </a:ext>
            </a:extLst>
          </p:cNvPr>
          <p:cNvSpPr>
            <a:spLocks noGrp="1"/>
          </p:cNvSpPr>
          <p:nvPr>
            <p:ph type="title"/>
          </p:nvPr>
        </p:nvSpPr>
        <p:spPr>
          <a:xfrm>
            <a:off x="2231136" y="467418"/>
            <a:ext cx="7729728" cy="1188720"/>
          </a:xfrm>
          <a:solidFill>
            <a:srgbClr val="FFFFFF"/>
          </a:solidFill>
        </p:spPr>
        <p:txBody>
          <a:bodyPr>
            <a:normAutofit/>
          </a:bodyPr>
          <a:lstStyle/>
          <a:p>
            <a:r>
              <a:rPr lang="en-GB" dirty="0"/>
              <a:t>Data Administration</a:t>
            </a:r>
            <a:br>
              <a:rPr lang="en-GB" dirty="0"/>
            </a:br>
            <a:r>
              <a:rPr lang="en-GB" dirty="0"/>
              <a:t>(</a:t>
            </a:r>
            <a:r>
              <a:rPr lang="en-GB" dirty="0">
                <a:solidFill>
                  <a:srgbClr val="404040"/>
                </a:solidFill>
              </a:rPr>
              <a:t>Metadata)</a:t>
            </a:r>
            <a:endParaRPr lang="en-PK" dirty="0"/>
          </a:p>
        </p:txBody>
      </p:sp>
      <p:sp>
        <p:nvSpPr>
          <p:cNvPr id="3" name="Content Placeholder 2">
            <a:extLst>
              <a:ext uri="{FF2B5EF4-FFF2-40B4-BE49-F238E27FC236}">
                <a16:creationId xmlns:a16="http://schemas.microsoft.com/office/drawing/2014/main" id="{761FCB19-BF4E-D6B8-BBD3-F180E45AAA99}"/>
              </a:ext>
            </a:extLst>
          </p:cNvPr>
          <p:cNvSpPr>
            <a:spLocks noGrp="1"/>
          </p:cNvSpPr>
          <p:nvPr>
            <p:ph idx="1"/>
          </p:nvPr>
        </p:nvSpPr>
        <p:spPr>
          <a:xfrm>
            <a:off x="1706062" y="2291262"/>
            <a:ext cx="8779512" cy="2879256"/>
          </a:xfrm>
        </p:spPr>
        <p:txBody>
          <a:bodyPr>
            <a:normAutofit/>
          </a:bodyPr>
          <a:lstStyle/>
          <a:p>
            <a:r>
              <a:rPr lang="en-GB" b="1" dirty="0">
                <a:solidFill>
                  <a:srgbClr val="404040"/>
                </a:solidFill>
              </a:rPr>
              <a:t>What is Metadata ? </a:t>
            </a:r>
          </a:p>
          <a:p>
            <a:pPr marL="0" indent="0">
              <a:buNone/>
            </a:pPr>
            <a:r>
              <a:rPr lang="en-GB" dirty="0">
                <a:solidFill>
                  <a:srgbClr val="404040"/>
                </a:solidFill>
              </a:rPr>
              <a:t>Metadata is often described as data about data; more accurately, metadata is the description of the data and data interfaces required by the business. Data administration is responsible for the business's metadata strategy.</a:t>
            </a:r>
          </a:p>
          <a:p>
            <a:pPr marL="0" indent="0">
              <a:buNone/>
            </a:pPr>
            <a:r>
              <a:rPr lang="en-GB" b="1" dirty="0">
                <a:solidFill>
                  <a:srgbClr val="404040"/>
                </a:solidFill>
              </a:rPr>
              <a:t>Example</a:t>
            </a:r>
          </a:p>
          <a:p>
            <a:pPr marL="0" indent="0">
              <a:buNone/>
            </a:pPr>
            <a:r>
              <a:rPr lang="en-GB" dirty="0">
                <a:solidFill>
                  <a:srgbClr val="404040"/>
                </a:solidFill>
              </a:rPr>
              <a:t>Examples of metadata include the definition of a data element, business names for a data element, any abbreviations used for that element, and the data type and length of the element. Data without metadata is difficult to use.</a:t>
            </a:r>
            <a:endParaRPr lang="en-PK" dirty="0">
              <a:solidFill>
                <a:srgbClr val="404040"/>
              </a:solidFill>
            </a:endParaRPr>
          </a:p>
        </p:txBody>
      </p:sp>
    </p:spTree>
    <p:extLst>
      <p:ext uri="{BB962C8B-B14F-4D97-AF65-F5344CB8AC3E}">
        <p14:creationId xmlns:p14="http://schemas.microsoft.com/office/powerpoint/2010/main" val="3048878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B4DA7F-46EE-38CE-BC05-47244940BD3F}"/>
              </a:ext>
            </a:extLst>
          </p:cNvPr>
          <p:cNvSpPr>
            <a:spLocks noGrp="1"/>
          </p:cNvSpPr>
          <p:nvPr>
            <p:ph type="title"/>
          </p:nvPr>
        </p:nvSpPr>
        <p:spPr>
          <a:xfrm>
            <a:off x="2231136" y="467418"/>
            <a:ext cx="7729728" cy="1188720"/>
          </a:xfrm>
          <a:solidFill>
            <a:srgbClr val="FFFFFF"/>
          </a:solidFill>
        </p:spPr>
        <p:txBody>
          <a:bodyPr>
            <a:normAutofit/>
          </a:bodyPr>
          <a:lstStyle/>
          <a:p>
            <a:r>
              <a:rPr lang="en-GB" dirty="0"/>
              <a:t>Data Administration</a:t>
            </a:r>
            <a:br>
              <a:rPr lang="en-GB" dirty="0"/>
            </a:br>
            <a:r>
              <a:rPr lang="en-GB" dirty="0"/>
              <a:t>(</a:t>
            </a:r>
            <a:r>
              <a:rPr lang="en-GB" dirty="0">
                <a:solidFill>
                  <a:srgbClr val="404040"/>
                </a:solidFill>
              </a:rPr>
              <a:t>Metadata)</a:t>
            </a:r>
            <a:endParaRPr lang="en-PK" dirty="0"/>
          </a:p>
        </p:txBody>
      </p:sp>
      <p:sp>
        <p:nvSpPr>
          <p:cNvPr id="3" name="Content Placeholder 2">
            <a:extLst>
              <a:ext uri="{FF2B5EF4-FFF2-40B4-BE49-F238E27FC236}">
                <a16:creationId xmlns:a16="http://schemas.microsoft.com/office/drawing/2014/main" id="{761FCB19-BF4E-D6B8-BBD3-F180E45AAA99}"/>
              </a:ext>
            </a:extLst>
          </p:cNvPr>
          <p:cNvSpPr>
            <a:spLocks noGrp="1"/>
          </p:cNvSpPr>
          <p:nvPr>
            <p:ph idx="1"/>
          </p:nvPr>
        </p:nvSpPr>
        <p:spPr>
          <a:xfrm>
            <a:off x="1706244" y="1972285"/>
            <a:ext cx="8779512" cy="3506034"/>
          </a:xfrm>
        </p:spPr>
        <p:txBody>
          <a:bodyPr>
            <a:normAutofit lnSpcReduction="10000"/>
          </a:bodyPr>
          <a:lstStyle/>
          <a:p>
            <a:r>
              <a:rPr lang="en-PK" b="1" dirty="0">
                <a:solidFill>
                  <a:srgbClr val="404040"/>
                </a:solidFill>
              </a:rPr>
              <a:t>Example</a:t>
            </a:r>
          </a:p>
          <a:p>
            <a:pPr marL="0" indent="0">
              <a:buNone/>
            </a:pPr>
            <a:r>
              <a:rPr lang="en-GB" dirty="0">
                <a:solidFill>
                  <a:srgbClr val="404040"/>
                </a:solidFill>
              </a:rPr>
              <a:t>The number 12 is data, but what kind of data? In other words, what does that 12 mean? Without metadata, we have no idea. Consider this: Is the number </a:t>
            </a:r>
            <a:r>
              <a:rPr lang="en-GB" sz="2800" dirty="0">
                <a:solidFill>
                  <a:srgbClr val="404040"/>
                </a:solidFill>
              </a:rPr>
              <a:t>12</a:t>
            </a:r>
          </a:p>
          <a:p>
            <a:r>
              <a:rPr lang="en-GB" dirty="0">
                <a:solidFill>
                  <a:srgbClr val="404040"/>
                </a:solidFill>
              </a:rPr>
              <a:t>A date representing December, the twelfth month of the year?</a:t>
            </a:r>
          </a:p>
          <a:p>
            <a:r>
              <a:rPr lang="en-GB" dirty="0">
                <a:solidFill>
                  <a:srgbClr val="404040"/>
                </a:solidFill>
              </a:rPr>
              <a:t>A date representing the twelfth day of some month?</a:t>
            </a:r>
          </a:p>
          <a:p>
            <a:r>
              <a:rPr lang="en-GB" dirty="0">
                <a:solidFill>
                  <a:srgbClr val="404040"/>
                </a:solidFill>
              </a:rPr>
              <a:t>An age?</a:t>
            </a:r>
          </a:p>
          <a:p>
            <a:r>
              <a:rPr lang="en-GB" dirty="0">
                <a:solidFill>
                  <a:srgbClr val="404040"/>
                </a:solidFill>
              </a:rPr>
              <a:t>A shoe size?</a:t>
            </a:r>
          </a:p>
          <a:p>
            <a:r>
              <a:rPr lang="en-GB" dirty="0">
                <a:solidFill>
                  <a:srgbClr val="404040"/>
                </a:solidFill>
              </a:rPr>
              <a:t>Is 12 a large number or a small one?</a:t>
            </a:r>
          </a:p>
          <a:p>
            <a:r>
              <a:rPr lang="en-GB" dirty="0">
                <a:solidFill>
                  <a:srgbClr val="404040"/>
                </a:solidFill>
              </a:rPr>
              <a:t>What is its data type?</a:t>
            </a:r>
            <a:endParaRPr lang="en-PK" dirty="0">
              <a:solidFill>
                <a:srgbClr val="404040"/>
              </a:solidFill>
            </a:endParaRPr>
          </a:p>
        </p:txBody>
      </p:sp>
    </p:spTree>
    <p:extLst>
      <p:ext uri="{BB962C8B-B14F-4D97-AF65-F5344CB8AC3E}">
        <p14:creationId xmlns:p14="http://schemas.microsoft.com/office/powerpoint/2010/main" val="2384984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B4DA7F-46EE-38CE-BC05-47244940BD3F}"/>
              </a:ext>
            </a:extLst>
          </p:cNvPr>
          <p:cNvSpPr>
            <a:spLocks noGrp="1"/>
          </p:cNvSpPr>
          <p:nvPr>
            <p:ph type="title"/>
          </p:nvPr>
        </p:nvSpPr>
        <p:spPr>
          <a:xfrm>
            <a:off x="2231136" y="467418"/>
            <a:ext cx="7729728" cy="1188720"/>
          </a:xfrm>
          <a:solidFill>
            <a:srgbClr val="FFFFFF"/>
          </a:solidFill>
        </p:spPr>
        <p:txBody>
          <a:bodyPr>
            <a:normAutofit/>
          </a:bodyPr>
          <a:lstStyle/>
          <a:p>
            <a:r>
              <a:rPr lang="en-GB" dirty="0"/>
              <a:t>Database Administration</a:t>
            </a:r>
            <a:endParaRPr lang="en-PK" dirty="0"/>
          </a:p>
        </p:txBody>
      </p:sp>
      <p:sp>
        <p:nvSpPr>
          <p:cNvPr id="3" name="Content Placeholder 2">
            <a:extLst>
              <a:ext uri="{FF2B5EF4-FFF2-40B4-BE49-F238E27FC236}">
                <a16:creationId xmlns:a16="http://schemas.microsoft.com/office/drawing/2014/main" id="{761FCB19-BF4E-D6B8-BBD3-F180E45AAA99}"/>
              </a:ext>
            </a:extLst>
          </p:cNvPr>
          <p:cNvSpPr>
            <a:spLocks noGrp="1"/>
          </p:cNvSpPr>
          <p:nvPr>
            <p:ph idx="1"/>
          </p:nvPr>
        </p:nvSpPr>
        <p:spPr>
          <a:xfrm>
            <a:off x="1706062" y="2291262"/>
            <a:ext cx="8779512" cy="2879256"/>
          </a:xfrm>
        </p:spPr>
        <p:txBody>
          <a:bodyPr>
            <a:normAutofit/>
          </a:bodyPr>
          <a:lstStyle/>
          <a:p>
            <a:r>
              <a:rPr lang="en-GB" dirty="0">
                <a:solidFill>
                  <a:srgbClr val="404040"/>
                </a:solidFill>
              </a:rPr>
              <a:t>The first duty of the DBA is to understand the data models built by the DA and to communicate the model to the application developers and other appropriate technicians.</a:t>
            </a:r>
          </a:p>
          <a:p>
            <a:r>
              <a:rPr lang="en-GB" dirty="0">
                <a:solidFill>
                  <a:srgbClr val="404040"/>
                </a:solidFill>
              </a:rPr>
              <a:t>The logical data model is the map the DBA will use to create physical databases.</a:t>
            </a:r>
          </a:p>
          <a:p>
            <a:r>
              <a:rPr lang="en-GB" dirty="0">
                <a:solidFill>
                  <a:srgbClr val="404040"/>
                </a:solidFill>
              </a:rPr>
              <a:t>The DBA will transform the logical data model into an efficient physical database design.</a:t>
            </a:r>
            <a:endParaRPr lang="en-PK" dirty="0">
              <a:solidFill>
                <a:srgbClr val="404040"/>
              </a:solidFill>
            </a:endParaRPr>
          </a:p>
        </p:txBody>
      </p:sp>
    </p:spTree>
    <p:extLst>
      <p:ext uri="{BB962C8B-B14F-4D97-AF65-F5344CB8AC3E}">
        <p14:creationId xmlns:p14="http://schemas.microsoft.com/office/powerpoint/2010/main" val="1984482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B4DA7F-46EE-38CE-BC05-47244940BD3F}"/>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sz="2000"/>
              <a:t>Database Administration</a:t>
            </a:r>
          </a:p>
        </p:txBody>
      </p:sp>
      <p:pic>
        <p:nvPicPr>
          <p:cNvPr id="5" name="Content Placeholder 4">
            <a:extLst>
              <a:ext uri="{FF2B5EF4-FFF2-40B4-BE49-F238E27FC236}">
                <a16:creationId xmlns:a16="http://schemas.microsoft.com/office/drawing/2014/main" id="{B0A2CD1F-BDAE-F183-062C-10734A22F257}"/>
              </a:ext>
            </a:extLst>
          </p:cNvPr>
          <p:cNvPicPr>
            <a:picLocks noGrp="1" noChangeAspect="1"/>
          </p:cNvPicPr>
          <p:nvPr>
            <p:ph idx="1"/>
          </p:nvPr>
        </p:nvPicPr>
        <p:blipFill>
          <a:blip r:embed="rId2"/>
          <a:stretch>
            <a:fillRect/>
          </a:stretch>
        </p:blipFill>
        <p:spPr>
          <a:xfrm>
            <a:off x="4774240" y="0"/>
            <a:ext cx="7537707" cy="6024283"/>
          </a:xfrm>
          <a:prstGeom prst="rect">
            <a:avLst/>
          </a:prstGeom>
        </p:spPr>
      </p:pic>
      <p:sp>
        <p:nvSpPr>
          <p:cNvPr id="6" name="TextBox 5">
            <a:extLst>
              <a:ext uri="{FF2B5EF4-FFF2-40B4-BE49-F238E27FC236}">
                <a16:creationId xmlns:a16="http://schemas.microsoft.com/office/drawing/2014/main" id="{B9B1B506-0C4F-07E8-AB54-377E8819FF1A}"/>
              </a:ext>
            </a:extLst>
          </p:cNvPr>
          <p:cNvSpPr txBox="1"/>
          <p:nvPr/>
        </p:nvSpPr>
        <p:spPr>
          <a:xfrm>
            <a:off x="7784255" y="6117976"/>
            <a:ext cx="1404615" cy="646331"/>
          </a:xfrm>
          <a:prstGeom prst="rect">
            <a:avLst/>
          </a:prstGeom>
          <a:noFill/>
        </p:spPr>
        <p:txBody>
          <a:bodyPr wrap="none" rtlCol="0">
            <a:spAutoFit/>
          </a:bodyPr>
          <a:lstStyle/>
          <a:p>
            <a:pPr algn="ctr"/>
            <a:r>
              <a:rPr lang="en-PK" b="1" dirty="0"/>
              <a:t>Figure 1.3</a:t>
            </a:r>
          </a:p>
          <a:p>
            <a:pPr algn="ctr"/>
            <a:r>
              <a:rPr lang="en-PK" b="1" dirty="0"/>
              <a:t>DBA vs DA</a:t>
            </a:r>
          </a:p>
        </p:txBody>
      </p:sp>
    </p:spTree>
    <p:extLst>
      <p:ext uri="{BB962C8B-B14F-4D97-AF65-F5344CB8AC3E}">
        <p14:creationId xmlns:p14="http://schemas.microsoft.com/office/powerpoint/2010/main" val="2468556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B4DA7F-46EE-38CE-BC05-47244940BD3F}"/>
              </a:ext>
            </a:extLst>
          </p:cNvPr>
          <p:cNvSpPr>
            <a:spLocks noGrp="1"/>
          </p:cNvSpPr>
          <p:nvPr>
            <p:ph type="title"/>
          </p:nvPr>
        </p:nvSpPr>
        <p:spPr>
          <a:xfrm>
            <a:off x="2231136" y="467418"/>
            <a:ext cx="7729728" cy="1188720"/>
          </a:xfrm>
          <a:solidFill>
            <a:srgbClr val="FFFFFF"/>
          </a:solidFill>
        </p:spPr>
        <p:txBody>
          <a:bodyPr>
            <a:normAutofit/>
          </a:bodyPr>
          <a:lstStyle/>
          <a:p>
            <a:r>
              <a:rPr lang="en-GB" dirty="0"/>
              <a:t>System Administration</a:t>
            </a:r>
            <a:endParaRPr lang="en-PK" dirty="0"/>
          </a:p>
        </p:txBody>
      </p:sp>
      <p:sp>
        <p:nvSpPr>
          <p:cNvPr id="3" name="Content Placeholder 2">
            <a:extLst>
              <a:ext uri="{FF2B5EF4-FFF2-40B4-BE49-F238E27FC236}">
                <a16:creationId xmlns:a16="http://schemas.microsoft.com/office/drawing/2014/main" id="{761FCB19-BF4E-D6B8-BBD3-F180E45AAA99}"/>
              </a:ext>
            </a:extLst>
          </p:cNvPr>
          <p:cNvSpPr>
            <a:spLocks noGrp="1"/>
          </p:cNvSpPr>
          <p:nvPr>
            <p:ph idx="1"/>
          </p:nvPr>
        </p:nvSpPr>
        <p:spPr>
          <a:xfrm>
            <a:off x="1706062" y="2291262"/>
            <a:ext cx="8779512" cy="2879256"/>
          </a:xfrm>
        </p:spPr>
        <p:txBody>
          <a:bodyPr>
            <a:normAutofit/>
          </a:bodyPr>
          <a:lstStyle/>
          <a:p>
            <a:pPr marL="0" indent="0">
              <a:buNone/>
            </a:pPr>
            <a:r>
              <a:rPr lang="en-GB" b="1" dirty="0">
                <a:solidFill>
                  <a:srgbClr val="404040"/>
                </a:solidFill>
              </a:rPr>
              <a:t>What is System Administration? </a:t>
            </a:r>
          </a:p>
          <a:p>
            <a:pPr marL="0" indent="0">
              <a:buNone/>
            </a:pPr>
            <a:br>
              <a:rPr lang="en-GB" dirty="0">
                <a:solidFill>
                  <a:srgbClr val="404040"/>
                </a:solidFill>
              </a:rPr>
            </a:br>
            <a:r>
              <a:rPr lang="en-GB" dirty="0">
                <a:solidFill>
                  <a:srgbClr val="404040"/>
                </a:solidFill>
              </a:rPr>
              <a:t>The SA is responsible for the installation and setup of the DBMS. The SA typically has no responsibility for database design and support. Instead, the DBA is responsible for the databases and the SA is responsible for DBMS installation, modification, and support.</a:t>
            </a:r>
          </a:p>
          <a:p>
            <a:pPr marL="0" indent="0">
              <a:buNone/>
            </a:pPr>
            <a:endParaRPr lang="en-PK" dirty="0">
              <a:solidFill>
                <a:srgbClr val="404040"/>
              </a:solidFill>
            </a:endParaRPr>
          </a:p>
        </p:txBody>
      </p:sp>
    </p:spTree>
    <p:extLst>
      <p:ext uri="{BB962C8B-B14F-4D97-AF65-F5344CB8AC3E}">
        <p14:creationId xmlns:p14="http://schemas.microsoft.com/office/powerpoint/2010/main" val="2644157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8">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B4DA7F-46EE-38CE-BC05-47244940BD3F}"/>
              </a:ext>
            </a:extLst>
          </p:cNvPr>
          <p:cNvSpPr>
            <a:spLocks noGrp="1"/>
          </p:cNvSpPr>
          <p:nvPr>
            <p:ph type="title"/>
          </p:nvPr>
        </p:nvSpPr>
        <p:spPr>
          <a:xfrm>
            <a:off x="179370" y="416584"/>
            <a:ext cx="4295554" cy="1627792"/>
          </a:xfrm>
        </p:spPr>
        <p:txBody>
          <a:bodyPr vert="horz" lIns="274320" tIns="182880" rIns="274320" bIns="182880" rtlCol="0" anchor="ctr" anchorCtr="1">
            <a:normAutofit/>
          </a:bodyPr>
          <a:lstStyle/>
          <a:p>
            <a:r>
              <a:rPr lang="en-US" dirty="0"/>
              <a:t>System Administration</a:t>
            </a:r>
          </a:p>
        </p:txBody>
      </p:sp>
      <p:pic>
        <p:nvPicPr>
          <p:cNvPr id="5" name="Content Placeholder 4" descr="A close-up of a data&#10;&#10;Description automatically generated">
            <a:extLst>
              <a:ext uri="{FF2B5EF4-FFF2-40B4-BE49-F238E27FC236}">
                <a16:creationId xmlns:a16="http://schemas.microsoft.com/office/drawing/2014/main" id="{66CDCEB6-EF7E-1BCF-31C3-5FDB9E380F70}"/>
              </a:ext>
            </a:extLst>
          </p:cNvPr>
          <p:cNvPicPr>
            <a:picLocks noGrp="1" noChangeAspect="1"/>
          </p:cNvPicPr>
          <p:nvPr>
            <p:ph idx="1"/>
          </p:nvPr>
        </p:nvPicPr>
        <p:blipFill>
          <a:blip r:embed="rId2"/>
          <a:stretch>
            <a:fillRect/>
          </a:stretch>
        </p:blipFill>
        <p:spPr>
          <a:xfrm>
            <a:off x="4654293" y="-16679"/>
            <a:ext cx="7537706" cy="6086175"/>
          </a:xfrm>
          <a:prstGeom prst="rect">
            <a:avLst/>
          </a:prstGeom>
        </p:spPr>
      </p:pic>
      <p:sp>
        <p:nvSpPr>
          <p:cNvPr id="6" name="TextBox 5">
            <a:extLst>
              <a:ext uri="{FF2B5EF4-FFF2-40B4-BE49-F238E27FC236}">
                <a16:creationId xmlns:a16="http://schemas.microsoft.com/office/drawing/2014/main" id="{3F9CF5EC-3CF3-78AA-BCD1-2593E0BD63A6}"/>
              </a:ext>
            </a:extLst>
          </p:cNvPr>
          <p:cNvSpPr txBox="1"/>
          <p:nvPr/>
        </p:nvSpPr>
        <p:spPr>
          <a:xfrm>
            <a:off x="6420370" y="6069496"/>
            <a:ext cx="3241978" cy="646331"/>
          </a:xfrm>
          <a:prstGeom prst="rect">
            <a:avLst/>
          </a:prstGeom>
          <a:noFill/>
        </p:spPr>
        <p:txBody>
          <a:bodyPr wrap="none" rtlCol="0">
            <a:spAutoFit/>
          </a:bodyPr>
          <a:lstStyle/>
          <a:p>
            <a:pPr algn="ctr"/>
            <a:r>
              <a:rPr lang="en-GB" dirty="0"/>
              <a:t>Figure 1-4 </a:t>
            </a:r>
          </a:p>
          <a:p>
            <a:pPr algn="ctr"/>
            <a:r>
              <a:rPr lang="en-GB" dirty="0"/>
              <a:t>DA, DBA, and SA responsibilities</a:t>
            </a:r>
            <a:endParaRPr lang="en-PK" dirty="0"/>
          </a:p>
        </p:txBody>
      </p:sp>
      <p:sp>
        <p:nvSpPr>
          <p:cNvPr id="7" name="TextBox 6">
            <a:extLst>
              <a:ext uri="{FF2B5EF4-FFF2-40B4-BE49-F238E27FC236}">
                <a16:creationId xmlns:a16="http://schemas.microsoft.com/office/drawing/2014/main" id="{EBC747D8-A694-7E80-DDD6-A4ACD632D430}"/>
              </a:ext>
            </a:extLst>
          </p:cNvPr>
          <p:cNvSpPr txBox="1"/>
          <p:nvPr/>
        </p:nvSpPr>
        <p:spPr>
          <a:xfrm>
            <a:off x="70917" y="2771616"/>
            <a:ext cx="3821431" cy="923330"/>
          </a:xfrm>
          <a:prstGeom prst="rect">
            <a:avLst/>
          </a:prstGeom>
          <a:noFill/>
        </p:spPr>
        <p:txBody>
          <a:bodyPr wrap="none" rtlCol="0">
            <a:spAutoFit/>
          </a:bodyPr>
          <a:lstStyle/>
          <a:p>
            <a:pPr marL="285750" indent="-285750" algn="just">
              <a:buFont typeface="Arial" panose="020B0604020202020204" pitchFamily="34" charset="0"/>
              <a:buChar char="•"/>
            </a:pPr>
            <a:r>
              <a:rPr lang="en-PK" dirty="0">
                <a:solidFill>
                  <a:schemeClr val="bg1"/>
                </a:solidFill>
              </a:rPr>
              <a:t>This Diagram shows responsibilties </a:t>
            </a:r>
          </a:p>
          <a:p>
            <a:pPr algn="just"/>
            <a:r>
              <a:rPr lang="en-GB" dirty="0">
                <a:solidFill>
                  <a:schemeClr val="bg1"/>
                </a:solidFill>
              </a:rPr>
              <a:t>     O</a:t>
            </a:r>
            <a:r>
              <a:rPr lang="en-PK" dirty="0">
                <a:solidFill>
                  <a:schemeClr val="bg1"/>
                </a:solidFill>
              </a:rPr>
              <a:t>f DA, DBA and SA.</a:t>
            </a:r>
          </a:p>
          <a:p>
            <a:pPr algn="just"/>
            <a:endParaRPr lang="en-PK" dirty="0">
              <a:solidFill>
                <a:schemeClr val="bg1"/>
              </a:solidFill>
            </a:endParaRPr>
          </a:p>
        </p:txBody>
      </p:sp>
    </p:spTree>
    <p:extLst>
      <p:ext uri="{BB962C8B-B14F-4D97-AF65-F5344CB8AC3E}">
        <p14:creationId xmlns:p14="http://schemas.microsoft.com/office/powerpoint/2010/main" val="1712886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B4DA7F-46EE-38CE-BC05-47244940BD3F}"/>
              </a:ext>
            </a:extLst>
          </p:cNvPr>
          <p:cNvSpPr>
            <a:spLocks noGrp="1"/>
          </p:cNvSpPr>
          <p:nvPr>
            <p:ph type="title"/>
          </p:nvPr>
        </p:nvSpPr>
        <p:spPr>
          <a:xfrm>
            <a:off x="2231136" y="467418"/>
            <a:ext cx="7729728" cy="1188720"/>
          </a:xfrm>
          <a:solidFill>
            <a:srgbClr val="FFFFFF"/>
          </a:solidFill>
        </p:spPr>
        <p:txBody>
          <a:bodyPr>
            <a:normAutofit/>
          </a:bodyPr>
          <a:lstStyle/>
          <a:p>
            <a:r>
              <a:rPr lang="en-GB" dirty="0"/>
              <a:t>Database Design</a:t>
            </a:r>
            <a:endParaRPr lang="en-PK" dirty="0"/>
          </a:p>
        </p:txBody>
      </p:sp>
      <p:sp>
        <p:nvSpPr>
          <p:cNvPr id="3" name="Content Placeholder 2">
            <a:extLst>
              <a:ext uri="{FF2B5EF4-FFF2-40B4-BE49-F238E27FC236}">
                <a16:creationId xmlns:a16="http://schemas.microsoft.com/office/drawing/2014/main" id="{761FCB19-BF4E-D6B8-BBD3-F180E45AAA99}"/>
              </a:ext>
            </a:extLst>
          </p:cNvPr>
          <p:cNvSpPr>
            <a:spLocks noGrp="1"/>
          </p:cNvSpPr>
          <p:nvPr>
            <p:ph idx="1"/>
          </p:nvPr>
        </p:nvSpPr>
        <p:spPr>
          <a:xfrm>
            <a:off x="1706062" y="2291262"/>
            <a:ext cx="8779512" cy="4099320"/>
          </a:xfrm>
        </p:spPr>
        <p:txBody>
          <a:bodyPr>
            <a:normAutofit/>
          </a:bodyPr>
          <a:lstStyle/>
          <a:p>
            <a:r>
              <a:rPr lang="en-GB" i="0" dirty="0">
                <a:solidFill>
                  <a:srgbClr val="161513"/>
                </a:solidFill>
                <a:effectLst/>
                <a:latin typeface="var(--oracleserif)"/>
              </a:rPr>
              <a:t>To properly design and create relational databases, the DBA must understand and adhere to sound relational design practices.</a:t>
            </a:r>
          </a:p>
          <a:p>
            <a:r>
              <a:rPr lang="en-GB" i="0" dirty="0">
                <a:solidFill>
                  <a:srgbClr val="161513"/>
                </a:solidFill>
                <a:effectLst/>
                <a:latin typeface="var(--oracleserif)"/>
              </a:rPr>
              <a:t>The DBA must understand both relational theory and the specific implementation of the relational database management system (RDBMS) he's using to create the database.</a:t>
            </a:r>
            <a:endParaRPr lang="en-GB" dirty="0">
              <a:solidFill>
                <a:srgbClr val="161513"/>
              </a:solidFill>
              <a:latin typeface="var(--oracleserif)"/>
            </a:endParaRPr>
          </a:p>
          <a:p>
            <a:r>
              <a:rPr lang="en-GB" i="0" dirty="0">
                <a:solidFill>
                  <a:srgbClr val="161513"/>
                </a:solidFill>
                <a:effectLst/>
                <a:latin typeface="var(--oracleserif)"/>
              </a:rPr>
              <a:t>Database design requires a sound understanding of conceptual and logical data </a:t>
            </a:r>
            <a:r>
              <a:rPr lang="en-GB" i="0" dirty="0" err="1">
                <a:solidFill>
                  <a:srgbClr val="161513"/>
                </a:solidFill>
                <a:effectLst/>
                <a:latin typeface="var(--oracleserif)"/>
              </a:rPr>
              <a:t>modeling</a:t>
            </a:r>
            <a:r>
              <a:rPr lang="en-GB" i="0" dirty="0">
                <a:solidFill>
                  <a:srgbClr val="161513"/>
                </a:solidFill>
                <a:effectLst/>
                <a:latin typeface="var(--oracleserif)"/>
              </a:rPr>
              <a:t> techniques.</a:t>
            </a:r>
          </a:p>
          <a:p>
            <a:r>
              <a:rPr lang="en-GB" i="0" dirty="0">
                <a:solidFill>
                  <a:srgbClr val="161513"/>
                </a:solidFill>
                <a:effectLst/>
                <a:latin typeface="var(--oracleserif)"/>
              </a:rPr>
              <a:t>The ability to create and interpret entity-relationship diagrams is essential to designing a relational database.</a:t>
            </a:r>
          </a:p>
        </p:txBody>
      </p:sp>
    </p:spTree>
    <p:extLst>
      <p:ext uri="{BB962C8B-B14F-4D97-AF65-F5344CB8AC3E}">
        <p14:creationId xmlns:p14="http://schemas.microsoft.com/office/powerpoint/2010/main" val="724846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B4DA7F-46EE-38CE-BC05-47244940BD3F}"/>
              </a:ext>
            </a:extLst>
          </p:cNvPr>
          <p:cNvSpPr>
            <a:spLocks noGrp="1"/>
          </p:cNvSpPr>
          <p:nvPr>
            <p:ph type="title"/>
          </p:nvPr>
        </p:nvSpPr>
        <p:spPr>
          <a:xfrm>
            <a:off x="2231136" y="467418"/>
            <a:ext cx="7729728" cy="1188720"/>
          </a:xfrm>
          <a:solidFill>
            <a:srgbClr val="FFFFFF"/>
          </a:solidFill>
        </p:spPr>
        <p:txBody>
          <a:bodyPr>
            <a:normAutofit/>
          </a:bodyPr>
          <a:lstStyle/>
          <a:p>
            <a:r>
              <a:rPr lang="en-GB" dirty="0"/>
              <a:t>Database Design</a:t>
            </a:r>
            <a:endParaRPr lang="en-PK" dirty="0"/>
          </a:p>
        </p:txBody>
      </p:sp>
      <p:sp>
        <p:nvSpPr>
          <p:cNvPr id="3" name="Content Placeholder 2">
            <a:extLst>
              <a:ext uri="{FF2B5EF4-FFF2-40B4-BE49-F238E27FC236}">
                <a16:creationId xmlns:a16="http://schemas.microsoft.com/office/drawing/2014/main" id="{761FCB19-BF4E-D6B8-BBD3-F180E45AAA99}"/>
              </a:ext>
            </a:extLst>
          </p:cNvPr>
          <p:cNvSpPr>
            <a:spLocks noGrp="1"/>
          </p:cNvSpPr>
          <p:nvPr>
            <p:ph idx="1"/>
          </p:nvPr>
        </p:nvSpPr>
        <p:spPr>
          <a:xfrm>
            <a:off x="1706062" y="2291262"/>
            <a:ext cx="8779512" cy="3046282"/>
          </a:xfrm>
        </p:spPr>
        <p:txBody>
          <a:bodyPr>
            <a:normAutofit lnSpcReduction="10000"/>
          </a:bodyPr>
          <a:lstStyle/>
          <a:p>
            <a:pPr marL="0" indent="0" algn="l">
              <a:buNone/>
            </a:pPr>
            <a:r>
              <a:rPr lang="en-GB" b="1" i="0" dirty="0">
                <a:solidFill>
                  <a:srgbClr val="161513"/>
                </a:solidFill>
                <a:effectLst/>
                <a:latin typeface="var(--oracleserif)"/>
              </a:rPr>
              <a:t>What is a Relational Database (RDBMS)?</a:t>
            </a:r>
          </a:p>
          <a:p>
            <a:r>
              <a:rPr lang="en-GB" b="0" i="0" dirty="0">
                <a:solidFill>
                  <a:srgbClr val="161513"/>
                </a:solidFill>
                <a:effectLst/>
                <a:latin typeface="OracleSansVF"/>
              </a:rPr>
              <a:t>A relational database is a type of database that stores and provides access to data points that are related to one another.</a:t>
            </a:r>
          </a:p>
          <a:p>
            <a:r>
              <a:rPr lang="en-GB" b="0" i="0" dirty="0">
                <a:solidFill>
                  <a:srgbClr val="161513"/>
                </a:solidFill>
                <a:effectLst/>
                <a:latin typeface="OracleSansVF"/>
              </a:rPr>
              <a:t>They are based on the relational model, straightforward way of representing data in tables.</a:t>
            </a:r>
          </a:p>
          <a:p>
            <a:r>
              <a:rPr lang="en-GB" b="0" i="0" dirty="0">
                <a:solidFill>
                  <a:srgbClr val="161513"/>
                </a:solidFill>
                <a:effectLst/>
                <a:latin typeface="OracleSansVF"/>
              </a:rPr>
              <a:t>In a relational database, each row in the table is a record with a unique ID called the key.</a:t>
            </a:r>
          </a:p>
          <a:p>
            <a:r>
              <a:rPr lang="en-GB" b="0" i="0" dirty="0">
                <a:solidFill>
                  <a:srgbClr val="161513"/>
                </a:solidFill>
                <a:effectLst/>
                <a:latin typeface="OracleSansVF"/>
              </a:rPr>
              <a:t> The columns of the table hold attributes of the data, and each record usually has a value for each attribute, making it easy to establish the relationships among data points.</a:t>
            </a:r>
          </a:p>
          <a:p>
            <a:pPr marL="0" indent="0" algn="ctr">
              <a:buNone/>
            </a:pPr>
            <a:r>
              <a:rPr lang="en-GB" sz="1800" b="1" i="0" dirty="0">
                <a:solidFill>
                  <a:srgbClr val="161513"/>
                </a:solidFill>
                <a:effectLst/>
                <a:latin typeface="var(--oracleserif)"/>
              </a:rPr>
              <a:t>A poor Relational </a:t>
            </a:r>
            <a:r>
              <a:rPr lang="en-GB" sz="1800" b="1" dirty="0">
                <a:solidFill>
                  <a:srgbClr val="161513"/>
                </a:solidFill>
                <a:latin typeface="var(--oracleserif)"/>
              </a:rPr>
              <a:t>D</a:t>
            </a:r>
            <a:r>
              <a:rPr lang="en-GB" sz="1800" b="1" i="0" dirty="0">
                <a:solidFill>
                  <a:srgbClr val="161513"/>
                </a:solidFill>
                <a:effectLst/>
                <a:latin typeface="var(--oracleserif)"/>
              </a:rPr>
              <a:t>esign can result in poor performance.</a:t>
            </a:r>
          </a:p>
          <a:p>
            <a:endParaRPr lang="en-GB" b="1" i="0" dirty="0">
              <a:solidFill>
                <a:srgbClr val="161513"/>
              </a:solidFill>
              <a:effectLst/>
              <a:latin typeface="var(--oracleserif)"/>
            </a:endParaRPr>
          </a:p>
        </p:txBody>
      </p:sp>
    </p:spTree>
    <p:extLst>
      <p:ext uri="{BB962C8B-B14F-4D97-AF65-F5344CB8AC3E}">
        <p14:creationId xmlns:p14="http://schemas.microsoft.com/office/powerpoint/2010/main" val="816614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5788A38-5F0C-4592-A0DC-5B634F432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2813193-D35D-42A9-A6CA-6D04EFAA7D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7537702"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F4A11A-9A23-630E-6412-B75BA3AB6418}"/>
              </a:ext>
            </a:extLst>
          </p:cNvPr>
          <p:cNvSpPr>
            <a:spLocks noGrp="1"/>
          </p:cNvSpPr>
          <p:nvPr>
            <p:ph type="title"/>
          </p:nvPr>
        </p:nvSpPr>
        <p:spPr>
          <a:xfrm>
            <a:off x="212035" y="1696278"/>
            <a:ext cx="6520995" cy="2336386"/>
          </a:xfrm>
        </p:spPr>
        <p:txBody>
          <a:bodyPr vert="horz" lIns="274320" tIns="182880" rIns="274320" bIns="182880" rtlCol="0" anchor="ctr" anchorCtr="1">
            <a:normAutofit/>
          </a:bodyPr>
          <a:lstStyle/>
          <a:p>
            <a:r>
              <a:rPr lang="en-US" sz="2400" b="1" dirty="0"/>
              <a:t>CHAPTER 1</a:t>
            </a:r>
            <a:br>
              <a:rPr lang="en-US" sz="2400" dirty="0"/>
            </a:br>
            <a:r>
              <a:rPr lang="en-US" sz="2400" dirty="0"/>
              <a:t>INTRODUCTION TO DATABASE ADMINISTRATION AND MANAGEMENT</a:t>
            </a:r>
            <a:br>
              <a:rPr lang="en-US" sz="2400" dirty="0"/>
            </a:br>
            <a:endParaRPr lang="en-US" sz="2400" dirty="0"/>
          </a:p>
        </p:txBody>
      </p:sp>
      <p:pic>
        <p:nvPicPr>
          <p:cNvPr id="3" name="Graphic 2" descr="Database Outline">
            <a:extLst>
              <a:ext uri="{FF2B5EF4-FFF2-40B4-BE49-F238E27FC236}">
                <a16:creationId xmlns:a16="http://schemas.microsoft.com/office/drawing/2014/main" id="{E6143114-9847-3A46-A411-F2CA7EBEAB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77782" y="1584578"/>
            <a:ext cx="3374138" cy="3374138"/>
          </a:xfrm>
          <a:prstGeom prst="rect">
            <a:avLst/>
          </a:prstGeom>
        </p:spPr>
      </p:pic>
    </p:spTree>
    <p:extLst>
      <p:ext uri="{BB962C8B-B14F-4D97-AF65-F5344CB8AC3E}">
        <p14:creationId xmlns:p14="http://schemas.microsoft.com/office/powerpoint/2010/main" val="3056662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B4DA7F-46EE-38CE-BC05-47244940BD3F}"/>
              </a:ext>
            </a:extLst>
          </p:cNvPr>
          <p:cNvSpPr>
            <a:spLocks noGrp="1"/>
          </p:cNvSpPr>
          <p:nvPr>
            <p:ph type="title"/>
          </p:nvPr>
        </p:nvSpPr>
        <p:spPr>
          <a:xfrm>
            <a:off x="435935" y="2415504"/>
            <a:ext cx="3370521" cy="1627792"/>
          </a:xfrm>
        </p:spPr>
        <p:txBody>
          <a:bodyPr vert="horz" lIns="274320" tIns="182880" rIns="274320" bIns="182880" rtlCol="0" anchor="ctr" anchorCtr="1">
            <a:normAutofit/>
          </a:bodyPr>
          <a:lstStyle/>
          <a:p>
            <a:pPr marL="0" indent="0">
              <a:buNone/>
            </a:pPr>
            <a:r>
              <a:rPr lang="en-GB" b="1" i="0" dirty="0">
                <a:solidFill>
                  <a:srgbClr val="161513"/>
                </a:solidFill>
                <a:effectLst/>
                <a:latin typeface="var(--oracleserif)"/>
              </a:rPr>
              <a:t>Relational Database</a:t>
            </a:r>
          </a:p>
        </p:txBody>
      </p:sp>
      <p:pic>
        <p:nvPicPr>
          <p:cNvPr id="5" name="Content Placeholder 4" descr="A screenshot of a computer&#10;&#10;Description automatically generated">
            <a:extLst>
              <a:ext uri="{FF2B5EF4-FFF2-40B4-BE49-F238E27FC236}">
                <a16:creationId xmlns:a16="http://schemas.microsoft.com/office/drawing/2014/main" id="{610B2FF4-9642-F85F-4F92-8C5188D9EE78}"/>
              </a:ext>
            </a:extLst>
          </p:cNvPr>
          <p:cNvPicPr>
            <a:picLocks noGrp="1" noChangeAspect="1"/>
          </p:cNvPicPr>
          <p:nvPr>
            <p:ph idx="1"/>
          </p:nvPr>
        </p:nvPicPr>
        <p:blipFill>
          <a:blip r:embed="rId2"/>
          <a:stretch>
            <a:fillRect/>
          </a:stretch>
        </p:blipFill>
        <p:spPr>
          <a:xfrm>
            <a:off x="4654297" y="-24887"/>
            <a:ext cx="7537702" cy="6346174"/>
          </a:xfrm>
          <a:prstGeom prst="rect">
            <a:avLst/>
          </a:prstGeom>
        </p:spPr>
      </p:pic>
      <p:sp>
        <p:nvSpPr>
          <p:cNvPr id="6" name="TextBox 5">
            <a:extLst>
              <a:ext uri="{FF2B5EF4-FFF2-40B4-BE49-F238E27FC236}">
                <a16:creationId xmlns:a16="http://schemas.microsoft.com/office/drawing/2014/main" id="{31DE7D13-41D2-CD9F-015E-F12CF02B8758}"/>
              </a:ext>
            </a:extLst>
          </p:cNvPr>
          <p:cNvSpPr txBox="1"/>
          <p:nvPr/>
        </p:nvSpPr>
        <p:spPr>
          <a:xfrm>
            <a:off x="6689973" y="6278757"/>
            <a:ext cx="2880532" cy="523220"/>
          </a:xfrm>
          <a:prstGeom prst="rect">
            <a:avLst/>
          </a:prstGeom>
          <a:noFill/>
        </p:spPr>
        <p:txBody>
          <a:bodyPr wrap="none" rtlCol="0">
            <a:spAutoFit/>
          </a:bodyPr>
          <a:lstStyle/>
          <a:p>
            <a:pPr algn="ctr"/>
            <a:r>
              <a:rPr lang="en-PK" sz="1400" dirty="0"/>
              <a:t>Fig 1.5</a:t>
            </a:r>
          </a:p>
          <a:p>
            <a:pPr algn="ctr"/>
            <a:r>
              <a:rPr lang="en-PK" sz="1400" dirty="0"/>
              <a:t>Example Relationship between tables</a:t>
            </a:r>
          </a:p>
        </p:txBody>
      </p:sp>
    </p:spTree>
    <p:extLst>
      <p:ext uri="{BB962C8B-B14F-4D97-AF65-F5344CB8AC3E}">
        <p14:creationId xmlns:p14="http://schemas.microsoft.com/office/powerpoint/2010/main" val="2440337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5788A38-5F0C-4592-A0DC-5B634F432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2813193-D35D-42A9-A6CA-6D04EFAA7D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7537702"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B4DA7F-46EE-38CE-BC05-47244940BD3F}"/>
              </a:ext>
            </a:extLst>
          </p:cNvPr>
          <p:cNvSpPr>
            <a:spLocks noGrp="1"/>
          </p:cNvSpPr>
          <p:nvPr>
            <p:ph type="title"/>
          </p:nvPr>
        </p:nvSpPr>
        <p:spPr>
          <a:xfrm>
            <a:off x="804672" y="2386744"/>
            <a:ext cx="5928358" cy="1645920"/>
          </a:xfrm>
        </p:spPr>
        <p:txBody>
          <a:bodyPr vert="horz" lIns="274320" tIns="182880" rIns="274320" bIns="182880" rtlCol="0" anchor="ctr" anchorCtr="1">
            <a:normAutofit/>
          </a:bodyPr>
          <a:lstStyle/>
          <a:p>
            <a:pPr marL="0" indent="0"/>
            <a:r>
              <a:rPr lang="en-US" sz="3800" b="1" i="0" dirty="0">
                <a:effectLst/>
              </a:rPr>
              <a:t>CHAPTER 1</a:t>
            </a:r>
            <a:br>
              <a:rPr lang="en-US" sz="3800" b="1" i="0" dirty="0">
                <a:effectLst/>
              </a:rPr>
            </a:br>
            <a:r>
              <a:rPr lang="en-US" sz="3800" b="1" i="0" dirty="0">
                <a:effectLst/>
              </a:rPr>
              <a:t>THE END</a:t>
            </a:r>
          </a:p>
        </p:txBody>
      </p:sp>
      <p:pic>
        <p:nvPicPr>
          <p:cNvPr id="32" name="Graphic 31" descr="Smiling Face with No Fill">
            <a:extLst>
              <a:ext uri="{FF2B5EF4-FFF2-40B4-BE49-F238E27FC236}">
                <a16:creationId xmlns:a16="http://schemas.microsoft.com/office/drawing/2014/main" id="{0B776915-A87A-A1E2-815E-071E23AC47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77782" y="1584578"/>
            <a:ext cx="3374138" cy="3374138"/>
          </a:xfrm>
          <a:prstGeom prst="rect">
            <a:avLst/>
          </a:prstGeom>
        </p:spPr>
      </p:pic>
    </p:spTree>
    <p:extLst>
      <p:ext uri="{BB962C8B-B14F-4D97-AF65-F5344CB8AC3E}">
        <p14:creationId xmlns:p14="http://schemas.microsoft.com/office/powerpoint/2010/main" val="3224497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32"/>
                                        </p:tgtEl>
                                        <p:attrNameLst>
                                          <p:attrName>style.visibility</p:attrName>
                                        </p:attrNameLst>
                                      </p:cBhvr>
                                      <p:to>
                                        <p:strVal val="visible"/>
                                      </p:to>
                                    </p:set>
                                    <p:animEffect transition="in" filter="fade">
                                      <p:cBhvr>
                                        <p:cTn id="7" dur="700"/>
                                        <p:tgtEl>
                                          <p:spTgt spid="32"/>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0DC8F2-A00F-545D-2E92-102DE74CE8EE}"/>
              </a:ext>
            </a:extLst>
          </p:cNvPr>
          <p:cNvSpPr>
            <a:spLocks noGrp="1"/>
          </p:cNvSpPr>
          <p:nvPr>
            <p:ph type="title"/>
          </p:nvPr>
        </p:nvSpPr>
        <p:spPr>
          <a:xfrm>
            <a:off x="2231136" y="467418"/>
            <a:ext cx="7729728" cy="1188720"/>
          </a:xfrm>
          <a:solidFill>
            <a:srgbClr val="FFFFFF"/>
          </a:solidFill>
        </p:spPr>
        <p:txBody>
          <a:bodyPr>
            <a:normAutofit/>
          </a:bodyPr>
          <a:lstStyle/>
          <a:p>
            <a:r>
              <a:rPr lang="en-GB" dirty="0"/>
              <a:t>What Is Database Administration?</a:t>
            </a:r>
            <a:endParaRPr lang="en-PK" dirty="0"/>
          </a:p>
        </p:txBody>
      </p:sp>
      <p:sp>
        <p:nvSpPr>
          <p:cNvPr id="3" name="Content Placeholder 2">
            <a:extLst>
              <a:ext uri="{FF2B5EF4-FFF2-40B4-BE49-F238E27FC236}">
                <a16:creationId xmlns:a16="http://schemas.microsoft.com/office/drawing/2014/main" id="{6025BE63-8408-2D8C-F882-28496818726B}"/>
              </a:ext>
            </a:extLst>
          </p:cNvPr>
          <p:cNvSpPr>
            <a:spLocks noGrp="1"/>
          </p:cNvSpPr>
          <p:nvPr>
            <p:ph idx="1"/>
          </p:nvPr>
        </p:nvSpPr>
        <p:spPr>
          <a:xfrm>
            <a:off x="1706062" y="2291262"/>
            <a:ext cx="8779512" cy="2879256"/>
          </a:xfrm>
        </p:spPr>
        <p:txBody>
          <a:bodyPr>
            <a:normAutofit/>
          </a:bodyPr>
          <a:lstStyle/>
          <a:p>
            <a:pPr algn="just"/>
            <a:r>
              <a:rPr lang="en-GB" dirty="0">
                <a:solidFill>
                  <a:srgbClr val="404040"/>
                </a:solidFill>
              </a:rPr>
              <a:t>Every organization using a database management system (DBMS) to manage data requires a database administration group to ensure the effective use and deployment of the company's databases. </a:t>
            </a:r>
          </a:p>
          <a:p>
            <a:pPr algn="just"/>
            <a:r>
              <a:rPr lang="en-GB" dirty="0">
                <a:solidFill>
                  <a:srgbClr val="404040"/>
                </a:solidFill>
              </a:rPr>
              <a:t>Most modern organizations of any size use a DBMS, the need for a database administrator (DBA) is greater today than ever before.</a:t>
            </a:r>
          </a:p>
          <a:p>
            <a:pPr algn="just"/>
            <a:endParaRPr lang="en-PK" dirty="0">
              <a:solidFill>
                <a:srgbClr val="404040"/>
              </a:solidFill>
            </a:endParaRPr>
          </a:p>
        </p:txBody>
      </p:sp>
    </p:spTree>
    <p:extLst>
      <p:ext uri="{BB962C8B-B14F-4D97-AF65-F5344CB8AC3E}">
        <p14:creationId xmlns:p14="http://schemas.microsoft.com/office/powerpoint/2010/main" val="3935561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515A21-7584-C2A5-D308-B69D5C40BAFF}"/>
              </a:ext>
            </a:extLst>
          </p:cNvPr>
          <p:cNvSpPr>
            <a:spLocks noGrp="1"/>
          </p:cNvSpPr>
          <p:nvPr>
            <p:ph type="title"/>
          </p:nvPr>
        </p:nvSpPr>
        <p:spPr>
          <a:xfrm>
            <a:off x="1339702" y="467418"/>
            <a:ext cx="9145872" cy="1188720"/>
          </a:xfrm>
          <a:solidFill>
            <a:srgbClr val="FFFFFF"/>
          </a:solidFill>
        </p:spPr>
        <p:txBody>
          <a:bodyPr>
            <a:normAutofit/>
          </a:bodyPr>
          <a:lstStyle/>
          <a:p>
            <a:r>
              <a:rPr lang="en-GB" dirty="0"/>
              <a:t>Why Learn Database Administration?</a:t>
            </a:r>
            <a:endParaRPr lang="en-PK" dirty="0"/>
          </a:p>
        </p:txBody>
      </p:sp>
      <p:sp>
        <p:nvSpPr>
          <p:cNvPr id="3" name="Content Placeholder 2">
            <a:extLst>
              <a:ext uri="{FF2B5EF4-FFF2-40B4-BE49-F238E27FC236}">
                <a16:creationId xmlns:a16="http://schemas.microsoft.com/office/drawing/2014/main" id="{0838FFA2-29D1-A855-447C-B4D43FDD067B}"/>
              </a:ext>
            </a:extLst>
          </p:cNvPr>
          <p:cNvSpPr>
            <a:spLocks noGrp="1"/>
          </p:cNvSpPr>
          <p:nvPr>
            <p:ph idx="1"/>
          </p:nvPr>
        </p:nvSpPr>
        <p:spPr>
          <a:xfrm>
            <a:off x="1706062" y="2291262"/>
            <a:ext cx="8779512" cy="2879256"/>
          </a:xfrm>
        </p:spPr>
        <p:txBody>
          <a:bodyPr>
            <a:normAutofit/>
          </a:bodyPr>
          <a:lstStyle/>
          <a:p>
            <a:pPr algn="just"/>
            <a:r>
              <a:rPr lang="en-GB" dirty="0">
                <a:solidFill>
                  <a:srgbClr val="404040"/>
                </a:solidFill>
              </a:rPr>
              <a:t>Data is at the center of today's applications; today's organizations simply cannot operate without data.</a:t>
            </a:r>
          </a:p>
          <a:p>
            <a:pPr algn="just"/>
            <a:r>
              <a:rPr lang="en-GB" dirty="0">
                <a:solidFill>
                  <a:srgbClr val="404040"/>
                </a:solidFill>
              </a:rPr>
              <a:t>business today is data.  Without data, businesses would not have the ability to manage finances, conduct transactions, or contact their customers.</a:t>
            </a:r>
          </a:p>
          <a:p>
            <a:pPr algn="just"/>
            <a:r>
              <a:rPr lang="en-GB" dirty="0">
                <a:solidFill>
                  <a:srgbClr val="404040"/>
                </a:solidFill>
              </a:rPr>
              <a:t>Databases are created to store and organize this data.</a:t>
            </a:r>
          </a:p>
          <a:p>
            <a:pPr algn="just"/>
            <a:r>
              <a:rPr lang="en-GB" dirty="0">
                <a:solidFill>
                  <a:srgbClr val="404040"/>
                </a:solidFill>
              </a:rPr>
              <a:t>The better the design and utility of the database, the better the organization will be positioned to compete for business.</a:t>
            </a:r>
            <a:endParaRPr lang="en-PK" dirty="0">
              <a:solidFill>
                <a:srgbClr val="404040"/>
              </a:solidFill>
            </a:endParaRPr>
          </a:p>
        </p:txBody>
      </p:sp>
    </p:spTree>
    <p:extLst>
      <p:ext uri="{BB962C8B-B14F-4D97-AF65-F5344CB8AC3E}">
        <p14:creationId xmlns:p14="http://schemas.microsoft.com/office/powerpoint/2010/main" val="2760831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515A21-7584-C2A5-D308-B69D5C40BAFF}"/>
              </a:ext>
            </a:extLst>
          </p:cNvPr>
          <p:cNvSpPr>
            <a:spLocks noGrp="1"/>
          </p:cNvSpPr>
          <p:nvPr>
            <p:ph type="title"/>
          </p:nvPr>
        </p:nvSpPr>
        <p:spPr>
          <a:xfrm>
            <a:off x="1339702" y="467418"/>
            <a:ext cx="9145872" cy="1188720"/>
          </a:xfrm>
          <a:solidFill>
            <a:srgbClr val="FFFFFF"/>
          </a:solidFill>
        </p:spPr>
        <p:txBody>
          <a:bodyPr>
            <a:normAutofit/>
          </a:bodyPr>
          <a:lstStyle/>
          <a:p>
            <a:r>
              <a:rPr lang="en-GB" dirty="0"/>
              <a:t>Database Technology</a:t>
            </a:r>
            <a:endParaRPr lang="en-PK" dirty="0"/>
          </a:p>
        </p:txBody>
      </p:sp>
      <p:sp>
        <p:nvSpPr>
          <p:cNvPr id="3" name="Content Placeholder 2">
            <a:extLst>
              <a:ext uri="{FF2B5EF4-FFF2-40B4-BE49-F238E27FC236}">
                <a16:creationId xmlns:a16="http://schemas.microsoft.com/office/drawing/2014/main" id="{0838FFA2-29D1-A855-447C-B4D43FDD067B}"/>
              </a:ext>
            </a:extLst>
          </p:cNvPr>
          <p:cNvSpPr>
            <a:spLocks noGrp="1"/>
          </p:cNvSpPr>
          <p:nvPr>
            <p:ph idx="1"/>
          </p:nvPr>
        </p:nvSpPr>
        <p:spPr>
          <a:xfrm>
            <a:off x="1706062" y="2291262"/>
            <a:ext cx="8779512" cy="3318582"/>
          </a:xfrm>
        </p:spPr>
        <p:txBody>
          <a:bodyPr>
            <a:normAutofit/>
          </a:bodyPr>
          <a:lstStyle/>
          <a:p>
            <a:pPr marL="0" indent="0" algn="just">
              <a:buNone/>
            </a:pPr>
            <a:r>
              <a:rPr lang="en-GB" b="1" dirty="0">
                <a:solidFill>
                  <a:srgbClr val="404040"/>
                </a:solidFill>
              </a:rPr>
              <a:t>What is Database ?</a:t>
            </a:r>
          </a:p>
          <a:p>
            <a:pPr marL="0" indent="0" algn="just">
              <a:buNone/>
            </a:pPr>
            <a:r>
              <a:rPr lang="en-GB" dirty="0">
                <a:solidFill>
                  <a:srgbClr val="404040"/>
                </a:solidFill>
              </a:rPr>
              <a:t>A database is an organized store of data wherein the data is accessible by named data elements (for example, fields, records, and files). </a:t>
            </a:r>
          </a:p>
          <a:p>
            <a:pPr marL="0" indent="0" algn="just">
              <a:buNone/>
            </a:pPr>
            <a:r>
              <a:rPr lang="en-GB" b="1" dirty="0">
                <a:solidFill>
                  <a:srgbClr val="404040"/>
                </a:solidFill>
              </a:rPr>
              <a:t>What is Database management system? </a:t>
            </a:r>
          </a:p>
          <a:p>
            <a:pPr marL="0" indent="0" algn="just">
              <a:buNone/>
            </a:pPr>
            <a:r>
              <a:rPr lang="en-GB" dirty="0">
                <a:solidFill>
                  <a:srgbClr val="404040"/>
                </a:solidFill>
              </a:rPr>
              <a:t>A DBMS is software that enables end users or application programmers to share and manage data. It provides a systematic method of creating, updating, retrieving, and storing information in a database. A DBMS is also generally responsible for data integrity, data security, data access control and optimization, automated rollback, restart, and recovery</a:t>
            </a:r>
            <a:endParaRPr lang="en-PK" dirty="0">
              <a:solidFill>
                <a:srgbClr val="404040"/>
              </a:solidFill>
            </a:endParaRPr>
          </a:p>
        </p:txBody>
      </p:sp>
    </p:spTree>
    <p:extLst>
      <p:ext uri="{BB962C8B-B14F-4D97-AF65-F5344CB8AC3E}">
        <p14:creationId xmlns:p14="http://schemas.microsoft.com/office/powerpoint/2010/main" val="3452036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4" name="Rectangle 18">
            <a:extLst>
              <a:ext uri="{FF2B5EF4-FFF2-40B4-BE49-F238E27FC236}">
                <a16:creationId xmlns:a16="http://schemas.microsoft.com/office/drawing/2014/main" id="{8DCA398B-8CB4-4C0C-89C6-A8AB6F78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3D353E-F8C6-022C-D883-23CF9DD2E034}"/>
              </a:ext>
            </a:extLst>
          </p:cNvPr>
          <p:cNvSpPr>
            <a:spLocks noGrp="1"/>
          </p:cNvSpPr>
          <p:nvPr>
            <p:ph type="title"/>
          </p:nvPr>
        </p:nvSpPr>
        <p:spPr>
          <a:xfrm>
            <a:off x="793891" y="2676305"/>
            <a:ext cx="4475892" cy="1188720"/>
          </a:xfrm>
          <a:solidFill>
            <a:srgbClr val="FFFFFF"/>
          </a:solidFill>
          <a:ln>
            <a:solidFill>
              <a:srgbClr val="404040"/>
            </a:solidFill>
          </a:ln>
        </p:spPr>
        <p:txBody>
          <a:bodyPr vert="horz" lIns="182880" tIns="182880" rIns="182880" bIns="182880" rtlCol="0" anchor="ctr">
            <a:normAutofit/>
          </a:bodyPr>
          <a:lstStyle/>
          <a:p>
            <a:r>
              <a:rPr lang="en-US"/>
              <a:t>Relationship of DBMS to database</a:t>
            </a:r>
          </a:p>
        </p:txBody>
      </p:sp>
      <p:sp>
        <p:nvSpPr>
          <p:cNvPr id="6" name="TextBox 5">
            <a:extLst>
              <a:ext uri="{FF2B5EF4-FFF2-40B4-BE49-F238E27FC236}">
                <a16:creationId xmlns:a16="http://schemas.microsoft.com/office/drawing/2014/main" id="{6E2AAC15-30DD-D4B1-9757-1459FE7B5725}"/>
              </a:ext>
            </a:extLst>
          </p:cNvPr>
          <p:cNvSpPr txBox="1"/>
          <p:nvPr/>
        </p:nvSpPr>
        <p:spPr>
          <a:xfrm>
            <a:off x="8476884" y="6314096"/>
            <a:ext cx="1841546" cy="383261"/>
          </a:xfrm>
          <a:prstGeom prst="rect">
            <a:avLst/>
          </a:prstGeom>
        </p:spPr>
        <p:txBody>
          <a:bodyPr vert="horz" lIns="91440" tIns="45720" rIns="91440" bIns="45720" rtlCol="0">
            <a:normAutofit/>
          </a:bodyPr>
          <a:lstStyle/>
          <a:p>
            <a:pPr defTabSz="914400">
              <a:spcBef>
                <a:spcPts val="1000"/>
              </a:spcBef>
              <a:buClr>
                <a:schemeClr val="accent2"/>
              </a:buClr>
            </a:pPr>
            <a:r>
              <a:rPr lang="en-US" b="1" dirty="0"/>
              <a:t>Figure 1.1</a:t>
            </a:r>
          </a:p>
        </p:txBody>
      </p:sp>
      <p:sp>
        <p:nvSpPr>
          <p:cNvPr id="25" name="Rectangle 20">
            <a:extLst>
              <a:ext uri="{FF2B5EF4-FFF2-40B4-BE49-F238E27FC236}">
                <a16:creationId xmlns:a16="http://schemas.microsoft.com/office/drawing/2014/main" id="{9E8345C6-0280-4226-BD83-7333BA6C3A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99823778-D290-4538-B146-1F73C3755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843"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D0AEC96-B719-6C20-EBA1-5EAAB24B4936}"/>
              </a:ext>
            </a:extLst>
          </p:cNvPr>
          <p:cNvPicPr>
            <a:picLocks noGrp="1" noChangeAspect="1"/>
          </p:cNvPicPr>
          <p:nvPr>
            <p:ph idx="1"/>
          </p:nvPr>
        </p:nvPicPr>
        <p:blipFill rotWithShape="1">
          <a:blip r:embed="rId2"/>
          <a:srcRect r="5802" b="-3"/>
          <a:stretch/>
        </p:blipFill>
        <p:spPr>
          <a:xfrm>
            <a:off x="6412992" y="90542"/>
            <a:ext cx="5458968" cy="6052615"/>
          </a:xfrm>
          <a:prstGeom prst="rect">
            <a:avLst/>
          </a:prstGeom>
          <a:ln w="31750">
            <a:noFill/>
          </a:ln>
        </p:spPr>
      </p:pic>
    </p:spTree>
    <p:extLst>
      <p:ext uri="{BB962C8B-B14F-4D97-AF65-F5344CB8AC3E}">
        <p14:creationId xmlns:p14="http://schemas.microsoft.com/office/powerpoint/2010/main" val="1057992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B4DA7F-46EE-38CE-BC05-47244940BD3F}"/>
              </a:ext>
            </a:extLst>
          </p:cNvPr>
          <p:cNvSpPr>
            <a:spLocks noGrp="1"/>
          </p:cNvSpPr>
          <p:nvPr>
            <p:ph type="title"/>
          </p:nvPr>
        </p:nvSpPr>
        <p:spPr>
          <a:xfrm>
            <a:off x="2231136" y="467418"/>
            <a:ext cx="7729728" cy="1188720"/>
          </a:xfrm>
          <a:solidFill>
            <a:srgbClr val="FFFFFF"/>
          </a:solidFill>
        </p:spPr>
        <p:txBody>
          <a:bodyPr>
            <a:normAutofit/>
          </a:bodyPr>
          <a:lstStyle/>
          <a:p>
            <a:r>
              <a:rPr lang="en-GB" dirty="0"/>
              <a:t>The Management PLAN of Database Administration</a:t>
            </a:r>
            <a:endParaRPr lang="en-PK" dirty="0"/>
          </a:p>
        </p:txBody>
      </p:sp>
      <p:sp>
        <p:nvSpPr>
          <p:cNvPr id="3" name="Content Placeholder 2">
            <a:extLst>
              <a:ext uri="{FF2B5EF4-FFF2-40B4-BE49-F238E27FC236}">
                <a16:creationId xmlns:a16="http://schemas.microsoft.com/office/drawing/2014/main" id="{761FCB19-BF4E-D6B8-BBD3-F180E45AAA99}"/>
              </a:ext>
            </a:extLst>
          </p:cNvPr>
          <p:cNvSpPr>
            <a:spLocks noGrp="1"/>
          </p:cNvSpPr>
          <p:nvPr>
            <p:ph idx="1"/>
          </p:nvPr>
        </p:nvSpPr>
        <p:spPr>
          <a:xfrm>
            <a:off x="1414130" y="1989371"/>
            <a:ext cx="9071626" cy="3433233"/>
          </a:xfrm>
        </p:spPr>
        <p:txBody>
          <a:bodyPr>
            <a:normAutofit/>
          </a:bodyPr>
          <a:lstStyle/>
          <a:p>
            <a:pPr algn="just"/>
            <a:r>
              <a:rPr lang="en-GB" dirty="0">
                <a:solidFill>
                  <a:srgbClr val="404040"/>
                </a:solidFill>
              </a:rPr>
              <a:t>A proactive database administrator develops and implements a strategic blueprint for deploying databases within the organization.</a:t>
            </a:r>
          </a:p>
          <a:p>
            <a:pPr algn="just"/>
            <a:r>
              <a:rPr lang="en-GB" dirty="0">
                <a:solidFill>
                  <a:srgbClr val="404040"/>
                </a:solidFill>
              </a:rPr>
              <a:t>This plan should address all phases of the application development life cycle. A data specialist, usually the DBA, should be involved during each phase of the cycle, as shown in Figure 1-2.</a:t>
            </a:r>
          </a:p>
          <a:p>
            <a:pPr algn="just"/>
            <a:r>
              <a:rPr lang="en-GB" dirty="0">
                <a:solidFill>
                  <a:srgbClr val="404040"/>
                </a:solidFill>
              </a:rPr>
              <a:t>DBA can help to determine if the required data already exists elsewhere in the organization or if the data is brand new</a:t>
            </a:r>
          </a:p>
          <a:p>
            <a:pPr algn="just"/>
            <a:r>
              <a:rPr lang="en-GB" dirty="0">
                <a:solidFill>
                  <a:srgbClr val="404040"/>
                </a:solidFill>
              </a:rPr>
              <a:t>During the analysis and design phases, the rudimentary data requirements must be transformed into a conceptual and logical data model.</a:t>
            </a:r>
            <a:endParaRPr lang="en-PK" dirty="0">
              <a:solidFill>
                <a:srgbClr val="404040"/>
              </a:solidFill>
            </a:endParaRPr>
          </a:p>
        </p:txBody>
      </p:sp>
    </p:spTree>
    <p:extLst>
      <p:ext uri="{BB962C8B-B14F-4D97-AF65-F5344CB8AC3E}">
        <p14:creationId xmlns:p14="http://schemas.microsoft.com/office/powerpoint/2010/main" val="2272555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F4680D4-DEE2-49EE-AF90-EFEAF50AE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B4DA7F-46EE-38CE-BC05-47244940BD3F}"/>
              </a:ext>
            </a:extLst>
          </p:cNvPr>
          <p:cNvSpPr>
            <a:spLocks noGrp="1"/>
          </p:cNvSpPr>
          <p:nvPr>
            <p:ph type="title"/>
          </p:nvPr>
        </p:nvSpPr>
        <p:spPr>
          <a:xfrm>
            <a:off x="804671" y="1290025"/>
            <a:ext cx="5291327" cy="1188720"/>
          </a:xfrm>
          <a:solidFill>
            <a:srgbClr val="FFFFFF"/>
          </a:solidFill>
          <a:ln>
            <a:solidFill>
              <a:srgbClr val="404040"/>
            </a:solidFill>
          </a:ln>
        </p:spPr>
        <p:txBody>
          <a:bodyPr>
            <a:normAutofit/>
          </a:bodyPr>
          <a:lstStyle/>
          <a:p>
            <a:r>
              <a:rPr lang="en-GB" dirty="0"/>
              <a:t>The application development life cycle</a:t>
            </a:r>
            <a:endParaRPr lang="en-PK" dirty="0"/>
          </a:p>
        </p:txBody>
      </p:sp>
      <p:sp>
        <p:nvSpPr>
          <p:cNvPr id="16" name="Content Placeholder 15">
            <a:extLst>
              <a:ext uri="{FF2B5EF4-FFF2-40B4-BE49-F238E27FC236}">
                <a16:creationId xmlns:a16="http://schemas.microsoft.com/office/drawing/2014/main" id="{7463273C-C4C3-BEF9-5737-D0C207D0C918}"/>
              </a:ext>
            </a:extLst>
          </p:cNvPr>
          <p:cNvSpPr>
            <a:spLocks noGrp="1"/>
          </p:cNvSpPr>
          <p:nvPr>
            <p:ph idx="1"/>
          </p:nvPr>
        </p:nvSpPr>
        <p:spPr>
          <a:xfrm>
            <a:off x="804671" y="2858703"/>
            <a:ext cx="5285791" cy="3042547"/>
          </a:xfrm>
        </p:spPr>
        <p:txBody>
          <a:bodyPr>
            <a:normAutofit/>
          </a:bodyPr>
          <a:lstStyle/>
          <a:p>
            <a:r>
              <a:rPr lang="en-US" dirty="0">
                <a:solidFill>
                  <a:srgbClr val="FFFFFF"/>
                </a:solidFill>
              </a:rPr>
              <a:t>Figure 1.2</a:t>
            </a:r>
          </a:p>
        </p:txBody>
      </p:sp>
      <p:sp>
        <p:nvSpPr>
          <p:cNvPr id="28" name="Rectangle 27">
            <a:extLst>
              <a:ext uri="{FF2B5EF4-FFF2-40B4-BE49-F238E27FC236}">
                <a16:creationId xmlns:a16="http://schemas.microsoft.com/office/drawing/2014/main" id="{50C52EE1-5085-4960-AD29-A926E62E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640080"/>
            <a:ext cx="4017264"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CD15AA94-C237-4412-B37B-EB317D2B0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2" y="806357"/>
            <a:ext cx="3685032"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a process&#10;&#10;Description automatically generated">
            <a:extLst>
              <a:ext uri="{FF2B5EF4-FFF2-40B4-BE49-F238E27FC236}">
                <a16:creationId xmlns:a16="http://schemas.microsoft.com/office/drawing/2014/main" id="{EF4EB234-1538-C25F-5D02-5FD071CB716D}"/>
              </a:ext>
            </a:extLst>
          </p:cNvPr>
          <p:cNvPicPr>
            <a:picLocks noChangeAspect="1"/>
          </p:cNvPicPr>
          <p:nvPr/>
        </p:nvPicPr>
        <p:blipFill>
          <a:blip r:embed="rId2"/>
          <a:stretch>
            <a:fillRect/>
          </a:stretch>
        </p:blipFill>
        <p:spPr>
          <a:xfrm>
            <a:off x="6395263" y="-163"/>
            <a:ext cx="5942103" cy="6858164"/>
          </a:xfrm>
          <a:prstGeom prst="rect">
            <a:avLst/>
          </a:prstGeom>
        </p:spPr>
      </p:pic>
    </p:spTree>
    <p:extLst>
      <p:ext uri="{BB962C8B-B14F-4D97-AF65-F5344CB8AC3E}">
        <p14:creationId xmlns:p14="http://schemas.microsoft.com/office/powerpoint/2010/main" val="899874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B4DA7F-46EE-38CE-BC05-47244940BD3F}"/>
              </a:ext>
            </a:extLst>
          </p:cNvPr>
          <p:cNvSpPr>
            <a:spLocks noGrp="1"/>
          </p:cNvSpPr>
          <p:nvPr>
            <p:ph type="title"/>
          </p:nvPr>
        </p:nvSpPr>
        <p:spPr>
          <a:xfrm>
            <a:off x="2231136" y="467418"/>
            <a:ext cx="7729728" cy="1188720"/>
          </a:xfrm>
          <a:solidFill>
            <a:srgbClr val="FFFFFF"/>
          </a:solidFill>
        </p:spPr>
        <p:txBody>
          <a:bodyPr>
            <a:normAutofit/>
          </a:bodyPr>
          <a:lstStyle/>
          <a:p>
            <a:r>
              <a:rPr lang="en-GB" dirty="0"/>
              <a:t>Data Administration</a:t>
            </a:r>
            <a:endParaRPr lang="en-PK" dirty="0"/>
          </a:p>
        </p:txBody>
      </p:sp>
      <p:sp>
        <p:nvSpPr>
          <p:cNvPr id="3" name="Content Placeholder 2">
            <a:extLst>
              <a:ext uri="{FF2B5EF4-FFF2-40B4-BE49-F238E27FC236}">
                <a16:creationId xmlns:a16="http://schemas.microsoft.com/office/drawing/2014/main" id="{761FCB19-BF4E-D6B8-BBD3-F180E45AAA99}"/>
              </a:ext>
            </a:extLst>
          </p:cNvPr>
          <p:cNvSpPr>
            <a:spLocks noGrp="1"/>
          </p:cNvSpPr>
          <p:nvPr>
            <p:ph idx="1"/>
          </p:nvPr>
        </p:nvSpPr>
        <p:spPr>
          <a:xfrm>
            <a:off x="1706062" y="2291262"/>
            <a:ext cx="8779512" cy="2879256"/>
          </a:xfrm>
        </p:spPr>
        <p:txBody>
          <a:bodyPr>
            <a:normAutofit/>
          </a:bodyPr>
          <a:lstStyle/>
          <a:p>
            <a:r>
              <a:rPr lang="en-PK" b="1" dirty="0">
                <a:solidFill>
                  <a:srgbClr val="404040"/>
                </a:solidFill>
              </a:rPr>
              <a:t>What is Data Administration ? </a:t>
            </a:r>
          </a:p>
          <a:p>
            <a:pPr marL="0" indent="0">
              <a:buNone/>
            </a:pPr>
            <a:r>
              <a:rPr lang="en-GB" dirty="0">
                <a:solidFill>
                  <a:srgbClr val="404040"/>
                </a:solidFill>
              </a:rPr>
              <a:t>Data administration separates the business aspects of data resource management from the technology used to manage data; it is more closely aligned with the actual business users of data. The data administrator (DA) is responsible for understanding the business lexicon and translating it into a logical data model. Referring back to the ADLC, the DA would be involved more in the requirements gathering, analysis, and design phase, the DBA in the design, development, testing, and operational phases.</a:t>
            </a:r>
            <a:endParaRPr lang="en-PK" dirty="0">
              <a:solidFill>
                <a:srgbClr val="404040"/>
              </a:solidFill>
            </a:endParaRPr>
          </a:p>
        </p:txBody>
      </p:sp>
    </p:spTree>
    <p:extLst>
      <p:ext uri="{BB962C8B-B14F-4D97-AF65-F5344CB8AC3E}">
        <p14:creationId xmlns:p14="http://schemas.microsoft.com/office/powerpoint/2010/main" val="370440514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
  <TotalTime>479</TotalTime>
  <Words>1104</Words>
  <Application>Microsoft Macintosh PowerPoint</Application>
  <PresentationFormat>Widescreen</PresentationFormat>
  <Paragraphs>82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Gill Sans MT</vt:lpstr>
      <vt:lpstr>OracleSansVF</vt:lpstr>
      <vt:lpstr>var(--oracleserif)</vt:lpstr>
      <vt:lpstr>Parcel</vt:lpstr>
      <vt:lpstr>IT-507 3(2-1) DATABASE ADMINISTRATION AND MANAGEMENT</vt:lpstr>
      <vt:lpstr>CHAPTER 1 INTRODUCTION TO DATABASE ADMINISTRATION AND MANAGEMENT </vt:lpstr>
      <vt:lpstr>What Is Database Administration?</vt:lpstr>
      <vt:lpstr>Why Learn Database Administration?</vt:lpstr>
      <vt:lpstr>Database Technology</vt:lpstr>
      <vt:lpstr>Relationship of DBMS to database</vt:lpstr>
      <vt:lpstr>The Management PLAN of Database Administration</vt:lpstr>
      <vt:lpstr>The application development life cycle</vt:lpstr>
      <vt:lpstr>Data Administration</vt:lpstr>
      <vt:lpstr>Data Administration</vt:lpstr>
      <vt:lpstr>Data Administration</vt:lpstr>
      <vt:lpstr>Data Administration (Metadata)</vt:lpstr>
      <vt:lpstr>Data Administration (Metadata)</vt:lpstr>
      <vt:lpstr>Database Administration</vt:lpstr>
      <vt:lpstr>Database Administration</vt:lpstr>
      <vt:lpstr>System Administration</vt:lpstr>
      <vt:lpstr>System Administration</vt:lpstr>
      <vt:lpstr>Database Design</vt:lpstr>
      <vt:lpstr>Database Design</vt:lpstr>
      <vt:lpstr>Relational Database</vt:lpstr>
      <vt:lpstr>CHAPTER 1 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IT-507 3(2-1) DATABASE ADMINISTRATION AND MANAGEMENT</dc:title>
  <dc:creator>Muhammad Ali Bashir</dc:creator>
  <cp:lastModifiedBy>Muhammad Ali Bashir</cp:lastModifiedBy>
  <cp:revision>9</cp:revision>
  <dcterms:created xsi:type="dcterms:W3CDTF">2023-09-01T03:55:16Z</dcterms:created>
  <dcterms:modified xsi:type="dcterms:W3CDTF">2023-09-04T06:13:03Z</dcterms:modified>
</cp:coreProperties>
</file>