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9" r:id="rId4"/>
    <p:sldId id="260" r:id="rId5"/>
    <p:sldId id="261" r:id="rId6"/>
    <p:sldId id="262" r:id="rId7"/>
    <p:sldId id="264" r:id="rId8"/>
    <p:sldId id="265" r:id="rId9"/>
    <p:sldId id="266" r:id="rId10"/>
    <p:sldId id="271" r:id="rId11"/>
    <p:sldId id="272" r:id="rId12"/>
    <p:sldId id="273" r:id="rId13"/>
    <p:sldId id="275" r:id="rId14"/>
    <p:sldId id="274" r:id="rId15"/>
    <p:sldId id="277" r:id="rId16"/>
    <p:sldId id="276" r:id="rId17"/>
    <p:sldId id="267"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p:cViewPr>
        <p:scale>
          <a:sx n="116" d="100"/>
          <a:sy n="116" d="100"/>
        </p:scale>
        <p:origin x="4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511C1E-E0CE-E24F-A43B-EEC762747287}" type="datetimeFigureOut">
              <a:rPr lang="en-PK" smtClean="0"/>
              <a:t>10/09/2023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02431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98494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277191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787D2D95-9920-8343-8516-BE2C153AC11F}"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4025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54805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7511C1E-E0CE-E24F-A43B-EEC762747287}" type="datetimeFigureOut">
              <a:rPr lang="en-PK" smtClean="0"/>
              <a:t>10/09/2023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64099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7511C1E-E0CE-E24F-A43B-EEC762747287}" type="datetimeFigureOut">
              <a:rPr lang="en-PK" smtClean="0"/>
              <a:t>10/09/2023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666008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511C1E-E0CE-E24F-A43B-EEC762747287}" type="datetimeFigureOut">
              <a:rPr lang="en-PK" smtClean="0"/>
              <a:t>10/09/2023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1467358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7511C1E-E0CE-E24F-A43B-EEC762747287}" type="datetimeFigureOut">
              <a:rPr lang="en-PK" smtClean="0"/>
              <a:t>10/09/2023</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87D2D95-9920-8343-8516-BE2C153AC11F}" type="slidenum">
              <a:rPr lang="en-PK" smtClean="0"/>
              <a:t>‹#›</a:t>
            </a:fld>
            <a:endParaRPr lang="en-PK"/>
          </a:p>
        </p:txBody>
      </p:sp>
    </p:spTree>
    <p:extLst>
      <p:ext uri="{BB962C8B-B14F-4D97-AF65-F5344CB8AC3E}">
        <p14:creationId xmlns:p14="http://schemas.microsoft.com/office/powerpoint/2010/main" val="200177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511C1E-E0CE-E24F-A43B-EEC762747287}" type="datetimeFigureOut">
              <a:rPr lang="en-PK" smtClean="0"/>
              <a:t>10/09/2023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57810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511C1E-E0CE-E24F-A43B-EEC762747287}" type="datetimeFigureOut">
              <a:rPr lang="en-PK" smtClean="0"/>
              <a:t>10/09/2023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257179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37812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511C1E-E0CE-E24F-A43B-EEC762747287}" type="datetimeFigureOut">
              <a:rPr lang="en-PK" smtClean="0"/>
              <a:t>10/09/2023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235040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7511C1E-E0CE-E24F-A43B-EEC762747287}" type="datetimeFigureOut">
              <a:rPr lang="en-PK" smtClean="0"/>
              <a:t>10/09/2023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420075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7511C1E-E0CE-E24F-A43B-EEC762747287}" type="datetimeFigureOut">
              <a:rPr lang="en-PK" smtClean="0"/>
              <a:t>10/09/2023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190335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289069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511C1E-E0CE-E24F-A43B-EEC762747287}" type="datetimeFigureOut">
              <a:rPr lang="en-PK" smtClean="0"/>
              <a:t>10/09/2023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87D2D95-9920-8343-8516-BE2C153AC11F}" type="slidenum">
              <a:rPr lang="en-PK" smtClean="0"/>
              <a:t>‹#›</a:t>
            </a:fld>
            <a:endParaRPr lang="en-PK"/>
          </a:p>
        </p:txBody>
      </p:sp>
    </p:spTree>
    <p:extLst>
      <p:ext uri="{BB962C8B-B14F-4D97-AF65-F5344CB8AC3E}">
        <p14:creationId xmlns:p14="http://schemas.microsoft.com/office/powerpoint/2010/main" val="65818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511C1E-E0CE-E24F-A43B-EEC762747287}" type="datetimeFigureOut">
              <a:rPr lang="en-PK" smtClean="0"/>
              <a:t>10/09/2023</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87D2D95-9920-8343-8516-BE2C153AC11F}" type="slidenum">
              <a:rPr lang="en-PK" smtClean="0"/>
              <a:t>‹#›</a:t>
            </a:fld>
            <a:endParaRPr lang="en-PK"/>
          </a:p>
        </p:txBody>
      </p:sp>
    </p:spTree>
    <p:extLst>
      <p:ext uri="{BB962C8B-B14F-4D97-AF65-F5344CB8AC3E}">
        <p14:creationId xmlns:p14="http://schemas.microsoft.com/office/powerpoint/2010/main" val="362541875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4D21-7A0A-481D-FB80-0127BDCE5964}"/>
              </a:ext>
            </a:extLst>
          </p:cNvPr>
          <p:cNvSpPr>
            <a:spLocks noGrp="1"/>
          </p:cNvSpPr>
          <p:nvPr>
            <p:ph type="ctrTitle"/>
          </p:nvPr>
        </p:nvSpPr>
        <p:spPr>
          <a:xfrm>
            <a:off x="9055684" y="2166966"/>
            <a:ext cx="3053619" cy="1373070"/>
          </a:xfrm>
        </p:spPr>
        <p:txBody>
          <a:bodyPr/>
          <a:lstStyle/>
          <a:p>
            <a:r>
              <a:rPr lang="en-PK" sz="4400" b="1" dirty="0">
                <a:latin typeface="Times New Roman" panose="02020603050405020304" pitchFamily="18" charset="0"/>
                <a:cs typeface="Times New Roman" panose="02020603050405020304" pitchFamily="18" charset="0"/>
              </a:rPr>
              <a:t>CHAPTER</a:t>
            </a:r>
          </a:p>
        </p:txBody>
      </p:sp>
      <p:sp>
        <p:nvSpPr>
          <p:cNvPr id="3" name="Subtitle 2">
            <a:extLst>
              <a:ext uri="{FF2B5EF4-FFF2-40B4-BE49-F238E27FC236}">
                <a16:creationId xmlns:a16="http://schemas.microsoft.com/office/drawing/2014/main" id="{4B156E5E-40DE-AAC8-8E47-26BEB7A8F140}"/>
              </a:ext>
            </a:extLst>
          </p:cNvPr>
          <p:cNvSpPr>
            <a:spLocks noGrp="1"/>
          </p:cNvSpPr>
          <p:nvPr>
            <p:ph type="subTitle" idx="1"/>
          </p:nvPr>
        </p:nvSpPr>
        <p:spPr/>
        <p:txBody>
          <a:bodyPr/>
          <a:lstStyle/>
          <a:p>
            <a:r>
              <a:rPr lang="en-GB" dirty="0">
                <a:latin typeface="Times New Roman" panose="02020603050405020304" pitchFamily="18" charset="0"/>
                <a:cs typeface="Times New Roman" panose="02020603050405020304" pitchFamily="18" charset="0"/>
              </a:rPr>
              <a:t>This chapter introduces the concepts of Data Modeling and Normalization.</a:t>
            </a:r>
            <a:endParaRPr lang="en-PK" dirty="0">
              <a:latin typeface="Times New Roman" panose="02020603050405020304" pitchFamily="18" charset="0"/>
              <a:cs typeface="Times New Roman" panose="02020603050405020304" pitchFamily="18" charset="0"/>
            </a:endParaRPr>
          </a:p>
          <a:p>
            <a:endParaRPr lang="en-PK" dirty="0"/>
          </a:p>
        </p:txBody>
      </p:sp>
      <p:sp>
        <p:nvSpPr>
          <p:cNvPr id="4" name="TextBox 3">
            <a:extLst>
              <a:ext uri="{FF2B5EF4-FFF2-40B4-BE49-F238E27FC236}">
                <a16:creationId xmlns:a16="http://schemas.microsoft.com/office/drawing/2014/main" id="{F4BCE938-9FB5-98A8-ADA6-AD6230A72B68}"/>
              </a:ext>
            </a:extLst>
          </p:cNvPr>
          <p:cNvSpPr txBox="1"/>
          <p:nvPr/>
        </p:nvSpPr>
        <p:spPr>
          <a:xfrm>
            <a:off x="10472711" y="3429000"/>
            <a:ext cx="466794" cy="769441"/>
          </a:xfrm>
          <a:prstGeom prst="rect">
            <a:avLst/>
          </a:prstGeom>
          <a:noFill/>
        </p:spPr>
        <p:txBody>
          <a:bodyPr wrap="none" rtlCol="0">
            <a:spAutoFit/>
          </a:bodyPr>
          <a:lstStyle/>
          <a:p>
            <a:r>
              <a:rPr lang="en-PK" sz="4400" b="1" dirty="0">
                <a:latin typeface="Times New Roman" panose="02020603050405020304" pitchFamily="18" charset="0"/>
                <a:cs typeface="Times New Roman" panose="02020603050405020304" pitchFamily="18" charset="0"/>
              </a:rPr>
              <a:t>2</a:t>
            </a:r>
          </a:p>
        </p:txBody>
      </p:sp>
      <p:sp>
        <p:nvSpPr>
          <p:cNvPr id="5" name="TextBox 4">
            <a:extLst>
              <a:ext uri="{FF2B5EF4-FFF2-40B4-BE49-F238E27FC236}">
                <a16:creationId xmlns:a16="http://schemas.microsoft.com/office/drawing/2014/main" id="{E27A6FD7-9EB9-061E-59C4-152C995278FE}"/>
              </a:ext>
            </a:extLst>
          </p:cNvPr>
          <p:cNvSpPr txBox="1"/>
          <p:nvPr/>
        </p:nvSpPr>
        <p:spPr>
          <a:xfrm>
            <a:off x="82697" y="2853501"/>
            <a:ext cx="10732448" cy="830997"/>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Data Modeling and Normalization</a:t>
            </a:r>
            <a:endParaRPr lang="en-PK"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0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7E4-BA0E-5180-430B-2A9FEACBFDA4}"/>
              </a:ext>
            </a:extLst>
          </p:cNvPr>
          <p:cNvSpPr>
            <a:spLocks noGrp="1"/>
          </p:cNvSpPr>
          <p:nvPr>
            <p:ph type="title"/>
          </p:nvPr>
        </p:nvSpPr>
        <p:spPr/>
        <p:txBody>
          <a:bodyPr/>
          <a:lstStyle/>
          <a:p>
            <a:r>
              <a:rPr lang="en-PK" dirty="0"/>
              <a:t>Data Modeling</a:t>
            </a:r>
          </a:p>
        </p:txBody>
      </p:sp>
      <p:sp>
        <p:nvSpPr>
          <p:cNvPr id="3" name="Content Placeholder 2">
            <a:extLst>
              <a:ext uri="{FF2B5EF4-FFF2-40B4-BE49-F238E27FC236}">
                <a16:creationId xmlns:a16="http://schemas.microsoft.com/office/drawing/2014/main" id="{F8923D32-BA9C-0F48-3E21-3EA29073B6F0}"/>
              </a:ext>
            </a:extLst>
          </p:cNvPr>
          <p:cNvSpPr>
            <a:spLocks noGrp="1"/>
          </p:cNvSpPr>
          <p:nvPr>
            <p:ph idx="1"/>
          </p:nvPr>
        </p:nvSpPr>
        <p:spPr>
          <a:xfrm>
            <a:off x="147918" y="2095134"/>
            <a:ext cx="12192000" cy="4521127"/>
          </a:xfrm>
        </p:spPr>
        <p:txBody>
          <a:bodyPr>
            <a:normAutofit fontScale="85000" lnSpcReduction="10000"/>
          </a:bodyPr>
          <a:lstStyle/>
          <a:p>
            <a:pPr marL="0" indent="0" algn="just">
              <a:buNone/>
            </a:pPr>
            <a:r>
              <a:rPr lang="en-PK" sz="3300" b="1" dirty="0">
                <a:highlight>
                  <a:srgbClr val="000000"/>
                </a:highlight>
                <a:latin typeface="Times New Roman" panose="02020603050405020304" pitchFamily="18" charset="0"/>
                <a:cs typeface="Times New Roman" panose="02020603050405020304" pitchFamily="18" charset="0"/>
              </a:rPr>
              <a:t>Data Objects</a:t>
            </a:r>
          </a:p>
          <a:p>
            <a:pPr marL="0" indent="0" algn="just">
              <a:buNone/>
            </a:pPr>
            <a:r>
              <a:rPr lang="en-PK" dirty="0">
                <a:latin typeface="Times New Roman" panose="02020603050405020304" pitchFamily="18" charset="0"/>
                <a:cs typeface="Times New Roman" panose="02020603050405020304" pitchFamily="18" charset="0"/>
              </a:rPr>
              <a:t>A Data Object is a representation of a composite information that must be understood and processed by the system. </a:t>
            </a:r>
          </a:p>
          <a:p>
            <a:pPr marL="0" indent="0" algn="just">
              <a:buNone/>
            </a:pPr>
            <a:r>
              <a:rPr lang="en-PK" dirty="0">
                <a:latin typeface="Times New Roman" panose="02020603050405020304" pitchFamily="18" charset="0"/>
                <a:cs typeface="Times New Roman" panose="02020603050405020304" pitchFamily="18" charset="0"/>
              </a:rPr>
              <a:t>(Example: “Width” cannot be Data Object but “Dimension” can be)</a:t>
            </a:r>
          </a:p>
          <a:p>
            <a:pPr algn="just">
              <a:lnSpc>
                <a:spcPct val="120000"/>
              </a:lnSpc>
            </a:pPr>
            <a:r>
              <a:rPr lang="en-PK" dirty="0">
                <a:latin typeface="Times New Roman" panose="02020603050405020304" pitchFamily="18" charset="0"/>
                <a:cs typeface="Times New Roman" panose="02020603050405020304" pitchFamily="18" charset="0"/>
              </a:rPr>
              <a:t> An Entity (i.e Person)</a:t>
            </a:r>
          </a:p>
          <a:p>
            <a:pPr algn="just">
              <a:lnSpc>
                <a:spcPct val="120000"/>
              </a:lnSpc>
            </a:pPr>
            <a:r>
              <a:rPr lang="en-PK" dirty="0">
                <a:latin typeface="Times New Roman" panose="02020603050405020304" pitchFamily="18" charset="0"/>
                <a:cs typeface="Times New Roman" panose="02020603050405020304" pitchFamily="18" charset="0"/>
              </a:rPr>
              <a:t>A thing (i.e Report)</a:t>
            </a:r>
          </a:p>
          <a:p>
            <a:pPr algn="just">
              <a:lnSpc>
                <a:spcPct val="120000"/>
              </a:lnSpc>
            </a:pPr>
            <a:r>
              <a:rPr lang="en-PK" dirty="0">
                <a:latin typeface="Times New Roman" panose="02020603050405020304" pitchFamily="18" charset="0"/>
                <a:cs typeface="Times New Roman" panose="02020603050405020304" pitchFamily="18" charset="0"/>
              </a:rPr>
              <a:t>An occur</a:t>
            </a:r>
            <a:r>
              <a:rPr lang="en-GB" dirty="0">
                <a:latin typeface="Times New Roman" panose="02020603050405020304" pitchFamily="18" charset="0"/>
                <a:cs typeface="Times New Roman" panose="02020603050405020304" pitchFamily="18" charset="0"/>
              </a:rPr>
              <a:t>r</a:t>
            </a:r>
            <a:r>
              <a:rPr lang="en-PK" dirty="0">
                <a:latin typeface="Times New Roman" panose="02020603050405020304" pitchFamily="18" charset="0"/>
                <a:cs typeface="Times New Roman" panose="02020603050405020304" pitchFamily="18" charset="0"/>
              </a:rPr>
              <a:t>ence (i.e Telephone call)</a:t>
            </a:r>
          </a:p>
          <a:p>
            <a:pPr algn="just">
              <a:lnSpc>
                <a:spcPct val="120000"/>
              </a:lnSpc>
            </a:pPr>
            <a:r>
              <a:rPr lang="en-PK" dirty="0">
                <a:latin typeface="Times New Roman" panose="02020603050405020304" pitchFamily="18" charset="0"/>
                <a:cs typeface="Times New Roman" panose="02020603050405020304" pitchFamily="18" charset="0"/>
              </a:rPr>
              <a:t>Event (i.e Alarm)</a:t>
            </a:r>
          </a:p>
          <a:p>
            <a:pPr algn="just">
              <a:lnSpc>
                <a:spcPct val="120000"/>
              </a:lnSpc>
            </a:pPr>
            <a:r>
              <a:rPr lang="en-PK" dirty="0">
                <a:latin typeface="Times New Roman" panose="02020603050405020304" pitchFamily="18" charset="0"/>
                <a:cs typeface="Times New Roman" panose="02020603050405020304" pitchFamily="18" charset="0"/>
              </a:rPr>
              <a:t>A role (i.e Sales person)</a:t>
            </a:r>
          </a:p>
          <a:p>
            <a:pPr algn="just">
              <a:lnSpc>
                <a:spcPct val="120000"/>
              </a:lnSpc>
            </a:pPr>
            <a:r>
              <a:rPr lang="en-PK" dirty="0">
                <a:latin typeface="Times New Roman" panose="02020603050405020304" pitchFamily="18" charset="0"/>
                <a:cs typeface="Times New Roman" panose="02020603050405020304" pitchFamily="18" charset="0"/>
              </a:rPr>
              <a:t>A place (</a:t>
            </a:r>
            <a:r>
              <a:rPr lang="en-GB" dirty="0" err="1">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Warehouse)</a:t>
            </a:r>
            <a:endParaRPr lang="en-PK" dirty="0">
              <a:latin typeface="Times New Roman" panose="02020603050405020304" pitchFamily="18" charset="0"/>
              <a:cs typeface="Times New Roman" panose="02020603050405020304" pitchFamily="18" charset="0"/>
            </a:endParaRPr>
          </a:p>
          <a:p>
            <a:pPr algn="just">
              <a:lnSpc>
                <a:spcPct val="120000"/>
              </a:lnSpc>
            </a:pPr>
            <a:r>
              <a:rPr lang="en-PK" dirty="0">
                <a:latin typeface="Times New Roman" panose="02020603050405020304" pitchFamily="18" charset="0"/>
                <a:cs typeface="Times New Roman" panose="02020603050405020304" pitchFamily="18" charset="0"/>
              </a:rPr>
              <a:t>A structure (i.e File)</a:t>
            </a:r>
          </a:p>
          <a:p>
            <a:pPr marL="0" indent="0" algn="just">
              <a:buNone/>
            </a:pP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7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7E4-BA0E-5180-430B-2A9FEACBFDA4}"/>
              </a:ext>
            </a:extLst>
          </p:cNvPr>
          <p:cNvSpPr>
            <a:spLocks noGrp="1"/>
          </p:cNvSpPr>
          <p:nvPr>
            <p:ph type="title"/>
          </p:nvPr>
        </p:nvSpPr>
        <p:spPr/>
        <p:txBody>
          <a:bodyPr/>
          <a:lstStyle/>
          <a:p>
            <a:r>
              <a:rPr lang="en-PK" dirty="0"/>
              <a:t>Data Modeling</a:t>
            </a:r>
          </a:p>
        </p:txBody>
      </p:sp>
      <p:sp>
        <p:nvSpPr>
          <p:cNvPr id="3" name="Content Placeholder 2">
            <a:extLst>
              <a:ext uri="{FF2B5EF4-FFF2-40B4-BE49-F238E27FC236}">
                <a16:creationId xmlns:a16="http://schemas.microsoft.com/office/drawing/2014/main" id="{F8923D32-BA9C-0F48-3E21-3EA29073B6F0}"/>
              </a:ext>
            </a:extLst>
          </p:cNvPr>
          <p:cNvSpPr>
            <a:spLocks noGrp="1"/>
          </p:cNvSpPr>
          <p:nvPr>
            <p:ph idx="1"/>
          </p:nvPr>
        </p:nvSpPr>
        <p:spPr>
          <a:xfrm>
            <a:off x="157655" y="2095135"/>
            <a:ext cx="11834648" cy="4009638"/>
          </a:xfrm>
        </p:spPr>
        <p:txBody>
          <a:bodyPr>
            <a:normAutofit lnSpcReduction="10000"/>
          </a:bodyPr>
          <a:lstStyle/>
          <a:p>
            <a:pPr marL="0" indent="0" algn="just">
              <a:buNone/>
            </a:pPr>
            <a:r>
              <a:rPr lang="en-GB" sz="3300" b="1" dirty="0">
                <a:latin typeface="Times New Roman" panose="02020603050405020304" pitchFamily="18" charset="0"/>
                <a:cs typeface="Times New Roman" panose="02020603050405020304" pitchFamily="18" charset="0"/>
              </a:rPr>
              <a:t>Attributes</a:t>
            </a:r>
          </a:p>
          <a:p>
            <a:pPr marL="0" indent="0" algn="just">
              <a:buNone/>
            </a:pPr>
            <a:r>
              <a:rPr lang="en-GB" dirty="0">
                <a:latin typeface="Times New Roman" panose="02020603050405020304" pitchFamily="18" charset="0"/>
                <a:cs typeface="Times New Roman" panose="02020603050405020304" pitchFamily="18" charset="0"/>
              </a:rPr>
              <a:t>An attribute is a characteristic of an entity. Every attribute does one of three things:</a:t>
            </a:r>
          </a:p>
          <a:p>
            <a:pPr marL="0" indent="0" algn="just">
              <a:buNone/>
            </a:pPr>
            <a:r>
              <a:rPr lang="en-GB" dirty="0">
                <a:latin typeface="Times New Roman" panose="02020603050405020304" pitchFamily="18" charset="0"/>
                <a:cs typeface="Times New Roman" panose="02020603050405020304" pitchFamily="18" charset="0"/>
              </a:rPr>
              <a:t>• Identifies. An attribute that identifies is a candidate key. If the value of an identifying attribute changes, it should identify a different entity occurrence.</a:t>
            </a:r>
          </a:p>
          <a:p>
            <a:pPr marL="0" indent="0" algn="just">
              <a:buNone/>
            </a:pPr>
            <a:r>
              <a:rPr lang="en-GB" dirty="0">
                <a:latin typeface="Times New Roman" panose="02020603050405020304" pitchFamily="18" charset="0"/>
                <a:cs typeface="Times New Roman" panose="02020603050405020304" pitchFamily="18" charset="0"/>
              </a:rPr>
              <a:t>• Relates. An attribute that relates entities is a foreign key. The attribute refers to the primary key attribute of an occurrence of another (or the same) entity.</a:t>
            </a:r>
          </a:p>
          <a:p>
            <a:pPr marL="0" indent="0" algn="just">
              <a:buNone/>
            </a:pPr>
            <a:r>
              <a:rPr lang="en-GB" dirty="0">
                <a:latin typeface="Times New Roman" panose="02020603050405020304" pitchFamily="18" charset="0"/>
                <a:cs typeface="Times New Roman" panose="02020603050405020304" pitchFamily="18" charset="0"/>
              </a:rPr>
              <a:t>• Describes. An attribute is descriptive if it depicts or express a characteristic of an entity occurrence, but does not identify or relate.</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ctr">
              <a:buNone/>
            </a:pPr>
            <a:r>
              <a:rPr lang="en-GB" b="1" dirty="0">
                <a:highlight>
                  <a:srgbClr val="000000"/>
                </a:highlight>
                <a:latin typeface="Times New Roman" panose="02020603050405020304" pitchFamily="18" charset="0"/>
                <a:cs typeface="Times New Roman" panose="02020603050405020304" pitchFamily="18" charset="0"/>
              </a:rPr>
              <a:t>Every attribute does one of three things: it identifies, relates, or describes</a:t>
            </a:r>
            <a:endParaRPr lang="en-PK" b="1" dirty="0">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84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7E4-BA0E-5180-430B-2A9FEACBFDA4}"/>
              </a:ext>
            </a:extLst>
          </p:cNvPr>
          <p:cNvSpPr>
            <a:spLocks noGrp="1"/>
          </p:cNvSpPr>
          <p:nvPr>
            <p:ph type="title"/>
          </p:nvPr>
        </p:nvSpPr>
        <p:spPr>
          <a:xfrm>
            <a:off x="680321" y="753228"/>
            <a:ext cx="9613861" cy="1080938"/>
          </a:xfrm>
        </p:spPr>
        <p:txBody>
          <a:bodyPr>
            <a:normAutofit/>
          </a:bodyPr>
          <a:lstStyle/>
          <a:p>
            <a:r>
              <a:rPr lang="en-PK" dirty="0"/>
              <a:t>Data Modeling (</a:t>
            </a:r>
            <a:r>
              <a:rPr lang="en-GB" dirty="0"/>
              <a:t>Keys)</a:t>
            </a:r>
            <a:endParaRPr lang="en-PK" dirty="0"/>
          </a:p>
        </p:txBody>
      </p:sp>
      <p:sp>
        <p:nvSpPr>
          <p:cNvPr id="6" name="TextBox 5">
            <a:extLst>
              <a:ext uri="{FF2B5EF4-FFF2-40B4-BE49-F238E27FC236}">
                <a16:creationId xmlns:a16="http://schemas.microsoft.com/office/drawing/2014/main" id="{2C8639A8-9856-4959-0AC5-9C91ED19CA15}"/>
              </a:ext>
            </a:extLst>
          </p:cNvPr>
          <p:cNvSpPr txBox="1"/>
          <p:nvPr/>
        </p:nvSpPr>
        <p:spPr>
          <a:xfrm>
            <a:off x="213756" y="2058502"/>
            <a:ext cx="9750132" cy="4770537"/>
          </a:xfrm>
          <a:prstGeom prst="rect">
            <a:avLst/>
          </a:prstGeom>
          <a:noFill/>
        </p:spPr>
        <p:txBody>
          <a:bodyPr wrap="square" rtlCol="0">
            <a:spAutoFit/>
          </a:bodyPr>
          <a:lstStyle/>
          <a:p>
            <a:pPr algn="just"/>
            <a:r>
              <a:rPr lang="en-GB" sz="2400" b="1" dirty="0">
                <a:highlight>
                  <a:srgbClr val="000000"/>
                </a:highlight>
                <a:latin typeface="Times New Roman" panose="02020603050405020304" pitchFamily="18" charset="0"/>
                <a:cs typeface="Times New Roman" panose="02020603050405020304" pitchFamily="18" charset="0"/>
              </a:rPr>
              <a:t>What are Keys ?</a:t>
            </a:r>
          </a:p>
          <a:p>
            <a:pPr algn="just"/>
            <a:r>
              <a:rPr lang="en-GB" sz="2000" dirty="0">
                <a:latin typeface="Times New Roman" panose="02020603050405020304" pitchFamily="18" charset="0"/>
                <a:cs typeface="Times New Roman" panose="02020603050405020304" pitchFamily="18" charset="0"/>
              </a:rPr>
              <a:t>	Keys consist of the attributes that identify entity occurrences and define the relationships between entities. There are 3 types of Keys:</a:t>
            </a: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a:t>
            </a:r>
            <a:r>
              <a:rPr lang="en-GB" sz="2000" dirty="0">
                <a:highlight>
                  <a:srgbClr val="000000"/>
                </a:highlight>
                <a:latin typeface="Times New Roman" panose="02020603050405020304" pitchFamily="18" charset="0"/>
                <a:cs typeface="Times New Roman" panose="02020603050405020304" pitchFamily="18" charset="0"/>
              </a:rPr>
              <a:t>candidate key</a:t>
            </a:r>
            <a:r>
              <a:rPr lang="en-GB" sz="2000" dirty="0">
                <a:latin typeface="Times New Roman" panose="02020603050405020304" pitchFamily="18" charset="0"/>
                <a:cs typeface="Times New Roman" panose="02020603050405020304" pitchFamily="18" charset="0"/>
              </a:rPr>
              <a:t> is an attribute, or set of attributes, that can be used to uniquely identify an occurrence of the entity.</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t>
            </a:r>
            <a:r>
              <a:rPr lang="en-GB" sz="2000" dirty="0">
                <a:highlight>
                  <a:srgbClr val="000000"/>
                </a:highlight>
                <a:latin typeface="Times New Roman" panose="02020603050405020304" pitchFamily="18" charset="0"/>
                <a:cs typeface="Times New Roman" panose="02020603050405020304" pitchFamily="18" charset="0"/>
              </a:rPr>
              <a:t>primary key </a:t>
            </a:r>
            <a:r>
              <a:rPr lang="en-GB" sz="2000" dirty="0">
                <a:latin typeface="Times New Roman" panose="02020603050405020304" pitchFamily="18" charset="0"/>
                <a:cs typeface="Times New Roman" panose="02020603050405020304" pitchFamily="18" charset="0"/>
              </a:rPr>
              <a:t>is chosen from the set of candidate keys and is used to identify an entity occurrence.</a:t>
            </a:r>
          </a:p>
          <a:p>
            <a:pPr algn="just"/>
            <a:r>
              <a:rPr lang="en-GB" sz="2000" dirty="0">
                <a:latin typeface="Times New Roman" panose="02020603050405020304" pitchFamily="18" charset="0"/>
                <a:cs typeface="Times New Roman" panose="02020603050405020304" pitchFamily="18" charset="0"/>
              </a:rPr>
              <a:t>The primary key must guarantee the uniqueness of an entity occurrence.</a:t>
            </a:r>
          </a:p>
          <a:p>
            <a:pPr marL="342900" indent="-342900" algn="just">
              <a:buFont typeface="+mj-lt"/>
              <a:buAutoNum type="arabicPeriod"/>
            </a:pPr>
            <a:r>
              <a:rPr lang="en-GB" sz="2000" dirty="0">
                <a:highlight>
                  <a:srgbClr val="000000"/>
                </a:highlight>
                <a:latin typeface="Times New Roman" panose="02020603050405020304" pitchFamily="18" charset="0"/>
                <a:cs typeface="Times New Roman" panose="02020603050405020304" pitchFamily="18" charset="0"/>
              </a:rPr>
              <a:t>The value of any component of the primary key cannot be null.</a:t>
            </a:r>
          </a:p>
          <a:p>
            <a:pPr marL="342900" indent="-342900" algn="just">
              <a:buFont typeface="+mj-lt"/>
              <a:buAutoNum type="arabicPeriod"/>
            </a:pPr>
            <a:endParaRPr lang="en-GB"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2000" dirty="0">
                <a:highlight>
                  <a:srgbClr val="000000"/>
                </a:highlight>
                <a:latin typeface="Times New Roman" panose="02020603050405020304" pitchFamily="18" charset="0"/>
                <a:cs typeface="Times New Roman" panose="02020603050405020304" pitchFamily="18" charset="0"/>
              </a:rPr>
              <a:t>Primary keys of basic entities should not have embedded meaning.</a:t>
            </a:r>
          </a:p>
          <a:p>
            <a:pPr marL="342900" indent="-342900" algn="just">
              <a:buFont typeface="+mj-lt"/>
              <a:buAutoNum type="arabicPeriod"/>
            </a:pPr>
            <a:endParaRPr lang="en-GB"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2000" dirty="0">
                <a:highlight>
                  <a:srgbClr val="000000"/>
                </a:highlight>
                <a:latin typeface="Times New Roman" panose="02020603050405020304" pitchFamily="18" charset="0"/>
                <a:cs typeface="Times New Roman" panose="02020603050405020304" pitchFamily="18" charset="0"/>
              </a:rPr>
              <a:t>Primary keys should not be changeable.</a:t>
            </a:r>
            <a:endParaRPr lang="en-PK" sz="2000" dirty="0">
              <a:highlight>
                <a:srgbClr val="000000"/>
              </a:highlight>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5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1"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5A67E4-BA0E-5180-430B-2A9FEACBFDA4}"/>
              </a:ext>
            </a:extLst>
          </p:cNvPr>
          <p:cNvSpPr>
            <a:spLocks noGrp="1"/>
          </p:cNvSpPr>
          <p:nvPr>
            <p:ph type="title"/>
          </p:nvPr>
        </p:nvSpPr>
        <p:spPr>
          <a:xfrm>
            <a:off x="121187" y="753228"/>
            <a:ext cx="4695258" cy="1080938"/>
          </a:xfrm>
        </p:spPr>
        <p:txBody>
          <a:bodyPr vert="horz" lIns="91440" tIns="45720" rIns="91440" bIns="45720" rtlCol="0" anchor="ctr">
            <a:normAutofit/>
          </a:bodyPr>
          <a:lstStyle/>
          <a:p>
            <a:r>
              <a:rPr lang="en-US" sz="2400" dirty="0"/>
              <a:t>Data Modeling (Keys)</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TextBox 2">
            <a:extLst>
              <a:ext uri="{FF2B5EF4-FFF2-40B4-BE49-F238E27FC236}">
                <a16:creationId xmlns:a16="http://schemas.microsoft.com/office/drawing/2014/main" id="{DB2CBF39-B393-3F9F-1165-700EEFD7B637}"/>
              </a:ext>
            </a:extLst>
          </p:cNvPr>
          <p:cNvSpPr txBox="1"/>
          <p:nvPr/>
        </p:nvSpPr>
        <p:spPr>
          <a:xfrm>
            <a:off x="40308" y="2306103"/>
            <a:ext cx="4472315" cy="2681533"/>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en-US" sz="2000" dirty="0">
                <a:highlight>
                  <a:srgbClr val="000000"/>
                </a:highlight>
                <a:latin typeface="Times New Roman" panose="02020603050405020304" pitchFamily="18" charset="0"/>
                <a:cs typeface="Times New Roman" panose="02020603050405020304" pitchFamily="18" charset="0"/>
              </a:rPr>
              <a:t>Foreign keys</a:t>
            </a:r>
            <a:r>
              <a:rPr lang="en-US" sz="2000" dirty="0">
                <a:latin typeface="Times New Roman" panose="02020603050405020304" pitchFamily="18" charset="0"/>
                <a:cs typeface="Times New Roman" panose="02020603050405020304" pitchFamily="18" charset="0"/>
              </a:rPr>
              <a:t> reside in dependent entities to establish relationships. The primary key identifies an entity occurrence; foreign keys identify relationships between entity occurrences.</a:t>
            </a:r>
          </a:p>
        </p:txBody>
      </p:sp>
      <p:pic>
        <p:nvPicPr>
          <p:cNvPr id="5" name="Picture 4" descr="A screenshot of a computer&#10;&#10;Description automatically generated">
            <a:extLst>
              <a:ext uri="{FF2B5EF4-FFF2-40B4-BE49-F238E27FC236}">
                <a16:creationId xmlns:a16="http://schemas.microsoft.com/office/drawing/2014/main" id="{D0FD6BA9-4355-944A-C7BC-9188C1A2B19F}"/>
              </a:ext>
            </a:extLst>
          </p:cNvPr>
          <p:cNvPicPr>
            <a:picLocks noChangeAspect="1"/>
          </p:cNvPicPr>
          <p:nvPr/>
        </p:nvPicPr>
        <p:blipFill>
          <a:blip r:embed="rId4"/>
          <a:stretch>
            <a:fillRect/>
          </a:stretch>
        </p:blipFill>
        <p:spPr>
          <a:xfrm>
            <a:off x="5093155" y="1033139"/>
            <a:ext cx="7098845" cy="479171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7247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B90AC9-5C29-489A-31C3-18DF28E4D5A9}"/>
              </a:ext>
            </a:extLst>
          </p:cNvPr>
          <p:cNvPicPr>
            <a:picLocks noChangeAspect="1"/>
          </p:cNvPicPr>
          <p:nvPr/>
        </p:nvPicPr>
        <p:blipFill>
          <a:blip r:embed="rId2"/>
          <a:stretch>
            <a:fillRect/>
          </a:stretch>
        </p:blipFill>
        <p:spPr>
          <a:xfrm>
            <a:off x="1" y="356261"/>
            <a:ext cx="12191999" cy="561600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4434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B820-8F42-A100-5992-D5B56C645B33}"/>
              </a:ext>
            </a:extLst>
          </p:cNvPr>
          <p:cNvSpPr>
            <a:spLocks noGrp="1"/>
          </p:cNvSpPr>
          <p:nvPr>
            <p:ph type="title"/>
          </p:nvPr>
        </p:nvSpPr>
        <p:spPr>
          <a:xfrm>
            <a:off x="118753" y="753228"/>
            <a:ext cx="10175429" cy="1080938"/>
          </a:xfrm>
        </p:spPr>
        <p:txBody>
          <a:bodyPr/>
          <a:lstStyle/>
          <a:p>
            <a:r>
              <a:rPr lang="en-PK" dirty="0"/>
              <a:t>Data Modeling (</a:t>
            </a:r>
            <a:r>
              <a:rPr lang="en-GB" dirty="0"/>
              <a:t>Relationships)</a:t>
            </a:r>
            <a:endParaRPr lang="en-PK" dirty="0"/>
          </a:p>
        </p:txBody>
      </p:sp>
      <p:sp>
        <p:nvSpPr>
          <p:cNvPr id="3" name="Content Placeholder 2">
            <a:extLst>
              <a:ext uri="{FF2B5EF4-FFF2-40B4-BE49-F238E27FC236}">
                <a16:creationId xmlns:a16="http://schemas.microsoft.com/office/drawing/2014/main" id="{9F9097BE-7F5F-0EAF-8042-D386E375557F}"/>
              </a:ext>
            </a:extLst>
          </p:cNvPr>
          <p:cNvSpPr>
            <a:spLocks noGrp="1"/>
          </p:cNvSpPr>
          <p:nvPr>
            <p:ph idx="1"/>
          </p:nvPr>
        </p:nvSpPr>
        <p:spPr>
          <a:xfrm>
            <a:off x="680321" y="2336873"/>
            <a:ext cx="11272980" cy="3599316"/>
          </a:xfrm>
        </p:spPr>
        <p:txBody>
          <a:bodyPr/>
          <a:lstStyle/>
          <a:p>
            <a:pPr marL="0" indent="0">
              <a:buNone/>
            </a:pPr>
            <a:r>
              <a:rPr lang="en-GB" dirty="0">
                <a:highlight>
                  <a:srgbClr val="000000"/>
                </a:highlight>
              </a:rPr>
              <a:t>Relationships</a:t>
            </a:r>
            <a:r>
              <a:rPr lang="en-GB" dirty="0"/>
              <a:t> define how the different entities are associated with each other. A relationship name should describe the role played by an entity in its association with another (or perhaps the same) entity. The keys define a relationship: the primary key in the parent entity and the foreign key in the dependent entity.</a:t>
            </a:r>
            <a:endParaRPr lang="en-PK" dirty="0"/>
          </a:p>
        </p:txBody>
      </p:sp>
    </p:spTree>
    <p:extLst>
      <p:ext uri="{BB962C8B-B14F-4D97-AF65-F5344CB8AC3E}">
        <p14:creationId xmlns:p14="http://schemas.microsoft.com/office/powerpoint/2010/main" val="219412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7E4-BA0E-5180-430B-2A9FEACBFDA4}"/>
              </a:ext>
            </a:extLst>
          </p:cNvPr>
          <p:cNvSpPr>
            <a:spLocks noGrp="1"/>
          </p:cNvSpPr>
          <p:nvPr>
            <p:ph type="title"/>
          </p:nvPr>
        </p:nvSpPr>
        <p:spPr>
          <a:xfrm>
            <a:off x="680321" y="753228"/>
            <a:ext cx="9613861" cy="1080938"/>
          </a:xfrm>
        </p:spPr>
        <p:txBody>
          <a:bodyPr>
            <a:normAutofit/>
          </a:bodyPr>
          <a:lstStyle/>
          <a:p>
            <a:r>
              <a:rPr lang="en-PK" dirty="0"/>
              <a:t>Data Modeling (</a:t>
            </a:r>
            <a:r>
              <a:rPr lang="en-GB" dirty="0"/>
              <a:t>Relationships)</a:t>
            </a:r>
            <a:endParaRPr lang="en-PK" dirty="0"/>
          </a:p>
        </p:txBody>
      </p:sp>
      <p:sp>
        <p:nvSpPr>
          <p:cNvPr id="6" name="TextBox 5">
            <a:extLst>
              <a:ext uri="{FF2B5EF4-FFF2-40B4-BE49-F238E27FC236}">
                <a16:creationId xmlns:a16="http://schemas.microsoft.com/office/drawing/2014/main" id="{2C8639A8-9856-4959-0AC5-9C91ED19CA15}"/>
              </a:ext>
            </a:extLst>
          </p:cNvPr>
          <p:cNvSpPr txBox="1"/>
          <p:nvPr/>
        </p:nvSpPr>
        <p:spPr>
          <a:xfrm>
            <a:off x="83126" y="2002961"/>
            <a:ext cx="10291949" cy="2000548"/>
          </a:xfrm>
          <a:prstGeom prst="rect">
            <a:avLst/>
          </a:prstGeom>
          <a:noFill/>
        </p:spPr>
        <p:txBody>
          <a:bodyPr wrap="square" rtlCol="0">
            <a:spAutoFit/>
          </a:bodyPr>
          <a:lstStyle/>
          <a:p>
            <a:pPr algn="just"/>
            <a:r>
              <a:rPr lang="en-GB" sz="2400" b="1" dirty="0">
                <a:highlight>
                  <a:srgbClr val="000000"/>
                </a:highlight>
                <a:latin typeface="Times New Roman" panose="02020603050405020304" pitchFamily="18" charset="0"/>
                <a:cs typeface="Times New Roman" panose="02020603050405020304" pitchFamily="18" charset="0"/>
              </a:rPr>
              <a:t>Optionality</a:t>
            </a:r>
          </a:p>
          <a:p>
            <a:pPr algn="just"/>
            <a:r>
              <a:rPr lang="en-GB" sz="2000" dirty="0">
                <a:latin typeface="Times New Roman" panose="02020603050405020304" pitchFamily="18" charset="0"/>
                <a:cs typeface="Times New Roman" panose="02020603050405020304" pitchFamily="18" charset="0"/>
              </a:rPr>
              <a:t>The data model must also capture whether relationships are mandatory or optional. This is commonly referred to as the optionality of the relationship.</a:t>
            </a:r>
          </a:p>
          <a:p>
            <a:pPr algn="just"/>
            <a:r>
              <a:rPr lang="en-GB" sz="2000" dirty="0">
                <a:highlight>
                  <a:srgbClr val="000000"/>
                </a:highlight>
                <a:latin typeface="Times New Roman" panose="02020603050405020304" pitchFamily="18" charset="0"/>
                <a:cs typeface="Times New Roman" panose="02020603050405020304" pitchFamily="18" charset="0"/>
              </a:rPr>
              <a:t>Example</a:t>
            </a:r>
            <a:r>
              <a:rPr lang="en-GB" sz="2000" dirty="0">
                <a:latin typeface="Times New Roman" panose="02020603050405020304" pitchFamily="18" charset="0"/>
                <a:cs typeface="Times New Roman" panose="02020603050405020304" pitchFamily="18" charset="0"/>
              </a:rPr>
              <a:t>: This data model fragment clearly states that an EMPLOYEE is employed by a STORE. The STORE can have zero, one, or multiple EMPLOYEEs. If an EMPLOYEE exists, a relationship to a STORE is mandatory. Furthermore, an EMPLOYEE can only work for one store.</a:t>
            </a:r>
            <a:endParaRPr lang="en-PK"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DEF703-8034-8D33-A7C1-CD33858111C4}"/>
              </a:ext>
            </a:extLst>
          </p:cNvPr>
          <p:cNvPicPr>
            <a:picLocks noChangeAspect="1"/>
          </p:cNvPicPr>
          <p:nvPr/>
        </p:nvPicPr>
        <p:blipFill>
          <a:blip r:embed="rId2"/>
          <a:stretch>
            <a:fillRect/>
          </a:stretch>
        </p:blipFill>
        <p:spPr>
          <a:xfrm>
            <a:off x="1816925" y="4003509"/>
            <a:ext cx="6448301" cy="2685695"/>
          </a:xfrm>
          <a:prstGeom prst="rect">
            <a:avLst/>
          </a:prstGeom>
        </p:spPr>
      </p:pic>
    </p:spTree>
    <p:extLst>
      <p:ext uri="{BB962C8B-B14F-4D97-AF65-F5344CB8AC3E}">
        <p14:creationId xmlns:p14="http://schemas.microsoft.com/office/powerpoint/2010/main" val="89114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B93A-0988-8A14-7974-2757569451BF}"/>
              </a:ext>
            </a:extLst>
          </p:cNvPr>
          <p:cNvSpPr>
            <a:spLocks noGrp="1"/>
          </p:cNvSpPr>
          <p:nvPr>
            <p:ph type="title"/>
          </p:nvPr>
        </p:nvSpPr>
        <p:spPr/>
        <p:txBody>
          <a:bodyPr/>
          <a:lstStyle/>
          <a:p>
            <a:r>
              <a:rPr lang="en-GB" b="1" dirty="0"/>
              <a:t>Entity-Relationship Diagramming</a:t>
            </a:r>
            <a:endParaRPr lang="en-PK" dirty="0"/>
          </a:p>
        </p:txBody>
      </p:sp>
      <p:sp>
        <p:nvSpPr>
          <p:cNvPr id="3" name="Content Placeholder 2">
            <a:extLst>
              <a:ext uri="{FF2B5EF4-FFF2-40B4-BE49-F238E27FC236}">
                <a16:creationId xmlns:a16="http://schemas.microsoft.com/office/drawing/2014/main" id="{12E27159-7B81-0181-FE65-1ADB330B6EEB}"/>
              </a:ext>
            </a:extLst>
          </p:cNvPr>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An E/R diagram graphically depicts the entities and relationships of a data model.</a:t>
            </a:r>
          </a:p>
          <a:p>
            <a:pPr algn="just"/>
            <a:r>
              <a:rPr lang="en-GB" sz="2000" dirty="0">
                <a:latin typeface="Times New Roman" panose="02020603050405020304" pitchFamily="18" charset="0"/>
                <a:cs typeface="Times New Roman" panose="02020603050405020304" pitchFamily="18" charset="0"/>
              </a:rPr>
              <a:t>Data models are typically rendered in a graphical format using an entity-relationship diagram, or E/R diagram for short. An E/R diagram graphically depicts the entities and relationships of a data model.</a:t>
            </a:r>
          </a:p>
          <a:p>
            <a:pPr marL="0" indent="0" algn="just">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73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9" name="Picture 38">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1" name="Picture 40">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3" name="Rectangle 42">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46">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51" name="Rectangle 50">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4AB93A-0988-8A14-7974-2757569451BF}"/>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3000" b="1">
                <a:solidFill>
                  <a:srgbClr val="FFFFFF"/>
                </a:solidFill>
              </a:rPr>
              <a:t>Entity-Relationship Diagramming Methods</a:t>
            </a:r>
            <a:endParaRPr lang="en-US" sz="3000">
              <a:solidFill>
                <a:srgbClr val="FFFFFF"/>
              </a:solidFill>
            </a:endParaRPr>
          </a:p>
        </p:txBody>
      </p:sp>
      <p:sp>
        <p:nvSpPr>
          <p:cNvPr id="3" name="Content Placeholder 2">
            <a:extLst>
              <a:ext uri="{FF2B5EF4-FFF2-40B4-BE49-F238E27FC236}">
                <a16:creationId xmlns:a16="http://schemas.microsoft.com/office/drawing/2014/main" id="{12E27159-7B81-0181-FE65-1ADB330B6EEB}"/>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500" b="1">
                <a:solidFill>
                  <a:srgbClr val="FFFFFF"/>
                </a:solidFill>
              </a:rPr>
              <a:t>E/R diagramming methods: </a:t>
            </a:r>
            <a:r>
              <a:rPr lang="en-US" sz="1500">
                <a:solidFill>
                  <a:srgbClr val="FFFFFF"/>
                </a:solidFill>
              </a:rPr>
              <a:t>(1) Ross, (2) Bachmann, (3) Martin, (4) Chen, (5) Rumbaugh</a:t>
            </a:r>
          </a:p>
        </p:txBody>
      </p:sp>
      <p:pic>
        <p:nvPicPr>
          <p:cNvPr id="5" name="Picture 4" descr="A diagram of a number of objects&#10;&#10;Description automatically generated">
            <a:extLst>
              <a:ext uri="{FF2B5EF4-FFF2-40B4-BE49-F238E27FC236}">
                <a16:creationId xmlns:a16="http://schemas.microsoft.com/office/drawing/2014/main" id="{94E07628-4E1C-BBE5-0624-53E62529BC85}"/>
              </a:ext>
            </a:extLst>
          </p:cNvPr>
          <p:cNvPicPr>
            <a:picLocks noChangeAspect="1"/>
          </p:cNvPicPr>
          <p:nvPr/>
        </p:nvPicPr>
        <p:blipFill>
          <a:blip r:embed="rId5"/>
          <a:stretch>
            <a:fillRect/>
          </a:stretch>
        </p:blipFill>
        <p:spPr>
          <a:xfrm>
            <a:off x="1004085" y="19717"/>
            <a:ext cx="10629657" cy="4517602"/>
          </a:xfrm>
          <a:prstGeom prst="rect">
            <a:avLst/>
          </a:prstGeom>
          <a:ln>
            <a:noFill/>
          </a:ln>
          <a:effectLst>
            <a:outerShdw blurRad="76200" dist="63500" dir="5040000" algn="tl" rotWithShape="0">
              <a:srgbClr val="000000">
                <a:alpha val="41000"/>
              </a:srgbClr>
            </a:outerShdw>
          </a:effectLst>
        </p:spPr>
      </p:pic>
      <p:sp>
        <p:nvSpPr>
          <p:cNvPr id="55" name="Rectangle 54">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68100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72783F-081A-49FD-C8E1-31741E31CD6A}"/>
              </a:ext>
            </a:extLst>
          </p:cNvPr>
          <p:cNvSpPr>
            <a:spLocks noGrp="1"/>
          </p:cNvSpPr>
          <p:nvPr>
            <p:ph type="title"/>
          </p:nvPr>
        </p:nvSpPr>
        <p:spPr>
          <a:xfrm>
            <a:off x="680321" y="753228"/>
            <a:ext cx="4136123" cy="1080938"/>
          </a:xfrm>
        </p:spPr>
        <p:txBody>
          <a:bodyPr>
            <a:normAutofit/>
          </a:bodyPr>
          <a:lstStyle/>
          <a:p>
            <a:r>
              <a:rPr lang="en-PK" sz="2400" b="1" dirty="0">
                <a:latin typeface="Times New Roman" panose="02020603050405020304" pitchFamily="18" charset="0"/>
                <a:cs typeface="Times New Roman" panose="02020603050405020304" pitchFamily="18" charset="0"/>
              </a:rPr>
              <a:t>ER - SAMPLE</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FE1CFD89-F98C-63F8-C08D-9146B078468B}"/>
              </a:ext>
            </a:extLst>
          </p:cNvPr>
          <p:cNvSpPr>
            <a:spLocks noGrp="1"/>
          </p:cNvSpPr>
          <p:nvPr>
            <p:ph idx="1"/>
          </p:nvPr>
        </p:nvSpPr>
        <p:spPr>
          <a:xfrm>
            <a:off x="1" y="2336873"/>
            <a:ext cx="4540468" cy="3599316"/>
          </a:xfrm>
        </p:spPr>
        <p:txBody>
          <a:bodyPr>
            <a:normAutofit/>
          </a:bodyPr>
          <a:lstStyle/>
          <a:p>
            <a:r>
              <a:rPr lang="en-US" sz="1800" dirty="0">
                <a:latin typeface="Times New Roman" panose="02020603050405020304" pitchFamily="18" charset="0"/>
                <a:cs typeface="Times New Roman" panose="02020603050405020304" pitchFamily="18" charset="0"/>
              </a:rPr>
              <a:t>An E/R diagram will show the entities in boxes and use lines or arrows to show relationships. The format of the boxes and lines differs with the diagramming method.</a:t>
            </a:r>
          </a:p>
          <a:p>
            <a:endParaRPr lang="en-US" sz="1800" dirty="0">
              <a:latin typeface="Times New Roman" panose="02020603050405020304" pitchFamily="18" charset="0"/>
              <a:cs typeface="Times New Roman" panose="02020603050405020304" pitchFamily="18" charset="0"/>
            </a:endParaRPr>
          </a:p>
        </p:txBody>
      </p:sp>
      <p:pic>
        <p:nvPicPr>
          <p:cNvPr id="5" name="Content Placeholder 4" descr="A diagram of a movie record&#10;&#10;Description automatically generated">
            <a:extLst>
              <a:ext uri="{FF2B5EF4-FFF2-40B4-BE49-F238E27FC236}">
                <a16:creationId xmlns:a16="http://schemas.microsoft.com/office/drawing/2014/main" id="{502FB9F6-B9C9-F434-69A2-3DC23587176D}"/>
              </a:ext>
            </a:extLst>
          </p:cNvPr>
          <p:cNvPicPr>
            <a:picLocks noChangeAspect="1"/>
          </p:cNvPicPr>
          <p:nvPr/>
        </p:nvPicPr>
        <p:blipFill>
          <a:blip r:embed="rId4"/>
          <a:stretch>
            <a:fillRect/>
          </a:stretch>
        </p:blipFill>
        <p:spPr>
          <a:xfrm>
            <a:off x="4639056" y="-18539"/>
            <a:ext cx="7549768" cy="6643794"/>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E9511A20-A90C-4B73-5DAA-DC91FAD2370C}"/>
              </a:ext>
            </a:extLst>
          </p:cNvPr>
          <p:cNvSpPr txBox="1"/>
          <p:nvPr/>
        </p:nvSpPr>
        <p:spPr>
          <a:xfrm>
            <a:off x="439445" y="6290442"/>
            <a:ext cx="3281668" cy="338554"/>
          </a:xfrm>
          <a:prstGeom prst="rect">
            <a:avLst/>
          </a:prstGeom>
          <a:noFill/>
        </p:spPr>
        <p:txBody>
          <a:bodyPr wrap="none" rtlCol="0">
            <a:spAutoFit/>
          </a:bodyPr>
          <a:lstStyle/>
          <a:p>
            <a:r>
              <a:rPr lang="en-PK" sz="1600" dirty="0"/>
              <a:t>This diagram is made using ERwin</a:t>
            </a:r>
          </a:p>
        </p:txBody>
      </p:sp>
    </p:spTree>
    <p:extLst>
      <p:ext uri="{BB962C8B-B14F-4D97-AF65-F5344CB8AC3E}">
        <p14:creationId xmlns:p14="http://schemas.microsoft.com/office/powerpoint/2010/main" val="20445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B6F7-08B9-377D-7663-1138AEFBFD3A}"/>
              </a:ext>
            </a:extLst>
          </p:cNvPr>
          <p:cNvSpPr>
            <a:spLocks noGrp="1"/>
          </p:cNvSpPr>
          <p:nvPr>
            <p:ph type="title"/>
          </p:nvPr>
        </p:nvSpPr>
        <p:spPr/>
        <p:txBody>
          <a:bodyPr/>
          <a:lstStyle/>
          <a:p>
            <a:r>
              <a:rPr lang="en-GB" dirty="0"/>
              <a:t>Data Modeling</a:t>
            </a:r>
            <a:endParaRPr lang="en-PK" dirty="0"/>
          </a:p>
        </p:txBody>
      </p:sp>
      <p:sp>
        <p:nvSpPr>
          <p:cNvPr id="3" name="Content Placeholder 2">
            <a:extLst>
              <a:ext uri="{FF2B5EF4-FFF2-40B4-BE49-F238E27FC236}">
                <a16:creationId xmlns:a16="http://schemas.microsoft.com/office/drawing/2014/main" id="{902A6FC1-3FF1-7EE7-4E3A-50D72939D598}"/>
              </a:ext>
            </a:extLst>
          </p:cNvPr>
          <p:cNvSpPr>
            <a:spLocks noGrp="1"/>
          </p:cNvSpPr>
          <p:nvPr>
            <p:ph idx="1"/>
          </p:nvPr>
        </p:nvSpPr>
        <p:spPr>
          <a:xfrm>
            <a:off x="389965" y="2336873"/>
            <a:ext cx="11443447" cy="3599316"/>
          </a:xfrm>
        </p:spPr>
        <p:txBody>
          <a:bodyPr/>
          <a:lstStyle/>
          <a:p>
            <a:pPr marL="0" indent="0" algn="just">
              <a:lnSpc>
                <a:spcPct val="100000"/>
              </a:lnSpc>
              <a:buNone/>
            </a:pPr>
            <a:r>
              <a:rPr lang="en-GB" sz="2800" b="1" dirty="0">
                <a:highlight>
                  <a:srgbClr val="000000"/>
                </a:highlight>
                <a:latin typeface="Times New Roman" panose="02020603050405020304" pitchFamily="18" charset="0"/>
                <a:cs typeface="Times New Roman" panose="02020603050405020304" pitchFamily="18" charset="0"/>
              </a:rPr>
              <a:t>What is Data Modeling ?</a:t>
            </a:r>
            <a:r>
              <a:rPr lang="en-GB" sz="2800" b="1" dirty="0">
                <a:latin typeface="Times New Roman" panose="02020603050405020304" pitchFamily="18" charset="0"/>
                <a:cs typeface="Times New Roman" panose="02020603050405020304" pitchFamily="18" charset="0"/>
              </a:rPr>
              <a:t> </a:t>
            </a:r>
          </a:p>
          <a:p>
            <a:pPr algn="just">
              <a:lnSpc>
                <a:spcPct val="100000"/>
              </a:lnSpc>
            </a:pPr>
            <a:r>
              <a:rPr lang="en-GB" dirty="0">
                <a:latin typeface="Times New Roman" panose="02020603050405020304" pitchFamily="18" charset="0"/>
                <a:cs typeface="Times New Roman" panose="02020603050405020304" pitchFamily="18" charset="0"/>
              </a:rPr>
              <a:t>Data modeling is the process of analyzing the things of interest to your organization and how these things are related to each other.</a:t>
            </a:r>
          </a:p>
          <a:p>
            <a:pPr algn="just">
              <a:lnSpc>
                <a:spcPct val="100000"/>
              </a:lnSpc>
            </a:pPr>
            <a:r>
              <a:rPr lang="en-GB" dirty="0">
                <a:latin typeface="Times New Roman" panose="02020603050405020304" pitchFamily="18" charset="0"/>
                <a:cs typeface="Times New Roman" panose="02020603050405020304" pitchFamily="18" charset="0"/>
              </a:rPr>
              <a:t>The data modeling process results in the discovery and documentation of the data resources of your business.</a:t>
            </a:r>
          </a:p>
          <a:p>
            <a:pPr algn="just">
              <a:lnSpc>
                <a:spcPct val="100000"/>
              </a:lnSpc>
            </a:pPr>
            <a:r>
              <a:rPr lang="en-GB" dirty="0">
                <a:latin typeface="Times New Roman" panose="02020603050405020304" pitchFamily="18" charset="0"/>
                <a:cs typeface="Times New Roman" panose="02020603050405020304" pitchFamily="18" charset="0"/>
              </a:rPr>
              <a:t>Before implementing databases of any sort, a DBA or DA needs to develop a sound model of the data to be stored.</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90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87C031CB-DEB3-405F-9996-5322C24A6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2031F0E-C3FA-4DAF-BD13-4AC665CFF0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BE685C68-BF28-4330-A4FE-33ABD8851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49629"/>
            <a:ext cx="11525954" cy="275942"/>
          </a:xfrm>
          <a:prstGeom prst="rect">
            <a:avLst/>
          </a:prstGeom>
        </p:spPr>
      </p:pic>
      <p:sp>
        <p:nvSpPr>
          <p:cNvPr id="23" name="Rectangle 22">
            <a:extLst>
              <a:ext uri="{FF2B5EF4-FFF2-40B4-BE49-F238E27FC236}">
                <a16:creationId xmlns:a16="http://schemas.microsoft.com/office/drawing/2014/main" id="{273350E1-40B5-47D9-8DDD-3C2A17B4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1525954" cy="53794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EAA647B-579F-1787-A212-C2F6F58FB03F}"/>
              </a:ext>
            </a:extLst>
          </p:cNvPr>
          <p:cNvSpPr>
            <a:spLocks noGrp="1"/>
          </p:cNvSpPr>
          <p:nvPr>
            <p:ph type="title"/>
          </p:nvPr>
        </p:nvSpPr>
        <p:spPr>
          <a:xfrm>
            <a:off x="4063113" y="1997765"/>
            <a:ext cx="5872891" cy="2696635"/>
          </a:xfrm>
        </p:spPr>
        <p:txBody>
          <a:bodyPr vert="horz" lIns="91440" tIns="45720" rIns="91440" bIns="45720" rtlCol="0" anchor="b">
            <a:normAutofit/>
          </a:bodyPr>
          <a:lstStyle/>
          <a:p>
            <a:pPr algn="r"/>
            <a:r>
              <a:rPr lang="en-US" sz="6000">
                <a:solidFill>
                  <a:srgbClr val="FFFFFF"/>
                </a:solidFill>
              </a:rPr>
              <a:t>TO BE CONTINUE</a:t>
            </a:r>
            <a:br>
              <a:rPr lang="en-US" sz="6000">
                <a:solidFill>
                  <a:srgbClr val="FFFFFF"/>
                </a:solidFill>
              </a:rPr>
            </a:br>
            <a:endParaRPr lang="en-US" sz="6000">
              <a:solidFill>
                <a:srgbClr val="FFFFFF"/>
              </a:solidFill>
            </a:endParaRPr>
          </a:p>
        </p:txBody>
      </p:sp>
      <p:pic>
        <p:nvPicPr>
          <p:cNvPr id="25" name="Picture 24">
            <a:extLst>
              <a:ext uri="{FF2B5EF4-FFF2-40B4-BE49-F238E27FC236}">
                <a16:creationId xmlns:a16="http://schemas.microsoft.com/office/drawing/2014/main" id="{A1500D0A-0DCA-4E06-8B25-618E6299CC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4686838"/>
            <a:ext cx="1602997" cy="144270"/>
          </a:xfrm>
          <a:prstGeom prst="rect">
            <a:avLst/>
          </a:prstGeom>
        </p:spPr>
      </p:pic>
      <p:sp>
        <p:nvSpPr>
          <p:cNvPr id="27" name="Rectangle 26">
            <a:extLst>
              <a:ext uri="{FF2B5EF4-FFF2-40B4-BE49-F238E27FC236}">
                <a16:creationId xmlns:a16="http://schemas.microsoft.com/office/drawing/2014/main" id="{108AC4DC-69B5-4DD1-84BC-850C5A286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3034068"/>
            <a:ext cx="160299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883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7B3E-0008-E797-3F55-40E4BB451C6D}"/>
              </a:ext>
            </a:extLst>
          </p:cNvPr>
          <p:cNvSpPr>
            <a:spLocks noGrp="1"/>
          </p:cNvSpPr>
          <p:nvPr>
            <p:ph type="title"/>
          </p:nvPr>
        </p:nvSpPr>
        <p:spPr/>
        <p:txBody>
          <a:bodyPr/>
          <a:lstStyle/>
          <a:p>
            <a:r>
              <a:rPr lang="en-GB" dirty="0"/>
              <a:t>Data Modeling</a:t>
            </a:r>
            <a:endParaRPr lang="en-PK" dirty="0"/>
          </a:p>
        </p:txBody>
      </p:sp>
      <p:sp>
        <p:nvSpPr>
          <p:cNvPr id="3" name="Content Placeholder 2">
            <a:extLst>
              <a:ext uri="{FF2B5EF4-FFF2-40B4-BE49-F238E27FC236}">
                <a16:creationId xmlns:a16="http://schemas.microsoft.com/office/drawing/2014/main" id="{8357A66E-17B0-C53E-BA7E-27D91AC13E30}"/>
              </a:ext>
            </a:extLst>
          </p:cNvPr>
          <p:cNvSpPr>
            <a:spLocks noGrp="1"/>
          </p:cNvSpPr>
          <p:nvPr>
            <p:ph idx="1"/>
          </p:nvPr>
        </p:nvSpPr>
        <p:spPr>
          <a:xfrm>
            <a:off x="126125" y="2336873"/>
            <a:ext cx="11498316" cy="4284644"/>
          </a:xfrm>
        </p:spPr>
        <p:txBody>
          <a:bodyPr>
            <a:noAutofit/>
          </a:bodyPr>
          <a:lstStyle/>
          <a:p>
            <a:pPr algn="just">
              <a:lnSpc>
                <a:spcPct val="100000"/>
              </a:lnSpc>
            </a:pPr>
            <a:r>
              <a:rPr lang="en-GB" sz="2200" dirty="0">
                <a:latin typeface="Times New Roman" panose="02020603050405020304" pitchFamily="18" charset="0"/>
                <a:cs typeface="Times New Roman" panose="02020603050405020304" pitchFamily="18" charset="0"/>
              </a:rPr>
              <a:t>Before implementing databases of any sort, a DBA or DA needs to develop a sound model of the data to be stored. </a:t>
            </a:r>
          </a:p>
          <a:p>
            <a:pPr algn="just">
              <a:lnSpc>
                <a:spcPct val="100000"/>
              </a:lnSpc>
            </a:pPr>
            <a:r>
              <a:rPr lang="en-GB" sz="2200" dirty="0">
                <a:latin typeface="Times New Roman" panose="02020603050405020304" pitchFamily="18" charset="0"/>
                <a:cs typeface="Times New Roman" panose="02020603050405020304" pitchFamily="18" charset="0"/>
              </a:rPr>
              <a:t>Novice database developers frequently begin with the quick-and-dirty approach to database implementation. They approach database design from a programming perspective. </a:t>
            </a:r>
          </a:p>
          <a:p>
            <a:pPr algn="just">
              <a:lnSpc>
                <a:spcPct val="100000"/>
              </a:lnSpc>
            </a:pPr>
            <a:r>
              <a:rPr lang="en-GB" sz="2200" dirty="0">
                <a:latin typeface="Times New Roman" panose="02020603050405020304" pitchFamily="18" charset="0"/>
                <a:cs typeface="Times New Roman" panose="02020603050405020304" pitchFamily="18" charset="0"/>
              </a:rPr>
              <a:t>Because novices often lack experience with databases and data requirements gathering, they attempt to design databases like the flat files they are accustomed to using. </a:t>
            </a:r>
          </a:p>
          <a:p>
            <a:pPr algn="just">
              <a:lnSpc>
                <a:spcPct val="100000"/>
              </a:lnSpc>
            </a:pPr>
            <a:r>
              <a:rPr lang="en-GB" sz="2200" dirty="0">
                <a:latin typeface="Times New Roman" panose="02020603050405020304" pitchFamily="18" charset="0"/>
                <a:cs typeface="Times New Roman" panose="02020603050405020304" pitchFamily="18" charset="0"/>
              </a:rPr>
              <a:t>This is a major mistake. Indeed, most developers using this approach quickly discover problems after the databases and applications become operational in a production environment. </a:t>
            </a:r>
          </a:p>
          <a:p>
            <a:pPr algn="just">
              <a:lnSpc>
                <a:spcPct val="100000"/>
              </a:lnSpc>
            </a:pPr>
            <a:r>
              <a:rPr lang="en-GB" sz="2200" dirty="0">
                <a:latin typeface="Times New Roman" panose="02020603050405020304" pitchFamily="18" charset="0"/>
                <a:cs typeface="Times New Roman" panose="02020603050405020304" pitchFamily="18" charset="0"/>
              </a:rPr>
              <a:t>At a minimum, performance will suffer and data may not be as readily available as required. At worst, data integrity problems may arise, rendering the entire application unusable.</a:t>
            </a:r>
            <a:endParaRPr lang="en-PK"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0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7A36-C1D0-E4BE-7B96-176F2D5363E7}"/>
              </a:ext>
            </a:extLst>
          </p:cNvPr>
          <p:cNvSpPr>
            <a:spLocks noGrp="1"/>
          </p:cNvSpPr>
          <p:nvPr>
            <p:ph type="title"/>
          </p:nvPr>
        </p:nvSpPr>
        <p:spPr/>
        <p:txBody>
          <a:bodyPr/>
          <a:lstStyle/>
          <a:p>
            <a:r>
              <a:rPr lang="en-PK" b="1" dirty="0"/>
              <a:t>Requirement of Data Modeling</a:t>
            </a:r>
          </a:p>
        </p:txBody>
      </p:sp>
      <p:sp>
        <p:nvSpPr>
          <p:cNvPr id="3" name="Content Placeholder 2">
            <a:extLst>
              <a:ext uri="{FF2B5EF4-FFF2-40B4-BE49-F238E27FC236}">
                <a16:creationId xmlns:a16="http://schemas.microsoft.com/office/drawing/2014/main" id="{FF54AFC8-B9F1-7A99-CDE1-804174182CD8}"/>
              </a:ext>
            </a:extLst>
          </p:cNvPr>
          <p:cNvSpPr>
            <a:spLocks noGrp="1"/>
          </p:cNvSpPr>
          <p:nvPr>
            <p:ph idx="1"/>
          </p:nvPr>
        </p:nvSpPr>
        <p:spPr>
          <a:xfrm>
            <a:off x="680321" y="2336873"/>
            <a:ext cx="10626434" cy="3599316"/>
          </a:xfrm>
        </p:spPr>
        <p:txBody>
          <a:bodyPr>
            <a:normAutofit/>
          </a:bodyPr>
          <a:lstStyle/>
          <a:p>
            <a:pPr algn="just">
              <a:lnSpc>
                <a:spcPct val="100000"/>
              </a:lnSpc>
            </a:pPr>
            <a:r>
              <a:rPr lang="en-GB" sz="2200" dirty="0">
                <a:latin typeface="Times New Roman" panose="02020603050405020304" pitchFamily="18" charset="0"/>
                <a:cs typeface="Times New Roman" panose="02020603050405020304" pitchFamily="18" charset="0"/>
              </a:rPr>
              <a:t>What is required is a practiced and formal approach to gathering data requirements and modeling the data, that is, the discovery and identification of entities and data elements.</a:t>
            </a:r>
          </a:p>
          <a:p>
            <a:pPr algn="just">
              <a:lnSpc>
                <a:spcPct val="100000"/>
              </a:lnSpc>
            </a:pPr>
            <a:r>
              <a:rPr lang="en-GB" sz="2200" dirty="0">
                <a:latin typeface="Times New Roman" panose="02020603050405020304" pitchFamily="18" charset="0"/>
                <a:cs typeface="Times New Roman" panose="02020603050405020304" pitchFamily="18" charset="0"/>
              </a:rPr>
              <a:t>Data normalization is a big part of data modeling and database design.</a:t>
            </a:r>
          </a:p>
          <a:p>
            <a:pPr algn="just">
              <a:lnSpc>
                <a:spcPct val="100000"/>
              </a:lnSpc>
            </a:pPr>
            <a:r>
              <a:rPr lang="en-GB" sz="2200" dirty="0">
                <a:latin typeface="Times New Roman" panose="02020603050405020304" pitchFamily="18" charset="0"/>
                <a:cs typeface="Times New Roman" panose="02020603050405020304" pitchFamily="18" charset="0"/>
              </a:rPr>
              <a:t>A normalized data model reduces data redundancy and inconsistencies by ensuring that the data elements are designed appropriately.</a:t>
            </a:r>
          </a:p>
        </p:txBody>
      </p:sp>
    </p:spTree>
    <p:extLst>
      <p:ext uri="{BB962C8B-B14F-4D97-AF65-F5344CB8AC3E}">
        <p14:creationId xmlns:p14="http://schemas.microsoft.com/office/powerpoint/2010/main" val="235532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7A36-C1D0-E4BE-7B96-176F2D5363E7}"/>
              </a:ext>
            </a:extLst>
          </p:cNvPr>
          <p:cNvSpPr>
            <a:spLocks noGrp="1"/>
          </p:cNvSpPr>
          <p:nvPr>
            <p:ph type="title"/>
          </p:nvPr>
        </p:nvSpPr>
        <p:spPr/>
        <p:txBody>
          <a:bodyPr/>
          <a:lstStyle/>
          <a:p>
            <a:r>
              <a:rPr lang="en-GB" b="1" dirty="0"/>
              <a:t>Data Modeling Concepts</a:t>
            </a:r>
            <a:endParaRPr lang="en-PK" b="1" dirty="0"/>
          </a:p>
        </p:txBody>
      </p:sp>
      <p:sp>
        <p:nvSpPr>
          <p:cNvPr id="3" name="Content Placeholder 2">
            <a:extLst>
              <a:ext uri="{FF2B5EF4-FFF2-40B4-BE49-F238E27FC236}">
                <a16:creationId xmlns:a16="http://schemas.microsoft.com/office/drawing/2014/main" id="{FF54AFC8-B9F1-7A99-CDE1-804174182CD8}"/>
              </a:ext>
            </a:extLst>
          </p:cNvPr>
          <p:cNvSpPr>
            <a:spLocks noGrp="1"/>
          </p:cNvSpPr>
          <p:nvPr>
            <p:ph idx="1"/>
          </p:nvPr>
        </p:nvSpPr>
        <p:spPr>
          <a:xfrm>
            <a:off x="242047" y="2336872"/>
            <a:ext cx="11577918" cy="3942903"/>
          </a:xfrm>
        </p:spPr>
        <p:txBody>
          <a:bodyPr>
            <a:normAutofit/>
          </a:bodyPr>
          <a:lstStyle/>
          <a:p>
            <a:pPr algn="just">
              <a:lnSpc>
                <a:spcPct val="100000"/>
              </a:lnSpc>
            </a:pPr>
            <a:r>
              <a:rPr lang="en-GB" sz="2200" dirty="0">
                <a:latin typeface="Times New Roman" panose="02020603050405020304" pitchFamily="18" charset="0"/>
                <a:cs typeface="Times New Roman" panose="02020603050405020304" pitchFamily="18" charset="0"/>
              </a:rPr>
              <a:t>The first objective of data modeling is to understand the requirements.</a:t>
            </a:r>
          </a:p>
          <a:p>
            <a:pPr algn="just">
              <a:lnSpc>
                <a:spcPct val="100000"/>
              </a:lnSpc>
            </a:pPr>
            <a:r>
              <a:rPr lang="en-GB" sz="2200" dirty="0">
                <a:latin typeface="Times New Roman" panose="02020603050405020304" pitchFamily="18" charset="0"/>
                <a:cs typeface="Times New Roman" panose="02020603050405020304" pitchFamily="18" charset="0"/>
              </a:rPr>
              <a:t>A data model delivers value by enhancing communication and understanding</a:t>
            </a:r>
          </a:p>
          <a:p>
            <a:pPr algn="just">
              <a:lnSpc>
                <a:spcPct val="100000"/>
              </a:lnSpc>
            </a:pPr>
            <a:r>
              <a:rPr lang="en-GB" sz="2200" dirty="0">
                <a:latin typeface="Times New Roman" panose="02020603050405020304" pitchFamily="18" charset="0"/>
                <a:cs typeface="Times New Roman" panose="02020603050405020304" pitchFamily="18" charset="0"/>
              </a:rPr>
              <a:t>It can be argued that these are quite valuable. However, the primary value of a data model is its ability to be used as a blueprint to build a physical database.</a:t>
            </a:r>
          </a:p>
          <a:p>
            <a:pPr algn="just">
              <a:lnSpc>
                <a:spcPct val="100000"/>
              </a:lnSpc>
            </a:pPr>
            <a:r>
              <a:rPr lang="en-GB" sz="2200" dirty="0">
                <a:latin typeface="Times New Roman" panose="02020603050405020304" pitchFamily="18" charset="0"/>
                <a:cs typeface="Times New Roman" panose="02020603050405020304" pitchFamily="18" charset="0"/>
              </a:rPr>
              <a:t>When databases are built from a well-designed data model, the resultant structures provide increased value to the organization.</a:t>
            </a:r>
          </a:p>
          <a:p>
            <a:pPr marL="0" indent="0" algn="just">
              <a:lnSpc>
                <a:spcPct val="100000"/>
              </a:lnSpc>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19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7A36-C1D0-E4BE-7B96-176F2D5363E7}"/>
              </a:ext>
            </a:extLst>
          </p:cNvPr>
          <p:cNvSpPr>
            <a:spLocks noGrp="1"/>
          </p:cNvSpPr>
          <p:nvPr>
            <p:ph type="title"/>
          </p:nvPr>
        </p:nvSpPr>
        <p:spPr/>
        <p:txBody>
          <a:bodyPr/>
          <a:lstStyle/>
          <a:p>
            <a:r>
              <a:rPr lang="en-GB" b="1" dirty="0"/>
              <a:t>Data Modeling Advantages </a:t>
            </a:r>
            <a:endParaRPr lang="en-PK" b="1" dirty="0"/>
          </a:p>
        </p:txBody>
      </p:sp>
      <p:sp>
        <p:nvSpPr>
          <p:cNvPr id="3" name="Content Placeholder 2">
            <a:extLst>
              <a:ext uri="{FF2B5EF4-FFF2-40B4-BE49-F238E27FC236}">
                <a16:creationId xmlns:a16="http://schemas.microsoft.com/office/drawing/2014/main" id="{FF54AFC8-B9F1-7A99-CDE1-804174182CD8}"/>
              </a:ext>
            </a:extLst>
          </p:cNvPr>
          <p:cNvSpPr>
            <a:spLocks noGrp="1"/>
          </p:cNvSpPr>
          <p:nvPr>
            <p:ph idx="1"/>
          </p:nvPr>
        </p:nvSpPr>
        <p:spPr>
          <a:xfrm>
            <a:off x="680321" y="2336873"/>
            <a:ext cx="10626434" cy="3599316"/>
          </a:xfrm>
        </p:spPr>
        <p:txBody>
          <a:bodyPr>
            <a:normAutofit/>
          </a:bodyPr>
          <a:lstStyle/>
          <a:p>
            <a:pPr algn="just"/>
            <a:r>
              <a:rPr lang="en-GB" sz="2200" dirty="0">
                <a:latin typeface="Times New Roman" panose="02020603050405020304" pitchFamily="18" charset="0"/>
                <a:cs typeface="Times New Roman" panose="02020603050405020304" pitchFamily="18" charset="0"/>
              </a:rPr>
              <a:t>Minimized data redundancy </a:t>
            </a:r>
          </a:p>
          <a:p>
            <a:pPr algn="just"/>
            <a:r>
              <a:rPr lang="en-GB" sz="2200" dirty="0">
                <a:latin typeface="Times New Roman" panose="02020603050405020304" pitchFamily="18" charset="0"/>
                <a:cs typeface="Times New Roman" panose="02020603050405020304" pitchFamily="18" charset="0"/>
              </a:rPr>
              <a:t>Maximized data integrity</a:t>
            </a:r>
          </a:p>
          <a:p>
            <a:pPr algn="just"/>
            <a:r>
              <a:rPr lang="en-GB" sz="2200" dirty="0">
                <a:latin typeface="Times New Roman" panose="02020603050405020304" pitchFamily="18" charset="0"/>
                <a:cs typeface="Times New Roman" panose="02020603050405020304" pitchFamily="18" charset="0"/>
              </a:rPr>
              <a:t>Increased stability </a:t>
            </a:r>
          </a:p>
          <a:p>
            <a:pPr algn="just"/>
            <a:r>
              <a:rPr lang="en-GB" sz="2200" dirty="0">
                <a:latin typeface="Times New Roman" panose="02020603050405020304" pitchFamily="18" charset="0"/>
                <a:cs typeface="Times New Roman" panose="02020603050405020304" pitchFamily="18" charset="0"/>
              </a:rPr>
              <a:t>Better data sharing </a:t>
            </a:r>
          </a:p>
          <a:p>
            <a:pPr algn="just"/>
            <a:r>
              <a:rPr lang="en-GB" sz="2200" dirty="0">
                <a:latin typeface="Times New Roman" panose="02020603050405020304" pitchFamily="18" charset="0"/>
                <a:cs typeface="Times New Roman" panose="02020603050405020304" pitchFamily="18" charset="0"/>
              </a:rPr>
              <a:t>Increased consistency </a:t>
            </a:r>
          </a:p>
          <a:p>
            <a:pPr algn="just"/>
            <a:r>
              <a:rPr lang="en-GB" sz="2200" dirty="0">
                <a:latin typeface="Times New Roman" panose="02020603050405020304" pitchFamily="18" charset="0"/>
                <a:cs typeface="Times New Roman" panose="02020603050405020304" pitchFamily="18" charset="0"/>
              </a:rPr>
              <a:t>More access to data </a:t>
            </a:r>
          </a:p>
          <a:p>
            <a:pPr algn="just"/>
            <a:r>
              <a:rPr lang="en-GB" sz="2200" dirty="0">
                <a:latin typeface="Times New Roman" panose="02020603050405020304" pitchFamily="18" charset="0"/>
                <a:cs typeface="Times New Roman" panose="02020603050405020304" pitchFamily="18" charset="0"/>
              </a:rPr>
              <a:t>Better data usability.</a:t>
            </a:r>
          </a:p>
        </p:txBody>
      </p:sp>
    </p:spTree>
    <p:extLst>
      <p:ext uri="{BB962C8B-B14F-4D97-AF65-F5344CB8AC3E}">
        <p14:creationId xmlns:p14="http://schemas.microsoft.com/office/powerpoint/2010/main" val="149132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7A36-C1D0-E4BE-7B96-176F2D5363E7}"/>
              </a:ext>
            </a:extLst>
          </p:cNvPr>
          <p:cNvSpPr>
            <a:spLocks noGrp="1"/>
          </p:cNvSpPr>
          <p:nvPr>
            <p:ph type="title"/>
          </p:nvPr>
        </p:nvSpPr>
        <p:spPr/>
        <p:txBody>
          <a:bodyPr/>
          <a:lstStyle/>
          <a:p>
            <a:r>
              <a:rPr lang="en-GB" b="1" dirty="0"/>
              <a:t>The Enterprise Data Model</a:t>
            </a:r>
            <a:endParaRPr lang="en-PK" b="1" dirty="0"/>
          </a:p>
        </p:txBody>
      </p:sp>
      <p:sp>
        <p:nvSpPr>
          <p:cNvPr id="3" name="Content Placeholder 2">
            <a:extLst>
              <a:ext uri="{FF2B5EF4-FFF2-40B4-BE49-F238E27FC236}">
                <a16:creationId xmlns:a16="http://schemas.microsoft.com/office/drawing/2014/main" id="{FF54AFC8-B9F1-7A99-CDE1-804174182CD8}"/>
              </a:ext>
            </a:extLst>
          </p:cNvPr>
          <p:cNvSpPr>
            <a:spLocks noGrp="1"/>
          </p:cNvSpPr>
          <p:nvPr>
            <p:ph idx="1"/>
          </p:nvPr>
        </p:nvSpPr>
        <p:spPr>
          <a:xfrm>
            <a:off x="680321" y="2336873"/>
            <a:ext cx="10626434" cy="3599316"/>
          </a:xfrm>
        </p:spPr>
        <p:txBody>
          <a:bodyPr>
            <a:normAutofit fontScale="92500" lnSpcReduction="20000"/>
          </a:bodyPr>
          <a:lstStyle/>
          <a:p>
            <a:pPr marL="0" indent="0" algn="just">
              <a:lnSpc>
                <a:spcPct val="110000"/>
              </a:lnSpc>
              <a:buNone/>
            </a:pPr>
            <a:r>
              <a:rPr lang="en-GB" sz="2800" b="1" dirty="0">
                <a:highlight>
                  <a:srgbClr val="000000"/>
                </a:highlight>
                <a:latin typeface="Times New Roman" panose="02020603050405020304" pitchFamily="18" charset="0"/>
                <a:cs typeface="Times New Roman" panose="02020603050405020304" pitchFamily="18" charset="0"/>
              </a:rPr>
              <a:t>What is </a:t>
            </a:r>
            <a:r>
              <a:rPr lang="en-GB" sz="2800" b="1" dirty="0">
                <a:highlight>
                  <a:srgbClr val="000000"/>
                </a:highlight>
              </a:rPr>
              <a:t>Enterprise Data Model ? </a:t>
            </a:r>
            <a:endParaRPr lang="en-GB" sz="2800" b="1" dirty="0">
              <a:highlight>
                <a:srgbClr val="000000"/>
              </a:highlight>
              <a:latin typeface="Times New Roman" panose="02020603050405020304" pitchFamily="18" charset="0"/>
              <a:cs typeface="Times New Roman" panose="02020603050405020304" pitchFamily="18" charset="0"/>
            </a:endParaRPr>
          </a:p>
          <a:p>
            <a:pPr algn="just">
              <a:lnSpc>
                <a:spcPct val="110000"/>
              </a:lnSpc>
            </a:pPr>
            <a:r>
              <a:rPr lang="en-GB" dirty="0">
                <a:latin typeface="Times New Roman" panose="02020603050405020304" pitchFamily="18" charset="0"/>
                <a:cs typeface="Times New Roman" panose="02020603050405020304" pitchFamily="18" charset="0"/>
              </a:rPr>
              <a:t>An enterprise data model is a single data model that describes comprehensively the data needs of the entire organization.</a:t>
            </a:r>
          </a:p>
          <a:p>
            <a:pPr marL="0" indent="0" algn="just">
              <a:lnSpc>
                <a:spcPct val="110000"/>
              </a:lnSpc>
              <a:buNone/>
            </a:pPr>
            <a:endParaRPr lang="en-GB" dirty="0">
              <a:latin typeface="Times New Roman" panose="02020603050405020304" pitchFamily="18" charset="0"/>
              <a:cs typeface="Times New Roman" panose="02020603050405020304" pitchFamily="18" charset="0"/>
            </a:endParaRPr>
          </a:p>
          <a:p>
            <a:pPr algn="just">
              <a:lnSpc>
                <a:spcPct val="110000"/>
              </a:lnSpc>
            </a:pPr>
            <a:endParaRPr lang="en-GB" dirty="0">
              <a:latin typeface="Times New Roman" panose="02020603050405020304" pitchFamily="18" charset="0"/>
              <a:cs typeface="Times New Roman" panose="02020603050405020304" pitchFamily="18" charset="0"/>
            </a:endParaRPr>
          </a:p>
          <a:p>
            <a:pPr marL="0" indent="0" algn="just">
              <a:lnSpc>
                <a:spcPct val="110000"/>
              </a:lnSpc>
              <a:buNone/>
            </a:pPr>
            <a:r>
              <a:rPr lang="en-GB" dirty="0">
                <a:latin typeface="Times New Roman" panose="02020603050405020304" pitchFamily="18" charset="0"/>
                <a:cs typeface="Times New Roman" panose="02020603050405020304" pitchFamily="18" charset="0"/>
              </a:rPr>
              <a:t>Data modeling requires a different mindset than requirements gathering for application development and process-oriented tasks. It is important to think "what" is of interest instead of "how" tasks are accomplished. To transition to this alternative way of thinking, follow these three rules.</a:t>
            </a:r>
          </a:p>
          <a:p>
            <a:pPr algn="just">
              <a:lnSpc>
                <a:spcPct val="11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23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7A36-C1D0-E4BE-7B96-176F2D5363E7}"/>
              </a:ext>
            </a:extLst>
          </p:cNvPr>
          <p:cNvSpPr>
            <a:spLocks noGrp="1"/>
          </p:cNvSpPr>
          <p:nvPr>
            <p:ph type="title"/>
          </p:nvPr>
        </p:nvSpPr>
        <p:spPr>
          <a:xfrm>
            <a:off x="126125" y="753228"/>
            <a:ext cx="10168058" cy="1080938"/>
          </a:xfrm>
        </p:spPr>
        <p:txBody>
          <a:bodyPr/>
          <a:lstStyle/>
          <a:p>
            <a:r>
              <a:rPr lang="en-GB" b="1" dirty="0"/>
              <a:t>The Enterprise Data Model(</a:t>
            </a:r>
            <a:r>
              <a:rPr lang="en-GB" sz="3600" b="1" dirty="0">
                <a:latin typeface="Times New Roman" panose="02020603050405020304" pitchFamily="18" charset="0"/>
                <a:cs typeface="Times New Roman" panose="02020603050405020304" pitchFamily="18" charset="0"/>
              </a:rPr>
              <a:t>THREE RULES</a:t>
            </a:r>
            <a:r>
              <a:rPr lang="en-GB" dirty="0">
                <a:latin typeface="Times New Roman" panose="02020603050405020304" pitchFamily="18" charset="0"/>
                <a:cs typeface="Times New Roman" panose="02020603050405020304" pitchFamily="18" charset="0"/>
              </a:rPr>
              <a:t>)</a:t>
            </a:r>
            <a:endParaRPr lang="en-PK" b="1" dirty="0"/>
          </a:p>
        </p:txBody>
      </p:sp>
      <p:sp>
        <p:nvSpPr>
          <p:cNvPr id="3" name="Content Placeholder 2">
            <a:extLst>
              <a:ext uri="{FF2B5EF4-FFF2-40B4-BE49-F238E27FC236}">
                <a16:creationId xmlns:a16="http://schemas.microsoft.com/office/drawing/2014/main" id="{FF54AFC8-B9F1-7A99-CDE1-804174182CD8}"/>
              </a:ext>
            </a:extLst>
          </p:cNvPr>
          <p:cNvSpPr>
            <a:spLocks noGrp="1"/>
          </p:cNvSpPr>
          <p:nvPr>
            <p:ph idx="1"/>
          </p:nvPr>
        </p:nvSpPr>
        <p:spPr>
          <a:xfrm>
            <a:off x="680321" y="2336872"/>
            <a:ext cx="10626434" cy="4000865"/>
          </a:xfrm>
        </p:spPr>
        <p:txBody>
          <a:bodyPr>
            <a:normAutofit fontScale="77500" lnSpcReduction="20000"/>
          </a:bodyPr>
          <a:lstStyle/>
          <a:p>
            <a:pPr algn="just">
              <a:lnSpc>
                <a:spcPct val="120000"/>
              </a:lnSpc>
            </a:pPr>
            <a:r>
              <a:rPr lang="en-GB" sz="3000" b="1" dirty="0">
                <a:highlight>
                  <a:srgbClr val="000000"/>
                </a:highlight>
                <a:latin typeface="Times New Roman" panose="02020603050405020304" pitchFamily="18" charset="0"/>
                <a:cs typeface="Times New Roman" panose="02020603050405020304" pitchFamily="18" charset="0"/>
              </a:rPr>
              <a:t>Don't think physical; think conceptual</a:t>
            </a:r>
            <a:r>
              <a:rPr lang="en-GB" b="1" dirty="0">
                <a:highlight>
                  <a:srgbClr val="000000"/>
                </a:highlight>
                <a:latin typeface="Times New Roman" panose="02020603050405020304" pitchFamily="18" charset="0"/>
                <a:cs typeface="Times New Roman" panose="02020603050405020304" pitchFamily="18" charset="0"/>
              </a:rPr>
              <a:t>. </a:t>
            </a:r>
          </a:p>
          <a:p>
            <a:pPr marL="0" indent="0" algn="just">
              <a:lnSpc>
                <a:spcPct val="120000"/>
              </a:lnSpc>
              <a:buNone/>
            </a:pPr>
            <a:r>
              <a:rPr lang="en-GB" sz="2600" dirty="0">
                <a:latin typeface="Times New Roman" panose="02020603050405020304" pitchFamily="18" charset="0"/>
                <a:cs typeface="Times New Roman" panose="02020603050405020304" pitchFamily="18" charset="0"/>
              </a:rPr>
              <a:t>Concern yourself with business issues and terms rather than physical storage issues and DBMS constraints.</a:t>
            </a:r>
          </a:p>
          <a:p>
            <a:pPr algn="just">
              <a:lnSpc>
                <a:spcPct val="120000"/>
              </a:lnSpc>
            </a:pPr>
            <a:r>
              <a:rPr lang="en-GB" sz="3000" b="1" dirty="0">
                <a:highlight>
                  <a:srgbClr val="000000"/>
                </a:highlight>
                <a:latin typeface="Times New Roman" panose="02020603050405020304" pitchFamily="18" charset="0"/>
                <a:cs typeface="Times New Roman" panose="02020603050405020304" pitchFamily="18" charset="0"/>
              </a:rPr>
              <a:t>Don't think process; think structure. </a:t>
            </a:r>
          </a:p>
          <a:p>
            <a:pPr marL="0" indent="0" algn="just">
              <a:lnSpc>
                <a:spcPct val="120000"/>
              </a:lnSpc>
              <a:buNone/>
            </a:pPr>
            <a:r>
              <a:rPr lang="en-GB" sz="2600" dirty="0">
                <a:latin typeface="Times New Roman" panose="02020603050405020304" pitchFamily="18" charset="0"/>
                <a:cs typeface="Times New Roman" panose="02020603050405020304" pitchFamily="18" charset="0"/>
              </a:rPr>
              <a:t>How something is done, although important for application development, is not important for data modeling. The things that processes are being applied to are what is important to data modeling.</a:t>
            </a:r>
          </a:p>
          <a:p>
            <a:pPr algn="just">
              <a:lnSpc>
                <a:spcPct val="120000"/>
              </a:lnSpc>
            </a:pPr>
            <a:r>
              <a:rPr lang="en-GB" sz="3000" b="1" dirty="0">
                <a:highlight>
                  <a:srgbClr val="000000"/>
                </a:highlight>
                <a:latin typeface="Times New Roman" panose="02020603050405020304" pitchFamily="18" charset="0"/>
                <a:cs typeface="Times New Roman" panose="02020603050405020304" pitchFamily="18" charset="0"/>
              </a:rPr>
              <a:t>Don't think navigation; think relationship. </a:t>
            </a:r>
          </a:p>
          <a:p>
            <a:pPr marL="0" indent="0" algn="just">
              <a:lnSpc>
                <a:spcPct val="120000"/>
              </a:lnSpc>
              <a:buNone/>
            </a:pPr>
            <a:r>
              <a:rPr lang="en-GB" sz="2600" dirty="0">
                <a:latin typeface="Times New Roman" panose="02020603050405020304" pitchFamily="18" charset="0"/>
                <a:cs typeface="Times New Roman" panose="02020603050405020304" pitchFamily="18" charset="0"/>
              </a:rPr>
              <a:t>The way that things are related to one another is important because relationships map the data model. The way in which relationships are traversed is unimportant to conceptual and logical data modeling.</a:t>
            </a:r>
          </a:p>
        </p:txBody>
      </p:sp>
    </p:spTree>
    <p:extLst>
      <p:ext uri="{BB962C8B-B14F-4D97-AF65-F5344CB8AC3E}">
        <p14:creationId xmlns:p14="http://schemas.microsoft.com/office/powerpoint/2010/main" val="13135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B93A-0988-8A14-7974-2757569451BF}"/>
              </a:ext>
            </a:extLst>
          </p:cNvPr>
          <p:cNvSpPr>
            <a:spLocks noGrp="1"/>
          </p:cNvSpPr>
          <p:nvPr>
            <p:ph type="title"/>
          </p:nvPr>
        </p:nvSpPr>
        <p:spPr/>
        <p:txBody>
          <a:bodyPr/>
          <a:lstStyle/>
          <a:p>
            <a:r>
              <a:rPr lang="en-GB" b="1" dirty="0"/>
              <a:t>The Enterprise Data Model</a:t>
            </a:r>
            <a:endParaRPr lang="en-PK" dirty="0"/>
          </a:p>
        </p:txBody>
      </p:sp>
      <p:sp>
        <p:nvSpPr>
          <p:cNvPr id="3" name="Content Placeholder 2">
            <a:extLst>
              <a:ext uri="{FF2B5EF4-FFF2-40B4-BE49-F238E27FC236}">
                <a16:creationId xmlns:a16="http://schemas.microsoft.com/office/drawing/2014/main" id="{12E27159-7B81-0181-FE65-1ADB330B6EEB}"/>
              </a:ext>
            </a:extLst>
          </p:cNvPr>
          <p:cNvSpPr>
            <a:spLocks noGrp="1"/>
          </p:cNvSpPr>
          <p:nvPr>
            <p:ph idx="1"/>
          </p:nvPr>
        </p:nvSpPr>
        <p:spPr/>
        <p:txBody>
          <a:bodyPr/>
          <a:lstStyle/>
          <a:p>
            <a:pPr marL="0" indent="0">
              <a:buNone/>
            </a:pPr>
            <a:r>
              <a:rPr lang="en-GB" sz="2800" b="1" dirty="0">
                <a:highlight>
                  <a:srgbClr val="000000"/>
                </a:highlight>
              </a:rPr>
              <a:t>Keep in mind</a:t>
            </a:r>
          </a:p>
          <a:p>
            <a:pPr marL="0" indent="0">
              <a:buNone/>
            </a:pPr>
            <a:r>
              <a:rPr lang="en-GB" dirty="0"/>
              <a:t>As you create your data models, you are developing the lexicon of your organization's business. Much like a dictionary functions as the lexicon of a given language, the data model functions as the lexicon of business terms and their usage.</a:t>
            </a:r>
            <a:endParaRPr lang="en-PK" dirty="0"/>
          </a:p>
        </p:txBody>
      </p:sp>
    </p:spTree>
    <p:extLst>
      <p:ext uri="{BB962C8B-B14F-4D97-AF65-F5344CB8AC3E}">
        <p14:creationId xmlns:p14="http://schemas.microsoft.com/office/powerpoint/2010/main" val="338498281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{28505010-5145-DA4C-94AF-23C749EBF297}tf10001057</Template>
  <TotalTime>1320</TotalTime>
  <Words>1298</Words>
  <Application>Microsoft Macintosh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Trebuchet MS</vt:lpstr>
      <vt:lpstr>Berlin</vt:lpstr>
      <vt:lpstr>CHAPTER</vt:lpstr>
      <vt:lpstr>Data Modeling</vt:lpstr>
      <vt:lpstr>Data Modeling</vt:lpstr>
      <vt:lpstr>Requirement of Data Modeling</vt:lpstr>
      <vt:lpstr>Data Modeling Concepts</vt:lpstr>
      <vt:lpstr>Data Modeling Advantages </vt:lpstr>
      <vt:lpstr>The Enterprise Data Model</vt:lpstr>
      <vt:lpstr>The Enterprise Data Model(THREE RULES)</vt:lpstr>
      <vt:lpstr>The Enterprise Data Model</vt:lpstr>
      <vt:lpstr>Data Modeling</vt:lpstr>
      <vt:lpstr>Data Modeling</vt:lpstr>
      <vt:lpstr>Data Modeling (Keys)</vt:lpstr>
      <vt:lpstr>Data Modeling (Keys)</vt:lpstr>
      <vt:lpstr>PowerPoint Presentation</vt:lpstr>
      <vt:lpstr>Data Modeling (Relationships)</vt:lpstr>
      <vt:lpstr>Data Modeling (Relationships)</vt:lpstr>
      <vt:lpstr>Entity-Relationship Diagramming</vt:lpstr>
      <vt:lpstr>Entity-Relationship Diagramming Methods</vt:lpstr>
      <vt:lpstr>ER - SAMPLE</vt:lpstr>
      <vt:lpstr>TO BE CONTINUE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dc:title>
  <dc:creator>Muhammad Ali Bashir</dc:creator>
  <cp:lastModifiedBy>Muhammad Ali Bashir</cp:lastModifiedBy>
  <cp:revision>5</cp:revision>
  <dcterms:created xsi:type="dcterms:W3CDTF">2023-09-10T07:27:57Z</dcterms:created>
  <dcterms:modified xsi:type="dcterms:W3CDTF">2023-09-11T05:28:22Z</dcterms:modified>
</cp:coreProperties>
</file>