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0" r:id="rId4"/>
    <p:sldId id="261"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39"/>
    <p:restoredTop sz="94672"/>
  </p:normalViewPr>
  <p:slideViewPr>
    <p:cSldViewPr snapToGrid="0">
      <p:cViewPr varScale="1">
        <p:scale>
          <a:sx n="88" d="100"/>
          <a:sy n="88" d="100"/>
        </p:scale>
        <p:origin x="184"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56A0F85-B3EB-E546-83F4-EC01D267FDEE}" type="datetimeFigureOut">
              <a:rPr lang="en-PK" smtClean="0"/>
              <a:t>24/09/2023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255346" y="2750337"/>
            <a:ext cx="1171888" cy="1356442"/>
          </a:xfrm>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224622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309"/>
            <a:ext cx="1154151" cy="1090789"/>
          </a:xfrm>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340809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11615"/>
            <a:ext cx="1154151" cy="1090789"/>
          </a:xfrm>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940857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90FF75AE-5220-9A45-8B01-70E56FCD4F14}" type="slidenum">
              <a:rPr lang="en-PK" smtClean="0"/>
              <a:t>‹#›</a:t>
            </a:fld>
            <a:endParaRPr lang="en-PK"/>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0137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a:xfrm>
            <a:off x="10729455" y="4709925"/>
            <a:ext cx="1154151" cy="1090789"/>
          </a:xfrm>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133795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56A0F85-B3EB-E546-83F4-EC01D267FDEE}" type="datetimeFigureOut">
              <a:rPr lang="en-PK" smtClean="0"/>
              <a:t>24/09/2023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1954383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156A0F85-B3EB-E546-83F4-EC01D267FDEE}" type="datetimeFigureOut">
              <a:rPr lang="en-PK" smtClean="0"/>
              <a:t>24/09/2023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3006326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6A0F85-B3EB-E546-83F4-EC01D267FDEE}" type="datetimeFigureOut">
              <a:rPr lang="en-PK" smtClean="0"/>
              <a:t>24/09/2023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1835446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6A0F85-B3EB-E546-83F4-EC01D267FDEE}" type="datetimeFigureOut">
              <a:rPr lang="en-PK" smtClean="0"/>
              <a:t>24/09/2023</a:t>
            </a:fld>
            <a:endParaRPr lang="en-PK"/>
          </a:p>
        </p:txBody>
      </p:sp>
      <p:sp>
        <p:nvSpPr>
          <p:cNvPr id="5" name="Footer Placeholder 4"/>
          <p:cNvSpPr>
            <a:spLocks noGrp="1"/>
          </p:cNvSpPr>
          <p:nvPr>
            <p:ph type="ftr" sz="quarter" idx="11"/>
          </p:nvPr>
        </p:nvSpPr>
        <p:spPr>
          <a:xfrm>
            <a:off x="680321" y="5936188"/>
            <a:ext cx="6126805" cy="365125"/>
          </a:xfrm>
        </p:spPr>
        <p:txBody>
          <a:bodyPr/>
          <a:lstStyle/>
          <a:p>
            <a:endParaRPr lang="en-PK"/>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0FF75AE-5220-9A45-8B01-70E56FCD4F14}" type="slidenum">
              <a:rPr lang="en-PK" smtClean="0"/>
              <a:t>‹#›</a:t>
            </a:fld>
            <a:endParaRPr lang="en-PK"/>
          </a:p>
        </p:txBody>
      </p:sp>
    </p:spTree>
    <p:extLst>
      <p:ext uri="{BB962C8B-B14F-4D97-AF65-F5344CB8AC3E}">
        <p14:creationId xmlns:p14="http://schemas.microsoft.com/office/powerpoint/2010/main" val="252381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56A0F85-B3EB-E546-83F4-EC01D267FDEE}" type="datetimeFigureOut">
              <a:rPr lang="en-PK" smtClean="0"/>
              <a:t>24/09/2023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79797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56A0F85-B3EB-E546-83F4-EC01D267FDEE}" type="datetimeFigureOut">
              <a:rPr lang="en-PK" smtClean="0"/>
              <a:t>24/09/2023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729455" y="2869895"/>
            <a:ext cx="1154151" cy="1090789"/>
          </a:xfrm>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74037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86638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56A0F85-B3EB-E546-83F4-EC01D267FDEE}" type="datetimeFigureOut">
              <a:rPr lang="en-PK" smtClean="0"/>
              <a:t>24/09/2023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34449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6A0F85-B3EB-E546-83F4-EC01D267FDEE}" type="datetimeFigureOut">
              <a:rPr lang="en-PK" smtClean="0"/>
              <a:t>24/09/2023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406981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56A0F85-B3EB-E546-83F4-EC01D267FDEE}" type="datetimeFigureOut">
              <a:rPr lang="en-PK" smtClean="0"/>
              <a:t>24/09/2023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7204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94004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56A0F85-B3EB-E546-83F4-EC01D267FDEE}" type="datetimeFigureOut">
              <a:rPr lang="en-PK" smtClean="0"/>
              <a:t>24/09/2023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0FF75AE-5220-9A45-8B01-70E56FCD4F14}" type="slidenum">
              <a:rPr lang="en-PK" smtClean="0"/>
              <a:t>‹#›</a:t>
            </a:fld>
            <a:endParaRPr lang="en-PK"/>
          </a:p>
        </p:txBody>
      </p:sp>
    </p:spTree>
    <p:extLst>
      <p:ext uri="{BB962C8B-B14F-4D97-AF65-F5344CB8AC3E}">
        <p14:creationId xmlns:p14="http://schemas.microsoft.com/office/powerpoint/2010/main" val="274789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6A0F85-B3EB-E546-83F4-EC01D267FDEE}" type="datetimeFigureOut">
              <a:rPr lang="en-PK" smtClean="0"/>
              <a:t>24/09/2023</a:t>
            </a:fld>
            <a:endParaRPr lang="en-PK"/>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0FF75AE-5220-9A45-8B01-70E56FCD4F14}" type="slidenum">
              <a:rPr lang="en-PK" smtClean="0"/>
              <a:t>‹#›</a:t>
            </a:fld>
            <a:endParaRPr lang="en-PK"/>
          </a:p>
        </p:txBody>
      </p:sp>
    </p:spTree>
    <p:extLst>
      <p:ext uri="{BB962C8B-B14F-4D97-AF65-F5344CB8AC3E}">
        <p14:creationId xmlns:p14="http://schemas.microsoft.com/office/powerpoint/2010/main" val="30775419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A694-B4CD-0C6D-51AB-ED005278A961}"/>
              </a:ext>
            </a:extLst>
          </p:cNvPr>
          <p:cNvSpPr>
            <a:spLocks noGrp="1"/>
          </p:cNvSpPr>
          <p:nvPr>
            <p:ph type="ctrTitle"/>
          </p:nvPr>
        </p:nvSpPr>
        <p:spPr/>
        <p:txBody>
          <a:bodyPr/>
          <a:lstStyle/>
          <a:p>
            <a:r>
              <a:rPr lang="en-GB" b="1" i="0" dirty="0">
                <a:solidFill>
                  <a:srgbClr val="F1F1F1"/>
                </a:solidFill>
                <a:effectLst/>
                <a:latin typeface="YouTube Sans"/>
              </a:rPr>
              <a:t>Data Integrity and Security</a:t>
            </a:r>
            <a:endParaRPr lang="en-PK" b="1" dirty="0"/>
          </a:p>
        </p:txBody>
      </p:sp>
      <p:sp>
        <p:nvSpPr>
          <p:cNvPr id="3" name="Subtitle 2">
            <a:extLst>
              <a:ext uri="{FF2B5EF4-FFF2-40B4-BE49-F238E27FC236}">
                <a16:creationId xmlns:a16="http://schemas.microsoft.com/office/drawing/2014/main" id="{E6750EDC-7365-0DB8-A831-8B40DCE925FB}"/>
              </a:ext>
            </a:extLst>
          </p:cNvPr>
          <p:cNvSpPr>
            <a:spLocks noGrp="1"/>
          </p:cNvSpPr>
          <p:nvPr>
            <p:ph type="subTitle" idx="1"/>
          </p:nvPr>
        </p:nvSpPr>
        <p:spPr/>
        <p:txBody>
          <a:bodyPr/>
          <a:lstStyle/>
          <a:p>
            <a:endParaRPr lang="en-PK" dirty="0"/>
          </a:p>
        </p:txBody>
      </p:sp>
      <p:sp>
        <p:nvSpPr>
          <p:cNvPr id="4" name="TextBox 3">
            <a:extLst>
              <a:ext uri="{FF2B5EF4-FFF2-40B4-BE49-F238E27FC236}">
                <a16:creationId xmlns:a16="http://schemas.microsoft.com/office/drawing/2014/main" id="{974801D8-792C-531F-D92C-DB4DAA72D742}"/>
              </a:ext>
            </a:extLst>
          </p:cNvPr>
          <p:cNvSpPr txBox="1"/>
          <p:nvPr/>
        </p:nvSpPr>
        <p:spPr>
          <a:xfrm>
            <a:off x="9457726" y="3105834"/>
            <a:ext cx="2457724" cy="646331"/>
          </a:xfrm>
          <a:prstGeom prst="rect">
            <a:avLst/>
          </a:prstGeom>
          <a:noFill/>
        </p:spPr>
        <p:txBody>
          <a:bodyPr wrap="none" rtlCol="0">
            <a:spAutoFit/>
          </a:bodyPr>
          <a:lstStyle/>
          <a:p>
            <a:r>
              <a:rPr lang="en-PK" sz="3600" dirty="0"/>
              <a:t>CHAPTER 3</a:t>
            </a:r>
          </a:p>
        </p:txBody>
      </p:sp>
    </p:spTree>
    <p:extLst>
      <p:ext uri="{BB962C8B-B14F-4D97-AF65-F5344CB8AC3E}">
        <p14:creationId xmlns:p14="http://schemas.microsoft.com/office/powerpoint/2010/main" val="111548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sz="4000" b="1" i="0" dirty="0">
                <a:effectLst/>
                <a:latin typeface="Söhne"/>
              </a:rPr>
              <a:t>Data Integrity (Techniques)</a:t>
            </a:r>
            <a:endParaRPr lang="en-PK" sz="4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292113" cy="4688115"/>
          </a:xfrm>
        </p:spPr>
        <p:txBody>
          <a:bodyPr>
            <a:normAutofit/>
          </a:bodyPr>
          <a:lstStyle/>
          <a:p>
            <a:pPr marL="0" indent="0" algn="just">
              <a:buNone/>
            </a:pPr>
            <a:endParaRPr lang="en-GB" sz="2800" b="1" dirty="0">
              <a:latin typeface="Söhne"/>
            </a:endParaRPr>
          </a:p>
          <a:p>
            <a:pPr algn="just">
              <a:buFont typeface="Arial" panose="020B0604020202020204" pitchFamily="34" charset="0"/>
              <a:buChar char="•"/>
            </a:pPr>
            <a:r>
              <a:rPr lang="en-GB" sz="2800" b="1" i="0" u="sng" dirty="0">
                <a:effectLst/>
                <a:latin typeface="Söhne"/>
              </a:rPr>
              <a:t>Triggers:</a:t>
            </a:r>
            <a:r>
              <a:rPr lang="en-GB" sz="2800" b="0" i="0" dirty="0">
                <a:effectLst/>
                <a:latin typeface="Söhne"/>
              </a:rPr>
              <a:t> </a:t>
            </a:r>
          </a:p>
          <a:p>
            <a:pPr marL="457200" lvl="1" indent="0" algn="just">
              <a:buNone/>
            </a:pPr>
            <a:r>
              <a:rPr lang="en-GB" sz="2400" b="0" i="0" dirty="0">
                <a:effectLst/>
                <a:latin typeface="Söhne"/>
              </a:rPr>
              <a:t>Triggers are special procedures that are automatically executed when specific database events occur. They can be used to enforce custom data integrity rules. For example, a trigger can ensure that a certain action is taken whenever a record is deleted.</a:t>
            </a:r>
          </a:p>
          <a:p>
            <a:pPr algn="just">
              <a:buFont typeface="Arial" panose="020B0604020202020204" pitchFamily="34" charset="0"/>
              <a:buChar char="•"/>
            </a:pPr>
            <a:r>
              <a:rPr lang="en-GB" sz="2800" b="1" i="0" u="sng" dirty="0">
                <a:effectLst/>
                <a:latin typeface="Söhne"/>
              </a:rPr>
              <a:t>Database Management Systems (DBMS):</a:t>
            </a:r>
            <a:r>
              <a:rPr lang="en-GB" sz="2800" b="0" i="0" dirty="0">
                <a:effectLst/>
                <a:latin typeface="Söhne"/>
              </a:rPr>
              <a:t> </a:t>
            </a:r>
          </a:p>
          <a:p>
            <a:pPr marL="457200" lvl="1" indent="0" algn="just">
              <a:buNone/>
            </a:pPr>
            <a:r>
              <a:rPr lang="en-GB" sz="2400" b="0" i="0" dirty="0">
                <a:effectLst/>
                <a:latin typeface="Söhne"/>
              </a:rPr>
              <a:t>DBMS systems like Oracle, SQL Server, and MySQL offer built-in mechanisms to enforce data integrity through the implementation of constraints and triggers.</a:t>
            </a:r>
          </a:p>
          <a:p>
            <a:pPr marL="0" indent="0" algn="just">
              <a:buNone/>
            </a:pPr>
            <a:endParaRPr lang="en-GB" sz="3600" b="1" i="0" dirty="0">
              <a:effectLst/>
              <a:latin typeface="Söhne"/>
            </a:endParaRPr>
          </a:p>
        </p:txBody>
      </p:sp>
    </p:spTree>
    <p:extLst>
      <p:ext uri="{BB962C8B-B14F-4D97-AF65-F5344CB8AC3E}">
        <p14:creationId xmlns:p14="http://schemas.microsoft.com/office/powerpoint/2010/main" val="21385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b="1" i="0" dirty="0">
                <a:effectLst/>
                <a:latin typeface="Söhne"/>
              </a:rPr>
              <a:t>Database Security</a:t>
            </a:r>
            <a:endParaRPr lang="en-PK" sz="6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2192000" cy="4688115"/>
          </a:xfrm>
        </p:spPr>
        <p:txBody>
          <a:bodyPr>
            <a:normAutofit/>
          </a:bodyPr>
          <a:lstStyle/>
          <a:p>
            <a:pPr marL="0" indent="0" algn="l">
              <a:buNone/>
            </a:pPr>
            <a:endParaRPr lang="en-GB" sz="2800" b="1" i="0" dirty="0">
              <a:effectLst/>
              <a:latin typeface="Söhne"/>
            </a:endParaRPr>
          </a:p>
          <a:p>
            <a:pPr marL="0" indent="0" algn="l">
              <a:buNone/>
            </a:pPr>
            <a:r>
              <a:rPr lang="en-GB" sz="2800" b="1" i="0" dirty="0">
                <a:effectLst/>
                <a:latin typeface="Söhne"/>
              </a:rPr>
              <a:t>What is Database Security?</a:t>
            </a:r>
          </a:p>
          <a:p>
            <a:pPr marL="0" indent="0" algn="l">
              <a:buNone/>
            </a:pPr>
            <a:endParaRPr lang="en-GB" sz="2800" b="0" i="0" dirty="0">
              <a:effectLst/>
              <a:latin typeface="Söhne"/>
            </a:endParaRPr>
          </a:p>
          <a:p>
            <a:pPr marL="0" indent="0" algn="l">
              <a:buNone/>
            </a:pPr>
            <a:r>
              <a:rPr lang="en-GB" sz="2800" b="0" i="0" dirty="0">
                <a:effectLst/>
                <a:latin typeface="Söhne"/>
              </a:rPr>
              <a:t>Database security is the practice of protecting data in a database from unauthorized access, disclosure, alteration, or destruction. It aims to ensure the confidentiality, integrity, and availability of the data stored in a database.</a:t>
            </a:r>
          </a:p>
        </p:txBody>
      </p:sp>
    </p:spTree>
    <p:extLst>
      <p:ext uri="{BB962C8B-B14F-4D97-AF65-F5344CB8AC3E}">
        <p14:creationId xmlns:p14="http://schemas.microsoft.com/office/powerpoint/2010/main" val="20126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b="1" i="0" dirty="0">
                <a:effectLst/>
                <a:latin typeface="Söhne"/>
              </a:rPr>
              <a:t>Database Security (</a:t>
            </a:r>
            <a:r>
              <a:rPr lang="en-GB" sz="3600" b="1" i="0" dirty="0">
                <a:effectLst/>
                <a:latin typeface="Söhne"/>
              </a:rPr>
              <a:t>Threats to Database Security)</a:t>
            </a:r>
            <a:endParaRPr lang="en-PK" sz="6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117942" cy="4688115"/>
          </a:xfrm>
        </p:spPr>
        <p:txBody>
          <a:bodyPr>
            <a:normAutofit/>
          </a:bodyPr>
          <a:lstStyle/>
          <a:p>
            <a:pPr marL="0" indent="0" algn="just">
              <a:buNone/>
            </a:pPr>
            <a:r>
              <a:rPr lang="en-GB" sz="3200" b="1" i="0" dirty="0">
                <a:effectLst/>
                <a:latin typeface="Söhne"/>
              </a:rPr>
              <a:t>1. Unauthorized Access</a:t>
            </a:r>
            <a:endParaRPr lang="en-GB" sz="3200" b="0" i="0" dirty="0">
              <a:effectLst/>
              <a:latin typeface="Söhne"/>
            </a:endParaRPr>
          </a:p>
          <a:p>
            <a:pPr marL="0" indent="0" algn="just">
              <a:buNone/>
            </a:pPr>
            <a:r>
              <a:rPr lang="en-GB" sz="2800" b="0" i="0" dirty="0">
                <a:effectLst/>
                <a:latin typeface="Söhne"/>
              </a:rPr>
              <a:t>Unauthorized access refers to individuals or entities gaining access to a database without proper authorization. This can occur through various means, such as exploiting weak passwords, bypassing authentication mechanisms, or using stolen credentials.</a:t>
            </a:r>
          </a:p>
          <a:p>
            <a:pPr algn="just"/>
            <a:r>
              <a:rPr lang="en-GB" sz="2800" b="1" i="0" dirty="0">
                <a:effectLst/>
                <a:latin typeface="Söhne"/>
              </a:rPr>
              <a:t>Example:</a:t>
            </a:r>
            <a:r>
              <a:rPr lang="en-GB" sz="2800" b="0" i="0" dirty="0">
                <a:effectLst/>
                <a:latin typeface="Söhne"/>
              </a:rPr>
              <a:t> An employee at a company leaks login credentials, allowing unauthorized personnel to access the company's customer database.</a:t>
            </a:r>
          </a:p>
        </p:txBody>
      </p:sp>
    </p:spTree>
    <p:extLst>
      <p:ext uri="{BB962C8B-B14F-4D97-AF65-F5344CB8AC3E}">
        <p14:creationId xmlns:p14="http://schemas.microsoft.com/office/powerpoint/2010/main" val="292774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b="1" i="0" dirty="0">
                <a:effectLst/>
                <a:latin typeface="Söhne"/>
              </a:rPr>
              <a:t>Database Security (</a:t>
            </a:r>
            <a:r>
              <a:rPr lang="en-GB" sz="3600" b="1" i="0" dirty="0">
                <a:effectLst/>
                <a:latin typeface="Söhne"/>
              </a:rPr>
              <a:t>Threats to Database Security)</a:t>
            </a:r>
            <a:endParaRPr lang="en-PK" sz="6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117942" cy="4688115"/>
          </a:xfrm>
        </p:spPr>
        <p:txBody>
          <a:bodyPr>
            <a:normAutofit/>
          </a:bodyPr>
          <a:lstStyle/>
          <a:p>
            <a:pPr marL="0" indent="0" algn="just">
              <a:buNone/>
            </a:pPr>
            <a:r>
              <a:rPr lang="en-GB" sz="3200" b="1" i="0" dirty="0">
                <a:effectLst/>
                <a:latin typeface="Söhne"/>
              </a:rPr>
              <a:t>2. SQL Injection Attacks</a:t>
            </a:r>
            <a:endParaRPr lang="en-GB" sz="3200" b="0" i="0" dirty="0">
              <a:effectLst/>
              <a:latin typeface="Söhne"/>
            </a:endParaRPr>
          </a:p>
          <a:p>
            <a:pPr marL="0" indent="0" algn="just">
              <a:buNone/>
            </a:pPr>
            <a:r>
              <a:rPr lang="en-GB" sz="2800" b="0" i="0" dirty="0">
                <a:effectLst/>
                <a:latin typeface="Söhne"/>
              </a:rPr>
              <a:t>SQL injection is a type of attack where malicious SQL statements are injected into an application's input fields, potentially allowing an attacker to execute unauthorized SQL queries on a database.</a:t>
            </a:r>
          </a:p>
          <a:p>
            <a:pPr marL="0" indent="0" algn="just">
              <a:buNone/>
            </a:pPr>
            <a:endParaRPr lang="en-GB" sz="2800" b="0" i="0" dirty="0">
              <a:effectLst/>
              <a:latin typeface="Söhne"/>
            </a:endParaRPr>
          </a:p>
          <a:p>
            <a:pPr algn="just"/>
            <a:r>
              <a:rPr lang="en-GB" sz="2800" b="1" i="0" dirty="0">
                <a:effectLst/>
                <a:latin typeface="Söhne"/>
              </a:rPr>
              <a:t>Example:</a:t>
            </a:r>
            <a:r>
              <a:rPr lang="en-GB" sz="2800" b="0" i="0" dirty="0">
                <a:effectLst/>
                <a:latin typeface="Söhne"/>
              </a:rPr>
              <a:t> A poorly coded website allows users to input text into a search bar, and a malicious user enters SQL code that retrieves sensitive data from the database.</a:t>
            </a:r>
          </a:p>
        </p:txBody>
      </p:sp>
    </p:spTree>
    <p:extLst>
      <p:ext uri="{BB962C8B-B14F-4D97-AF65-F5344CB8AC3E}">
        <p14:creationId xmlns:p14="http://schemas.microsoft.com/office/powerpoint/2010/main" val="428480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b="1" i="0" dirty="0">
                <a:effectLst/>
                <a:latin typeface="Söhne"/>
              </a:rPr>
              <a:t>Database Security (</a:t>
            </a:r>
            <a:r>
              <a:rPr lang="en-GB" sz="3600" b="1" i="0" dirty="0">
                <a:effectLst/>
                <a:latin typeface="Söhne"/>
              </a:rPr>
              <a:t>Threats to Database Security)</a:t>
            </a:r>
            <a:endParaRPr lang="en-PK" sz="6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117942" cy="4688115"/>
          </a:xfrm>
        </p:spPr>
        <p:txBody>
          <a:bodyPr>
            <a:normAutofit/>
          </a:bodyPr>
          <a:lstStyle/>
          <a:p>
            <a:pPr marL="0" indent="0" algn="l">
              <a:buNone/>
            </a:pPr>
            <a:r>
              <a:rPr lang="en-GB" sz="3200" b="1" i="0" dirty="0">
                <a:effectLst/>
                <a:latin typeface="Söhne"/>
              </a:rPr>
              <a:t>3. Insider Threats</a:t>
            </a:r>
            <a:endParaRPr lang="en-GB" sz="3200" b="0" i="0" dirty="0">
              <a:effectLst/>
              <a:latin typeface="Söhne"/>
            </a:endParaRPr>
          </a:p>
          <a:p>
            <a:pPr marL="0" indent="0" algn="l">
              <a:buNone/>
            </a:pPr>
            <a:r>
              <a:rPr lang="en-GB" sz="2800" b="0" i="0" dirty="0">
                <a:effectLst/>
                <a:latin typeface="Söhne"/>
              </a:rPr>
              <a:t>Insider threats involve individuals within an organization who misuse their privileges to harm the organization. This could include employees, contractors, or business partners.</a:t>
            </a:r>
          </a:p>
          <a:p>
            <a:pPr marL="0" indent="0" algn="l">
              <a:buNone/>
            </a:pPr>
            <a:endParaRPr lang="en-GB" sz="2800" b="0" i="0" dirty="0">
              <a:effectLst/>
              <a:latin typeface="Söhne"/>
            </a:endParaRPr>
          </a:p>
          <a:p>
            <a:pPr algn="l"/>
            <a:r>
              <a:rPr lang="en-GB" sz="2800" b="1" i="0" dirty="0">
                <a:effectLst/>
                <a:latin typeface="Söhne"/>
              </a:rPr>
              <a:t>Example:</a:t>
            </a:r>
            <a:r>
              <a:rPr lang="en-GB" sz="2800" b="0" i="0" dirty="0">
                <a:effectLst/>
                <a:latin typeface="Söhne"/>
              </a:rPr>
              <a:t> An employee with legitimate access to the HR database abuses their privileges to view and leak confidential employee salary information.</a:t>
            </a:r>
          </a:p>
        </p:txBody>
      </p:sp>
    </p:spTree>
    <p:extLst>
      <p:ext uri="{BB962C8B-B14F-4D97-AF65-F5344CB8AC3E}">
        <p14:creationId xmlns:p14="http://schemas.microsoft.com/office/powerpoint/2010/main" val="102178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b="1" i="0" dirty="0">
                <a:effectLst/>
                <a:latin typeface="Söhne"/>
              </a:rPr>
              <a:t>Database Security (</a:t>
            </a:r>
            <a:r>
              <a:rPr lang="en-GB" sz="3600" b="1" i="0" dirty="0">
                <a:effectLst/>
                <a:latin typeface="Söhne"/>
              </a:rPr>
              <a:t>Threats to Database Security)</a:t>
            </a:r>
            <a:endParaRPr lang="en-PK" sz="6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117942" cy="4688115"/>
          </a:xfrm>
        </p:spPr>
        <p:txBody>
          <a:bodyPr>
            <a:normAutofit/>
          </a:bodyPr>
          <a:lstStyle/>
          <a:p>
            <a:pPr marL="0" indent="0" algn="l">
              <a:buNone/>
            </a:pPr>
            <a:r>
              <a:rPr lang="en-GB" sz="3200" b="1" i="0" dirty="0">
                <a:effectLst/>
                <a:latin typeface="Söhne"/>
              </a:rPr>
              <a:t>4. Malware and Ransomware</a:t>
            </a:r>
            <a:endParaRPr lang="en-GB" sz="3200" b="0" i="0" dirty="0">
              <a:effectLst/>
              <a:latin typeface="Söhne"/>
            </a:endParaRPr>
          </a:p>
          <a:p>
            <a:pPr marL="0" indent="0" algn="l">
              <a:buNone/>
            </a:pPr>
            <a:r>
              <a:rPr lang="en-GB" sz="2800" b="0" i="0" dirty="0">
                <a:effectLst/>
                <a:latin typeface="Söhne"/>
              </a:rPr>
              <a:t>Malware, such as viruses, worms, and Trojans, can infect a system and potentially compromise the database. Ransomware can encrypt the database and demand a ransom for decryption.</a:t>
            </a:r>
          </a:p>
          <a:p>
            <a:pPr marL="0" indent="0" algn="l">
              <a:buNone/>
            </a:pPr>
            <a:endParaRPr lang="en-GB" sz="2800" b="0" i="0" dirty="0">
              <a:effectLst/>
              <a:latin typeface="Söhne"/>
            </a:endParaRPr>
          </a:p>
          <a:p>
            <a:pPr algn="l"/>
            <a:r>
              <a:rPr lang="en-GB" sz="2800" b="1" i="0" dirty="0">
                <a:effectLst/>
                <a:latin typeface="Söhne"/>
              </a:rPr>
              <a:t>Example:</a:t>
            </a:r>
            <a:r>
              <a:rPr lang="en-GB" sz="2800" b="0" i="0" dirty="0">
                <a:effectLst/>
                <a:latin typeface="Söhne"/>
              </a:rPr>
              <a:t> An employee opens an email attachment infected with malware, which spreads to the database server and compromises data.</a:t>
            </a:r>
          </a:p>
        </p:txBody>
      </p:sp>
    </p:spTree>
    <p:extLst>
      <p:ext uri="{BB962C8B-B14F-4D97-AF65-F5344CB8AC3E}">
        <p14:creationId xmlns:p14="http://schemas.microsoft.com/office/powerpoint/2010/main" val="274160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b="1" i="0" dirty="0">
                <a:effectLst/>
                <a:latin typeface="Söhne"/>
              </a:rPr>
              <a:t>Database Security (</a:t>
            </a:r>
            <a:r>
              <a:rPr lang="en-GB" sz="3600" b="1" i="0" dirty="0">
                <a:effectLst/>
                <a:latin typeface="Söhne"/>
              </a:rPr>
              <a:t>Threats to Database Security)</a:t>
            </a:r>
            <a:endParaRPr lang="en-PK" sz="6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117942" cy="4688115"/>
          </a:xfrm>
        </p:spPr>
        <p:txBody>
          <a:bodyPr>
            <a:normAutofit/>
          </a:bodyPr>
          <a:lstStyle/>
          <a:p>
            <a:pPr marL="0" indent="0" algn="l">
              <a:buNone/>
            </a:pPr>
            <a:r>
              <a:rPr lang="en-GB" sz="3200" b="1" dirty="0">
                <a:latin typeface="Söhne"/>
              </a:rPr>
              <a:t>5. </a:t>
            </a:r>
            <a:r>
              <a:rPr lang="en-GB" sz="3200" b="1" i="0" dirty="0">
                <a:effectLst/>
                <a:latin typeface="Söhne"/>
              </a:rPr>
              <a:t>Data Theft and Data Leakage</a:t>
            </a:r>
            <a:endParaRPr lang="en-GB" sz="3200" b="0" i="0" dirty="0">
              <a:effectLst/>
              <a:latin typeface="Söhne"/>
            </a:endParaRPr>
          </a:p>
          <a:p>
            <a:pPr marL="0" indent="0" algn="l">
              <a:buNone/>
            </a:pPr>
            <a:r>
              <a:rPr lang="en-GB" sz="2800" b="0" i="0" dirty="0">
                <a:effectLst/>
                <a:latin typeface="Söhne"/>
              </a:rPr>
              <a:t>Data theft refers to the unlawful acquisition of sensitive data from a database, while data leakage refers to unintentional exposure or release of data.</a:t>
            </a:r>
          </a:p>
          <a:p>
            <a:pPr marL="0" indent="0" algn="l">
              <a:buNone/>
            </a:pPr>
            <a:endParaRPr lang="en-GB" sz="2800" b="0" i="0" dirty="0">
              <a:effectLst/>
              <a:latin typeface="Söhne"/>
            </a:endParaRPr>
          </a:p>
          <a:p>
            <a:pPr algn="l"/>
            <a:r>
              <a:rPr lang="en-GB" sz="2800" b="1" i="0" dirty="0">
                <a:effectLst/>
                <a:latin typeface="Söhne"/>
              </a:rPr>
              <a:t>Example:</a:t>
            </a:r>
            <a:r>
              <a:rPr lang="en-GB" sz="2800" b="0" i="0" dirty="0">
                <a:effectLst/>
                <a:latin typeface="Söhne"/>
              </a:rPr>
              <a:t> A company's database administrator accidentally uploads a backup of the customer database to a public file-sharing service, exposing sensitive customer data.</a:t>
            </a:r>
          </a:p>
        </p:txBody>
      </p:sp>
    </p:spTree>
    <p:extLst>
      <p:ext uri="{BB962C8B-B14F-4D97-AF65-F5344CB8AC3E}">
        <p14:creationId xmlns:p14="http://schemas.microsoft.com/office/powerpoint/2010/main" val="402710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50E3-5AF6-A815-5806-D24EFDF7BDB8}"/>
              </a:ext>
            </a:extLst>
          </p:cNvPr>
          <p:cNvSpPr>
            <a:spLocks noGrp="1"/>
          </p:cNvSpPr>
          <p:nvPr>
            <p:ph type="title"/>
          </p:nvPr>
        </p:nvSpPr>
        <p:spPr/>
        <p:txBody>
          <a:bodyPr/>
          <a:lstStyle/>
          <a:p>
            <a:r>
              <a:rPr lang="en-GB" b="1" dirty="0">
                <a:effectLst/>
                <a:latin typeface="Helvetica" pitchFamily="2" charset="0"/>
              </a:rPr>
              <a:t>Why Database Security?</a:t>
            </a:r>
            <a:endParaRPr lang="en-PK" b="1" dirty="0"/>
          </a:p>
        </p:txBody>
      </p:sp>
      <p:sp>
        <p:nvSpPr>
          <p:cNvPr id="3" name="Content Placeholder 2">
            <a:extLst>
              <a:ext uri="{FF2B5EF4-FFF2-40B4-BE49-F238E27FC236}">
                <a16:creationId xmlns:a16="http://schemas.microsoft.com/office/drawing/2014/main" id="{A1C40E22-3D05-63A0-DDA1-9879C3000C53}"/>
              </a:ext>
            </a:extLst>
          </p:cNvPr>
          <p:cNvSpPr>
            <a:spLocks noGrp="1"/>
          </p:cNvSpPr>
          <p:nvPr>
            <p:ph idx="1"/>
          </p:nvPr>
        </p:nvSpPr>
        <p:spPr/>
        <p:txBody>
          <a:bodyPr/>
          <a:lstStyle/>
          <a:p>
            <a:pPr marL="0" indent="0">
              <a:lnSpc>
                <a:spcPct val="100000"/>
              </a:lnSpc>
              <a:buNone/>
            </a:pPr>
            <a:endParaRPr lang="en-GB" dirty="0">
              <a:effectLst/>
              <a:latin typeface="Helvetica" pitchFamily="2" charset="0"/>
            </a:endParaRPr>
          </a:p>
          <a:p>
            <a:pPr>
              <a:lnSpc>
                <a:spcPct val="100000"/>
              </a:lnSpc>
              <a:buFont typeface="Arial" panose="020B0604020202020204" pitchFamily="34" charset="0"/>
              <a:buChar char="•"/>
            </a:pPr>
            <a:r>
              <a:rPr lang="en-GB" dirty="0">
                <a:effectLst/>
                <a:latin typeface="Helvetica" pitchFamily="2" charset="0"/>
              </a:rPr>
              <a:t>﻿﻿Most online transactions involve a database</a:t>
            </a:r>
            <a:br>
              <a:rPr lang="en-GB" dirty="0">
                <a:effectLst/>
                <a:latin typeface="Helvetica" pitchFamily="2" charset="0"/>
              </a:rPr>
            </a:br>
            <a:r>
              <a:rPr lang="en-GB" dirty="0">
                <a:effectLst/>
                <a:latin typeface="Helvetica" pitchFamily="2" charset="0"/>
              </a:rPr>
              <a:t>Water supplies, electricity grids, and gas and oil production depend on a computer network to thrive</a:t>
            </a:r>
          </a:p>
          <a:p>
            <a:pPr>
              <a:lnSpc>
                <a:spcPct val="100000"/>
              </a:lnSpc>
              <a:buFont typeface="Arial" panose="020B0604020202020204" pitchFamily="34" charset="0"/>
              <a:buChar char="•"/>
            </a:pPr>
            <a:r>
              <a:rPr lang="en-GB" dirty="0">
                <a:effectLst/>
                <a:latin typeface="Helvetica" pitchFamily="2" charset="0"/>
              </a:rPr>
              <a:t>﻿﻿Breach could have disastrous impact</a:t>
            </a:r>
          </a:p>
          <a:p>
            <a:pPr>
              <a:lnSpc>
                <a:spcPct val="100000"/>
              </a:lnSpc>
              <a:buFont typeface="Arial" panose="020B0604020202020204" pitchFamily="34" charset="0"/>
              <a:buChar char="•"/>
            </a:pPr>
            <a:r>
              <a:rPr lang="en-GB" dirty="0">
                <a:effectLst/>
                <a:latin typeface="Helvetica" pitchFamily="2" charset="0"/>
              </a:rPr>
              <a:t>﻿﻿Network intruders are well trained and growing more sophisticated</a:t>
            </a:r>
          </a:p>
          <a:p>
            <a:pPr>
              <a:lnSpc>
                <a:spcPct val="100000"/>
              </a:lnSpc>
            </a:pPr>
            <a:endParaRPr lang="en-PK" dirty="0"/>
          </a:p>
        </p:txBody>
      </p:sp>
    </p:spTree>
    <p:extLst>
      <p:ext uri="{BB962C8B-B14F-4D97-AF65-F5344CB8AC3E}">
        <p14:creationId xmlns:p14="http://schemas.microsoft.com/office/powerpoint/2010/main" val="357939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5BB1-3A90-95DC-66D2-562076438C9B}"/>
              </a:ext>
            </a:extLst>
          </p:cNvPr>
          <p:cNvSpPr>
            <a:spLocks noGrp="1"/>
          </p:cNvSpPr>
          <p:nvPr>
            <p:ph type="title"/>
          </p:nvPr>
        </p:nvSpPr>
        <p:spPr/>
        <p:txBody>
          <a:bodyPr/>
          <a:lstStyle/>
          <a:p>
            <a:r>
              <a:rPr lang="en-GB" b="1" dirty="0">
                <a:effectLst/>
                <a:latin typeface="Helvetica" pitchFamily="2" charset="0"/>
              </a:rPr>
              <a:t>A Secure Data Environment</a:t>
            </a:r>
            <a:endParaRPr lang="en-PK" b="1" dirty="0"/>
          </a:p>
        </p:txBody>
      </p:sp>
      <p:sp>
        <p:nvSpPr>
          <p:cNvPr id="3" name="Content Placeholder 2">
            <a:extLst>
              <a:ext uri="{FF2B5EF4-FFF2-40B4-BE49-F238E27FC236}">
                <a16:creationId xmlns:a16="http://schemas.microsoft.com/office/drawing/2014/main" id="{3823D208-4D33-4704-D0BE-F3993D4FA302}"/>
              </a:ext>
            </a:extLst>
          </p:cNvPr>
          <p:cNvSpPr>
            <a:spLocks noGrp="1"/>
          </p:cNvSpPr>
          <p:nvPr>
            <p:ph idx="1"/>
          </p:nvPr>
        </p:nvSpPr>
        <p:spPr/>
        <p:txBody>
          <a:bodyPr/>
          <a:lstStyle/>
          <a:p>
            <a:pPr>
              <a:buFont typeface="Arial" panose="020B0604020202020204" pitchFamily="34" charset="0"/>
              <a:buChar char="•"/>
            </a:pPr>
            <a:r>
              <a:rPr lang="en-GB" dirty="0">
                <a:effectLst/>
                <a:latin typeface="Helvetica" pitchFamily="2" charset="0"/>
              </a:rPr>
              <a:t>﻿﻿Multiple layers of security</a:t>
            </a:r>
          </a:p>
          <a:p>
            <a:pPr>
              <a:buFont typeface="Arial" panose="020B0604020202020204" pitchFamily="34" charset="0"/>
              <a:buChar char="•"/>
            </a:pPr>
            <a:r>
              <a:rPr lang="en-GB" dirty="0">
                <a:effectLst/>
                <a:latin typeface="Helvetica" pitchFamily="2" charset="0"/>
              </a:rPr>
              <a:t>﻿﻿Most effective approach to minimizing risk of data breach</a:t>
            </a:r>
          </a:p>
          <a:p>
            <a:pPr>
              <a:buFont typeface="Arial" panose="020B0604020202020204" pitchFamily="34" charset="0"/>
              <a:buChar char="•"/>
            </a:pPr>
            <a:r>
              <a:rPr lang="en-GB" dirty="0">
                <a:effectLst/>
                <a:latin typeface="Helvetica" pitchFamily="2" charset="0"/>
              </a:rPr>
              <a:t>﻿﻿Example of multiple security layers to protect against malicious e-mail attachments</a:t>
            </a:r>
          </a:p>
          <a:p>
            <a:pPr>
              <a:buFont typeface="Arial" panose="020B0604020202020204" pitchFamily="34" charset="0"/>
              <a:buChar char="•"/>
            </a:pPr>
            <a:r>
              <a:rPr lang="en-GB" dirty="0">
                <a:effectLst/>
                <a:latin typeface="Helvetica" pitchFamily="2" charset="0"/>
              </a:rPr>
              <a:t>﻿﻿User awareness training</a:t>
            </a:r>
          </a:p>
          <a:p>
            <a:pPr>
              <a:buFont typeface="Arial" panose="020B0604020202020204" pitchFamily="34" charset="0"/>
              <a:buChar char="•"/>
            </a:pPr>
            <a:r>
              <a:rPr lang="en-GB" dirty="0">
                <a:effectLst/>
                <a:latin typeface="Helvetica" pitchFamily="2" charset="0"/>
              </a:rPr>
              <a:t>﻿﻿Filter on exchange server to remove known malicious attachments</a:t>
            </a:r>
          </a:p>
          <a:p>
            <a:pPr>
              <a:buFont typeface="Arial" panose="020B0604020202020204" pitchFamily="34" charset="0"/>
              <a:buChar char="•"/>
            </a:pPr>
            <a:r>
              <a:rPr lang="en-GB" dirty="0">
                <a:effectLst/>
                <a:latin typeface="Helvetica" pitchFamily="2" charset="0"/>
              </a:rPr>
              <a:t>﻿﻿Firewall configured to deny certain types of traffic</a:t>
            </a:r>
          </a:p>
          <a:p>
            <a:endParaRPr lang="en-PK" dirty="0"/>
          </a:p>
        </p:txBody>
      </p:sp>
    </p:spTree>
    <p:extLst>
      <p:ext uri="{BB962C8B-B14F-4D97-AF65-F5344CB8AC3E}">
        <p14:creationId xmlns:p14="http://schemas.microsoft.com/office/powerpoint/2010/main" val="96395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A2E5-627F-E745-6FB9-B04336288B71}"/>
              </a:ext>
            </a:extLst>
          </p:cNvPr>
          <p:cNvSpPr>
            <a:spLocks noGrp="1"/>
          </p:cNvSpPr>
          <p:nvPr>
            <p:ph type="title"/>
          </p:nvPr>
        </p:nvSpPr>
        <p:spPr/>
        <p:txBody>
          <a:bodyPr/>
          <a:lstStyle/>
          <a:p>
            <a:r>
              <a:rPr lang="en-GB" b="1" dirty="0">
                <a:effectLst/>
                <a:latin typeface="Helvetica" pitchFamily="2" charset="0"/>
              </a:rPr>
              <a:t>A Secure Data Environment (cont'd.)</a:t>
            </a:r>
            <a:endParaRPr lang="en-PK" b="1" dirty="0"/>
          </a:p>
        </p:txBody>
      </p:sp>
      <p:sp>
        <p:nvSpPr>
          <p:cNvPr id="3" name="Content Placeholder 2">
            <a:extLst>
              <a:ext uri="{FF2B5EF4-FFF2-40B4-BE49-F238E27FC236}">
                <a16:creationId xmlns:a16="http://schemas.microsoft.com/office/drawing/2014/main" id="{35D75AA7-3D9F-9C83-C1B5-52567DB22ADF}"/>
              </a:ext>
            </a:extLst>
          </p:cNvPr>
          <p:cNvSpPr>
            <a:spLocks noGrp="1"/>
          </p:cNvSpPr>
          <p:nvPr>
            <p:ph idx="1"/>
          </p:nvPr>
        </p:nvSpPr>
        <p:spPr/>
        <p:txBody>
          <a:bodyPr>
            <a:normAutofit lnSpcReduction="10000"/>
          </a:bodyPr>
          <a:lstStyle/>
          <a:p>
            <a:pPr>
              <a:buFont typeface="Arial" panose="020B0604020202020204" pitchFamily="34" charset="0"/>
              <a:buChar char="•"/>
            </a:pPr>
            <a:r>
              <a:rPr lang="en-GB" dirty="0">
                <a:effectLst/>
                <a:latin typeface="Helvetica" pitchFamily="2" charset="0"/>
              </a:rPr>
              <a:t>﻿﻿Database security</a:t>
            </a:r>
          </a:p>
          <a:p>
            <a:pPr>
              <a:buFont typeface="Arial" panose="020B0604020202020204" pitchFamily="34" charset="0"/>
              <a:buChar char="•"/>
            </a:pPr>
            <a:r>
              <a:rPr lang="en-GB" dirty="0">
                <a:effectLst/>
                <a:latin typeface="Helvetica" pitchFamily="2" charset="0"/>
              </a:rPr>
              <a:t>﻿﻿Set of established procedures, standards, policies, and tools</a:t>
            </a:r>
          </a:p>
          <a:p>
            <a:pPr>
              <a:buFont typeface="Arial" panose="020B0604020202020204" pitchFamily="34" charset="0"/>
              <a:buChar char="•"/>
            </a:pPr>
            <a:r>
              <a:rPr lang="en-GB" dirty="0">
                <a:effectLst/>
                <a:latin typeface="Helvetica" pitchFamily="2" charset="0"/>
              </a:rPr>
              <a:t>﻿﻿Protects against theft, misuse, and attacks</a:t>
            </a:r>
          </a:p>
          <a:p>
            <a:pPr>
              <a:buFont typeface="Arial" panose="020B0604020202020204" pitchFamily="34" charset="0"/>
              <a:buChar char="•"/>
            </a:pPr>
            <a:r>
              <a:rPr lang="en-GB" dirty="0">
                <a:effectLst/>
                <a:latin typeface="Helvetica" pitchFamily="2" charset="0"/>
              </a:rPr>
              <a:t>﻿﻿Deals with permission and access to the data structure</a:t>
            </a:r>
          </a:p>
          <a:p>
            <a:pPr>
              <a:buFont typeface="Arial" panose="020B0604020202020204" pitchFamily="34" charset="0"/>
              <a:buChar char="•"/>
            </a:pPr>
            <a:r>
              <a:rPr lang="en-GB" dirty="0">
                <a:effectLst/>
                <a:latin typeface="Helvetica" pitchFamily="2" charset="0"/>
              </a:rPr>
              <a:t>﻿﻿Common vendor features for database security</a:t>
            </a:r>
          </a:p>
          <a:p>
            <a:pPr>
              <a:buFont typeface="Arial" panose="020B0604020202020204" pitchFamily="34" charset="0"/>
              <a:buChar char="•"/>
            </a:pPr>
            <a:r>
              <a:rPr lang="en-GB" dirty="0">
                <a:effectLst/>
                <a:latin typeface="Helvetica" pitchFamily="2" charset="0"/>
              </a:rPr>
              <a:t>﻿﻿Database-level access control</a:t>
            </a:r>
          </a:p>
          <a:p>
            <a:pPr>
              <a:buFont typeface="Arial" panose="020B0604020202020204" pitchFamily="34" charset="0"/>
              <a:buChar char="•"/>
            </a:pPr>
            <a:r>
              <a:rPr lang="en-GB" dirty="0">
                <a:effectLst/>
                <a:latin typeface="Helvetica" pitchFamily="2" charset="0"/>
              </a:rPr>
              <a:t>﻿﻿Database-level authentication</a:t>
            </a:r>
          </a:p>
          <a:p>
            <a:pPr>
              <a:buFont typeface="Arial" panose="020B0604020202020204" pitchFamily="34" charset="0"/>
              <a:buChar char="•"/>
            </a:pPr>
            <a:r>
              <a:rPr lang="en-GB" dirty="0">
                <a:effectLst/>
                <a:latin typeface="Helvetica" pitchFamily="2" charset="0"/>
              </a:rPr>
              <a:t>﻿﻿Data storage encryption</a:t>
            </a:r>
          </a:p>
          <a:p>
            <a:endParaRPr lang="en-PK" dirty="0"/>
          </a:p>
        </p:txBody>
      </p:sp>
    </p:spTree>
    <p:extLst>
      <p:ext uri="{BB962C8B-B14F-4D97-AF65-F5344CB8AC3E}">
        <p14:creationId xmlns:p14="http://schemas.microsoft.com/office/powerpoint/2010/main" val="15787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lstStyle/>
          <a:p>
            <a:r>
              <a:rPr lang="en-GB" b="1" i="0" dirty="0">
                <a:effectLst/>
                <a:latin typeface="Söhne"/>
              </a:rPr>
              <a:t>Data Integrity</a:t>
            </a:r>
            <a:endParaRPr lang="en-PK"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261257" y="2336872"/>
            <a:ext cx="11509829" cy="3767899"/>
          </a:xfrm>
        </p:spPr>
        <p:txBody>
          <a:bodyPr>
            <a:normAutofit fontScale="92500" lnSpcReduction="10000"/>
          </a:bodyPr>
          <a:lstStyle/>
          <a:p>
            <a:pPr marL="0" indent="0" algn="just">
              <a:buNone/>
            </a:pPr>
            <a:r>
              <a:rPr lang="en-GB" sz="3900" b="1" i="0" dirty="0">
                <a:effectLst/>
                <a:latin typeface="Söhne"/>
              </a:rPr>
              <a:t>What is Data Integrity?</a:t>
            </a:r>
          </a:p>
          <a:p>
            <a:pPr algn="just"/>
            <a:r>
              <a:rPr lang="en-GB" sz="2800" b="0" i="0" dirty="0">
                <a:effectLst/>
                <a:latin typeface="Söhne"/>
              </a:rPr>
              <a:t>Data integrity is a fundamental aspect of database management, ensuring that data stored in a database is accurate, consistent, and reliable. It encompasses the following key aspects:</a:t>
            </a:r>
          </a:p>
          <a:p>
            <a:pPr algn="just">
              <a:buFont typeface="Arial" panose="020B0604020202020204" pitchFamily="34" charset="0"/>
              <a:buChar char="•"/>
            </a:pPr>
            <a:r>
              <a:rPr lang="en-GB" sz="2800" b="1" i="0" dirty="0">
                <a:effectLst/>
                <a:latin typeface="Söhne"/>
              </a:rPr>
              <a:t>Accuracy:</a:t>
            </a:r>
            <a:r>
              <a:rPr lang="en-GB" sz="2800" b="0" i="0" dirty="0">
                <a:effectLst/>
                <a:latin typeface="Söhne"/>
              </a:rPr>
              <a:t> Data is correct and free from errors or inconsistencies.</a:t>
            </a:r>
          </a:p>
          <a:p>
            <a:pPr algn="just">
              <a:buFont typeface="Arial" panose="020B0604020202020204" pitchFamily="34" charset="0"/>
              <a:buChar char="•"/>
            </a:pPr>
            <a:r>
              <a:rPr lang="en-GB" sz="2800" b="1" i="0" dirty="0">
                <a:effectLst/>
                <a:latin typeface="Söhne"/>
              </a:rPr>
              <a:t>Consistency:</a:t>
            </a:r>
            <a:r>
              <a:rPr lang="en-GB" sz="2800" b="0" i="0" dirty="0">
                <a:effectLst/>
                <a:latin typeface="Söhne"/>
              </a:rPr>
              <a:t> Data remains coherent and uniform throughout the database.</a:t>
            </a:r>
          </a:p>
          <a:p>
            <a:pPr algn="just">
              <a:buFont typeface="Arial" panose="020B0604020202020204" pitchFamily="34" charset="0"/>
              <a:buChar char="•"/>
            </a:pPr>
            <a:r>
              <a:rPr lang="en-GB" sz="2800" b="1" i="0" dirty="0">
                <a:effectLst/>
                <a:latin typeface="Söhne"/>
              </a:rPr>
              <a:t>Reliability:</a:t>
            </a:r>
            <a:r>
              <a:rPr lang="en-GB" sz="2800" b="0" i="0" dirty="0">
                <a:effectLst/>
                <a:latin typeface="Söhne"/>
              </a:rPr>
              <a:t> Data can be trusted and depended upon for decision-making.</a:t>
            </a:r>
          </a:p>
          <a:p>
            <a:pPr algn="just"/>
            <a:br>
              <a:rPr lang="en-GB" dirty="0"/>
            </a:br>
            <a:endParaRPr lang="en-PK" dirty="0"/>
          </a:p>
        </p:txBody>
      </p:sp>
    </p:spTree>
    <p:extLst>
      <p:ext uri="{BB962C8B-B14F-4D97-AF65-F5344CB8AC3E}">
        <p14:creationId xmlns:p14="http://schemas.microsoft.com/office/powerpoint/2010/main" val="233512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lstStyle/>
          <a:p>
            <a:r>
              <a:rPr lang="en-GB" sz="3600" b="1" i="0" dirty="0">
                <a:effectLst/>
                <a:latin typeface="Söhne"/>
              </a:rPr>
              <a:t>Data Integrity (Types of Data Integrity)</a:t>
            </a:r>
            <a:endParaRPr lang="en-PK"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261257" y="2336872"/>
            <a:ext cx="11509829" cy="3767899"/>
          </a:xfrm>
        </p:spPr>
        <p:txBody>
          <a:bodyPr>
            <a:normAutofit/>
          </a:bodyPr>
          <a:lstStyle/>
          <a:p>
            <a:pPr marL="0" indent="0" algn="just">
              <a:buNone/>
            </a:pPr>
            <a:r>
              <a:rPr lang="en-GB" sz="2400" b="1" i="0" dirty="0">
                <a:effectLst/>
                <a:latin typeface="Söhne"/>
              </a:rPr>
              <a:t>1. Entity Integrity</a:t>
            </a:r>
            <a:endParaRPr lang="en-GB" sz="2400" b="0" i="0" dirty="0">
              <a:effectLst/>
              <a:latin typeface="Söhne"/>
            </a:endParaRPr>
          </a:p>
          <a:p>
            <a:pPr marL="0" indent="0" algn="just">
              <a:buNone/>
            </a:pPr>
            <a:r>
              <a:rPr lang="en-GB" sz="2400" b="0" i="0" dirty="0">
                <a:effectLst/>
                <a:latin typeface="Söhne"/>
              </a:rPr>
              <a:t>Entity integrity ensures that each row (record) in a table has a unique identifier. This is typically achieved through primary keys, which are unique identifiers for each record in a table. For example:</a:t>
            </a:r>
          </a:p>
          <a:p>
            <a:pPr marL="0" indent="0" algn="just">
              <a:buNone/>
            </a:pPr>
            <a:r>
              <a:rPr lang="en-GB" sz="2400" b="1" i="0" dirty="0">
                <a:effectLst/>
                <a:latin typeface="Söhne"/>
              </a:rPr>
              <a:t>Example:</a:t>
            </a:r>
            <a:r>
              <a:rPr lang="en-GB" sz="2400" b="0" i="0" dirty="0">
                <a:effectLst/>
                <a:latin typeface="Söhne"/>
              </a:rPr>
              <a:t> Consider an "Employees" table. The Employee ID, designated as the primary key, ensures that each employee has a unique identifier.</a:t>
            </a:r>
          </a:p>
          <a:p>
            <a:pPr marL="0" indent="0" algn="just">
              <a:buNone/>
            </a:pPr>
            <a:endParaRPr lang="en-GB" sz="3200" b="1" i="0" dirty="0">
              <a:effectLst/>
              <a:latin typeface="Söhne"/>
            </a:endParaRPr>
          </a:p>
        </p:txBody>
      </p:sp>
    </p:spTree>
    <p:extLst>
      <p:ext uri="{BB962C8B-B14F-4D97-AF65-F5344CB8AC3E}">
        <p14:creationId xmlns:p14="http://schemas.microsoft.com/office/powerpoint/2010/main" val="317711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lstStyle/>
          <a:p>
            <a:r>
              <a:rPr lang="en-GB" sz="3600" b="1" i="0" dirty="0">
                <a:effectLst/>
                <a:latin typeface="Söhne"/>
              </a:rPr>
              <a:t>Data Integrity (Types of Data Integrity)</a:t>
            </a:r>
            <a:endParaRPr lang="en-PK"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261257" y="2336872"/>
            <a:ext cx="11509829" cy="4354214"/>
          </a:xfrm>
        </p:spPr>
        <p:txBody>
          <a:bodyPr>
            <a:normAutofit/>
          </a:bodyPr>
          <a:lstStyle/>
          <a:p>
            <a:pPr marL="0" indent="0" algn="just">
              <a:buNone/>
            </a:pPr>
            <a:r>
              <a:rPr lang="en-GB" b="1" i="0" dirty="0">
                <a:effectLst/>
                <a:latin typeface="Söhne"/>
              </a:rPr>
              <a:t>2 Referential Integrity</a:t>
            </a:r>
            <a:endParaRPr lang="en-GB" b="0" i="0" dirty="0">
              <a:effectLst/>
              <a:latin typeface="Söhne"/>
            </a:endParaRPr>
          </a:p>
          <a:p>
            <a:pPr marL="0" indent="0" algn="just">
              <a:buNone/>
            </a:pPr>
            <a:r>
              <a:rPr lang="en-GB" b="0" i="0" dirty="0">
                <a:effectLst/>
                <a:latin typeface="Söhne"/>
              </a:rPr>
              <a:t>Referential integrity focuses on maintaining relationships between tables. It ensures that foreign key values in one table correspond to primary key values in another table. This prevents orphans (records with no related data) and maintains the consistency of relationships. For example:</a:t>
            </a:r>
          </a:p>
          <a:p>
            <a:pPr marL="0" indent="0" algn="just">
              <a:buNone/>
            </a:pPr>
            <a:r>
              <a:rPr lang="en-GB" b="1" i="0" dirty="0">
                <a:effectLst/>
                <a:latin typeface="Söhne"/>
              </a:rPr>
              <a:t>Example:</a:t>
            </a:r>
            <a:r>
              <a:rPr lang="en-GB" b="0" i="0" dirty="0">
                <a:effectLst/>
                <a:latin typeface="Söhne"/>
              </a:rPr>
              <a:t> In a database for a library, you have a "Books" table and a "Borrowers" table. The "Borrowers" table includes a foreign key, "</a:t>
            </a:r>
            <a:r>
              <a:rPr lang="en-GB" b="0" i="0" dirty="0" err="1">
                <a:effectLst/>
                <a:latin typeface="Söhne"/>
              </a:rPr>
              <a:t>BookID</a:t>
            </a:r>
            <a:r>
              <a:rPr lang="en-GB" b="0" i="0" dirty="0">
                <a:effectLst/>
                <a:latin typeface="Söhne"/>
              </a:rPr>
              <a:t>," which references the primary key, "</a:t>
            </a:r>
            <a:r>
              <a:rPr lang="en-GB" b="0" i="0" dirty="0" err="1">
                <a:effectLst/>
                <a:latin typeface="Söhne"/>
              </a:rPr>
              <a:t>BookID</a:t>
            </a:r>
            <a:r>
              <a:rPr lang="en-GB" b="0" i="0" dirty="0">
                <a:effectLst/>
                <a:latin typeface="Söhne"/>
              </a:rPr>
              <a:t>," in the "Books" table. This ensures that each borrowed book corresponds to a valid book record in the "Books" table.</a:t>
            </a:r>
          </a:p>
          <a:p>
            <a:pPr marL="0" indent="0" algn="just">
              <a:buNone/>
            </a:pPr>
            <a:endParaRPr lang="en-GB" sz="3200" b="1" i="0" dirty="0">
              <a:effectLst/>
              <a:latin typeface="Söhne"/>
            </a:endParaRPr>
          </a:p>
        </p:txBody>
      </p:sp>
    </p:spTree>
    <p:extLst>
      <p:ext uri="{BB962C8B-B14F-4D97-AF65-F5344CB8AC3E}">
        <p14:creationId xmlns:p14="http://schemas.microsoft.com/office/powerpoint/2010/main" val="128932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sz="4000" b="1" i="0" dirty="0">
                <a:effectLst/>
                <a:latin typeface="Söhne"/>
              </a:rPr>
              <a:t>Data Integrity (Types of Data Integrity)</a:t>
            </a:r>
            <a:endParaRPr lang="en-PK" sz="4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2192000" cy="4688115"/>
          </a:xfrm>
        </p:spPr>
        <p:txBody>
          <a:bodyPr>
            <a:normAutofit lnSpcReduction="10000"/>
          </a:bodyPr>
          <a:lstStyle/>
          <a:p>
            <a:pPr marL="0" indent="0" algn="just">
              <a:buNone/>
            </a:pPr>
            <a:r>
              <a:rPr lang="en-GB" b="1" i="0" dirty="0">
                <a:effectLst/>
                <a:latin typeface="Söhne"/>
              </a:rPr>
              <a:t>3. Domain Integrity</a:t>
            </a:r>
            <a:endParaRPr lang="en-GB" b="0" i="0" dirty="0">
              <a:effectLst/>
              <a:latin typeface="Söhne"/>
            </a:endParaRPr>
          </a:p>
          <a:p>
            <a:pPr marL="0" indent="0" algn="just">
              <a:buNone/>
            </a:pPr>
            <a:r>
              <a:rPr lang="en-GB" b="0" i="0" dirty="0">
                <a:effectLst/>
                <a:latin typeface="Söhne"/>
              </a:rPr>
              <a:t>Domain integrity enforces valid data types and constraints on data values. It ensures that data in a specific column adheres to predefined rules, such as data type, length, and permissible values. </a:t>
            </a:r>
          </a:p>
          <a:p>
            <a:pPr marL="0" indent="0" algn="just">
              <a:buNone/>
            </a:pPr>
            <a:r>
              <a:rPr lang="en-GB" sz="2800" b="1" i="0" u="sng" dirty="0">
                <a:effectLst/>
                <a:latin typeface="Söhne"/>
              </a:rPr>
              <a:t>Examples include:</a:t>
            </a:r>
          </a:p>
          <a:p>
            <a:pPr marL="0" indent="0" algn="just">
              <a:buNone/>
            </a:pPr>
            <a:r>
              <a:rPr lang="en-GB" b="1" i="0" u="sng" dirty="0">
                <a:effectLst/>
                <a:latin typeface="Söhne"/>
              </a:rPr>
              <a:t>Data Type:</a:t>
            </a:r>
            <a:r>
              <a:rPr lang="en-GB" b="0" i="0" dirty="0">
                <a:effectLst/>
                <a:latin typeface="Söhne"/>
              </a:rPr>
              <a:t> </a:t>
            </a:r>
          </a:p>
          <a:p>
            <a:pPr marL="0" indent="0" algn="just">
              <a:buNone/>
            </a:pPr>
            <a:r>
              <a:rPr lang="en-GB" b="0" i="0" dirty="0">
                <a:effectLst/>
                <a:latin typeface="Söhne"/>
              </a:rPr>
              <a:t>Ensuring that a column designed to store dates only contains date values.</a:t>
            </a:r>
          </a:p>
          <a:p>
            <a:pPr marL="0" indent="0" algn="just">
              <a:buNone/>
            </a:pPr>
            <a:r>
              <a:rPr lang="en-GB" b="1" i="0" u="sng" dirty="0">
                <a:effectLst/>
                <a:latin typeface="Söhne"/>
              </a:rPr>
              <a:t>Length Constraint:</a:t>
            </a:r>
            <a:r>
              <a:rPr lang="en-GB" b="0" i="0" dirty="0">
                <a:effectLst/>
                <a:latin typeface="Söhne"/>
              </a:rPr>
              <a:t> </a:t>
            </a:r>
          </a:p>
          <a:p>
            <a:pPr marL="0" indent="0" algn="just">
              <a:buNone/>
            </a:pPr>
            <a:r>
              <a:rPr lang="en-GB" b="0" i="0" dirty="0">
                <a:effectLst/>
                <a:latin typeface="Söhne"/>
              </a:rPr>
              <a:t>Limiting a column to accept only text values of a certain length (e.g., a maximum of 50 characters).</a:t>
            </a:r>
          </a:p>
          <a:p>
            <a:pPr marL="0" indent="0" algn="just">
              <a:buNone/>
            </a:pPr>
            <a:r>
              <a:rPr lang="en-GB" b="1" i="0" u="sng" dirty="0">
                <a:effectLst/>
                <a:latin typeface="Söhne"/>
              </a:rPr>
              <a:t>Check Constraints:</a:t>
            </a:r>
          </a:p>
          <a:p>
            <a:pPr marL="0" indent="0" algn="just">
              <a:buNone/>
            </a:pPr>
            <a:r>
              <a:rPr lang="en-GB" b="0" i="0" dirty="0">
                <a:effectLst/>
                <a:latin typeface="Söhne"/>
              </a:rPr>
              <a:t> Specifying conditions that data must meet to be valid. For example, ensuring that a "Discount" column only contains values between 0 and 1.</a:t>
            </a:r>
          </a:p>
          <a:p>
            <a:pPr marL="0" indent="0" algn="just">
              <a:buNone/>
            </a:pPr>
            <a:endParaRPr lang="en-GB" sz="3200" b="1" i="0" dirty="0">
              <a:effectLst/>
              <a:latin typeface="Söhne"/>
            </a:endParaRPr>
          </a:p>
        </p:txBody>
      </p:sp>
    </p:spTree>
    <p:extLst>
      <p:ext uri="{BB962C8B-B14F-4D97-AF65-F5344CB8AC3E}">
        <p14:creationId xmlns:p14="http://schemas.microsoft.com/office/powerpoint/2010/main" val="39878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7FD8-7F78-52E1-0A2C-017FAC198440}"/>
              </a:ext>
            </a:extLst>
          </p:cNvPr>
          <p:cNvSpPr>
            <a:spLocks noGrp="1"/>
          </p:cNvSpPr>
          <p:nvPr>
            <p:ph type="title"/>
          </p:nvPr>
        </p:nvSpPr>
        <p:spPr/>
        <p:txBody>
          <a:bodyPr>
            <a:normAutofit/>
          </a:bodyPr>
          <a:lstStyle/>
          <a:p>
            <a:r>
              <a:rPr lang="en-GB" sz="4000" b="1" i="0" dirty="0">
                <a:effectLst/>
                <a:latin typeface="Söhne"/>
              </a:rPr>
              <a:t>Data Integrity (Techniques)</a:t>
            </a:r>
            <a:endParaRPr lang="en-PK" sz="4000" dirty="0"/>
          </a:p>
        </p:txBody>
      </p:sp>
      <p:sp>
        <p:nvSpPr>
          <p:cNvPr id="3" name="Content Placeholder 2">
            <a:extLst>
              <a:ext uri="{FF2B5EF4-FFF2-40B4-BE49-F238E27FC236}">
                <a16:creationId xmlns:a16="http://schemas.microsoft.com/office/drawing/2014/main" id="{B10848D4-5F85-D2CA-75FB-A52914A04532}"/>
              </a:ext>
            </a:extLst>
          </p:cNvPr>
          <p:cNvSpPr>
            <a:spLocks noGrp="1"/>
          </p:cNvSpPr>
          <p:nvPr>
            <p:ph idx="1"/>
          </p:nvPr>
        </p:nvSpPr>
        <p:spPr>
          <a:xfrm>
            <a:off x="1" y="2002971"/>
            <a:ext cx="11683999" cy="4688115"/>
          </a:xfrm>
        </p:spPr>
        <p:txBody>
          <a:bodyPr>
            <a:normAutofit/>
          </a:bodyPr>
          <a:lstStyle/>
          <a:p>
            <a:pPr marL="0" indent="0" algn="just">
              <a:buNone/>
            </a:pPr>
            <a:endParaRPr lang="en-GB" sz="2800" dirty="0">
              <a:latin typeface="Söhne"/>
            </a:endParaRPr>
          </a:p>
          <a:p>
            <a:pPr marL="0" indent="0" algn="just">
              <a:buNone/>
            </a:pPr>
            <a:r>
              <a:rPr lang="en-GB" sz="2800" b="0" i="0" dirty="0">
                <a:effectLst/>
                <a:latin typeface="Söhne"/>
              </a:rPr>
              <a:t>Several methods and techniques are employed to ensure data integrity:</a:t>
            </a:r>
            <a:endParaRPr lang="en-GB" sz="2800" b="1" dirty="0">
              <a:latin typeface="Söhne"/>
            </a:endParaRPr>
          </a:p>
          <a:p>
            <a:pPr algn="just">
              <a:buFont typeface="Arial" panose="020B0604020202020204" pitchFamily="34" charset="0"/>
              <a:buChar char="•"/>
            </a:pPr>
            <a:r>
              <a:rPr lang="en-GB" sz="2800" b="1" i="0" u="sng" dirty="0">
                <a:effectLst/>
                <a:latin typeface="Söhne"/>
              </a:rPr>
              <a:t>Data Validation Rules:</a:t>
            </a:r>
            <a:r>
              <a:rPr lang="en-GB" sz="2800" b="0" i="0" dirty="0">
                <a:effectLst/>
                <a:latin typeface="Söhne"/>
              </a:rPr>
              <a:t> </a:t>
            </a:r>
          </a:p>
          <a:p>
            <a:pPr marL="457200" lvl="1" indent="0" algn="just">
              <a:buNone/>
            </a:pPr>
            <a:r>
              <a:rPr lang="en-GB" sz="2400" b="0" i="0" dirty="0">
                <a:effectLst/>
                <a:latin typeface="Söhne"/>
              </a:rPr>
              <a:t>Implement rules that validate data as it's entered into the database. For example, a rule may ensure that email addresses are properly formatted.</a:t>
            </a:r>
          </a:p>
          <a:p>
            <a:pPr algn="just">
              <a:buFont typeface="Arial" panose="020B0604020202020204" pitchFamily="34" charset="0"/>
              <a:buChar char="•"/>
            </a:pPr>
            <a:r>
              <a:rPr lang="en-GB" sz="2800" b="1" i="0" u="sng" dirty="0">
                <a:effectLst/>
                <a:latin typeface="Söhne"/>
              </a:rPr>
              <a:t>Constraints:</a:t>
            </a:r>
            <a:r>
              <a:rPr lang="en-GB" sz="2800" b="0" i="0" dirty="0">
                <a:effectLst/>
                <a:latin typeface="Söhne"/>
              </a:rPr>
              <a:t> </a:t>
            </a:r>
          </a:p>
          <a:p>
            <a:pPr marL="457200" lvl="1" indent="0" algn="just">
              <a:buNone/>
            </a:pPr>
            <a:r>
              <a:rPr lang="en-GB" sz="2400" b="0" i="0" dirty="0">
                <a:effectLst/>
                <a:latin typeface="Söhne"/>
              </a:rPr>
              <a:t>Use database constraints like UNIQUE, NOT NULL, and CHECK to enforce data integrity rules. For example, setting a UNIQUE constraint on an email column ensures that each email address is unique.</a:t>
            </a:r>
          </a:p>
        </p:txBody>
      </p:sp>
    </p:spTree>
    <p:extLst>
      <p:ext uri="{BB962C8B-B14F-4D97-AF65-F5344CB8AC3E}">
        <p14:creationId xmlns:p14="http://schemas.microsoft.com/office/powerpoint/2010/main" val="4302584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{28505010-5145-DA4C-94AF-23C749EBF297}tf10001057</Template>
  <TotalTime>1477</TotalTime>
  <Words>1130</Words>
  <Application>Microsoft Macintosh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Helvetica</vt:lpstr>
      <vt:lpstr>Söhne</vt:lpstr>
      <vt:lpstr>Trebuchet MS</vt:lpstr>
      <vt:lpstr>YouTube Sans</vt:lpstr>
      <vt:lpstr>Berlin</vt:lpstr>
      <vt:lpstr>Data Integrity and Security</vt:lpstr>
      <vt:lpstr>Why Database Security?</vt:lpstr>
      <vt:lpstr>A Secure Data Environment</vt:lpstr>
      <vt:lpstr>A Secure Data Environment (cont'd.)</vt:lpstr>
      <vt:lpstr>Data Integrity</vt:lpstr>
      <vt:lpstr>Data Integrity (Types of Data Integrity)</vt:lpstr>
      <vt:lpstr>Data Integrity (Types of Data Integrity)</vt:lpstr>
      <vt:lpstr>Data Integrity (Types of Data Integrity)</vt:lpstr>
      <vt:lpstr>Data Integrity (Techniques)</vt:lpstr>
      <vt:lpstr>Data Integrity (Techniques)</vt:lpstr>
      <vt:lpstr>Database Security</vt:lpstr>
      <vt:lpstr>Database Security (Threats to Database Security)</vt:lpstr>
      <vt:lpstr>Database Security (Threats to Database Security)</vt:lpstr>
      <vt:lpstr>Database Security (Threats to Database Security)</vt:lpstr>
      <vt:lpstr>Database Security (Threats to Database Security)</vt:lpstr>
      <vt:lpstr>Database Security (Threats to Database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Integrity and Security</dc:title>
  <dc:creator>Muhammad Ali Bashir</dc:creator>
  <cp:lastModifiedBy>Muhammad Ali Bashir</cp:lastModifiedBy>
  <cp:revision>5</cp:revision>
  <dcterms:created xsi:type="dcterms:W3CDTF">2023-09-17T17:45:47Z</dcterms:created>
  <dcterms:modified xsi:type="dcterms:W3CDTF">2023-09-24T16:20:46Z</dcterms:modified>
</cp:coreProperties>
</file>