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72"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73"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40"/>
    <p:restoredTop sz="96327"/>
  </p:normalViewPr>
  <p:slideViewPr>
    <p:cSldViewPr snapToGrid="0">
      <p:cViewPr varScale="1">
        <p:scale>
          <a:sx n="90" d="100"/>
          <a:sy n="90" d="100"/>
        </p:scale>
        <p:origin x="-48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ECA24C1-ED6C-EA4C-9955-65DA3633DFDE}" type="datetimeFigureOut">
              <a:rPr lang="x-none" smtClean="0"/>
              <a:t>11/14/2023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a:xfrm>
            <a:off x="9255346" y="2750337"/>
            <a:ext cx="1171888" cy="1356442"/>
          </a:xfrm>
        </p:spPr>
        <p:txBody>
          <a:bodyPr/>
          <a:lstStyle/>
          <a:p>
            <a:fld id="{9EF806E0-88BF-F446-B348-89A51616A032}" type="slidenum">
              <a:rPr lang="x-none" smtClean="0"/>
              <a:t>‹#›</a:t>
            </a:fld>
            <a:endParaRPr lang="x-none"/>
          </a:p>
        </p:txBody>
      </p:sp>
    </p:spTree>
    <p:extLst>
      <p:ext uri="{BB962C8B-B14F-4D97-AF65-F5344CB8AC3E}">
        <p14:creationId xmlns:p14="http://schemas.microsoft.com/office/powerpoint/2010/main" val="3947991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ECA24C1-ED6C-EA4C-9955-65DA3633DFDE}" type="datetimeFigureOut">
              <a:rPr lang="x-none" smtClean="0"/>
              <a:t>11/14/2023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a:xfrm>
            <a:off x="10729455" y="4711309"/>
            <a:ext cx="1154151" cy="1090789"/>
          </a:xfrm>
        </p:spPr>
        <p:txBody>
          <a:bodyPr/>
          <a:lstStyle/>
          <a:p>
            <a:fld id="{9EF806E0-88BF-F446-B348-89A51616A032}" type="slidenum">
              <a:rPr lang="x-none" smtClean="0"/>
              <a:t>‹#›</a:t>
            </a:fld>
            <a:endParaRPr lang="x-none"/>
          </a:p>
        </p:txBody>
      </p:sp>
    </p:spTree>
    <p:extLst>
      <p:ext uri="{BB962C8B-B14F-4D97-AF65-F5344CB8AC3E}">
        <p14:creationId xmlns:p14="http://schemas.microsoft.com/office/powerpoint/2010/main" val="3374938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ECA24C1-ED6C-EA4C-9955-65DA3633DFDE}" type="datetimeFigureOut">
              <a:rPr lang="x-none" smtClean="0"/>
              <a:t>11/14/2023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a:xfrm>
            <a:off x="10729455" y="4711615"/>
            <a:ext cx="1154151" cy="1090789"/>
          </a:xfrm>
        </p:spPr>
        <p:txBody>
          <a:bodyPr/>
          <a:lstStyle/>
          <a:p>
            <a:fld id="{9EF806E0-88BF-F446-B348-89A51616A032}" type="slidenum">
              <a:rPr lang="x-none" smtClean="0"/>
              <a:t>‹#›</a:t>
            </a:fld>
            <a:endParaRPr lang="x-none"/>
          </a:p>
        </p:txBody>
      </p:sp>
    </p:spTree>
    <p:extLst>
      <p:ext uri="{BB962C8B-B14F-4D97-AF65-F5344CB8AC3E}">
        <p14:creationId xmlns:p14="http://schemas.microsoft.com/office/powerpoint/2010/main" val="1606364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ECA24C1-ED6C-EA4C-9955-65DA3633DFDE}" type="datetimeFigureOut">
              <a:rPr lang="x-none" smtClean="0"/>
              <a:t>11/14/2023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a:xfrm>
            <a:off x="10729455" y="4709925"/>
            <a:ext cx="1154151" cy="1090789"/>
          </a:xfrm>
        </p:spPr>
        <p:txBody>
          <a:bodyPr/>
          <a:lstStyle/>
          <a:p>
            <a:fld id="{9EF806E0-88BF-F446-B348-89A51616A032}" type="slidenum">
              <a:rPr lang="x-none" smtClean="0"/>
              <a:t>‹#›</a:t>
            </a:fld>
            <a:endParaRPr lang="x-non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22780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ECA24C1-ED6C-EA4C-9955-65DA3633DFDE}" type="datetimeFigureOut">
              <a:rPr lang="x-none" smtClean="0"/>
              <a:t>11/14/2023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a:xfrm>
            <a:off x="10729455" y="4709925"/>
            <a:ext cx="1154151" cy="1090789"/>
          </a:xfrm>
        </p:spPr>
        <p:txBody>
          <a:bodyPr/>
          <a:lstStyle/>
          <a:p>
            <a:fld id="{9EF806E0-88BF-F446-B348-89A51616A032}" type="slidenum">
              <a:rPr lang="x-none" smtClean="0"/>
              <a:t>‹#›</a:t>
            </a:fld>
            <a:endParaRPr lang="x-none"/>
          </a:p>
        </p:txBody>
      </p:sp>
    </p:spTree>
    <p:extLst>
      <p:ext uri="{BB962C8B-B14F-4D97-AF65-F5344CB8AC3E}">
        <p14:creationId xmlns:p14="http://schemas.microsoft.com/office/powerpoint/2010/main" val="3577554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ECA24C1-ED6C-EA4C-9955-65DA3633DFDE}" type="datetimeFigureOut">
              <a:rPr lang="x-none" smtClean="0"/>
              <a:t>11/14/2023</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9EF806E0-88BF-F446-B348-89A51616A032}" type="slidenum">
              <a:rPr lang="x-none" smtClean="0"/>
              <a:t>‹#›</a:t>
            </a:fld>
            <a:endParaRPr lang="x-none"/>
          </a:p>
        </p:txBody>
      </p:sp>
    </p:spTree>
    <p:extLst>
      <p:ext uri="{BB962C8B-B14F-4D97-AF65-F5344CB8AC3E}">
        <p14:creationId xmlns:p14="http://schemas.microsoft.com/office/powerpoint/2010/main" val="1057218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ECA24C1-ED6C-EA4C-9955-65DA3633DFDE}" type="datetimeFigureOut">
              <a:rPr lang="x-none" smtClean="0"/>
              <a:t>11/14/2023</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9EF806E0-88BF-F446-B348-89A51616A032}" type="slidenum">
              <a:rPr lang="x-none" smtClean="0"/>
              <a:t>‹#›</a:t>
            </a:fld>
            <a:endParaRPr lang="x-none"/>
          </a:p>
        </p:txBody>
      </p:sp>
    </p:spTree>
    <p:extLst>
      <p:ext uri="{BB962C8B-B14F-4D97-AF65-F5344CB8AC3E}">
        <p14:creationId xmlns:p14="http://schemas.microsoft.com/office/powerpoint/2010/main" val="21515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ECA24C1-ED6C-EA4C-9955-65DA3633DFDE}" type="datetimeFigureOut">
              <a:rPr lang="x-none" smtClean="0"/>
              <a:t>11/14/2023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9EF806E0-88BF-F446-B348-89A51616A032}" type="slidenum">
              <a:rPr lang="x-none" smtClean="0"/>
              <a:t>‹#›</a:t>
            </a:fld>
            <a:endParaRPr lang="x-none"/>
          </a:p>
        </p:txBody>
      </p:sp>
    </p:spTree>
    <p:extLst>
      <p:ext uri="{BB962C8B-B14F-4D97-AF65-F5344CB8AC3E}">
        <p14:creationId xmlns:p14="http://schemas.microsoft.com/office/powerpoint/2010/main" val="276553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ECA24C1-ED6C-EA4C-9955-65DA3633DFDE}" type="datetimeFigureOut">
              <a:rPr lang="x-none" smtClean="0"/>
              <a:t>11/14/2023</a:t>
            </a:fld>
            <a:endParaRPr lang="x-none"/>
          </a:p>
        </p:txBody>
      </p:sp>
      <p:sp>
        <p:nvSpPr>
          <p:cNvPr id="5" name="Footer Placeholder 4"/>
          <p:cNvSpPr>
            <a:spLocks noGrp="1"/>
          </p:cNvSpPr>
          <p:nvPr>
            <p:ph type="ftr" sz="quarter" idx="11"/>
          </p:nvPr>
        </p:nvSpPr>
        <p:spPr>
          <a:xfrm>
            <a:off x="680321" y="5936188"/>
            <a:ext cx="6126805" cy="365125"/>
          </a:xfrm>
        </p:spPr>
        <p:txBody>
          <a:bodyPr/>
          <a:lstStyle/>
          <a:p>
            <a:endParaRPr lang="x-non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EF806E0-88BF-F446-B348-89A51616A032}" type="slidenum">
              <a:rPr lang="x-none" smtClean="0"/>
              <a:t>‹#›</a:t>
            </a:fld>
            <a:endParaRPr lang="x-none"/>
          </a:p>
        </p:txBody>
      </p:sp>
    </p:spTree>
    <p:extLst>
      <p:ext uri="{BB962C8B-B14F-4D97-AF65-F5344CB8AC3E}">
        <p14:creationId xmlns:p14="http://schemas.microsoft.com/office/powerpoint/2010/main" val="574859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ECA24C1-ED6C-EA4C-9955-65DA3633DFDE}" type="datetimeFigureOut">
              <a:rPr lang="x-none" smtClean="0"/>
              <a:t>11/14/2023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9EF806E0-88BF-F446-B348-89A51616A032}" type="slidenum">
              <a:rPr lang="x-none" smtClean="0"/>
              <a:t>‹#›</a:t>
            </a:fld>
            <a:endParaRPr lang="x-none"/>
          </a:p>
        </p:txBody>
      </p:sp>
    </p:spTree>
    <p:extLst>
      <p:ext uri="{BB962C8B-B14F-4D97-AF65-F5344CB8AC3E}">
        <p14:creationId xmlns:p14="http://schemas.microsoft.com/office/powerpoint/2010/main" val="275881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ECA24C1-ED6C-EA4C-9955-65DA3633DFDE}" type="datetimeFigureOut">
              <a:rPr lang="x-none" smtClean="0"/>
              <a:t>11/14/2023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a:xfrm>
            <a:off x="10729455" y="2869895"/>
            <a:ext cx="1154151" cy="1090789"/>
          </a:xfrm>
        </p:spPr>
        <p:txBody>
          <a:bodyPr/>
          <a:lstStyle/>
          <a:p>
            <a:fld id="{9EF806E0-88BF-F446-B348-89A51616A032}" type="slidenum">
              <a:rPr lang="x-none" smtClean="0"/>
              <a:t>‹#›</a:t>
            </a:fld>
            <a:endParaRPr lang="x-none"/>
          </a:p>
        </p:txBody>
      </p:sp>
    </p:spTree>
    <p:extLst>
      <p:ext uri="{BB962C8B-B14F-4D97-AF65-F5344CB8AC3E}">
        <p14:creationId xmlns:p14="http://schemas.microsoft.com/office/powerpoint/2010/main" val="1844170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ECA24C1-ED6C-EA4C-9955-65DA3633DFDE}" type="datetimeFigureOut">
              <a:rPr lang="x-none" smtClean="0"/>
              <a:t>11/14/2023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9EF806E0-88BF-F446-B348-89A51616A032}" type="slidenum">
              <a:rPr lang="x-none" smtClean="0"/>
              <a:t>‹#›</a:t>
            </a:fld>
            <a:endParaRPr lang="x-none"/>
          </a:p>
        </p:txBody>
      </p:sp>
    </p:spTree>
    <p:extLst>
      <p:ext uri="{BB962C8B-B14F-4D97-AF65-F5344CB8AC3E}">
        <p14:creationId xmlns:p14="http://schemas.microsoft.com/office/powerpoint/2010/main" val="273758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ECA24C1-ED6C-EA4C-9955-65DA3633DFDE}" type="datetimeFigureOut">
              <a:rPr lang="x-none" smtClean="0"/>
              <a:t>11/14/2023</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9EF806E0-88BF-F446-B348-89A51616A032}" type="slidenum">
              <a:rPr lang="x-none" smtClean="0"/>
              <a:t>‹#›</a:t>
            </a:fld>
            <a:endParaRPr lang="x-none"/>
          </a:p>
        </p:txBody>
      </p:sp>
    </p:spTree>
    <p:extLst>
      <p:ext uri="{BB962C8B-B14F-4D97-AF65-F5344CB8AC3E}">
        <p14:creationId xmlns:p14="http://schemas.microsoft.com/office/powerpoint/2010/main" val="1050540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ECA24C1-ED6C-EA4C-9955-65DA3633DFDE}" type="datetimeFigureOut">
              <a:rPr lang="x-none" smtClean="0"/>
              <a:t>11/14/2023</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9EF806E0-88BF-F446-B348-89A51616A032}" type="slidenum">
              <a:rPr lang="x-none" smtClean="0"/>
              <a:t>‹#›</a:t>
            </a:fld>
            <a:endParaRPr lang="x-none"/>
          </a:p>
        </p:txBody>
      </p:sp>
    </p:spTree>
    <p:extLst>
      <p:ext uri="{BB962C8B-B14F-4D97-AF65-F5344CB8AC3E}">
        <p14:creationId xmlns:p14="http://schemas.microsoft.com/office/powerpoint/2010/main" val="26121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ECA24C1-ED6C-EA4C-9955-65DA3633DFDE}" type="datetimeFigureOut">
              <a:rPr lang="x-none" smtClean="0"/>
              <a:t>11/14/2023</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9EF806E0-88BF-F446-B348-89A51616A032}" type="slidenum">
              <a:rPr lang="x-none" smtClean="0"/>
              <a:t>‹#›</a:t>
            </a:fld>
            <a:endParaRPr lang="x-none"/>
          </a:p>
        </p:txBody>
      </p:sp>
    </p:spTree>
    <p:extLst>
      <p:ext uri="{BB962C8B-B14F-4D97-AF65-F5344CB8AC3E}">
        <p14:creationId xmlns:p14="http://schemas.microsoft.com/office/powerpoint/2010/main" val="189819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ECA24C1-ED6C-EA4C-9955-65DA3633DFDE}" type="datetimeFigureOut">
              <a:rPr lang="x-none" smtClean="0"/>
              <a:t>11/14/2023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9EF806E0-88BF-F446-B348-89A51616A032}" type="slidenum">
              <a:rPr lang="x-none" smtClean="0"/>
              <a:t>‹#›</a:t>
            </a:fld>
            <a:endParaRPr lang="x-none"/>
          </a:p>
        </p:txBody>
      </p:sp>
    </p:spTree>
    <p:extLst>
      <p:ext uri="{BB962C8B-B14F-4D97-AF65-F5344CB8AC3E}">
        <p14:creationId xmlns:p14="http://schemas.microsoft.com/office/powerpoint/2010/main" val="193040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ECA24C1-ED6C-EA4C-9955-65DA3633DFDE}" type="datetimeFigureOut">
              <a:rPr lang="x-none" smtClean="0"/>
              <a:t>11/14/2023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9EF806E0-88BF-F446-B348-89A51616A032}" type="slidenum">
              <a:rPr lang="x-none" smtClean="0"/>
              <a:t>‹#›</a:t>
            </a:fld>
            <a:endParaRPr lang="x-none"/>
          </a:p>
        </p:txBody>
      </p:sp>
    </p:spTree>
    <p:extLst>
      <p:ext uri="{BB962C8B-B14F-4D97-AF65-F5344CB8AC3E}">
        <p14:creationId xmlns:p14="http://schemas.microsoft.com/office/powerpoint/2010/main" val="3564933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ECA24C1-ED6C-EA4C-9955-65DA3633DFDE}" type="datetimeFigureOut">
              <a:rPr lang="x-none" smtClean="0"/>
              <a:t>11/14/2023</a:t>
            </a:fld>
            <a:endParaRPr lang="x-non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F806E0-88BF-F446-B348-89A51616A032}" type="slidenum">
              <a:rPr lang="x-none" smtClean="0"/>
              <a:t>‹#›</a:t>
            </a:fld>
            <a:endParaRPr lang="x-none"/>
          </a:p>
        </p:txBody>
      </p:sp>
    </p:spTree>
    <p:extLst>
      <p:ext uri="{BB962C8B-B14F-4D97-AF65-F5344CB8AC3E}">
        <p14:creationId xmlns:p14="http://schemas.microsoft.com/office/powerpoint/2010/main" val="33326762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B9010-CD41-6105-F650-5F01A4FB50DA}"/>
              </a:ext>
            </a:extLst>
          </p:cNvPr>
          <p:cNvSpPr>
            <a:spLocks noGrp="1"/>
          </p:cNvSpPr>
          <p:nvPr>
            <p:ph type="ctrTitle"/>
          </p:nvPr>
        </p:nvSpPr>
        <p:spPr/>
        <p:txBody>
          <a:bodyPr/>
          <a:lstStyle/>
          <a:p>
            <a:r>
              <a:rPr lang="en-GB" dirty="0"/>
              <a:t>Physical Database Design And Tuning</a:t>
            </a:r>
            <a:endParaRPr lang="x-none" dirty="0"/>
          </a:p>
        </p:txBody>
      </p:sp>
      <p:sp>
        <p:nvSpPr>
          <p:cNvPr id="3" name="Subtitle 2">
            <a:extLst>
              <a:ext uri="{FF2B5EF4-FFF2-40B4-BE49-F238E27FC236}">
                <a16:creationId xmlns:a16="http://schemas.microsoft.com/office/drawing/2014/main" xmlns="" id="{DBBF581C-0DF3-20AB-FF1D-1F5C0B9315BD}"/>
              </a:ext>
            </a:extLst>
          </p:cNvPr>
          <p:cNvSpPr>
            <a:spLocks noGrp="1"/>
          </p:cNvSpPr>
          <p:nvPr>
            <p:ph type="subTitle" idx="1"/>
          </p:nvPr>
        </p:nvSpPr>
        <p:spPr/>
        <p:txBody>
          <a:bodyPr/>
          <a:lstStyle/>
          <a:p>
            <a:endParaRPr lang="x-none"/>
          </a:p>
        </p:txBody>
      </p:sp>
      <p:sp>
        <p:nvSpPr>
          <p:cNvPr id="4" name="TextBox 3">
            <a:extLst>
              <a:ext uri="{FF2B5EF4-FFF2-40B4-BE49-F238E27FC236}">
                <a16:creationId xmlns:a16="http://schemas.microsoft.com/office/drawing/2014/main" xmlns="" id="{C19B15C2-8224-D36D-9601-625E215C1C8E}"/>
              </a:ext>
            </a:extLst>
          </p:cNvPr>
          <p:cNvSpPr txBox="1"/>
          <p:nvPr/>
        </p:nvSpPr>
        <p:spPr>
          <a:xfrm>
            <a:off x="9387840" y="3105834"/>
            <a:ext cx="2550160" cy="646331"/>
          </a:xfrm>
          <a:prstGeom prst="rect">
            <a:avLst/>
          </a:prstGeom>
          <a:noFill/>
        </p:spPr>
        <p:txBody>
          <a:bodyPr wrap="square" rtlCol="0">
            <a:spAutoFit/>
          </a:bodyPr>
          <a:lstStyle/>
          <a:p>
            <a:r>
              <a:rPr lang="x-none" sz="3600" dirty="0"/>
              <a:t>CHAPTER 4</a:t>
            </a:r>
          </a:p>
        </p:txBody>
      </p:sp>
    </p:spTree>
    <p:extLst>
      <p:ext uri="{BB962C8B-B14F-4D97-AF65-F5344CB8AC3E}">
        <p14:creationId xmlns:p14="http://schemas.microsoft.com/office/powerpoint/2010/main" val="2366308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F2B79C-FF98-424E-826D-7A13C0024F83}"/>
              </a:ext>
            </a:extLst>
          </p:cNvPr>
          <p:cNvSpPr>
            <a:spLocks noGrp="1"/>
          </p:cNvSpPr>
          <p:nvPr>
            <p:ph type="title"/>
          </p:nvPr>
        </p:nvSpPr>
        <p:spPr/>
        <p:txBody>
          <a:bodyPr/>
          <a:lstStyle/>
          <a:p>
            <a:r>
              <a:rPr lang="en-US" dirty="0"/>
              <a:t>DDL Operations continue</a:t>
            </a:r>
            <a:endParaRPr lang="x-none" dirty="0"/>
          </a:p>
        </p:txBody>
      </p:sp>
      <p:sp>
        <p:nvSpPr>
          <p:cNvPr id="3" name="Content Placeholder 2">
            <a:extLst>
              <a:ext uri="{FF2B5EF4-FFF2-40B4-BE49-F238E27FC236}">
                <a16:creationId xmlns:a16="http://schemas.microsoft.com/office/drawing/2014/main" xmlns="" id="{F732B633-4998-4D27-9B1C-02B7D36A8104}"/>
              </a:ext>
            </a:extLst>
          </p:cNvPr>
          <p:cNvSpPr>
            <a:spLocks noGrp="1"/>
          </p:cNvSpPr>
          <p:nvPr>
            <p:ph idx="1"/>
          </p:nvPr>
        </p:nvSpPr>
        <p:spPr/>
        <p:txBody>
          <a:bodyPr>
            <a:normAutofit lnSpcReduction="10000"/>
          </a:bodyPr>
          <a:lstStyle/>
          <a:p>
            <a:r>
              <a:rPr lang="en-US" b="1" dirty="0"/>
              <a:t>ADD using ALTER –</a:t>
            </a:r>
            <a:r>
              <a:rPr lang="en-US" dirty="0"/>
              <a:t> </a:t>
            </a:r>
            <a:br>
              <a:rPr lang="en-US" dirty="0"/>
            </a:br>
            <a:r>
              <a:rPr lang="en-US" dirty="0"/>
              <a:t>Syntax to add column</a:t>
            </a:r>
          </a:p>
          <a:p>
            <a:r>
              <a:rPr lang="en-US" dirty="0"/>
              <a:t>ALTER TABLE </a:t>
            </a:r>
            <a:r>
              <a:rPr lang="en-US" dirty="0" err="1"/>
              <a:t>table_name</a:t>
            </a:r>
            <a:r>
              <a:rPr lang="en-US" dirty="0"/>
              <a:t> ADD(</a:t>
            </a:r>
          </a:p>
          <a:p>
            <a:r>
              <a:rPr lang="en-US" dirty="0"/>
              <a:t>    </a:t>
            </a:r>
            <a:r>
              <a:rPr lang="en-US" dirty="0" err="1"/>
              <a:t>column_name</a:t>
            </a:r>
            <a:r>
              <a:rPr lang="en-US" dirty="0"/>
              <a:t> datatype);</a:t>
            </a:r>
          </a:p>
          <a:p>
            <a:r>
              <a:rPr lang="en-US" dirty="0"/>
              <a:t>The above command will add a new column to the </a:t>
            </a:r>
            <a:r>
              <a:rPr lang="en-US" dirty="0" err="1"/>
              <a:t>table.And</a:t>
            </a:r>
            <a:r>
              <a:rPr lang="en-US" dirty="0"/>
              <a:t> the resulting table will have one more column like this: </a:t>
            </a:r>
          </a:p>
          <a:p>
            <a:r>
              <a:rPr lang="en-US" dirty="0"/>
              <a:t>ALTER TABLE Student </a:t>
            </a:r>
          </a:p>
          <a:p>
            <a:r>
              <a:rPr lang="en-US" dirty="0"/>
              <a:t>ADD</a:t>
            </a:r>
          </a:p>
          <a:p>
            <a:r>
              <a:rPr lang="en-US" dirty="0"/>
              <a:t>(Address  VARCHAR(200))</a:t>
            </a:r>
            <a:endParaRPr lang="x-none" dirty="0"/>
          </a:p>
        </p:txBody>
      </p:sp>
    </p:spTree>
    <p:extLst>
      <p:ext uri="{BB962C8B-B14F-4D97-AF65-F5344CB8AC3E}">
        <p14:creationId xmlns:p14="http://schemas.microsoft.com/office/powerpoint/2010/main" val="491581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139E63-496C-4F08-A660-AD429278B2DF}"/>
              </a:ext>
            </a:extLst>
          </p:cNvPr>
          <p:cNvSpPr>
            <a:spLocks noGrp="1"/>
          </p:cNvSpPr>
          <p:nvPr>
            <p:ph type="title"/>
          </p:nvPr>
        </p:nvSpPr>
        <p:spPr/>
        <p:txBody>
          <a:bodyPr/>
          <a:lstStyle/>
          <a:p>
            <a:r>
              <a:rPr lang="en-US" dirty="0"/>
              <a:t>DDL Operations continue</a:t>
            </a:r>
            <a:endParaRPr lang="x-none" dirty="0"/>
          </a:p>
        </p:txBody>
      </p:sp>
      <p:sp>
        <p:nvSpPr>
          <p:cNvPr id="3" name="Content Placeholder 2">
            <a:extLst>
              <a:ext uri="{FF2B5EF4-FFF2-40B4-BE49-F238E27FC236}">
                <a16:creationId xmlns:a16="http://schemas.microsoft.com/office/drawing/2014/main" xmlns="" id="{9E0234F5-384E-47E7-924F-65F7C8B0C7AD}"/>
              </a:ext>
            </a:extLst>
          </p:cNvPr>
          <p:cNvSpPr>
            <a:spLocks noGrp="1"/>
          </p:cNvSpPr>
          <p:nvPr>
            <p:ph idx="1"/>
          </p:nvPr>
        </p:nvSpPr>
        <p:spPr/>
        <p:txBody>
          <a:bodyPr/>
          <a:lstStyle/>
          <a:p>
            <a:r>
              <a:rPr lang="en-US" dirty="0"/>
              <a:t>Here this command will add a new column “Address” in the table Student of datatype varchar(200); </a:t>
            </a:r>
          </a:p>
          <a:p>
            <a:endParaRPr lang="x-none" dirty="0"/>
          </a:p>
        </p:txBody>
      </p:sp>
      <p:graphicFrame>
        <p:nvGraphicFramePr>
          <p:cNvPr id="4" name="Table 3">
            <a:extLst>
              <a:ext uri="{FF2B5EF4-FFF2-40B4-BE49-F238E27FC236}">
                <a16:creationId xmlns:a16="http://schemas.microsoft.com/office/drawing/2014/main" xmlns="" id="{23283FE9-0724-4BF3-B5BE-D6361BE762B7}"/>
              </a:ext>
            </a:extLst>
          </p:cNvPr>
          <p:cNvGraphicFramePr>
            <a:graphicFrameLocks noGrp="1"/>
          </p:cNvGraphicFramePr>
          <p:nvPr>
            <p:extLst>
              <p:ext uri="{D42A27DB-BD31-4B8C-83A1-F6EECF244321}">
                <p14:modId xmlns:p14="http://schemas.microsoft.com/office/powerpoint/2010/main" val="2193117825"/>
              </p:ext>
            </p:extLst>
          </p:nvPr>
        </p:nvGraphicFramePr>
        <p:xfrm>
          <a:off x="680321" y="3184366"/>
          <a:ext cx="8596313" cy="1320800"/>
        </p:xfrm>
        <a:graphic>
          <a:graphicData uri="http://schemas.openxmlformats.org/drawingml/2006/table">
            <a:tbl>
              <a:tblPr/>
              <a:tblGrid>
                <a:gridCol w="1562966">
                  <a:extLst>
                    <a:ext uri="{9D8B030D-6E8A-4147-A177-3AD203B41FA5}">
                      <a16:colId xmlns:a16="http://schemas.microsoft.com/office/drawing/2014/main" xmlns="" val="1947294186"/>
                    </a:ext>
                  </a:extLst>
                </a:gridCol>
                <a:gridCol w="2344449">
                  <a:extLst>
                    <a:ext uri="{9D8B030D-6E8A-4147-A177-3AD203B41FA5}">
                      <a16:colId xmlns:a16="http://schemas.microsoft.com/office/drawing/2014/main" xmlns="" val="2702051432"/>
                    </a:ext>
                  </a:extLst>
                </a:gridCol>
                <a:gridCol w="2344449">
                  <a:extLst>
                    <a:ext uri="{9D8B030D-6E8A-4147-A177-3AD203B41FA5}">
                      <a16:colId xmlns:a16="http://schemas.microsoft.com/office/drawing/2014/main" xmlns="" val="2177715098"/>
                    </a:ext>
                  </a:extLst>
                </a:gridCol>
                <a:gridCol w="2344449">
                  <a:extLst>
                    <a:ext uri="{9D8B030D-6E8A-4147-A177-3AD203B41FA5}">
                      <a16:colId xmlns:a16="http://schemas.microsoft.com/office/drawing/2014/main" xmlns="" val="4159440589"/>
                    </a:ext>
                  </a:extLst>
                </a:gridCol>
              </a:tblGrid>
              <a:tr h="1320800">
                <a:tc>
                  <a:txBody>
                    <a:bodyPr/>
                    <a:lstStyle/>
                    <a:p>
                      <a:pPr algn="ctr" fontAlgn="base"/>
                      <a:r>
                        <a:rPr lang="en-US" sz="1400" b="1" dirty="0" err="1">
                          <a:solidFill>
                            <a:schemeClr val="tx1"/>
                          </a:solidFill>
                          <a:effectLst/>
                        </a:rPr>
                        <a:t>Student_id</a:t>
                      </a:r>
                      <a:endParaRPr lang="en-US" sz="1400" b="1" dirty="0">
                        <a:solidFill>
                          <a:schemeClr val="tx1"/>
                        </a:solidFill>
                        <a:effectLst/>
                      </a:endParaRPr>
                    </a:p>
                  </a:txBody>
                  <a:tcPr marL="38100" marR="381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US" sz="1400" b="1" dirty="0">
                          <a:solidFill>
                            <a:schemeClr val="tx1"/>
                          </a:solidFill>
                          <a:effectLst/>
                        </a:rPr>
                        <a:t>Name</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US" sz="1400" b="1" dirty="0">
                          <a:solidFill>
                            <a:schemeClr val="tx1"/>
                          </a:solidFill>
                          <a:effectLst/>
                        </a:rPr>
                        <a:t>Marks</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US" sz="1400" b="1" dirty="0">
                          <a:solidFill>
                            <a:schemeClr val="tx1"/>
                          </a:solidFill>
                          <a:effectLst/>
                        </a:rPr>
                        <a:t>Address</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xmlns="" val="2112679561"/>
                  </a:ext>
                </a:extLst>
              </a:tr>
            </a:tbl>
          </a:graphicData>
        </a:graphic>
      </p:graphicFrame>
    </p:spTree>
    <p:extLst>
      <p:ext uri="{BB962C8B-B14F-4D97-AF65-F5344CB8AC3E}">
        <p14:creationId xmlns:p14="http://schemas.microsoft.com/office/powerpoint/2010/main" val="543449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A0385-EF3A-4402-9B1E-D748CEE5782A}"/>
              </a:ext>
            </a:extLst>
          </p:cNvPr>
          <p:cNvSpPr>
            <a:spLocks noGrp="1"/>
          </p:cNvSpPr>
          <p:nvPr>
            <p:ph type="title"/>
          </p:nvPr>
        </p:nvSpPr>
        <p:spPr/>
        <p:txBody>
          <a:bodyPr/>
          <a:lstStyle/>
          <a:p>
            <a:r>
              <a:rPr lang="en-US" dirty="0"/>
              <a:t>DDL Operations continue</a:t>
            </a:r>
            <a:endParaRPr lang="x-none" dirty="0"/>
          </a:p>
        </p:txBody>
      </p:sp>
      <p:sp>
        <p:nvSpPr>
          <p:cNvPr id="3" name="Content Placeholder 2">
            <a:extLst>
              <a:ext uri="{FF2B5EF4-FFF2-40B4-BE49-F238E27FC236}">
                <a16:creationId xmlns:a16="http://schemas.microsoft.com/office/drawing/2014/main" xmlns="" id="{D2DD1499-6309-4001-859F-D5B32BDAB9B4}"/>
              </a:ext>
            </a:extLst>
          </p:cNvPr>
          <p:cNvSpPr>
            <a:spLocks noGrp="1"/>
          </p:cNvSpPr>
          <p:nvPr>
            <p:ph idx="1"/>
          </p:nvPr>
        </p:nvSpPr>
        <p:spPr/>
        <p:txBody>
          <a:bodyPr>
            <a:normAutofit fontScale="92500"/>
          </a:bodyPr>
          <a:lstStyle/>
          <a:p>
            <a:r>
              <a:rPr lang="en-US" dirty="0"/>
              <a:t>RENAME using ALTER – </a:t>
            </a:r>
          </a:p>
          <a:p>
            <a:r>
              <a:rPr lang="en-US" dirty="0"/>
              <a:t>Syntax to rename column </a:t>
            </a:r>
          </a:p>
          <a:p>
            <a:r>
              <a:rPr lang="en-US" dirty="0"/>
              <a:t>ALTER TABLE </a:t>
            </a:r>
          </a:p>
          <a:p>
            <a:r>
              <a:rPr lang="en-US" dirty="0" err="1"/>
              <a:t>table_name</a:t>
            </a:r>
            <a:r>
              <a:rPr lang="en-US" dirty="0"/>
              <a:t> </a:t>
            </a:r>
          </a:p>
          <a:p>
            <a:r>
              <a:rPr lang="en-US" dirty="0"/>
              <a:t>RENAME </a:t>
            </a:r>
          </a:p>
          <a:p>
            <a:r>
              <a:rPr lang="en-US" dirty="0" err="1"/>
              <a:t>old_column_name</a:t>
            </a:r>
            <a:r>
              <a:rPr lang="en-US" dirty="0"/>
              <a:t> TO </a:t>
            </a:r>
            <a:r>
              <a:rPr lang="en-US" dirty="0" err="1"/>
              <a:t>new_column_name</a:t>
            </a:r>
            <a:r>
              <a:rPr lang="en-US" dirty="0"/>
              <a:t>;</a:t>
            </a:r>
          </a:p>
          <a:p>
            <a:endParaRPr lang="en-US" dirty="0"/>
          </a:p>
          <a:p>
            <a:r>
              <a:rPr lang="en-US" dirty="0"/>
              <a:t>The above command will rename the existing column to new column. </a:t>
            </a:r>
            <a:endParaRPr lang="x-none" dirty="0"/>
          </a:p>
        </p:txBody>
      </p:sp>
    </p:spTree>
    <p:extLst>
      <p:ext uri="{BB962C8B-B14F-4D97-AF65-F5344CB8AC3E}">
        <p14:creationId xmlns:p14="http://schemas.microsoft.com/office/powerpoint/2010/main" val="2247393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AC6A1F-76A2-4F35-8CBF-FCF64C3082B5}"/>
              </a:ext>
            </a:extLst>
          </p:cNvPr>
          <p:cNvSpPr>
            <a:spLocks noGrp="1"/>
          </p:cNvSpPr>
          <p:nvPr>
            <p:ph type="title"/>
          </p:nvPr>
        </p:nvSpPr>
        <p:spPr/>
        <p:txBody>
          <a:bodyPr/>
          <a:lstStyle/>
          <a:p>
            <a:r>
              <a:rPr lang="en-US" dirty="0"/>
              <a:t>DDL Operations continue</a:t>
            </a:r>
            <a:endParaRPr lang="x-none" dirty="0"/>
          </a:p>
        </p:txBody>
      </p:sp>
      <p:sp>
        <p:nvSpPr>
          <p:cNvPr id="3" name="Content Placeholder 2">
            <a:extLst>
              <a:ext uri="{FF2B5EF4-FFF2-40B4-BE49-F238E27FC236}">
                <a16:creationId xmlns:a16="http://schemas.microsoft.com/office/drawing/2014/main" xmlns="" id="{CD910EB8-B402-4580-BFEB-674984469A1C}"/>
              </a:ext>
            </a:extLst>
          </p:cNvPr>
          <p:cNvSpPr>
            <a:spLocks noGrp="1"/>
          </p:cNvSpPr>
          <p:nvPr>
            <p:ph idx="1"/>
          </p:nvPr>
        </p:nvSpPr>
        <p:spPr/>
        <p:txBody>
          <a:bodyPr/>
          <a:lstStyle/>
          <a:p>
            <a:r>
              <a:rPr lang="en-US" dirty="0"/>
              <a:t>ALTER TABLE </a:t>
            </a:r>
          </a:p>
          <a:p>
            <a:r>
              <a:rPr lang="en-US" dirty="0"/>
              <a:t>Employee </a:t>
            </a:r>
          </a:p>
          <a:p>
            <a:r>
              <a:rPr lang="en-US" dirty="0"/>
              <a:t>RENAME </a:t>
            </a:r>
          </a:p>
          <a:p>
            <a:r>
              <a:rPr lang="en-US" dirty="0"/>
              <a:t>Marks TO Age;</a:t>
            </a:r>
          </a:p>
          <a:p>
            <a:r>
              <a:rPr lang="en-US" dirty="0"/>
              <a:t>The command above will change the </a:t>
            </a:r>
            <a:r>
              <a:rPr lang="en-US" dirty="0" err="1"/>
              <a:t>column_name</a:t>
            </a:r>
            <a:r>
              <a:rPr lang="en-US" dirty="0"/>
              <a:t> from Marks to Age; </a:t>
            </a:r>
          </a:p>
          <a:p>
            <a:endParaRPr lang="x-none" dirty="0"/>
          </a:p>
        </p:txBody>
      </p:sp>
      <p:graphicFrame>
        <p:nvGraphicFramePr>
          <p:cNvPr id="5" name="Table 4">
            <a:extLst>
              <a:ext uri="{FF2B5EF4-FFF2-40B4-BE49-F238E27FC236}">
                <a16:creationId xmlns:a16="http://schemas.microsoft.com/office/drawing/2014/main" xmlns="" id="{AB2F6D9E-D08F-42D8-A9C5-CA3D185D87EC}"/>
              </a:ext>
            </a:extLst>
          </p:cNvPr>
          <p:cNvGraphicFramePr>
            <a:graphicFrameLocks noGrp="1"/>
          </p:cNvGraphicFramePr>
          <p:nvPr>
            <p:extLst>
              <p:ext uri="{D42A27DB-BD31-4B8C-83A1-F6EECF244321}">
                <p14:modId xmlns:p14="http://schemas.microsoft.com/office/powerpoint/2010/main" val="3515915191"/>
              </p:ext>
            </p:extLst>
          </p:nvPr>
        </p:nvGraphicFramePr>
        <p:xfrm>
          <a:off x="680321" y="5448167"/>
          <a:ext cx="8596313" cy="828382"/>
        </p:xfrm>
        <a:graphic>
          <a:graphicData uri="http://schemas.openxmlformats.org/drawingml/2006/table">
            <a:tbl>
              <a:tblPr/>
              <a:tblGrid>
                <a:gridCol w="1562966">
                  <a:extLst>
                    <a:ext uri="{9D8B030D-6E8A-4147-A177-3AD203B41FA5}">
                      <a16:colId xmlns:a16="http://schemas.microsoft.com/office/drawing/2014/main" xmlns="" val="3009354825"/>
                    </a:ext>
                  </a:extLst>
                </a:gridCol>
                <a:gridCol w="2344449">
                  <a:extLst>
                    <a:ext uri="{9D8B030D-6E8A-4147-A177-3AD203B41FA5}">
                      <a16:colId xmlns:a16="http://schemas.microsoft.com/office/drawing/2014/main" xmlns="" val="1699061064"/>
                    </a:ext>
                  </a:extLst>
                </a:gridCol>
                <a:gridCol w="2344449">
                  <a:extLst>
                    <a:ext uri="{9D8B030D-6E8A-4147-A177-3AD203B41FA5}">
                      <a16:colId xmlns:a16="http://schemas.microsoft.com/office/drawing/2014/main" xmlns="" val="493918981"/>
                    </a:ext>
                  </a:extLst>
                </a:gridCol>
                <a:gridCol w="2344449">
                  <a:extLst>
                    <a:ext uri="{9D8B030D-6E8A-4147-A177-3AD203B41FA5}">
                      <a16:colId xmlns:a16="http://schemas.microsoft.com/office/drawing/2014/main" xmlns="" val="2235514135"/>
                    </a:ext>
                  </a:extLst>
                </a:gridCol>
              </a:tblGrid>
              <a:tr h="828382">
                <a:tc>
                  <a:txBody>
                    <a:bodyPr/>
                    <a:lstStyle/>
                    <a:p>
                      <a:pPr algn="ctr" fontAlgn="base"/>
                      <a:r>
                        <a:rPr lang="en-US" sz="1400" b="1" dirty="0" err="1">
                          <a:solidFill>
                            <a:schemeClr val="tx1"/>
                          </a:solidFill>
                          <a:effectLst/>
                        </a:rPr>
                        <a:t>Student_id</a:t>
                      </a:r>
                      <a:endParaRPr lang="en-US" sz="1400" b="1" dirty="0">
                        <a:solidFill>
                          <a:schemeClr val="tx1"/>
                        </a:solidFill>
                        <a:effectLst/>
                      </a:endParaRPr>
                    </a:p>
                  </a:txBody>
                  <a:tcPr marL="38100" marR="381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US" sz="1400" b="1" dirty="0">
                          <a:solidFill>
                            <a:schemeClr val="tx1"/>
                          </a:solidFill>
                          <a:effectLst/>
                        </a:rPr>
                        <a:t>Name</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US" sz="1400" b="1" dirty="0">
                          <a:solidFill>
                            <a:schemeClr val="tx1"/>
                          </a:solidFill>
                          <a:effectLst/>
                        </a:rPr>
                        <a:t>Age</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US" sz="1400" b="1" dirty="0">
                          <a:solidFill>
                            <a:schemeClr val="tx1"/>
                          </a:solidFill>
                          <a:effectLst/>
                        </a:rPr>
                        <a:t>Address</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xmlns="" val="3862535637"/>
                  </a:ext>
                </a:extLst>
              </a:tr>
            </a:tbl>
          </a:graphicData>
        </a:graphic>
      </p:graphicFrame>
    </p:spTree>
    <p:extLst>
      <p:ext uri="{BB962C8B-B14F-4D97-AF65-F5344CB8AC3E}">
        <p14:creationId xmlns:p14="http://schemas.microsoft.com/office/powerpoint/2010/main" val="2413134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A492ED-D2AA-407F-8F10-7B8C986BA562}"/>
              </a:ext>
            </a:extLst>
          </p:cNvPr>
          <p:cNvSpPr>
            <a:spLocks noGrp="1"/>
          </p:cNvSpPr>
          <p:nvPr>
            <p:ph type="title"/>
          </p:nvPr>
        </p:nvSpPr>
        <p:spPr>
          <a:xfrm>
            <a:off x="758614" y="758259"/>
            <a:ext cx="8596668" cy="991402"/>
          </a:xfrm>
        </p:spPr>
        <p:txBody>
          <a:bodyPr/>
          <a:lstStyle/>
          <a:p>
            <a:r>
              <a:rPr lang="en-US" dirty="0"/>
              <a:t>DDL Operations continue</a:t>
            </a:r>
            <a:endParaRPr lang="x-none" dirty="0"/>
          </a:p>
        </p:txBody>
      </p:sp>
      <p:sp>
        <p:nvSpPr>
          <p:cNvPr id="3" name="Content Placeholder 2">
            <a:extLst>
              <a:ext uri="{FF2B5EF4-FFF2-40B4-BE49-F238E27FC236}">
                <a16:creationId xmlns:a16="http://schemas.microsoft.com/office/drawing/2014/main" xmlns="" id="{94CBF96B-5BBB-4EE3-9B37-60410C13CE45}"/>
              </a:ext>
            </a:extLst>
          </p:cNvPr>
          <p:cNvSpPr>
            <a:spLocks noGrp="1"/>
          </p:cNvSpPr>
          <p:nvPr>
            <p:ph idx="1"/>
          </p:nvPr>
        </p:nvSpPr>
        <p:spPr>
          <a:xfrm>
            <a:off x="606214" y="2105261"/>
            <a:ext cx="8596668" cy="5189620"/>
          </a:xfrm>
        </p:spPr>
        <p:txBody>
          <a:bodyPr/>
          <a:lstStyle/>
          <a:p>
            <a:r>
              <a:rPr lang="en-US" sz="1800" b="1" dirty="0"/>
              <a:t>DROP using ALTER –</a:t>
            </a:r>
            <a:r>
              <a:rPr lang="en-US" sz="1800" dirty="0"/>
              <a:t> </a:t>
            </a:r>
            <a:br>
              <a:rPr lang="en-US" sz="1800" dirty="0"/>
            </a:br>
            <a:r>
              <a:rPr lang="en-US" sz="1800" dirty="0"/>
              <a:t>Syntax to Drop a column : </a:t>
            </a:r>
          </a:p>
          <a:p>
            <a:r>
              <a:rPr lang="en-US" sz="1800" dirty="0"/>
              <a:t>ALTER TABLE</a:t>
            </a:r>
          </a:p>
          <a:p>
            <a:r>
              <a:rPr lang="en-US" sz="1800" dirty="0" err="1"/>
              <a:t>table_name</a:t>
            </a:r>
            <a:endParaRPr lang="en-US" sz="1800" dirty="0"/>
          </a:p>
          <a:p>
            <a:r>
              <a:rPr lang="en-US" sz="1800" dirty="0" err="1"/>
              <a:t>DROp</a:t>
            </a:r>
            <a:endParaRPr lang="en-US" sz="1800" dirty="0"/>
          </a:p>
          <a:p>
            <a:r>
              <a:rPr lang="en-US" sz="1800" dirty="0"/>
              <a:t>(</a:t>
            </a:r>
            <a:r>
              <a:rPr lang="en-US" sz="1800" dirty="0" err="1"/>
              <a:t>column_name</a:t>
            </a:r>
            <a:r>
              <a:rPr lang="en-US" sz="1800" dirty="0"/>
              <a:t>);</a:t>
            </a:r>
          </a:p>
          <a:p>
            <a:r>
              <a:rPr lang="en-US" sz="1800" dirty="0"/>
              <a:t>The above command will delete the existing column</a:t>
            </a:r>
          </a:p>
          <a:p>
            <a:r>
              <a:rPr lang="en-US" sz="1800" dirty="0"/>
              <a:t>For example:</a:t>
            </a:r>
          </a:p>
          <a:p>
            <a:r>
              <a:rPr lang="en-US" sz="1800" dirty="0"/>
              <a:t>ALTER TABLE Employee </a:t>
            </a:r>
          </a:p>
          <a:p>
            <a:r>
              <a:rPr lang="en-US" sz="1800" dirty="0"/>
              <a:t>DROP</a:t>
            </a:r>
          </a:p>
          <a:p>
            <a:r>
              <a:rPr lang="en-US" sz="1800" dirty="0"/>
              <a:t>(Age);   </a:t>
            </a:r>
            <a:endParaRPr lang="x-none" dirty="0"/>
          </a:p>
        </p:txBody>
      </p:sp>
    </p:spTree>
    <p:extLst>
      <p:ext uri="{BB962C8B-B14F-4D97-AF65-F5344CB8AC3E}">
        <p14:creationId xmlns:p14="http://schemas.microsoft.com/office/powerpoint/2010/main" val="184183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FBE8F-3E27-4D7D-ACFC-BE62E40D938A}"/>
              </a:ext>
            </a:extLst>
          </p:cNvPr>
          <p:cNvSpPr>
            <a:spLocks noGrp="1"/>
          </p:cNvSpPr>
          <p:nvPr>
            <p:ph type="title"/>
          </p:nvPr>
        </p:nvSpPr>
        <p:spPr/>
        <p:txBody>
          <a:bodyPr/>
          <a:lstStyle/>
          <a:p>
            <a:r>
              <a:rPr lang="en-US" dirty="0"/>
              <a:t>DDL Operations continue</a:t>
            </a:r>
            <a:endParaRPr lang="x-none" dirty="0"/>
          </a:p>
        </p:txBody>
      </p:sp>
      <p:sp>
        <p:nvSpPr>
          <p:cNvPr id="3" name="Content Placeholder 2">
            <a:extLst>
              <a:ext uri="{FF2B5EF4-FFF2-40B4-BE49-F238E27FC236}">
                <a16:creationId xmlns:a16="http://schemas.microsoft.com/office/drawing/2014/main" xmlns="" id="{30407081-F305-425A-A9F4-CBCFA179F8C6}"/>
              </a:ext>
            </a:extLst>
          </p:cNvPr>
          <p:cNvSpPr>
            <a:spLocks noGrp="1"/>
          </p:cNvSpPr>
          <p:nvPr>
            <p:ph idx="1"/>
          </p:nvPr>
        </p:nvSpPr>
        <p:spPr/>
        <p:txBody>
          <a:bodyPr/>
          <a:lstStyle/>
          <a:p>
            <a:r>
              <a:rPr lang="en-US" dirty="0"/>
              <a:t>Here the </a:t>
            </a:r>
            <a:r>
              <a:rPr lang="en-US" dirty="0" err="1"/>
              <a:t>column_name</a:t>
            </a:r>
            <a:r>
              <a:rPr lang="en-US" dirty="0"/>
              <a:t> =”Age”, has been deleted by this command; </a:t>
            </a:r>
          </a:p>
          <a:p>
            <a:endParaRPr lang="x-none" dirty="0"/>
          </a:p>
        </p:txBody>
      </p:sp>
      <p:graphicFrame>
        <p:nvGraphicFramePr>
          <p:cNvPr id="4" name="Table 3">
            <a:extLst>
              <a:ext uri="{FF2B5EF4-FFF2-40B4-BE49-F238E27FC236}">
                <a16:creationId xmlns:a16="http://schemas.microsoft.com/office/drawing/2014/main" xmlns="" id="{158DCF6D-91A6-42AE-A768-CA022B7E3ACC}"/>
              </a:ext>
            </a:extLst>
          </p:cNvPr>
          <p:cNvGraphicFramePr>
            <a:graphicFrameLocks noGrp="1"/>
          </p:cNvGraphicFramePr>
          <p:nvPr>
            <p:extLst>
              <p:ext uri="{D42A27DB-BD31-4B8C-83A1-F6EECF244321}">
                <p14:modId xmlns:p14="http://schemas.microsoft.com/office/powerpoint/2010/main" val="2634292342"/>
              </p:ext>
            </p:extLst>
          </p:nvPr>
        </p:nvGraphicFramePr>
        <p:xfrm>
          <a:off x="942023" y="4542657"/>
          <a:ext cx="8596312" cy="1393532"/>
        </p:xfrm>
        <a:graphic>
          <a:graphicData uri="http://schemas.openxmlformats.org/drawingml/2006/table">
            <a:tbl>
              <a:tblPr/>
              <a:tblGrid>
                <a:gridCol w="2149078">
                  <a:extLst>
                    <a:ext uri="{9D8B030D-6E8A-4147-A177-3AD203B41FA5}">
                      <a16:colId xmlns:a16="http://schemas.microsoft.com/office/drawing/2014/main" xmlns="" val="518829069"/>
                    </a:ext>
                  </a:extLst>
                </a:gridCol>
                <a:gridCol w="3223617">
                  <a:extLst>
                    <a:ext uri="{9D8B030D-6E8A-4147-A177-3AD203B41FA5}">
                      <a16:colId xmlns:a16="http://schemas.microsoft.com/office/drawing/2014/main" xmlns="" val="3379040237"/>
                    </a:ext>
                  </a:extLst>
                </a:gridCol>
                <a:gridCol w="3223617">
                  <a:extLst>
                    <a:ext uri="{9D8B030D-6E8A-4147-A177-3AD203B41FA5}">
                      <a16:colId xmlns:a16="http://schemas.microsoft.com/office/drawing/2014/main" xmlns="" val="993824657"/>
                    </a:ext>
                  </a:extLst>
                </a:gridCol>
              </a:tblGrid>
              <a:tr h="1393532">
                <a:tc>
                  <a:txBody>
                    <a:bodyPr/>
                    <a:lstStyle/>
                    <a:p>
                      <a:pPr algn="ctr" fontAlgn="base"/>
                      <a:r>
                        <a:rPr lang="en-US" sz="1400" b="1" dirty="0" err="1">
                          <a:solidFill>
                            <a:schemeClr val="tx1"/>
                          </a:solidFill>
                          <a:effectLst/>
                        </a:rPr>
                        <a:t>Student_id</a:t>
                      </a:r>
                      <a:endParaRPr lang="en-US" sz="1400" b="1" dirty="0">
                        <a:solidFill>
                          <a:schemeClr val="tx1"/>
                        </a:solidFill>
                        <a:effectLst/>
                      </a:endParaRPr>
                    </a:p>
                  </a:txBody>
                  <a:tcPr marL="38100" marR="381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US" sz="1400" b="1" dirty="0">
                          <a:solidFill>
                            <a:schemeClr val="tx1"/>
                          </a:solidFill>
                          <a:effectLst/>
                        </a:rPr>
                        <a:t>Name</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US" sz="1400" b="1" dirty="0">
                          <a:solidFill>
                            <a:schemeClr val="tx1"/>
                          </a:solidFill>
                          <a:effectLst/>
                        </a:rPr>
                        <a:t>Address</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xmlns="" val="1653527493"/>
                  </a:ext>
                </a:extLst>
              </a:tr>
            </a:tbl>
          </a:graphicData>
        </a:graphic>
      </p:graphicFrame>
    </p:spTree>
    <p:extLst>
      <p:ext uri="{BB962C8B-B14F-4D97-AF65-F5344CB8AC3E}">
        <p14:creationId xmlns:p14="http://schemas.microsoft.com/office/powerpoint/2010/main" val="2624998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BC0FC9-74EA-4705-9898-82EF6605DBCA}"/>
              </a:ext>
            </a:extLst>
          </p:cNvPr>
          <p:cNvSpPr>
            <a:spLocks noGrp="1"/>
          </p:cNvSpPr>
          <p:nvPr>
            <p:ph type="title"/>
          </p:nvPr>
        </p:nvSpPr>
        <p:spPr>
          <a:xfrm>
            <a:off x="951654" y="696228"/>
            <a:ext cx="8596668" cy="1097280"/>
          </a:xfrm>
        </p:spPr>
        <p:txBody>
          <a:bodyPr>
            <a:normAutofit/>
          </a:bodyPr>
          <a:lstStyle/>
          <a:p>
            <a:r>
              <a:rPr lang="en-US" dirty="0"/>
              <a:t>DDL Operations continue</a:t>
            </a:r>
            <a:endParaRPr lang="x-none" dirty="0"/>
          </a:p>
        </p:txBody>
      </p:sp>
      <p:sp>
        <p:nvSpPr>
          <p:cNvPr id="3" name="Content Placeholder 2">
            <a:extLst>
              <a:ext uri="{FF2B5EF4-FFF2-40B4-BE49-F238E27FC236}">
                <a16:creationId xmlns:a16="http://schemas.microsoft.com/office/drawing/2014/main" xmlns="" id="{B47B69B3-034E-49FE-BDB0-37F2B818644F}"/>
              </a:ext>
            </a:extLst>
          </p:cNvPr>
          <p:cNvSpPr>
            <a:spLocks noGrp="1"/>
          </p:cNvSpPr>
          <p:nvPr>
            <p:ph idx="1"/>
          </p:nvPr>
        </p:nvSpPr>
        <p:spPr>
          <a:xfrm>
            <a:off x="1022774" y="2175309"/>
            <a:ext cx="8596668" cy="4780453"/>
          </a:xfrm>
        </p:spPr>
        <p:txBody>
          <a:bodyPr>
            <a:normAutofit/>
          </a:bodyPr>
          <a:lstStyle/>
          <a:p>
            <a:r>
              <a:rPr lang="en-US" sz="1800" b="1" dirty="0"/>
              <a:t>MODIFY using ALTER –</a:t>
            </a:r>
            <a:r>
              <a:rPr lang="en-US" sz="1800" dirty="0"/>
              <a:t> </a:t>
            </a:r>
            <a:br>
              <a:rPr lang="en-US" sz="1800" dirty="0"/>
            </a:br>
            <a:r>
              <a:rPr lang="en-US" sz="1800" dirty="0"/>
              <a:t>Syntax to Modify a column </a:t>
            </a:r>
          </a:p>
          <a:p>
            <a:r>
              <a:rPr lang="en-US" sz="1800" dirty="0"/>
              <a:t>ALTER TABLE</a:t>
            </a:r>
          </a:p>
          <a:p>
            <a:r>
              <a:rPr lang="en-US" sz="1800" dirty="0"/>
              <a:t>Employee MODIFY</a:t>
            </a:r>
          </a:p>
          <a:p>
            <a:r>
              <a:rPr lang="en-US" sz="1800" dirty="0"/>
              <a:t>(</a:t>
            </a:r>
            <a:r>
              <a:rPr lang="en-US" sz="1800" dirty="0" err="1"/>
              <a:t>column_name</a:t>
            </a:r>
            <a:r>
              <a:rPr lang="en-US" sz="1800" dirty="0"/>
              <a:t> datatype); </a:t>
            </a:r>
          </a:p>
          <a:p>
            <a:r>
              <a:rPr lang="en-US" sz="1800" dirty="0"/>
              <a:t>The above command will modify the existing column . </a:t>
            </a:r>
          </a:p>
          <a:p>
            <a:r>
              <a:rPr lang="en-US" sz="1800" dirty="0"/>
              <a:t>For example: </a:t>
            </a:r>
          </a:p>
          <a:p>
            <a:r>
              <a:rPr lang="en-US" sz="1800" dirty="0"/>
              <a:t>ALTER TABLE </a:t>
            </a:r>
          </a:p>
          <a:p>
            <a:r>
              <a:rPr lang="en-US" sz="1800" dirty="0"/>
              <a:t>student </a:t>
            </a:r>
          </a:p>
          <a:p>
            <a:r>
              <a:rPr lang="en-US" sz="1800" dirty="0"/>
              <a:t>MODIFY</a:t>
            </a:r>
          </a:p>
          <a:p>
            <a:r>
              <a:rPr lang="en-US" sz="1800" dirty="0"/>
              <a:t>(name varchar(300)); </a:t>
            </a:r>
            <a:endParaRPr lang="x-none" dirty="0"/>
          </a:p>
        </p:txBody>
      </p:sp>
    </p:spTree>
    <p:extLst>
      <p:ext uri="{BB962C8B-B14F-4D97-AF65-F5344CB8AC3E}">
        <p14:creationId xmlns:p14="http://schemas.microsoft.com/office/powerpoint/2010/main" val="3606974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D75BF1-0BB7-46F1-AF77-CE34A6D631BB}"/>
              </a:ext>
            </a:extLst>
          </p:cNvPr>
          <p:cNvSpPr>
            <a:spLocks noGrp="1"/>
          </p:cNvSpPr>
          <p:nvPr>
            <p:ph type="title"/>
          </p:nvPr>
        </p:nvSpPr>
        <p:spPr/>
        <p:txBody>
          <a:bodyPr/>
          <a:lstStyle/>
          <a:p>
            <a:r>
              <a:rPr lang="en-US" dirty="0"/>
              <a:t>DDL Operations continue</a:t>
            </a:r>
            <a:endParaRPr lang="x-none" dirty="0"/>
          </a:p>
        </p:txBody>
      </p:sp>
      <p:sp>
        <p:nvSpPr>
          <p:cNvPr id="3" name="Content Placeholder 2">
            <a:extLst>
              <a:ext uri="{FF2B5EF4-FFF2-40B4-BE49-F238E27FC236}">
                <a16:creationId xmlns:a16="http://schemas.microsoft.com/office/drawing/2014/main" xmlns="" id="{D4AC6984-0D98-4F7F-AA2D-D5B228FE7771}"/>
              </a:ext>
            </a:extLst>
          </p:cNvPr>
          <p:cNvSpPr>
            <a:spLocks noGrp="1"/>
          </p:cNvSpPr>
          <p:nvPr>
            <p:ph idx="1"/>
          </p:nvPr>
        </p:nvSpPr>
        <p:spPr/>
        <p:txBody>
          <a:bodyPr/>
          <a:lstStyle/>
          <a:p>
            <a:r>
              <a:rPr lang="en-US" dirty="0"/>
              <a:t>The above command will modify the </a:t>
            </a:r>
            <a:r>
              <a:rPr lang="en-US" dirty="0" err="1"/>
              <a:t>column_name</a:t>
            </a:r>
            <a:r>
              <a:rPr lang="en-US" dirty="0"/>
              <a:t> “Name” by changing the size of that column. </a:t>
            </a:r>
          </a:p>
          <a:p>
            <a:endParaRPr lang="x-none" dirty="0"/>
          </a:p>
        </p:txBody>
      </p:sp>
      <p:graphicFrame>
        <p:nvGraphicFramePr>
          <p:cNvPr id="4" name="Table 3">
            <a:extLst>
              <a:ext uri="{FF2B5EF4-FFF2-40B4-BE49-F238E27FC236}">
                <a16:creationId xmlns:a16="http://schemas.microsoft.com/office/drawing/2014/main" xmlns="" id="{2EF03256-0FF6-4770-B795-0281FF1DFDC2}"/>
              </a:ext>
            </a:extLst>
          </p:cNvPr>
          <p:cNvGraphicFramePr>
            <a:graphicFrameLocks noGrp="1"/>
          </p:cNvGraphicFramePr>
          <p:nvPr>
            <p:extLst>
              <p:ext uri="{D42A27DB-BD31-4B8C-83A1-F6EECF244321}">
                <p14:modId xmlns:p14="http://schemas.microsoft.com/office/powerpoint/2010/main" val="2599712808"/>
              </p:ext>
            </p:extLst>
          </p:nvPr>
        </p:nvGraphicFramePr>
        <p:xfrm>
          <a:off x="931863" y="3946366"/>
          <a:ext cx="8596312" cy="1320800"/>
        </p:xfrm>
        <a:graphic>
          <a:graphicData uri="http://schemas.openxmlformats.org/drawingml/2006/table">
            <a:tbl>
              <a:tblPr/>
              <a:tblGrid>
                <a:gridCol w="2149078">
                  <a:extLst>
                    <a:ext uri="{9D8B030D-6E8A-4147-A177-3AD203B41FA5}">
                      <a16:colId xmlns:a16="http://schemas.microsoft.com/office/drawing/2014/main" xmlns="" val="1501137374"/>
                    </a:ext>
                  </a:extLst>
                </a:gridCol>
                <a:gridCol w="3223617">
                  <a:extLst>
                    <a:ext uri="{9D8B030D-6E8A-4147-A177-3AD203B41FA5}">
                      <a16:colId xmlns:a16="http://schemas.microsoft.com/office/drawing/2014/main" xmlns="" val="2838547299"/>
                    </a:ext>
                  </a:extLst>
                </a:gridCol>
                <a:gridCol w="3223617">
                  <a:extLst>
                    <a:ext uri="{9D8B030D-6E8A-4147-A177-3AD203B41FA5}">
                      <a16:colId xmlns:a16="http://schemas.microsoft.com/office/drawing/2014/main" xmlns="" val="556270448"/>
                    </a:ext>
                  </a:extLst>
                </a:gridCol>
              </a:tblGrid>
              <a:tr h="1320800">
                <a:tc>
                  <a:txBody>
                    <a:bodyPr/>
                    <a:lstStyle/>
                    <a:p>
                      <a:pPr algn="ctr" fontAlgn="base"/>
                      <a:r>
                        <a:rPr lang="en-US" sz="1400" b="1" dirty="0" err="1">
                          <a:solidFill>
                            <a:schemeClr val="tx1"/>
                          </a:solidFill>
                          <a:effectLst/>
                        </a:rPr>
                        <a:t>Student_id</a:t>
                      </a:r>
                      <a:endParaRPr lang="en-US" sz="1400" b="1" dirty="0">
                        <a:solidFill>
                          <a:schemeClr val="tx1"/>
                        </a:solidFill>
                        <a:effectLst/>
                      </a:endParaRPr>
                    </a:p>
                  </a:txBody>
                  <a:tcPr marL="38100" marR="381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US" sz="1400" b="1" dirty="0">
                          <a:solidFill>
                            <a:schemeClr val="tx1"/>
                          </a:solidFill>
                          <a:effectLst/>
                        </a:rPr>
                        <a:t>Name</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US" sz="1400" b="1" dirty="0">
                          <a:solidFill>
                            <a:schemeClr val="tx1"/>
                          </a:solidFill>
                          <a:effectLst/>
                        </a:rPr>
                        <a:t>Address</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xmlns="" val="3754792104"/>
                  </a:ext>
                </a:extLst>
              </a:tr>
            </a:tbl>
          </a:graphicData>
        </a:graphic>
      </p:graphicFrame>
    </p:spTree>
    <p:extLst>
      <p:ext uri="{BB962C8B-B14F-4D97-AF65-F5344CB8AC3E}">
        <p14:creationId xmlns:p14="http://schemas.microsoft.com/office/powerpoint/2010/main" val="1961326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BCA9F4-5FA2-4F5D-9675-8BDB808A1C7A}"/>
              </a:ext>
            </a:extLst>
          </p:cNvPr>
          <p:cNvSpPr>
            <a:spLocks noGrp="1"/>
          </p:cNvSpPr>
          <p:nvPr>
            <p:ph type="title"/>
          </p:nvPr>
        </p:nvSpPr>
        <p:spPr>
          <a:xfrm>
            <a:off x="1368214" y="797293"/>
            <a:ext cx="8596668" cy="875899"/>
          </a:xfrm>
        </p:spPr>
        <p:txBody>
          <a:bodyPr/>
          <a:lstStyle/>
          <a:p>
            <a:r>
              <a:rPr lang="en-US" dirty="0"/>
              <a:t>DDL Operations continue</a:t>
            </a:r>
            <a:endParaRPr lang="x-none" dirty="0"/>
          </a:p>
        </p:txBody>
      </p:sp>
      <p:sp>
        <p:nvSpPr>
          <p:cNvPr id="3" name="Content Placeholder 2">
            <a:extLst>
              <a:ext uri="{FF2B5EF4-FFF2-40B4-BE49-F238E27FC236}">
                <a16:creationId xmlns:a16="http://schemas.microsoft.com/office/drawing/2014/main" xmlns="" id="{DDB98D25-D576-4875-B986-0A8013A28549}"/>
              </a:ext>
            </a:extLst>
          </p:cNvPr>
          <p:cNvSpPr>
            <a:spLocks noGrp="1"/>
          </p:cNvSpPr>
          <p:nvPr>
            <p:ph idx="1"/>
          </p:nvPr>
        </p:nvSpPr>
        <p:spPr>
          <a:xfrm>
            <a:off x="758614" y="2159803"/>
            <a:ext cx="8596668" cy="4867080"/>
          </a:xfrm>
        </p:spPr>
        <p:txBody>
          <a:bodyPr>
            <a:normAutofit/>
          </a:bodyPr>
          <a:lstStyle/>
          <a:p>
            <a:r>
              <a:rPr lang="en-US" sz="1600" b="1" dirty="0"/>
              <a:t>3. TRUNCATE : </a:t>
            </a:r>
          </a:p>
          <a:p>
            <a:r>
              <a:rPr lang="en-US" sz="1800" dirty="0"/>
              <a:t>This command removes all the records from a table. But this command will not destroy the table’s structure. </a:t>
            </a:r>
          </a:p>
          <a:p>
            <a:r>
              <a:rPr lang="en-US" sz="1800" dirty="0"/>
              <a:t>Syntax :  </a:t>
            </a:r>
          </a:p>
          <a:p>
            <a:r>
              <a:rPr lang="en-US" sz="1800" dirty="0"/>
              <a:t>TRUNCATE TABLE </a:t>
            </a:r>
            <a:r>
              <a:rPr lang="en-US" sz="1800" dirty="0" err="1"/>
              <a:t>table_name</a:t>
            </a:r>
            <a:endParaRPr lang="en-US" sz="1800" dirty="0"/>
          </a:p>
          <a:p>
            <a:r>
              <a:rPr lang="en-US" sz="1800" dirty="0"/>
              <a:t>This will delete all the records from the </a:t>
            </a:r>
            <a:r>
              <a:rPr lang="en-US" sz="1800" dirty="0" err="1"/>
              <a:t>table.For</a:t>
            </a:r>
            <a:r>
              <a:rPr lang="en-US" sz="1800" dirty="0"/>
              <a:t> example the below command will remove all the records from table student. </a:t>
            </a:r>
          </a:p>
          <a:p>
            <a:endParaRPr lang="en-US" sz="1800" dirty="0"/>
          </a:p>
          <a:p>
            <a:r>
              <a:rPr lang="en-US" sz="1800" dirty="0"/>
              <a:t>Example: </a:t>
            </a:r>
          </a:p>
          <a:p>
            <a:endParaRPr lang="en-US" sz="1800" dirty="0"/>
          </a:p>
          <a:p>
            <a:r>
              <a:rPr lang="en-US" sz="1800" dirty="0"/>
              <a:t>TRUNCATE TABLE Student; </a:t>
            </a:r>
            <a:endParaRPr lang="x-none" sz="1800" dirty="0"/>
          </a:p>
        </p:txBody>
      </p:sp>
    </p:spTree>
    <p:extLst>
      <p:ext uri="{BB962C8B-B14F-4D97-AF65-F5344CB8AC3E}">
        <p14:creationId xmlns:p14="http://schemas.microsoft.com/office/powerpoint/2010/main" val="3418862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D91A1F-891E-49FF-9A5A-3E19456EED37}"/>
              </a:ext>
            </a:extLst>
          </p:cNvPr>
          <p:cNvSpPr>
            <a:spLocks noGrp="1"/>
          </p:cNvSpPr>
          <p:nvPr>
            <p:ph type="title"/>
          </p:nvPr>
        </p:nvSpPr>
        <p:spPr>
          <a:xfrm>
            <a:off x="900854" y="711201"/>
            <a:ext cx="8596668" cy="962526"/>
          </a:xfrm>
        </p:spPr>
        <p:txBody>
          <a:bodyPr/>
          <a:lstStyle/>
          <a:p>
            <a:r>
              <a:rPr lang="en-US" dirty="0"/>
              <a:t>DDL Operations continue</a:t>
            </a:r>
            <a:endParaRPr lang="x-none" dirty="0"/>
          </a:p>
        </p:txBody>
      </p:sp>
      <p:sp>
        <p:nvSpPr>
          <p:cNvPr id="3" name="Content Placeholder 2">
            <a:extLst>
              <a:ext uri="{FF2B5EF4-FFF2-40B4-BE49-F238E27FC236}">
                <a16:creationId xmlns:a16="http://schemas.microsoft.com/office/drawing/2014/main" xmlns="" id="{B9AFFCE2-F250-4090-B186-FEF527E7CF35}"/>
              </a:ext>
            </a:extLst>
          </p:cNvPr>
          <p:cNvSpPr>
            <a:spLocks noGrp="1"/>
          </p:cNvSpPr>
          <p:nvPr>
            <p:ph idx="1"/>
          </p:nvPr>
        </p:nvSpPr>
        <p:spPr>
          <a:xfrm>
            <a:off x="900854" y="2033604"/>
            <a:ext cx="8596668" cy="4972959"/>
          </a:xfrm>
        </p:spPr>
        <p:txBody>
          <a:bodyPr>
            <a:normAutofit/>
          </a:bodyPr>
          <a:lstStyle/>
          <a:p>
            <a:r>
              <a:rPr lang="en-US" sz="1800" dirty="0"/>
              <a:t>4. DROP : </a:t>
            </a:r>
          </a:p>
          <a:p>
            <a:r>
              <a:rPr lang="en-US" sz="1800" dirty="0"/>
              <a:t>This command completely removes the table from the database along with the destruction of the table structure. </a:t>
            </a:r>
          </a:p>
          <a:p>
            <a:r>
              <a:rPr lang="en-US" sz="1800" dirty="0"/>
              <a:t>Syntax –  </a:t>
            </a:r>
          </a:p>
          <a:p>
            <a:r>
              <a:rPr lang="en-US" sz="1800" dirty="0"/>
              <a:t>DROP TABLE </a:t>
            </a:r>
            <a:r>
              <a:rPr lang="en-US" sz="1800" dirty="0" err="1"/>
              <a:t>table_name</a:t>
            </a:r>
            <a:endParaRPr lang="en-US" sz="1800" dirty="0"/>
          </a:p>
          <a:p>
            <a:r>
              <a:rPr lang="en-US" sz="1800" dirty="0"/>
              <a:t>This will delete all the records as well as the structure of the table. </a:t>
            </a:r>
          </a:p>
          <a:p>
            <a:r>
              <a:rPr lang="en-US" sz="1800" dirty="0"/>
              <a:t>This is the main difference between TRUNCATE AND DROP.-TRUNCATE only removes the records whereas DROP completely destroys the table. </a:t>
            </a:r>
          </a:p>
          <a:p>
            <a:r>
              <a:rPr lang="en-US" sz="1800" dirty="0"/>
              <a:t>Example:  </a:t>
            </a:r>
          </a:p>
          <a:p>
            <a:r>
              <a:rPr lang="en-US" sz="1800" dirty="0"/>
              <a:t>DROP TABLE Student; </a:t>
            </a:r>
          </a:p>
          <a:p>
            <a:r>
              <a:rPr lang="en-US" sz="1800" dirty="0"/>
              <a:t>This command will remove the table records as well as destroys the schema too. </a:t>
            </a:r>
          </a:p>
          <a:p>
            <a:r>
              <a:rPr lang="en-US" sz="1800" dirty="0"/>
              <a:t>This is all about the DDL commands. </a:t>
            </a:r>
            <a:endParaRPr lang="x-none" dirty="0"/>
          </a:p>
        </p:txBody>
      </p:sp>
    </p:spTree>
    <p:extLst>
      <p:ext uri="{BB962C8B-B14F-4D97-AF65-F5344CB8AC3E}">
        <p14:creationId xmlns:p14="http://schemas.microsoft.com/office/powerpoint/2010/main" val="199498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B9BD0-16F3-8AE8-7BA4-D7D46175E943}"/>
              </a:ext>
            </a:extLst>
          </p:cNvPr>
          <p:cNvSpPr>
            <a:spLocks noGrp="1"/>
          </p:cNvSpPr>
          <p:nvPr>
            <p:ph type="title"/>
          </p:nvPr>
        </p:nvSpPr>
        <p:spPr/>
        <p:txBody>
          <a:bodyPr/>
          <a:lstStyle/>
          <a:p>
            <a:r>
              <a:rPr lang="en-GB" dirty="0"/>
              <a:t>Physical Database Design</a:t>
            </a:r>
            <a:endParaRPr lang="x-none" dirty="0"/>
          </a:p>
        </p:txBody>
      </p:sp>
      <p:sp>
        <p:nvSpPr>
          <p:cNvPr id="3" name="Content Placeholder 2">
            <a:extLst>
              <a:ext uri="{FF2B5EF4-FFF2-40B4-BE49-F238E27FC236}">
                <a16:creationId xmlns:a16="http://schemas.microsoft.com/office/drawing/2014/main" xmlns="" id="{2B7F2500-EC1F-2D69-2B89-D4692DDF980A}"/>
              </a:ext>
            </a:extLst>
          </p:cNvPr>
          <p:cNvSpPr>
            <a:spLocks noGrp="1"/>
          </p:cNvSpPr>
          <p:nvPr>
            <p:ph idx="1"/>
          </p:nvPr>
        </p:nvSpPr>
        <p:spPr/>
        <p:txBody>
          <a:bodyPr>
            <a:normAutofit/>
          </a:bodyPr>
          <a:lstStyle/>
          <a:p>
            <a:pPr algn="just"/>
            <a:r>
              <a:rPr lang="en-GB" sz="2000" dirty="0"/>
              <a:t>It is the process of transforming a logical data model into a physical model of a database.</a:t>
            </a:r>
          </a:p>
          <a:p>
            <a:pPr algn="just"/>
            <a:r>
              <a:rPr lang="en-GB" sz="2000" dirty="0"/>
              <a:t>Unlike a logical design, a physical database design is optimized for data-access paths, performance requirements and other constraints of the target environment, i.e. hardware and software.</a:t>
            </a:r>
            <a:endParaRPr lang="x-none" sz="2000" dirty="0"/>
          </a:p>
        </p:txBody>
      </p:sp>
    </p:spTree>
    <p:extLst>
      <p:ext uri="{BB962C8B-B14F-4D97-AF65-F5344CB8AC3E}">
        <p14:creationId xmlns:p14="http://schemas.microsoft.com/office/powerpoint/2010/main" val="1926012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A1510B-FE4A-4661-99DF-807E705EF49F}"/>
              </a:ext>
            </a:extLst>
          </p:cNvPr>
          <p:cNvSpPr>
            <a:spLocks noGrp="1"/>
          </p:cNvSpPr>
          <p:nvPr>
            <p:ph type="title"/>
          </p:nvPr>
        </p:nvSpPr>
        <p:spPr/>
        <p:txBody>
          <a:bodyPr/>
          <a:lstStyle/>
          <a:p>
            <a:r>
              <a:rPr lang="en-US" b="1" dirty="0"/>
              <a:t>Applications of DDL</a:t>
            </a:r>
            <a:endParaRPr lang="x-none" dirty="0"/>
          </a:p>
        </p:txBody>
      </p:sp>
      <p:sp>
        <p:nvSpPr>
          <p:cNvPr id="3" name="Content Placeholder 2">
            <a:extLst>
              <a:ext uri="{FF2B5EF4-FFF2-40B4-BE49-F238E27FC236}">
                <a16:creationId xmlns:a16="http://schemas.microsoft.com/office/drawing/2014/main" xmlns="" id="{76705F6A-8D9E-4E9F-9083-EF45182F30DF}"/>
              </a:ext>
            </a:extLst>
          </p:cNvPr>
          <p:cNvSpPr>
            <a:spLocks noGrp="1"/>
          </p:cNvSpPr>
          <p:nvPr>
            <p:ph idx="1"/>
          </p:nvPr>
        </p:nvSpPr>
        <p:spPr/>
        <p:txBody>
          <a:bodyPr>
            <a:normAutofit lnSpcReduction="10000"/>
          </a:bodyPr>
          <a:lstStyle/>
          <a:p>
            <a:pPr fontAlgn="base"/>
            <a:r>
              <a:rPr lang="en-US" dirty="0"/>
              <a:t>Creating Database Objects: DDL statements can be used to create various database objects such as tables, views, indexes, and stored procedures.</a:t>
            </a:r>
          </a:p>
          <a:p>
            <a:pPr fontAlgn="base"/>
            <a:r>
              <a:rPr lang="en-US" dirty="0"/>
              <a:t>Modifying Database Objects: DDL statements can be used to modify the structure of existing database objects such as adding or dropping columns from tables, modifying the data type of columns, renaming tables or columns, etc.</a:t>
            </a:r>
          </a:p>
          <a:p>
            <a:pPr fontAlgn="base"/>
            <a:r>
              <a:rPr lang="en-US" dirty="0"/>
              <a:t>Managing Database Constraints: DDL statements can be used to create or alter database constraints such as primary keys, foreign keys, unique constraints, and check constraints.</a:t>
            </a:r>
          </a:p>
          <a:p>
            <a:endParaRPr lang="x-none" dirty="0"/>
          </a:p>
        </p:txBody>
      </p:sp>
    </p:spTree>
    <p:extLst>
      <p:ext uri="{BB962C8B-B14F-4D97-AF65-F5344CB8AC3E}">
        <p14:creationId xmlns:p14="http://schemas.microsoft.com/office/powerpoint/2010/main" val="408164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F3E5C-13F5-46D6-BE2A-EE008EA0ADC1}"/>
              </a:ext>
            </a:extLst>
          </p:cNvPr>
          <p:cNvSpPr>
            <a:spLocks noGrp="1"/>
          </p:cNvSpPr>
          <p:nvPr>
            <p:ph type="title"/>
          </p:nvPr>
        </p:nvSpPr>
        <p:spPr/>
        <p:txBody>
          <a:bodyPr/>
          <a:lstStyle/>
          <a:p>
            <a:r>
              <a:rPr lang="en-US" b="1" dirty="0"/>
              <a:t>Applications of DDL</a:t>
            </a:r>
            <a:endParaRPr lang="x-none" dirty="0"/>
          </a:p>
        </p:txBody>
      </p:sp>
      <p:sp>
        <p:nvSpPr>
          <p:cNvPr id="3" name="Content Placeholder 2">
            <a:extLst>
              <a:ext uri="{FF2B5EF4-FFF2-40B4-BE49-F238E27FC236}">
                <a16:creationId xmlns:a16="http://schemas.microsoft.com/office/drawing/2014/main" xmlns="" id="{95D3DF32-7930-42EA-8E46-06D2787C5119}"/>
              </a:ext>
            </a:extLst>
          </p:cNvPr>
          <p:cNvSpPr>
            <a:spLocks noGrp="1"/>
          </p:cNvSpPr>
          <p:nvPr>
            <p:ph idx="1"/>
          </p:nvPr>
        </p:nvSpPr>
        <p:spPr>
          <a:xfrm>
            <a:off x="680321" y="2183425"/>
            <a:ext cx="8596668" cy="4674575"/>
          </a:xfrm>
        </p:spPr>
        <p:txBody>
          <a:bodyPr>
            <a:normAutofit/>
          </a:bodyPr>
          <a:lstStyle/>
          <a:p>
            <a:pPr fontAlgn="base"/>
            <a:r>
              <a:rPr lang="en-US" sz="1800" dirty="0"/>
              <a:t>Granting or Revoking Permissions: DDL statements can be used to grant or revoke permissions to various database objects such as tables, views, stored procedures, and indexes.</a:t>
            </a:r>
          </a:p>
          <a:p>
            <a:pPr fontAlgn="base"/>
            <a:r>
              <a:rPr lang="en-US" sz="1800" dirty="0"/>
              <a:t>Indexing: DDL statements can be used to create or modify indexes on database tables, which can improve the performance of SQL queries.</a:t>
            </a:r>
          </a:p>
          <a:p>
            <a:pPr fontAlgn="base"/>
            <a:r>
              <a:rPr lang="en-US" sz="1800" dirty="0"/>
              <a:t>Partitioning: DDL statements can be used to create or modify partitioned tables, which can improve the performance of queries that access large amounts of data.</a:t>
            </a:r>
          </a:p>
          <a:p>
            <a:pPr fontAlgn="base"/>
            <a:endParaRPr lang="en-US" sz="1800" dirty="0"/>
          </a:p>
          <a:p>
            <a:pPr fontAlgn="base"/>
            <a:endParaRPr lang="en-US" sz="1800" dirty="0"/>
          </a:p>
          <a:p>
            <a:r>
              <a:rPr lang="en-US" sz="1800" dirty="0"/>
              <a:t>Overall, DDL is an essential part of SQL and is used extensively in database management systems to create, modify and manage database objects.</a:t>
            </a:r>
            <a:endParaRPr lang="x-none" sz="1800" dirty="0"/>
          </a:p>
        </p:txBody>
      </p:sp>
    </p:spTree>
    <p:extLst>
      <p:ext uri="{BB962C8B-B14F-4D97-AF65-F5344CB8AC3E}">
        <p14:creationId xmlns:p14="http://schemas.microsoft.com/office/powerpoint/2010/main" val="1889927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E4D125-0A04-17EE-20C9-BA8D15EE6E47}"/>
              </a:ext>
            </a:extLst>
          </p:cNvPr>
          <p:cNvSpPr>
            <a:spLocks noGrp="1"/>
          </p:cNvSpPr>
          <p:nvPr>
            <p:ph type="title"/>
          </p:nvPr>
        </p:nvSpPr>
        <p:spPr/>
        <p:txBody>
          <a:bodyPr/>
          <a:lstStyle/>
          <a:p>
            <a:r>
              <a:rPr lang="en-GB" dirty="0"/>
              <a:t>Transform Entities to Tables</a:t>
            </a:r>
            <a:endParaRPr lang="x-none" dirty="0"/>
          </a:p>
        </p:txBody>
      </p:sp>
      <p:sp>
        <p:nvSpPr>
          <p:cNvPr id="3" name="Content Placeholder 2">
            <a:extLst>
              <a:ext uri="{FF2B5EF4-FFF2-40B4-BE49-F238E27FC236}">
                <a16:creationId xmlns:a16="http://schemas.microsoft.com/office/drawing/2014/main" xmlns="" id="{6D8F874F-E4F9-DB2C-A750-7447EBAFDC8A}"/>
              </a:ext>
            </a:extLst>
          </p:cNvPr>
          <p:cNvSpPr>
            <a:spLocks noGrp="1"/>
          </p:cNvSpPr>
          <p:nvPr>
            <p:ph idx="1"/>
          </p:nvPr>
        </p:nvSpPr>
        <p:spPr>
          <a:xfrm>
            <a:off x="314961" y="2174240"/>
            <a:ext cx="11710026" cy="4531359"/>
          </a:xfrm>
        </p:spPr>
        <p:txBody>
          <a:bodyPr>
            <a:normAutofit/>
          </a:bodyPr>
          <a:lstStyle/>
          <a:p>
            <a:pPr marL="0" indent="0" algn="just">
              <a:buNone/>
            </a:pPr>
            <a:r>
              <a:rPr lang="en-GB" sz="1800" dirty="0"/>
              <a:t>The physical counterpart of an entity is a Table. Therefore, the first step in transforming a logical data model into a physical database is to map each entity in the data model to a table in the database.</a:t>
            </a:r>
          </a:p>
          <a:p>
            <a:pPr marL="0" indent="0" algn="just">
              <a:buNone/>
            </a:pPr>
            <a:endParaRPr lang="x-none" sz="1800" dirty="0"/>
          </a:p>
        </p:txBody>
      </p:sp>
    </p:spTree>
    <p:extLst>
      <p:ext uri="{BB962C8B-B14F-4D97-AF65-F5344CB8AC3E}">
        <p14:creationId xmlns:p14="http://schemas.microsoft.com/office/powerpoint/2010/main" val="554695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E4D125-0A04-17EE-20C9-BA8D15EE6E47}"/>
              </a:ext>
            </a:extLst>
          </p:cNvPr>
          <p:cNvSpPr>
            <a:spLocks noGrp="1"/>
          </p:cNvSpPr>
          <p:nvPr>
            <p:ph type="title"/>
          </p:nvPr>
        </p:nvSpPr>
        <p:spPr/>
        <p:txBody>
          <a:bodyPr/>
          <a:lstStyle/>
          <a:p>
            <a:r>
              <a:rPr lang="en-GB" dirty="0"/>
              <a:t>Transform Attributes to Columns</a:t>
            </a:r>
            <a:endParaRPr lang="x-none" dirty="0"/>
          </a:p>
        </p:txBody>
      </p:sp>
      <p:sp>
        <p:nvSpPr>
          <p:cNvPr id="3" name="Content Placeholder 2">
            <a:extLst>
              <a:ext uri="{FF2B5EF4-FFF2-40B4-BE49-F238E27FC236}">
                <a16:creationId xmlns:a16="http://schemas.microsoft.com/office/drawing/2014/main" xmlns="" id="{6D8F874F-E4F9-DB2C-A750-7447EBAFDC8A}"/>
              </a:ext>
            </a:extLst>
          </p:cNvPr>
          <p:cNvSpPr>
            <a:spLocks noGrp="1"/>
          </p:cNvSpPr>
          <p:nvPr>
            <p:ph idx="1"/>
          </p:nvPr>
        </p:nvSpPr>
        <p:spPr>
          <a:xfrm>
            <a:off x="314961" y="2174240"/>
            <a:ext cx="11710026" cy="4531359"/>
          </a:xfrm>
        </p:spPr>
        <p:txBody>
          <a:bodyPr>
            <a:normAutofit/>
          </a:bodyPr>
          <a:lstStyle/>
          <a:p>
            <a:pPr marL="0" indent="0" algn="just">
              <a:buNone/>
            </a:pPr>
            <a:r>
              <a:rPr lang="en-GB" sz="1800" dirty="0"/>
              <a:t>The physical counterpart of an attribute is a column within a table. When you map entities to tables, map the attributes of each entity to the columns of each respective table. </a:t>
            </a:r>
          </a:p>
          <a:p>
            <a:pPr marL="0" indent="0" algn="just">
              <a:buNone/>
            </a:pPr>
            <a:r>
              <a:rPr lang="en-GB" sz="1800" dirty="0"/>
              <a:t>At least initially, do not change the basic definition of the columns. For example, do not group attributes together into a composite column.</a:t>
            </a:r>
          </a:p>
          <a:p>
            <a:pPr marL="0" indent="0" algn="just">
              <a:buNone/>
            </a:pPr>
            <a:endParaRPr lang="en-GB" sz="1800" dirty="0"/>
          </a:p>
          <a:p>
            <a:pPr marL="0" indent="0" algn="just">
              <a:buNone/>
            </a:pPr>
            <a:r>
              <a:rPr lang="en-GB" sz="1800" dirty="0">
                <a:highlight>
                  <a:srgbClr val="000000"/>
                </a:highlight>
              </a:rPr>
              <a:t>The attributes of each entity should be mapped to the columns of each respective table.</a:t>
            </a:r>
          </a:p>
          <a:p>
            <a:pPr marL="0" indent="0" algn="just">
              <a:buNone/>
            </a:pPr>
            <a:endParaRPr lang="en-GB" sz="1800" dirty="0">
              <a:highlight>
                <a:srgbClr val="000000"/>
              </a:highlight>
            </a:endParaRPr>
          </a:p>
          <a:p>
            <a:pPr marL="0" indent="0" algn="just">
              <a:buNone/>
            </a:pPr>
            <a:endParaRPr lang="x-none" sz="1800" dirty="0">
              <a:highlight>
                <a:srgbClr val="000000"/>
              </a:highlight>
            </a:endParaRPr>
          </a:p>
        </p:txBody>
      </p:sp>
    </p:spTree>
    <p:extLst>
      <p:ext uri="{BB962C8B-B14F-4D97-AF65-F5344CB8AC3E}">
        <p14:creationId xmlns:p14="http://schemas.microsoft.com/office/powerpoint/2010/main" val="1374282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E4D125-0A04-17EE-20C9-BA8D15EE6E47}"/>
              </a:ext>
            </a:extLst>
          </p:cNvPr>
          <p:cNvSpPr>
            <a:spLocks noGrp="1"/>
          </p:cNvSpPr>
          <p:nvPr>
            <p:ph type="title"/>
          </p:nvPr>
        </p:nvSpPr>
        <p:spPr/>
        <p:txBody>
          <a:bodyPr/>
          <a:lstStyle/>
          <a:p>
            <a:r>
              <a:rPr lang="en-GB" dirty="0"/>
              <a:t>Transform Domains to Data Types</a:t>
            </a:r>
            <a:endParaRPr lang="x-none" dirty="0"/>
          </a:p>
        </p:txBody>
      </p:sp>
      <p:sp>
        <p:nvSpPr>
          <p:cNvPr id="3" name="Content Placeholder 2">
            <a:extLst>
              <a:ext uri="{FF2B5EF4-FFF2-40B4-BE49-F238E27FC236}">
                <a16:creationId xmlns:a16="http://schemas.microsoft.com/office/drawing/2014/main" xmlns="" id="{6D8F874F-E4F9-DB2C-A750-7447EBAFDC8A}"/>
              </a:ext>
            </a:extLst>
          </p:cNvPr>
          <p:cNvSpPr>
            <a:spLocks noGrp="1"/>
          </p:cNvSpPr>
          <p:nvPr>
            <p:ph idx="1"/>
          </p:nvPr>
        </p:nvSpPr>
        <p:spPr>
          <a:xfrm>
            <a:off x="314961" y="2174240"/>
            <a:ext cx="11710026" cy="4531359"/>
          </a:xfrm>
        </p:spPr>
        <p:txBody>
          <a:bodyPr>
            <a:normAutofit/>
          </a:bodyPr>
          <a:lstStyle/>
          <a:p>
            <a:pPr marL="0" indent="0" algn="just">
              <a:buNone/>
            </a:pPr>
            <a:r>
              <a:rPr lang="en-GB" sz="1800" dirty="0"/>
              <a:t>To support the mapping of attributes to table columns you will need to map each logical domain of the attribute to a physical data type and perhaps additional constraints. </a:t>
            </a:r>
          </a:p>
          <a:p>
            <a:pPr marL="0" indent="0" algn="just">
              <a:buNone/>
            </a:pPr>
            <a:r>
              <a:rPr lang="en-GB" sz="1800" dirty="0"/>
              <a:t>Each column must be assigned a data type. Certain data types require you to specify a maximum length. For example, you could specify a character data type as CHAR(20), indicating that up to 20 characters can be stored for the column. </a:t>
            </a:r>
          </a:p>
          <a:p>
            <a:pPr marL="0" indent="0" algn="just">
              <a:buNone/>
            </a:pPr>
            <a:r>
              <a:rPr lang="en-GB" sz="1800" dirty="0"/>
              <a:t>You may need to apply a length to other data types as well, such as graphic, floating point, and decimal (which also require a scale).</a:t>
            </a:r>
          </a:p>
          <a:p>
            <a:pPr marL="0" indent="0" algn="just">
              <a:buNone/>
            </a:pPr>
            <a:endParaRPr lang="en-GB" sz="1800" dirty="0">
              <a:highlight>
                <a:srgbClr val="000000"/>
              </a:highlight>
            </a:endParaRPr>
          </a:p>
          <a:p>
            <a:pPr marL="0" indent="0" algn="just">
              <a:buNone/>
            </a:pPr>
            <a:endParaRPr lang="en-GB" sz="1800" dirty="0">
              <a:highlight>
                <a:srgbClr val="000000"/>
              </a:highlight>
            </a:endParaRPr>
          </a:p>
          <a:p>
            <a:pPr marL="0" indent="0" algn="just">
              <a:buNone/>
            </a:pPr>
            <a:r>
              <a:rPr lang="en-GB" sz="1800" dirty="0">
                <a:highlight>
                  <a:srgbClr val="000000"/>
                </a:highlight>
              </a:rPr>
              <a:t>Map each logical domain to a physical data type, perhaps coupled with additional constraints.</a:t>
            </a:r>
            <a:endParaRPr lang="x-none" sz="1800" dirty="0">
              <a:highlight>
                <a:srgbClr val="000000"/>
              </a:highlight>
            </a:endParaRPr>
          </a:p>
        </p:txBody>
      </p:sp>
    </p:spTree>
    <p:extLst>
      <p:ext uri="{BB962C8B-B14F-4D97-AF65-F5344CB8AC3E}">
        <p14:creationId xmlns:p14="http://schemas.microsoft.com/office/powerpoint/2010/main" val="2095932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E4D125-0A04-17EE-20C9-BA8D15EE6E47}"/>
              </a:ext>
            </a:extLst>
          </p:cNvPr>
          <p:cNvSpPr>
            <a:spLocks noGrp="1"/>
          </p:cNvSpPr>
          <p:nvPr>
            <p:ph type="title"/>
          </p:nvPr>
        </p:nvSpPr>
        <p:spPr/>
        <p:txBody>
          <a:bodyPr/>
          <a:lstStyle/>
          <a:p>
            <a:r>
              <a:rPr lang="en-GB" dirty="0"/>
              <a:t>Transform Domains to Data Types</a:t>
            </a:r>
            <a:endParaRPr lang="x-none" dirty="0"/>
          </a:p>
        </p:txBody>
      </p:sp>
      <p:sp>
        <p:nvSpPr>
          <p:cNvPr id="3" name="Content Placeholder 2">
            <a:extLst>
              <a:ext uri="{FF2B5EF4-FFF2-40B4-BE49-F238E27FC236}">
                <a16:creationId xmlns:a16="http://schemas.microsoft.com/office/drawing/2014/main" xmlns="" id="{6D8F874F-E4F9-DB2C-A750-7447EBAFDC8A}"/>
              </a:ext>
            </a:extLst>
          </p:cNvPr>
          <p:cNvSpPr>
            <a:spLocks noGrp="1"/>
          </p:cNvSpPr>
          <p:nvPr>
            <p:ph idx="1"/>
          </p:nvPr>
        </p:nvSpPr>
        <p:spPr>
          <a:xfrm>
            <a:off x="314961" y="2174240"/>
            <a:ext cx="11710026" cy="4531359"/>
          </a:xfrm>
        </p:spPr>
        <p:txBody>
          <a:bodyPr>
            <a:normAutofit/>
          </a:bodyPr>
          <a:lstStyle/>
          <a:p>
            <a:pPr algn="just"/>
            <a:r>
              <a:rPr lang="en-GB" sz="1800" dirty="0"/>
              <a:t>Primary Keys</a:t>
            </a:r>
          </a:p>
          <a:p>
            <a:pPr marL="457200" lvl="1" indent="0" algn="just">
              <a:buNone/>
            </a:pPr>
            <a:r>
              <a:rPr lang="en-GB" sz="1400" dirty="0"/>
              <a:t>Be sure to identify a primary key for each physical table you create.</a:t>
            </a:r>
          </a:p>
          <a:p>
            <a:pPr marL="457200" lvl="1" indent="0" algn="just">
              <a:buNone/>
            </a:pPr>
            <a:endParaRPr lang="en-GB" sz="1400" dirty="0"/>
          </a:p>
          <a:p>
            <a:pPr marL="457200" lvl="1" indent="0" algn="just">
              <a:buNone/>
            </a:pPr>
            <a:r>
              <a:rPr lang="en-GB" sz="1400" b="1" dirty="0">
                <a:highlight>
                  <a:srgbClr val="000000"/>
                </a:highlight>
              </a:rPr>
              <a:t>The Identity Property</a:t>
            </a:r>
          </a:p>
          <a:p>
            <a:pPr marL="457200" lvl="1" indent="0" algn="just">
              <a:buNone/>
            </a:pPr>
            <a:r>
              <a:rPr lang="en-GB" sz="1400" dirty="0"/>
              <a:t>The identity property is a feature supported by several of the most popular relational DBMS products. It can be assigned to a column that has a numeric (usually integer) data type. When the identity property is assigned to a column, the DBMS treats that column in a special way. The database user does not provide values for the column when rows are inserted into the table in which the column exists. Instead, the DBMS increments a counter and automatically uses that value for the column. Usually only one column per table can be assigned the identity property.</a:t>
            </a:r>
          </a:p>
          <a:p>
            <a:pPr marL="0" indent="0" algn="just">
              <a:buNone/>
            </a:pPr>
            <a:endParaRPr lang="x-none" sz="1800" dirty="0">
              <a:highlight>
                <a:srgbClr val="000000"/>
              </a:highlight>
            </a:endParaRPr>
          </a:p>
          <a:p>
            <a:pPr algn="just"/>
            <a:r>
              <a:rPr lang="en-GB" sz="1800" dirty="0"/>
              <a:t>Column Ordering</a:t>
            </a:r>
          </a:p>
          <a:p>
            <a:pPr marL="0" indent="0" algn="just">
              <a:buNone/>
            </a:pPr>
            <a:r>
              <a:rPr lang="en-GB" sz="1800" dirty="0"/>
              <a:t>	 Before implementing a physical table, be sure to review the order of the columns. Column sequencing can impact performance, therefore, for physical implementation you may need to change the sequence recorded in the logical data model.</a:t>
            </a:r>
          </a:p>
        </p:txBody>
      </p:sp>
    </p:spTree>
    <p:extLst>
      <p:ext uri="{BB962C8B-B14F-4D97-AF65-F5344CB8AC3E}">
        <p14:creationId xmlns:p14="http://schemas.microsoft.com/office/powerpoint/2010/main" val="2807503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E4D125-0A04-17EE-20C9-BA8D15EE6E47}"/>
              </a:ext>
            </a:extLst>
          </p:cNvPr>
          <p:cNvSpPr>
            <a:spLocks noGrp="1"/>
          </p:cNvSpPr>
          <p:nvPr>
            <p:ph type="title"/>
          </p:nvPr>
        </p:nvSpPr>
        <p:spPr/>
        <p:txBody>
          <a:bodyPr/>
          <a:lstStyle/>
          <a:p>
            <a:r>
              <a:rPr lang="en-GB" dirty="0"/>
              <a:t>Build Referential Constraints for All Relationships</a:t>
            </a:r>
            <a:endParaRPr lang="x-none" dirty="0"/>
          </a:p>
        </p:txBody>
      </p:sp>
      <p:sp>
        <p:nvSpPr>
          <p:cNvPr id="3" name="Content Placeholder 2">
            <a:extLst>
              <a:ext uri="{FF2B5EF4-FFF2-40B4-BE49-F238E27FC236}">
                <a16:creationId xmlns:a16="http://schemas.microsoft.com/office/drawing/2014/main" xmlns="" id="{6D8F874F-E4F9-DB2C-A750-7447EBAFDC8A}"/>
              </a:ext>
            </a:extLst>
          </p:cNvPr>
          <p:cNvSpPr>
            <a:spLocks noGrp="1"/>
          </p:cNvSpPr>
          <p:nvPr>
            <p:ph idx="1"/>
          </p:nvPr>
        </p:nvSpPr>
        <p:spPr>
          <a:xfrm>
            <a:off x="314961" y="2174240"/>
            <a:ext cx="11710026" cy="4531359"/>
          </a:xfrm>
        </p:spPr>
        <p:txBody>
          <a:bodyPr>
            <a:normAutofit/>
          </a:bodyPr>
          <a:lstStyle/>
          <a:p>
            <a:pPr algn="just"/>
            <a:r>
              <a:rPr lang="en-GB" sz="1800" dirty="0"/>
              <a:t>The physical counterpart of a relationship is a referential constraint. To define a referential constraint you must create a primary key in the parent table and a foreign key in the dependent table. The referential constraint ties the primary key to the foreign key.</a:t>
            </a:r>
          </a:p>
          <a:p>
            <a:pPr algn="just"/>
            <a:endParaRPr lang="en-GB" sz="1800" dirty="0"/>
          </a:p>
          <a:p>
            <a:pPr marL="0" indent="0" algn="just">
              <a:buNone/>
            </a:pPr>
            <a:r>
              <a:rPr lang="en-GB" sz="1800" dirty="0">
                <a:highlight>
                  <a:srgbClr val="000000"/>
                </a:highlight>
              </a:rPr>
              <a:t>The referential constraint ties the primary key to the foreign key.</a:t>
            </a:r>
          </a:p>
          <a:p>
            <a:pPr marL="0" indent="0" algn="just">
              <a:buNone/>
            </a:pPr>
            <a:endParaRPr lang="en-GB" sz="1800" dirty="0">
              <a:highlight>
                <a:srgbClr val="000000"/>
              </a:highlight>
            </a:endParaRPr>
          </a:p>
          <a:p>
            <a:pPr algn="just"/>
            <a:r>
              <a:rPr lang="en-GB" sz="1800" b="1" u="sng" dirty="0"/>
              <a:t>Referential Integrity</a:t>
            </a:r>
          </a:p>
          <a:p>
            <a:pPr marL="0" indent="0" algn="just">
              <a:buNone/>
            </a:pPr>
            <a:r>
              <a:rPr lang="en-GB" sz="1800" b="1" dirty="0"/>
              <a:t>	 </a:t>
            </a:r>
            <a:r>
              <a:rPr lang="en-GB" sz="1600" b="1" dirty="0"/>
              <a:t>Referential integrity guarantees that an acceptable value is always in each foreign key column.</a:t>
            </a:r>
          </a:p>
        </p:txBody>
      </p:sp>
    </p:spTree>
    <p:extLst>
      <p:ext uri="{BB962C8B-B14F-4D97-AF65-F5344CB8AC3E}">
        <p14:creationId xmlns:p14="http://schemas.microsoft.com/office/powerpoint/2010/main" val="383023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E4D125-0A04-17EE-20C9-BA8D15EE6E47}"/>
              </a:ext>
            </a:extLst>
          </p:cNvPr>
          <p:cNvSpPr>
            <a:spLocks noGrp="1"/>
          </p:cNvSpPr>
          <p:nvPr>
            <p:ph type="title"/>
          </p:nvPr>
        </p:nvSpPr>
        <p:spPr/>
        <p:txBody>
          <a:bodyPr/>
          <a:lstStyle/>
          <a:p>
            <a:r>
              <a:rPr lang="en-GB" dirty="0"/>
              <a:t>Build Physical Data Structures</a:t>
            </a:r>
            <a:endParaRPr lang="x-none" dirty="0"/>
          </a:p>
        </p:txBody>
      </p:sp>
      <p:sp>
        <p:nvSpPr>
          <p:cNvPr id="3" name="Content Placeholder 2">
            <a:extLst>
              <a:ext uri="{FF2B5EF4-FFF2-40B4-BE49-F238E27FC236}">
                <a16:creationId xmlns:a16="http://schemas.microsoft.com/office/drawing/2014/main" xmlns="" id="{6D8F874F-E4F9-DB2C-A750-7447EBAFDC8A}"/>
              </a:ext>
            </a:extLst>
          </p:cNvPr>
          <p:cNvSpPr>
            <a:spLocks noGrp="1"/>
          </p:cNvSpPr>
          <p:nvPr>
            <p:ph idx="1"/>
          </p:nvPr>
        </p:nvSpPr>
        <p:spPr>
          <a:xfrm>
            <a:off x="314961" y="2174240"/>
            <a:ext cx="11710026" cy="4531359"/>
          </a:xfrm>
        </p:spPr>
        <p:txBody>
          <a:bodyPr>
            <a:normAutofit/>
          </a:bodyPr>
          <a:lstStyle/>
          <a:p>
            <a:pPr algn="just"/>
            <a:r>
              <a:rPr lang="en-GB" sz="1600" dirty="0"/>
              <a:t>Designing and implementing a physical database from a logical data model is not just a simple matter of mapping entities to tables, attributes to columns, and relationships to referential constraints. Quite a few other database design issues must be addressed. One of these issues is preparing for the physical storage of data.</a:t>
            </a:r>
          </a:p>
          <a:p>
            <a:pPr algn="just"/>
            <a:endParaRPr lang="en-GB" sz="1600" dirty="0"/>
          </a:p>
          <a:p>
            <a:pPr algn="just"/>
            <a:r>
              <a:rPr lang="en-GB" sz="1600" dirty="0"/>
              <a:t>Although relational data is expressed to the user by means of a table, underlying files or data sets must exist to store the actual data </a:t>
            </a:r>
            <a:r>
              <a:rPr lang="en-US" sz="1600" dirty="0"/>
              <a:t>a</a:t>
            </a:r>
            <a:r>
              <a:rPr lang="en-GB" sz="1600" dirty="0" err="1"/>
              <a:t>nd</a:t>
            </a:r>
            <a:r>
              <a:rPr lang="en-GB" sz="1600" dirty="0"/>
              <a:t> those files are not necessarily stored as a simple grid of rows and columns. During the physical design process, the DBA must map each table to a physical structure to store the table's data. These physical structures are commonly called tablespaces (or data spaces).</a:t>
            </a:r>
          </a:p>
        </p:txBody>
      </p:sp>
    </p:spTree>
    <p:extLst>
      <p:ext uri="{BB962C8B-B14F-4D97-AF65-F5344CB8AC3E}">
        <p14:creationId xmlns:p14="http://schemas.microsoft.com/office/powerpoint/2010/main" val="3372087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E4D125-0A04-17EE-20C9-BA8D15EE6E47}"/>
              </a:ext>
            </a:extLst>
          </p:cNvPr>
          <p:cNvSpPr>
            <a:spLocks noGrp="1"/>
          </p:cNvSpPr>
          <p:nvPr>
            <p:ph type="title"/>
          </p:nvPr>
        </p:nvSpPr>
        <p:spPr/>
        <p:txBody>
          <a:bodyPr/>
          <a:lstStyle/>
          <a:p>
            <a:endParaRPr lang="x-none" dirty="0"/>
          </a:p>
        </p:txBody>
      </p:sp>
      <p:pic>
        <p:nvPicPr>
          <p:cNvPr id="5" name="Content Placeholder 4">
            <a:extLst>
              <a:ext uri="{FF2B5EF4-FFF2-40B4-BE49-F238E27FC236}">
                <a16:creationId xmlns:a16="http://schemas.microsoft.com/office/drawing/2014/main" xmlns="" id="{3E4CD53F-E0DE-8F53-071E-E25935963F08}"/>
              </a:ext>
            </a:extLst>
          </p:cNvPr>
          <p:cNvPicPr>
            <a:picLocks noGrp="1" noChangeAspect="1"/>
          </p:cNvPicPr>
          <p:nvPr>
            <p:ph idx="1"/>
          </p:nvPr>
        </p:nvPicPr>
        <p:blipFill>
          <a:blip r:embed="rId2"/>
          <a:stretch>
            <a:fillRect/>
          </a:stretch>
        </p:blipFill>
        <p:spPr>
          <a:xfrm>
            <a:off x="-19410" y="72781"/>
            <a:ext cx="12211410" cy="6785219"/>
          </a:xfrm>
        </p:spPr>
      </p:pic>
    </p:spTree>
    <p:extLst>
      <p:ext uri="{BB962C8B-B14F-4D97-AF65-F5344CB8AC3E}">
        <p14:creationId xmlns:p14="http://schemas.microsoft.com/office/powerpoint/2010/main" val="723817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E4D125-0A04-17EE-20C9-BA8D15EE6E47}"/>
              </a:ext>
            </a:extLst>
          </p:cNvPr>
          <p:cNvSpPr>
            <a:spLocks noGrp="1"/>
          </p:cNvSpPr>
          <p:nvPr>
            <p:ph type="title"/>
          </p:nvPr>
        </p:nvSpPr>
        <p:spPr/>
        <p:txBody>
          <a:bodyPr/>
          <a:lstStyle/>
          <a:p>
            <a:pPr algn="just"/>
            <a:r>
              <a:rPr lang="en-GB" sz="3600" dirty="0"/>
              <a:t>Database Performance Design</a:t>
            </a:r>
          </a:p>
        </p:txBody>
      </p:sp>
      <p:sp>
        <p:nvSpPr>
          <p:cNvPr id="3" name="Content Placeholder 2">
            <a:extLst>
              <a:ext uri="{FF2B5EF4-FFF2-40B4-BE49-F238E27FC236}">
                <a16:creationId xmlns:a16="http://schemas.microsoft.com/office/drawing/2014/main" xmlns="" id="{6D8F874F-E4F9-DB2C-A750-7447EBAFDC8A}"/>
              </a:ext>
            </a:extLst>
          </p:cNvPr>
          <p:cNvSpPr>
            <a:spLocks noGrp="1"/>
          </p:cNvSpPr>
          <p:nvPr>
            <p:ph idx="1"/>
          </p:nvPr>
        </p:nvSpPr>
        <p:spPr>
          <a:xfrm>
            <a:off x="314961" y="2174240"/>
            <a:ext cx="11710026" cy="4531359"/>
          </a:xfrm>
        </p:spPr>
        <p:txBody>
          <a:bodyPr>
            <a:normAutofit/>
          </a:bodyPr>
          <a:lstStyle/>
          <a:p>
            <a:pPr marL="0" indent="0" algn="just">
              <a:buNone/>
            </a:pPr>
            <a:endParaRPr lang="en-GB" sz="1600" dirty="0"/>
          </a:p>
          <a:p>
            <a:pPr algn="just"/>
            <a:r>
              <a:rPr lang="en-GB" sz="1600" dirty="0"/>
              <a:t>When implementing a physical database from a logical data model, you must begin to consider how the database will perform when applications make requests to access and modify data. A basic fact of database processing is that disk access is slower than memory access</a:t>
            </a:r>
            <a:r>
              <a:rPr lang="ko-KR" altLang="en-US" sz="1600" dirty="0"/>
              <a:t> </a:t>
            </a:r>
            <a:r>
              <a:rPr lang="en-GB" sz="1600" dirty="0"/>
              <a:t>lower by orders of magnitude. If the DBMS were required, in every instance, to scan through the database row-by-row, or block-by-block, looking for the requested data, no one could afford to use databases. Fortunately, several good techniques exist to allow data in the database to be accessed more rapidly.</a:t>
            </a:r>
          </a:p>
        </p:txBody>
      </p:sp>
    </p:spTree>
    <p:extLst>
      <p:ext uri="{BB962C8B-B14F-4D97-AF65-F5344CB8AC3E}">
        <p14:creationId xmlns:p14="http://schemas.microsoft.com/office/powerpoint/2010/main" val="292271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E4D125-0A04-17EE-20C9-BA8D15EE6E47}"/>
              </a:ext>
            </a:extLst>
          </p:cNvPr>
          <p:cNvSpPr>
            <a:spLocks noGrp="1"/>
          </p:cNvSpPr>
          <p:nvPr>
            <p:ph type="title"/>
          </p:nvPr>
        </p:nvSpPr>
        <p:spPr/>
        <p:txBody>
          <a:bodyPr/>
          <a:lstStyle/>
          <a:p>
            <a:r>
              <a:rPr lang="en-GB" dirty="0"/>
              <a:t>Physical Database Design</a:t>
            </a:r>
            <a:endParaRPr lang="x-none" dirty="0"/>
          </a:p>
        </p:txBody>
      </p:sp>
      <p:sp>
        <p:nvSpPr>
          <p:cNvPr id="3" name="Content Placeholder 2">
            <a:extLst>
              <a:ext uri="{FF2B5EF4-FFF2-40B4-BE49-F238E27FC236}">
                <a16:creationId xmlns:a16="http://schemas.microsoft.com/office/drawing/2014/main" xmlns="" id="{6D8F874F-E4F9-DB2C-A750-7447EBAFDC8A}"/>
              </a:ext>
            </a:extLst>
          </p:cNvPr>
          <p:cNvSpPr>
            <a:spLocks noGrp="1"/>
          </p:cNvSpPr>
          <p:nvPr>
            <p:ph idx="1"/>
          </p:nvPr>
        </p:nvSpPr>
        <p:spPr>
          <a:xfrm>
            <a:off x="314961" y="2174240"/>
            <a:ext cx="11710026" cy="4531359"/>
          </a:xfrm>
        </p:spPr>
        <p:txBody>
          <a:bodyPr>
            <a:normAutofit/>
          </a:bodyPr>
          <a:lstStyle/>
          <a:p>
            <a:pPr marL="0" indent="0" algn="just">
              <a:buNone/>
            </a:pPr>
            <a:r>
              <a:rPr lang="en-GB" sz="1800" dirty="0"/>
              <a:t>The physical data model is created by transforming the logical data model into a physical implementation based on the DBMS to be used for deployment. To successfully create a physical database design you will need to have a good working knowledge of the features of the DBMS, including</a:t>
            </a:r>
          </a:p>
          <a:p>
            <a:pPr algn="just"/>
            <a:endParaRPr lang="en-GB" sz="1800" dirty="0"/>
          </a:p>
          <a:p>
            <a:pPr algn="just"/>
            <a:r>
              <a:rPr lang="en-GB" sz="1800" dirty="0"/>
              <a:t>In-depth knowledge of the database objects supported by the DBMS and the physical structures and files required to support those objects</a:t>
            </a:r>
          </a:p>
          <a:p>
            <a:pPr algn="just"/>
            <a:r>
              <a:rPr lang="en-GB" sz="1800" dirty="0"/>
              <a:t>Details regarding the manner in which the DBMS supports indexing, referential integrity, constraints, data types, and other features that augment the functionality of database objects</a:t>
            </a:r>
          </a:p>
          <a:p>
            <a:pPr algn="just"/>
            <a:r>
              <a:rPr lang="en-GB" sz="1800" dirty="0"/>
              <a:t>Detailed knowledge of new and obsolete features for particular versions or releases of the DBMS</a:t>
            </a:r>
          </a:p>
          <a:p>
            <a:pPr algn="just"/>
            <a:r>
              <a:rPr lang="en-GB" sz="1800" dirty="0"/>
              <a:t>Knowledge of the DBMS configuration parameters that are in place</a:t>
            </a:r>
          </a:p>
          <a:p>
            <a:pPr algn="just"/>
            <a:r>
              <a:rPr lang="en-GB" sz="1800" dirty="0"/>
              <a:t>Data definition language (DDL) skills to translate the physical design into actual database objects</a:t>
            </a:r>
            <a:endParaRPr lang="x-none" sz="1800" dirty="0"/>
          </a:p>
        </p:txBody>
      </p:sp>
    </p:spTree>
    <p:extLst>
      <p:ext uri="{BB962C8B-B14F-4D97-AF65-F5344CB8AC3E}">
        <p14:creationId xmlns:p14="http://schemas.microsoft.com/office/powerpoint/2010/main" val="152019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E4D125-0A04-17EE-20C9-BA8D15EE6E47}"/>
              </a:ext>
            </a:extLst>
          </p:cNvPr>
          <p:cNvSpPr>
            <a:spLocks noGrp="1"/>
          </p:cNvSpPr>
          <p:nvPr>
            <p:ph type="title"/>
          </p:nvPr>
        </p:nvSpPr>
        <p:spPr/>
        <p:txBody>
          <a:bodyPr/>
          <a:lstStyle/>
          <a:p>
            <a:pPr marL="0" indent="0" algn="just">
              <a:buNone/>
            </a:pPr>
            <a:r>
              <a:rPr lang="en-GB" sz="3600" dirty="0"/>
              <a:t>Designing Indexes</a:t>
            </a:r>
          </a:p>
        </p:txBody>
      </p:sp>
      <p:sp>
        <p:nvSpPr>
          <p:cNvPr id="3" name="Content Placeholder 2">
            <a:extLst>
              <a:ext uri="{FF2B5EF4-FFF2-40B4-BE49-F238E27FC236}">
                <a16:creationId xmlns:a16="http://schemas.microsoft.com/office/drawing/2014/main" xmlns="" id="{6D8F874F-E4F9-DB2C-A750-7447EBAFDC8A}"/>
              </a:ext>
            </a:extLst>
          </p:cNvPr>
          <p:cNvSpPr>
            <a:spLocks noGrp="1"/>
          </p:cNvSpPr>
          <p:nvPr>
            <p:ph idx="1"/>
          </p:nvPr>
        </p:nvSpPr>
        <p:spPr>
          <a:xfrm>
            <a:off x="314961" y="2174240"/>
            <a:ext cx="11710026" cy="4531359"/>
          </a:xfrm>
        </p:spPr>
        <p:txBody>
          <a:bodyPr>
            <a:normAutofit/>
          </a:bodyPr>
          <a:lstStyle/>
          <a:p>
            <a:pPr marL="0" indent="0" algn="just">
              <a:buNone/>
            </a:pPr>
            <a:endParaRPr lang="en-GB" sz="1600" dirty="0"/>
          </a:p>
          <a:p>
            <a:pPr marL="0" indent="0" algn="just">
              <a:buNone/>
            </a:pPr>
            <a:r>
              <a:rPr lang="en-GB" sz="1600" dirty="0"/>
              <a:t>One of the best techniques for achieving acceptable query performance is the creation of appropriate indexes on your database tables. Of course, the trick is in determining how many indexes to create and how exactly to define each index. First, let's cover some index basics.</a:t>
            </a:r>
          </a:p>
          <a:p>
            <a:pPr marL="0" indent="0" algn="just">
              <a:buNone/>
            </a:pPr>
            <a:endParaRPr lang="en-GB" sz="1600" dirty="0"/>
          </a:p>
          <a:p>
            <a:pPr marL="0" indent="0" algn="just">
              <a:buNone/>
            </a:pPr>
            <a:r>
              <a:rPr lang="en-GB" sz="1600" dirty="0"/>
              <a:t>An index is an alternate path to data in the database. The structure of an index makes it easier to find data in the database, with fewer I/O operations. Therefore, queries can perform faster when using an index to look up data based on specific key values.</a:t>
            </a:r>
          </a:p>
        </p:txBody>
      </p:sp>
    </p:spTree>
    <p:extLst>
      <p:ext uri="{BB962C8B-B14F-4D97-AF65-F5344CB8AC3E}">
        <p14:creationId xmlns:p14="http://schemas.microsoft.com/office/powerpoint/2010/main" val="2162726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E4D125-0A04-17EE-20C9-BA8D15EE6E47}"/>
              </a:ext>
            </a:extLst>
          </p:cNvPr>
          <p:cNvSpPr>
            <a:spLocks noGrp="1"/>
          </p:cNvSpPr>
          <p:nvPr>
            <p:ph type="title"/>
          </p:nvPr>
        </p:nvSpPr>
        <p:spPr/>
        <p:txBody>
          <a:bodyPr/>
          <a:lstStyle/>
          <a:p>
            <a:pPr marL="0" indent="0" algn="just">
              <a:buNone/>
            </a:pPr>
            <a:r>
              <a:rPr lang="en-GB" sz="3600" dirty="0"/>
              <a:t>Views</a:t>
            </a:r>
          </a:p>
        </p:txBody>
      </p:sp>
      <p:sp>
        <p:nvSpPr>
          <p:cNvPr id="3" name="Content Placeholder 2">
            <a:extLst>
              <a:ext uri="{FF2B5EF4-FFF2-40B4-BE49-F238E27FC236}">
                <a16:creationId xmlns:a16="http://schemas.microsoft.com/office/drawing/2014/main" xmlns="" id="{6D8F874F-E4F9-DB2C-A750-7447EBAFDC8A}"/>
              </a:ext>
            </a:extLst>
          </p:cNvPr>
          <p:cNvSpPr>
            <a:spLocks noGrp="1"/>
          </p:cNvSpPr>
          <p:nvPr>
            <p:ph idx="1"/>
          </p:nvPr>
        </p:nvSpPr>
        <p:spPr>
          <a:xfrm>
            <a:off x="314961" y="2174240"/>
            <a:ext cx="11710026" cy="4531359"/>
          </a:xfrm>
        </p:spPr>
        <p:txBody>
          <a:bodyPr>
            <a:normAutofit/>
          </a:bodyPr>
          <a:lstStyle/>
          <a:p>
            <a:pPr marL="0" indent="0" algn="just">
              <a:buNone/>
            </a:pPr>
            <a:r>
              <a:rPr lang="en-GB" sz="1600" dirty="0"/>
              <a:t>Another aspect of physical database design is the creation of database views to support specific application data requirements. Views are not required to access a physical database, but they can be helpful to support specific application and user requirements. You can think of a view as a way of turning a SELECT statement into a "table" that is accessible using SQL. Therefore, a view can be considered a logical table. No physical structure is required of a view; it is a representation of data that is stored in other tables (or other views).</a:t>
            </a:r>
          </a:p>
          <a:p>
            <a:pPr marL="0" indent="0" algn="just">
              <a:buNone/>
            </a:pPr>
            <a:endParaRPr lang="en-GB" sz="1600" dirty="0"/>
          </a:p>
          <a:p>
            <a:pPr marL="0" indent="0" algn="just">
              <a:buNone/>
            </a:pPr>
            <a:endParaRPr lang="en-GB" sz="1600" dirty="0"/>
          </a:p>
        </p:txBody>
      </p:sp>
    </p:spTree>
    <p:extLst>
      <p:ext uri="{BB962C8B-B14F-4D97-AF65-F5344CB8AC3E}">
        <p14:creationId xmlns:p14="http://schemas.microsoft.com/office/powerpoint/2010/main" val="473514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xmlns="" id="{7A865E47-4365-4F21-B8EA-13B2C12BCB9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76" y="0"/>
            <a:ext cx="12192000" cy="6858001"/>
            <a:chOff x="-3176" y="0"/>
            <a:chExt cx="12192000" cy="6858001"/>
          </a:xfrm>
        </p:grpSpPr>
        <p:sp useBgFill="1">
          <p:nvSpPr>
            <p:cNvPr id="24" name="Rectangle 23">
              <a:extLst>
                <a:ext uri="{FF2B5EF4-FFF2-40B4-BE49-F238E27FC236}">
                  <a16:creationId xmlns:a16="http://schemas.microsoft.com/office/drawing/2014/main" xmlns="" id="{0CE24988-BB27-40E5-A961-9FA7ED0DB9B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xmlns="" id="{80BDE80E-ADE0-4E16-8F80-306A15F4D3FB}"/>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Content Placeholder 2">
            <a:extLst>
              <a:ext uri="{FF2B5EF4-FFF2-40B4-BE49-F238E27FC236}">
                <a16:creationId xmlns:a16="http://schemas.microsoft.com/office/drawing/2014/main" xmlns="" id="{6D8F874F-E4F9-DB2C-A750-7447EBAFDC8A}"/>
              </a:ext>
            </a:extLst>
          </p:cNvPr>
          <p:cNvSpPr>
            <a:spLocks noGrp="1"/>
          </p:cNvSpPr>
          <p:nvPr>
            <p:ph idx="1"/>
          </p:nvPr>
        </p:nvSpPr>
        <p:spPr>
          <a:xfrm>
            <a:off x="132080" y="2113872"/>
            <a:ext cx="5882640" cy="4439328"/>
          </a:xfrm>
        </p:spPr>
        <p:txBody>
          <a:bodyPr>
            <a:normAutofit/>
          </a:bodyPr>
          <a:lstStyle/>
          <a:p>
            <a:pPr marL="0" indent="0">
              <a:buNone/>
            </a:pPr>
            <a:r>
              <a:rPr lang="en-GB" sz="1400" dirty="0"/>
              <a:t>Views are flexible and can consist of any combination of the following:</a:t>
            </a:r>
          </a:p>
          <a:p>
            <a:pPr marL="0" indent="0">
              <a:buNone/>
            </a:pPr>
            <a:r>
              <a:rPr lang="en-GB" sz="1400" dirty="0"/>
              <a:t>• Rows from tables. These can be a subset of rows from a single table, all rows from a single table, a subset of rows from multiple tables, or all rows from multiple tables.</a:t>
            </a:r>
          </a:p>
          <a:p>
            <a:pPr marL="0" indent="0">
              <a:buNone/>
            </a:pPr>
            <a:r>
              <a:rPr lang="en-GB" sz="1400" dirty="0"/>
              <a:t>• Rows from views. These can be the same combinations as listed for tables.</a:t>
            </a:r>
          </a:p>
          <a:p>
            <a:pPr marL="0" indent="0">
              <a:buNone/>
            </a:pPr>
            <a:r>
              <a:rPr lang="en-GB" sz="1400" dirty="0"/>
              <a:t>• Columns from tables. These can be a subset of columns from a single table, all columns from a single table, a subset of columns from multiple tables, or all columns from multiple tables.</a:t>
            </a:r>
          </a:p>
          <a:p>
            <a:pPr marL="0" indent="0">
              <a:buNone/>
            </a:pPr>
            <a:r>
              <a:rPr lang="en-GB" sz="1400" dirty="0"/>
              <a:t>• Columns from views. These can be the same combinations as listed for tables.</a:t>
            </a:r>
          </a:p>
          <a:p>
            <a:pPr marL="0" indent="0">
              <a:buNone/>
            </a:pPr>
            <a:endParaRPr lang="en-GB" sz="1400" dirty="0"/>
          </a:p>
          <a:p>
            <a:pPr marL="0" indent="0">
              <a:buNone/>
            </a:pPr>
            <a:endParaRPr lang="en-GB" sz="1400" dirty="0"/>
          </a:p>
        </p:txBody>
      </p:sp>
      <p:pic>
        <p:nvPicPr>
          <p:cNvPr id="5" name="Picture 4" descr="A magnifying glass with text&#10;&#10;Description automatically generated">
            <a:extLst>
              <a:ext uri="{FF2B5EF4-FFF2-40B4-BE49-F238E27FC236}">
                <a16:creationId xmlns:a16="http://schemas.microsoft.com/office/drawing/2014/main" xmlns="" id="{5D44B364-1582-43A1-9476-E25B7C935A07}"/>
              </a:ext>
            </a:extLst>
          </p:cNvPr>
          <p:cNvPicPr>
            <a:picLocks noChangeAspect="1"/>
          </p:cNvPicPr>
          <p:nvPr/>
        </p:nvPicPr>
        <p:blipFill rotWithShape="1">
          <a:blip r:embed="rId3"/>
          <a:srcRect l="2078" r="1" b="1"/>
          <a:stretch/>
        </p:blipFill>
        <p:spPr>
          <a:xfrm>
            <a:off x="6096000" y="10"/>
            <a:ext cx="6092823" cy="6856310"/>
          </a:xfrm>
          <a:prstGeom prst="rect">
            <a:avLst/>
          </a:prstGeom>
          <a:ln>
            <a:noFill/>
          </a:ln>
          <a:effectLst/>
        </p:spPr>
      </p:pic>
      <p:sp>
        <p:nvSpPr>
          <p:cNvPr id="27" name="Rectangle 26">
            <a:extLst>
              <a:ext uri="{FF2B5EF4-FFF2-40B4-BE49-F238E27FC236}">
                <a16:creationId xmlns:a16="http://schemas.microsoft.com/office/drawing/2014/main" xmlns="" id="{13BC1C09-8FD1-4619-B317-E9EED5E55D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0BE4D125-0A04-17EE-20C9-BA8D15EE6E47}"/>
              </a:ext>
            </a:extLst>
          </p:cNvPr>
          <p:cNvSpPr>
            <a:spLocks noGrp="1"/>
          </p:cNvSpPr>
          <p:nvPr>
            <p:ph type="title"/>
          </p:nvPr>
        </p:nvSpPr>
        <p:spPr>
          <a:xfrm>
            <a:off x="680321" y="753228"/>
            <a:ext cx="5041629" cy="1080938"/>
          </a:xfrm>
        </p:spPr>
        <p:txBody>
          <a:bodyPr>
            <a:normAutofit/>
          </a:bodyPr>
          <a:lstStyle/>
          <a:p>
            <a:pPr marL="0" indent="0">
              <a:buNone/>
            </a:pPr>
            <a:r>
              <a:rPr lang="en-GB"/>
              <a:t>Views</a:t>
            </a:r>
          </a:p>
        </p:txBody>
      </p:sp>
      <p:pic>
        <p:nvPicPr>
          <p:cNvPr id="29" name="Picture 28">
            <a:extLst>
              <a:ext uri="{FF2B5EF4-FFF2-40B4-BE49-F238E27FC236}">
                <a16:creationId xmlns:a16="http://schemas.microsoft.com/office/drawing/2014/main" xmlns="" id="{D3143E80-C928-46DB-9299-0BD06348A92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64838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xmlns="" id="{7A865E47-4365-4F21-B8EA-13B2C12BCB9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176" y="0"/>
            <a:ext cx="12192000" cy="6858001"/>
            <a:chOff x="-3176" y="0"/>
            <a:chExt cx="12192000" cy="6858001"/>
          </a:xfrm>
        </p:grpSpPr>
        <p:sp useBgFill="1">
          <p:nvSpPr>
            <p:cNvPr id="24" name="Rectangle 23">
              <a:extLst>
                <a:ext uri="{FF2B5EF4-FFF2-40B4-BE49-F238E27FC236}">
                  <a16:creationId xmlns:a16="http://schemas.microsoft.com/office/drawing/2014/main" xmlns="" id="{0CE24988-BB27-40E5-A961-9FA7ED0DB9B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xmlns="" id="{80BDE80E-ADE0-4E16-8F80-306A15F4D3FB}"/>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Content Placeholder 2">
            <a:extLst>
              <a:ext uri="{FF2B5EF4-FFF2-40B4-BE49-F238E27FC236}">
                <a16:creationId xmlns:a16="http://schemas.microsoft.com/office/drawing/2014/main" xmlns="" id="{6D8F874F-E4F9-DB2C-A750-7447EBAFDC8A}"/>
              </a:ext>
            </a:extLst>
          </p:cNvPr>
          <p:cNvSpPr>
            <a:spLocks noGrp="1"/>
          </p:cNvSpPr>
          <p:nvPr>
            <p:ph idx="1"/>
          </p:nvPr>
        </p:nvSpPr>
        <p:spPr>
          <a:xfrm>
            <a:off x="132080" y="2113872"/>
            <a:ext cx="5882640" cy="4439328"/>
          </a:xfrm>
        </p:spPr>
        <p:txBody>
          <a:bodyPr>
            <a:normAutofit/>
          </a:bodyPr>
          <a:lstStyle/>
          <a:p>
            <a:pPr marL="0" indent="0">
              <a:buNone/>
            </a:pPr>
            <a:r>
              <a:rPr lang="en-GB" sz="1400" dirty="0"/>
              <a:t>Views can allow you to • Provide row and column level security</a:t>
            </a:r>
          </a:p>
          <a:p>
            <a:pPr marL="0" indent="0">
              <a:buNone/>
            </a:pPr>
            <a:endParaRPr lang="en-GB" sz="1400" dirty="0"/>
          </a:p>
          <a:p>
            <a:pPr marL="0" indent="0">
              <a:buNone/>
            </a:pPr>
            <a:r>
              <a:rPr lang="en-GB" sz="1400" dirty="0"/>
              <a:t>• Ensure efficient access paths</a:t>
            </a:r>
          </a:p>
          <a:p>
            <a:pPr marL="0" indent="0">
              <a:buNone/>
            </a:pPr>
            <a:endParaRPr lang="en-GB" sz="1400" dirty="0"/>
          </a:p>
          <a:p>
            <a:pPr marL="0" indent="0">
              <a:buNone/>
            </a:pPr>
            <a:r>
              <a:rPr lang="en-GB" sz="1400" dirty="0"/>
              <a:t>• Mask complexity from the user</a:t>
            </a:r>
          </a:p>
          <a:p>
            <a:pPr marL="0" indent="0">
              <a:buNone/>
            </a:pPr>
            <a:endParaRPr lang="en-GB" sz="1400" dirty="0"/>
          </a:p>
          <a:p>
            <a:pPr marL="0" indent="0">
              <a:buNone/>
            </a:pPr>
            <a:r>
              <a:rPr lang="en-GB" sz="1400" dirty="0"/>
              <a:t>• Ensure proper data derivation</a:t>
            </a:r>
          </a:p>
          <a:p>
            <a:pPr marL="0" indent="0">
              <a:buNone/>
            </a:pPr>
            <a:endParaRPr lang="en-GB" sz="1400" dirty="0"/>
          </a:p>
          <a:p>
            <a:pPr marL="0" indent="0">
              <a:buNone/>
            </a:pPr>
            <a:r>
              <a:rPr lang="en-GB" sz="1400" dirty="0"/>
              <a:t>• Rename tables</a:t>
            </a:r>
          </a:p>
          <a:p>
            <a:pPr marL="0" indent="0">
              <a:buNone/>
            </a:pPr>
            <a:endParaRPr lang="en-GB" sz="1400" dirty="0"/>
          </a:p>
          <a:p>
            <a:pPr marL="0" indent="0">
              <a:buNone/>
            </a:pPr>
            <a:r>
              <a:rPr lang="en-GB" sz="1400" dirty="0"/>
              <a:t>• Rename columns</a:t>
            </a:r>
          </a:p>
        </p:txBody>
      </p:sp>
      <p:pic>
        <p:nvPicPr>
          <p:cNvPr id="5" name="Picture 4" descr="A magnifying glass with text&#10;&#10;Description automatically generated">
            <a:extLst>
              <a:ext uri="{FF2B5EF4-FFF2-40B4-BE49-F238E27FC236}">
                <a16:creationId xmlns:a16="http://schemas.microsoft.com/office/drawing/2014/main" xmlns="" id="{5D44B364-1582-43A1-9476-E25B7C935A07}"/>
              </a:ext>
            </a:extLst>
          </p:cNvPr>
          <p:cNvPicPr>
            <a:picLocks noChangeAspect="1"/>
          </p:cNvPicPr>
          <p:nvPr/>
        </p:nvPicPr>
        <p:blipFill rotWithShape="1">
          <a:blip r:embed="rId3"/>
          <a:srcRect l="2078" r="1" b="1"/>
          <a:stretch/>
        </p:blipFill>
        <p:spPr>
          <a:xfrm>
            <a:off x="6096000" y="10"/>
            <a:ext cx="6092823" cy="6856310"/>
          </a:xfrm>
          <a:prstGeom prst="rect">
            <a:avLst/>
          </a:prstGeom>
          <a:ln>
            <a:noFill/>
          </a:ln>
          <a:effectLst/>
        </p:spPr>
      </p:pic>
      <p:sp>
        <p:nvSpPr>
          <p:cNvPr id="27" name="Rectangle 26">
            <a:extLst>
              <a:ext uri="{FF2B5EF4-FFF2-40B4-BE49-F238E27FC236}">
                <a16:creationId xmlns:a16="http://schemas.microsoft.com/office/drawing/2014/main" xmlns="" id="{13BC1C09-8FD1-4619-B317-E9EED5E55D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0BE4D125-0A04-17EE-20C9-BA8D15EE6E47}"/>
              </a:ext>
            </a:extLst>
          </p:cNvPr>
          <p:cNvSpPr>
            <a:spLocks noGrp="1"/>
          </p:cNvSpPr>
          <p:nvPr>
            <p:ph type="title"/>
          </p:nvPr>
        </p:nvSpPr>
        <p:spPr>
          <a:xfrm>
            <a:off x="680321" y="753228"/>
            <a:ext cx="5041629" cy="1080938"/>
          </a:xfrm>
        </p:spPr>
        <p:txBody>
          <a:bodyPr>
            <a:normAutofit/>
          </a:bodyPr>
          <a:lstStyle/>
          <a:p>
            <a:pPr marL="0" indent="0">
              <a:buNone/>
            </a:pPr>
            <a:r>
              <a:rPr lang="en-GB"/>
              <a:t>Views</a:t>
            </a:r>
          </a:p>
        </p:txBody>
      </p:sp>
      <p:pic>
        <p:nvPicPr>
          <p:cNvPr id="29" name="Picture 28">
            <a:extLst>
              <a:ext uri="{FF2B5EF4-FFF2-40B4-BE49-F238E27FC236}">
                <a16:creationId xmlns:a16="http://schemas.microsoft.com/office/drawing/2014/main" xmlns="" id="{D3143E80-C928-46DB-9299-0BD06348A92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1785256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CB5312-61E4-4190-9B42-02D28AC84486}"/>
              </a:ext>
            </a:extLst>
          </p:cNvPr>
          <p:cNvSpPr>
            <a:spLocks noGrp="1"/>
          </p:cNvSpPr>
          <p:nvPr>
            <p:ph type="ctrTitle"/>
          </p:nvPr>
        </p:nvSpPr>
        <p:spPr>
          <a:xfrm>
            <a:off x="1507067" y="606392"/>
            <a:ext cx="7766936" cy="1665170"/>
          </a:xfrm>
        </p:spPr>
        <p:txBody>
          <a:bodyPr/>
          <a:lstStyle/>
          <a:p>
            <a:pPr algn="ctr"/>
            <a:r>
              <a:rPr lang="en-US" b="1" dirty="0"/>
              <a:t>Data Definition Language</a:t>
            </a:r>
            <a:r>
              <a:rPr lang="en-US" dirty="0"/>
              <a:t>.</a:t>
            </a:r>
            <a:endParaRPr lang="x-none" dirty="0"/>
          </a:p>
        </p:txBody>
      </p:sp>
      <p:sp>
        <p:nvSpPr>
          <p:cNvPr id="3" name="Subtitle 2">
            <a:extLst>
              <a:ext uri="{FF2B5EF4-FFF2-40B4-BE49-F238E27FC236}">
                <a16:creationId xmlns:a16="http://schemas.microsoft.com/office/drawing/2014/main" xmlns="" id="{73375DF9-7AA4-477E-8177-BD980900B957}"/>
              </a:ext>
            </a:extLst>
          </p:cNvPr>
          <p:cNvSpPr>
            <a:spLocks noGrp="1"/>
          </p:cNvSpPr>
          <p:nvPr>
            <p:ph type="subTitle" idx="1"/>
          </p:nvPr>
        </p:nvSpPr>
        <p:spPr>
          <a:xfrm>
            <a:off x="1507067" y="2868329"/>
            <a:ext cx="7766936" cy="2279404"/>
          </a:xfrm>
        </p:spPr>
        <p:txBody>
          <a:bodyPr/>
          <a:lstStyle/>
          <a:p>
            <a:pPr algn="l"/>
            <a:r>
              <a:rPr lang="en-US" dirty="0">
                <a:solidFill>
                  <a:schemeClr val="tx2"/>
                </a:solidFill>
              </a:rPr>
              <a:t>DDL stands for Data Definition Language. </a:t>
            </a:r>
          </a:p>
          <a:p>
            <a:pPr algn="l"/>
            <a:r>
              <a:rPr lang="en-US" dirty="0">
                <a:solidFill>
                  <a:schemeClr val="tx2"/>
                </a:solidFill>
              </a:rPr>
              <a:t>These commands are used to change the structure of a database and database objects</a:t>
            </a:r>
            <a:endParaRPr lang="x-none" dirty="0">
              <a:solidFill>
                <a:schemeClr val="tx2"/>
              </a:solidFill>
            </a:endParaRPr>
          </a:p>
        </p:txBody>
      </p:sp>
    </p:spTree>
    <p:extLst>
      <p:ext uri="{BB962C8B-B14F-4D97-AF65-F5344CB8AC3E}">
        <p14:creationId xmlns:p14="http://schemas.microsoft.com/office/powerpoint/2010/main" val="3209033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033504-7C42-42E7-A0AE-8837F37BC147}"/>
              </a:ext>
            </a:extLst>
          </p:cNvPr>
          <p:cNvSpPr>
            <a:spLocks noGrp="1"/>
          </p:cNvSpPr>
          <p:nvPr>
            <p:ph type="title"/>
          </p:nvPr>
        </p:nvSpPr>
        <p:spPr/>
        <p:txBody>
          <a:bodyPr/>
          <a:lstStyle/>
          <a:p>
            <a:r>
              <a:rPr lang="en-US" dirty="0"/>
              <a:t>DDL Operations </a:t>
            </a:r>
            <a:endParaRPr lang="x-none" dirty="0"/>
          </a:p>
        </p:txBody>
      </p:sp>
      <p:sp>
        <p:nvSpPr>
          <p:cNvPr id="3" name="Content Placeholder 2">
            <a:extLst>
              <a:ext uri="{FF2B5EF4-FFF2-40B4-BE49-F238E27FC236}">
                <a16:creationId xmlns:a16="http://schemas.microsoft.com/office/drawing/2014/main" xmlns="" id="{6AB40419-9CF7-4F05-9B89-E2A5930EB730}"/>
              </a:ext>
            </a:extLst>
          </p:cNvPr>
          <p:cNvSpPr>
            <a:spLocks noGrp="1"/>
          </p:cNvSpPr>
          <p:nvPr>
            <p:ph idx="1"/>
          </p:nvPr>
        </p:nvSpPr>
        <p:spPr/>
        <p:txBody>
          <a:bodyPr>
            <a:normAutofit lnSpcReduction="10000"/>
          </a:bodyPr>
          <a:lstStyle/>
          <a:p>
            <a:pPr fontAlgn="base"/>
            <a:r>
              <a:rPr lang="en-US" b="1" dirty="0"/>
              <a:t>DDL</a:t>
            </a:r>
            <a:r>
              <a:rPr lang="en-US" dirty="0"/>
              <a:t> commands can be used to add, remove, or modify tables with in a database.</a:t>
            </a:r>
          </a:p>
          <a:p>
            <a:pPr fontAlgn="base"/>
            <a:r>
              <a:rPr lang="en-US" dirty="0"/>
              <a:t>The DDL commands are: </a:t>
            </a:r>
            <a:br>
              <a:rPr lang="en-US" dirty="0"/>
            </a:br>
            <a:r>
              <a:rPr lang="en-US" dirty="0"/>
              <a:t> </a:t>
            </a:r>
          </a:p>
          <a:p>
            <a:pPr fontAlgn="base"/>
            <a:r>
              <a:rPr lang="en-US" dirty="0"/>
              <a:t>CREATE</a:t>
            </a:r>
          </a:p>
          <a:p>
            <a:pPr fontAlgn="base"/>
            <a:r>
              <a:rPr lang="en-US" dirty="0"/>
              <a:t>ALTER</a:t>
            </a:r>
          </a:p>
          <a:p>
            <a:pPr fontAlgn="base"/>
            <a:r>
              <a:rPr lang="en-US" dirty="0"/>
              <a:t>DROP</a:t>
            </a:r>
          </a:p>
          <a:p>
            <a:pPr fontAlgn="base"/>
            <a:r>
              <a:rPr lang="en-US" dirty="0"/>
              <a:t>TRUNCATE</a:t>
            </a:r>
          </a:p>
          <a:p>
            <a:pPr fontAlgn="base"/>
            <a:r>
              <a:rPr lang="en-US" dirty="0"/>
              <a:t>RENAME</a:t>
            </a:r>
          </a:p>
          <a:p>
            <a:endParaRPr lang="x-none" dirty="0"/>
          </a:p>
        </p:txBody>
      </p:sp>
    </p:spTree>
    <p:extLst>
      <p:ext uri="{BB962C8B-B14F-4D97-AF65-F5344CB8AC3E}">
        <p14:creationId xmlns:p14="http://schemas.microsoft.com/office/powerpoint/2010/main" val="398505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34BF62-DF9C-44F5-BC1C-D5A16E7843CC}"/>
              </a:ext>
            </a:extLst>
          </p:cNvPr>
          <p:cNvSpPr>
            <a:spLocks noGrp="1"/>
          </p:cNvSpPr>
          <p:nvPr>
            <p:ph type="title"/>
          </p:nvPr>
        </p:nvSpPr>
        <p:spPr/>
        <p:txBody>
          <a:bodyPr/>
          <a:lstStyle/>
          <a:p>
            <a:r>
              <a:rPr lang="en-US" dirty="0"/>
              <a:t>DDL Operations continue</a:t>
            </a:r>
            <a:endParaRPr lang="x-none" dirty="0"/>
          </a:p>
        </p:txBody>
      </p:sp>
      <p:sp>
        <p:nvSpPr>
          <p:cNvPr id="3" name="Content Placeholder 2">
            <a:extLst>
              <a:ext uri="{FF2B5EF4-FFF2-40B4-BE49-F238E27FC236}">
                <a16:creationId xmlns:a16="http://schemas.microsoft.com/office/drawing/2014/main" xmlns="" id="{880E0C9E-9398-49FB-99CD-99C2B0DCCB58}"/>
              </a:ext>
            </a:extLst>
          </p:cNvPr>
          <p:cNvSpPr>
            <a:spLocks noGrp="1"/>
          </p:cNvSpPr>
          <p:nvPr>
            <p:ph idx="1"/>
          </p:nvPr>
        </p:nvSpPr>
        <p:spPr>
          <a:xfrm>
            <a:off x="589651" y="2130194"/>
            <a:ext cx="8596668" cy="4886330"/>
          </a:xfrm>
        </p:spPr>
        <p:txBody>
          <a:bodyPr/>
          <a:lstStyle/>
          <a:p>
            <a:pPr fontAlgn="base"/>
            <a:r>
              <a:rPr lang="en-US" sz="2000" b="1" dirty="0"/>
              <a:t>1. CREATE : </a:t>
            </a:r>
            <a:r>
              <a:rPr lang="en-US" dirty="0"/>
              <a:t/>
            </a:r>
            <a:br>
              <a:rPr lang="en-US" dirty="0"/>
            </a:br>
            <a:r>
              <a:rPr lang="en-US" dirty="0"/>
              <a:t>This command is used to create table in the relational database . </a:t>
            </a:r>
            <a:br>
              <a:rPr lang="en-US" dirty="0"/>
            </a:br>
            <a:r>
              <a:rPr lang="en-US" dirty="0"/>
              <a:t>This can be done by specifying the names and datatypes of various columns. </a:t>
            </a:r>
          </a:p>
          <a:p>
            <a:pPr fontAlgn="base"/>
            <a:r>
              <a:rPr lang="en-US" b="1" dirty="0"/>
              <a:t>Syntax</a:t>
            </a:r>
            <a:r>
              <a:rPr lang="en-US" dirty="0"/>
              <a:t>: </a:t>
            </a:r>
          </a:p>
          <a:p>
            <a:pPr marL="0" indent="0">
              <a:buNone/>
            </a:pPr>
            <a:r>
              <a:rPr lang="en-US" altLang="x-none" dirty="0">
                <a:latin typeface="Consolas" panose="020B0609020204030204" pitchFamily="49" charset="0"/>
              </a:rPr>
              <a:t>   </a:t>
            </a:r>
            <a:r>
              <a:rPr lang="x-none" altLang="x-none" dirty="0">
                <a:latin typeface="Consolas" panose="020B0609020204030204" pitchFamily="49" charset="0"/>
              </a:rPr>
              <a:t>CREATE TABLE TABLE_NAME </a:t>
            </a:r>
            <a:endParaRPr lang="en-US" altLang="x-none" dirty="0">
              <a:latin typeface="Consolas" panose="020B0609020204030204" pitchFamily="49" charset="0"/>
            </a:endParaRPr>
          </a:p>
          <a:p>
            <a:pPr marL="0" indent="0">
              <a:buNone/>
            </a:pPr>
            <a:r>
              <a:rPr lang="en-US" altLang="x-none" dirty="0">
                <a:latin typeface="Consolas" panose="020B0609020204030204" pitchFamily="49" charset="0"/>
              </a:rPr>
              <a:t>   </a:t>
            </a:r>
            <a:r>
              <a:rPr lang="x-none" altLang="x-none" dirty="0">
                <a:latin typeface="Consolas" panose="020B0609020204030204" pitchFamily="49" charset="0"/>
              </a:rPr>
              <a:t>( column_name1 datatype1, </a:t>
            </a:r>
            <a:endParaRPr lang="en-US" altLang="x-none" dirty="0">
              <a:latin typeface="Consolas" panose="020B0609020204030204" pitchFamily="49" charset="0"/>
            </a:endParaRPr>
          </a:p>
          <a:p>
            <a:pPr marL="0" indent="0">
              <a:buNone/>
            </a:pPr>
            <a:r>
              <a:rPr lang="en-US" altLang="x-none" dirty="0">
                <a:latin typeface="Consolas" panose="020B0609020204030204" pitchFamily="49" charset="0"/>
              </a:rPr>
              <a:t>   </a:t>
            </a:r>
            <a:r>
              <a:rPr lang="x-none" altLang="x-none" dirty="0">
                <a:latin typeface="Consolas" panose="020B0609020204030204" pitchFamily="49" charset="0"/>
              </a:rPr>
              <a:t>column_name2 datatype2, </a:t>
            </a:r>
            <a:endParaRPr lang="en-US" altLang="x-none" dirty="0">
              <a:latin typeface="Consolas" panose="020B0609020204030204" pitchFamily="49" charset="0"/>
            </a:endParaRPr>
          </a:p>
          <a:p>
            <a:pPr marL="0" indent="0">
              <a:buNone/>
            </a:pPr>
            <a:r>
              <a:rPr lang="en-US" altLang="x-none" dirty="0">
                <a:latin typeface="Consolas" panose="020B0609020204030204" pitchFamily="49" charset="0"/>
              </a:rPr>
              <a:t>   </a:t>
            </a:r>
            <a:r>
              <a:rPr lang="x-none" altLang="x-none" dirty="0">
                <a:latin typeface="Consolas" panose="020B0609020204030204" pitchFamily="49" charset="0"/>
              </a:rPr>
              <a:t>column_name3 datatype3,</a:t>
            </a:r>
            <a:endParaRPr lang="en-US" altLang="x-none" dirty="0">
              <a:latin typeface="Consolas" panose="020B0609020204030204" pitchFamily="49" charset="0"/>
            </a:endParaRPr>
          </a:p>
          <a:p>
            <a:pPr marL="0" indent="0">
              <a:buNone/>
            </a:pPr>
            <a:r>
              <a:rPr lang="en-US" altLang="x-none" dirty="0">
                <a:latin typeface="Consolas" panose="020B0609020204030204" pitchFamily="49" charset="0"/>
              </a:rPr>
              <a:t> </a:t>
            </a:r>
            <a:r>
              <a:rPr lang="x-none" altLang="x-none" dirty="0">
                <a:latin typeface="Consolas" panose="020B0609020204030204" pitchFamily="49" charset="0"/>
              </a:rPr>
              <a:t> </a:t>
            </a:r>
            <a:r>
              <a:rPr lang="en-US" altLang="x-none" dirty="0">
                <a:latin typeface="Consolas" panose="020B0609020204030204" pitchFamily="49" charset="0"/>
              </a:rPr>
              <a:t> </a:t>
            </a:r>
            <a:r>
              <a:rPr lang="x-none" altLang="x-none" dirty="0">
                <a:latin typeface="Consolas" panose="020B0609020204030204" pitchFamily="49" charset="0"/>
              </a:rPr>
              <a:t>column_name4 datatype4 );</a:t>
            </a:r>
            <a:r>
              <a:rPr lang="x-none" altLang="x-none" sz="1050" dirty="0"/>
              <a:t> </a:t>
            </a:r>
            <a:endParaRPr lang="x-none" altLang="x-none" sz="2800" dirty="0">
              <a:latin typeface="Arial" panose="020B0604020202020204" pitchFamily="34" charset="0"/>
            </a:endParaRPr>
          </a:p>
          <a:p>
            <a:pPr marL="0" indent="0">
              <a:buNone/>
            </a:pPr>
            <a:endParaRPr lang="x-none" dirty="0"/>
          </a:p>
        </p:txBody>
      </p:sp>
      <p:sp>
        <p:nvSpPr>
          <p:cNvPr id="8" name="Rectangle 5">
            <a:extLst>
              <a:ext uri="{FF2B5EF4-FFF2-40B4-BE49-F238E27FC236}">
                <a16:creationId xmlns:a16="http://schemas.microsoft.com/office/drawing/2014/main" xmlns="" id="{A9D0B0D4-1337-4A4C-8486-93F4C0AC73E7}"/>
              </a:ext>
            </a:extLst>
          </p:cNvPr>
          <p:cNvSpPr>
            <a:spLocks noChangeArrowheads="1"/>
          </p:cNvSpPr>
          <p:nvPr/>
        </p:nvSpPr>
        <p:spPr bwMode="auto">
          <a:xfrm>
            <a:off x="0" y="134994"/>
            <a:ext cx="30458" cy="18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800" b="0" i="0" u="none" strike="noStrike" cap="none" normalizeH="0" baseline="0" dirty="0">
                <a:ln>
                  <a:noFill/>
                </a:ln>
                <a:solidFill>
                  <a:schemeClr val="tx1"/>
                </a:solidFill>
                <a:effectLst/>
              </a:rPr>
              <a:t> </a:t>
            </a:r>
            <a:endParaRPr kumimoji="0" lang="x-none" altLang="x-non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7509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3B8A5D-7A20-45C0-8D8F-789C7352F82E}"/>
              </a:ext>
            </a:extLst>
          </p:cNvPr>
          <p:cNvSpPr>
            <a:spLocks noGrp="1"/>
          </p:cNvSpPr>
          <p:nvPr>
            <p:ph type="title"/>
          </p:nvPr>
        </p:nvSpPr>
        <p:spPr/>
        <p:txBody>
          <a:bodyPr/>
          <a:lstStyle/>
          <a:p>
            <a:r>
              <a:rPr lang="en-US" dirty="0"/>
              <a:t>DDL Operations continue</a:t>
            </a:r>
            <a:endParaRPr lang="x-none" dirty="0"/>
          </a:p>
        </p:txBody>
      </p:sp>
      <p:sp>
        <p:nvSpPr>
          <p:cNvPr id="3" name="Content Placeholder 2">
            <a:extLst>
              <a:ext uri="{FF2B5EF4-FFF2-40B4-BE49-F238E27FC236}">
                <a16:creationId xmlns:a16="http://schemas.microsoft.com/office/drawing/2014/main" xmlns="" id="{AB38C8DB-4F7F-4CEF-8973-3186499318F0}"/>
              </a:ext>
            </a:extLst>
          </p:cNvPr>
          <p:cNvSpPr>
            <a:spLocks noGrp="1"/>
          </p:cNvSpPr>
          <p:nvPr>
            <p:ph idx="1"/>
          </p:nvPr>
        </p:nvSpPr>
        <p:spPr/>
        <p:txBody>
          <a:bodyPr/>
          <a:lstStyle/>
          <a:p>
            <a:r>
              <a:rPr lang="en-US" dirty="0"/>
              <a:t>The </a:t>
            </a:r>
            <a:r>
              <a:rPr lang="en-US" dirty="0" err="1"/>
              <a:t>column_name</a:t>
            </a:r>
            <a:r>
              <a:rPr lang="en-US" dirty="0"/>
              <a:t> in create table command will tell the name of the column and corresponding datatype will specify the datatype of that </a:t>
            </a:r>
            <a:r>
              <a:rPr lang="en-US" dirty="0" err="1"/>
              <a:t>column.Here</a:t>
            </a:r>
            <a:r>
              <a:rPr lang="en-US" dirty="0"/>
              <a:t> in this table the three </a:t>
            </a:r>
            <a:r>
              <a:rPr lang="en-US" dirty="0" err="1"/>
              <a:t>column_names</a:t>
            </a:r>
            <a:r>
              <a:rPr lang="en-US" dirty="0"/>
              <a:t> namely – </a:t>
            </a:r>
            <a:r>
              <a:rPr lang="en-US" dirty="0" err="1"/>
              <a:t>Student_id</a:t>
            </a:r>
            <a:r>
              <a:rPr lang="en-US" dirty="0"/>
              <a:t> is of type int ,Name is of type varchar and Marks is of type int. </a:t>
            </a:r>
          </a:p>
          <a:p>
            <a:r>
              <a:rPr lang="en-US" dirty="0"/>
              <a:t>for example:</a:t>
            </a:r>
          </a:p>
          <a:p>
            <a:r>
              <a:rPr lang="en-US" dirty="0"/>
              <a:t>CREATE TABLE Employee (</a:t>
            </a:r>
            <a:r>
              <a:rPr lang="en-US" dirty="0" err="1"/>
              <a:t>Student_id</a:t>
            </a:r>
            <a:r>
              <a:rPr lang="en-US" dirty="0"/>
              <a:t> INT,  Name VARCHAR(100), Marks INT); </a:t>
            </a:r>
            <a:endParaRPr lang="x-none" dirty="0"/>
          </a:p>
        </p:txBody>
      </p:sp>
    </p:spTree>
    <p:extLst>
      <p:ext uri="{BB962C8B-B14F-4D97-AF65-F5344CB8AC3E}">
        <p14:creationId xmlns:p14="http://schemas.microsoft.com/office/powerpoint/2010/main" val="1023368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A4297D-CAFD-4AB6-85D4-00271502CA2E}"/>
              </a:ext>
            </a:extLst>
          </p:cNvPr>
          <p:cNvSpPr>
            <a:spLocks noGrp="1"/>
          </p:cNvSpPr>
          <p:nvPr>
            <p:ph type="title"/>
          </p:nvPr>
        </p:nvSpPr>
        <p:spPr/>
        <p:txBody>
          <a:bodyPr/>
          <a:lstStyle/>
          <a:p>
            <a:r>
              <a:rPr lang="en-US" dirty="0"/>
              <a:t>DDL Operations continue</a:t>
            </a:r>
            <a:endParaRPr lang="x-none" dirty="0"/>
          </a:p>
        </p:txBody>
      </p:sp>
      <p:graphicFrame>
        <p:nvGraphicFramePr>
          <p:cNvPr id="5" name="Content Placeholder 4">
            <a:extLst>
              <a:ext uri="{FF2B5EF4-FFF2-40B4-BE49-F238E27FC236}">
                <a16:creationId xmlns:a16="http://schemas.microsoft.com/office/drawing/2014/main" xmlns="" id="{A9A6A912-3E2F-463D-9AEB-9AD0F067746A}"/>
              </a:ext>
            </a:extLst>
          </p:cNvPr>
          <p:cNvGraphicFramePr>
            <a:graphicFrameLocks noGrp="1"/>
          </p:cNvGraphicFramePr>
          <p:nvPr>
            <p:ph idx="1"/>
            <p:extLst>
              <p:ext uri="{D42A27DB-BD31-4B8C-83A1-F6EECF244321}">
                <p14:modId xmlns:p14="http://schemas.microsoft.com/office/powerpoint/2010/main" val="741590991"/>
              </p:ext>
            </p:extLst>
          </p:nvPr>
        </p:nvGraphicFramePr>
        <p:xfrm>
          <a:off x="677863" y="2521819"/>
          <a:ext cx="8596312" cy="1749667"/>
        </p:xfrm>
        <a:graphic>
          <a:graphicData uri="http://schemas.openxmlformats.org/drawingml/2006/table">
            <a:tbl>
              <a:tblPr/>
              <a:tblGrid>
                <a:gridCol w="2149078">
                  <a:extLst>
                    <a:ext uri="{9D8B030D-6E8A-4147-A177-3AD203B41FA5}">
                      <a16:colId xmlns:a16="http://schemas.microsoft.com/office/drawing/2014/main" xmlns="" val="945916532"/>
                    </a:ext>
                  </a:extLst>
                </a:gridCol>
                <a:gridCol w="3223617">
                  <a:extLst>
                    <a:ext uri="{9D8B030D-6E8A-4147-A177-3AD203B41FA5}">
                      <a16:colId xmlns:a16="http://schemas.microsoft.com/office/drawing/2014/main" xmlns="" val="3414588754"/>
                    </a:ext>
                  </a:extLst>
                </a:gridCol>
                <a:gridCol w="3223617">
                  <a:extLst>
                    <a:ext uri="{9D8B030D-6E8A-4147-A177-3AD203B41FA5}">
                      <a16:colId xmlns:a16="http://schemas.microsoft.com/office/drawing/2014/main" xmlns="" val="4021996832"/>
                    </a:ext>
                  </a:extLst>
                </a:gridCol>
              </a:tblGrid>
              <a:tr h="1749667">
                <a:tc>
                  <a:txBody>
                    <a:bodyPr/>
                    <a:lstStyle/>
                    <a:p>
                      <a:pPr algn="ctr" fontAlgn="base"/>
                      <a:r>
                        <a:rPr lang="en-US" sz="1400" b="1" dirty="0" err="1">
                          <a:solidFill>
                            <a:schemeClr val="tx1"/>
                          </a:solidFill>
                          <a:effectLst/>
                        </a:rPr>
                        <a:t>Student_id</a:t>
                      </a:r>
                      <a:endParaRPr lang="en-US" sz="1400" b="1" dirty="0">
                        <a:solidFill>
                          <a:schemeClr val="tx1"/>
                        </a:solidFill>
                        <a:effectLst/>
                      </a:endParaRPr>
                    </a:p>
                  </a:txBody>
                  <a:tcPr marL="38100" marR="381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US" sz="1400" b="1" dirty="0">
                          <a:solidFill>
                            <a:schemeClr val="tx1"/>
                          </a:solidFill>
                          <a:effectLst/>
                        </a:rPr>
                        <a:t>Name</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US" sz="1400" b="1" dirty="0">
                          <a:solidFill>
                            <a:schemeClr val="tx1"/>
                          </a:solidFill>
                          <a:effectLst/>
                        </a:rPr>
                        <a:t>Marks</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xmlns="" val="1417808684"/>
                  </a:ext>
                </a:extLst>
              </a:tr>
            </a:tbl>
          </a:graphicData>
        </a:graphic>
      </p:graphicFrame>
    </p:spTree>
    <p:extLst>
      <p:ext uri="{BB962C8B-B14F-4D97-AF65-F5344CB8AC3E}">
        <p14:creationId xmlns:p14="http://schemas.microsoft.com/office/powerpoint/2010/main" val="263871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07F1CF-E68E-44B2-B21B-CCCB06183F90}"/>
              </a:ext>
            </a:extLst>
          </p:cNvPr>
          <p:cNvSpPr>
            <a:spLocks noGrp="1"/>
          </p:cNvSpPr>
          <p:nvPr>
            <p:ph type="title"/>
          </p:nvPr>
        </p:nvSpPr>
        <p:spPr/>
        <p:txBody>
          <a:bodyPr/>
          <a:lstStyle/>
          <a:p>
            <a:r>
              <a:rPr lang="en-US" dirty="0"/>
              <a:t>DDL Operations continue</a:t>
            </a:r>
            <a:endParaRPr lang="x-none" dirty="0"/>
          </a:p>
        </p:txBody>
      </p:sp>
      <p:sp>
        <p:nvSpPr>
          <p:cNvPr id="3" name="Content Placeholder 2">
            <a:extLst>
              <a:ext uri="{FF2B5EF4-FFF2-40B4-BE49-F238E27FC236}">
                <a16:creationId xmlns:a16="http://schemas.microsoft.com/office/drawing/2014/main" xmlns="" id="{7286E632-C58F-4799-A71D-7DA3B6B5B326}"/>
              </a:ext>
            </a:extLst>
          </p:cNvPr>
          <p:cNvSpPr>
            <a:spLocks noGrp="1"/>
          </p:cNvSpPr>
          <p:nvPr>
            <p:ph idx="1"/>
          </p:nvPr>
        </p:nvSpPr>
        <p:spPr/>
        <p:txBody>
          <a:bodyPr/>
          <a:lstStyle/>
          <a:p>
            <a:r>
              <a:rPr lang="en-US" sz="2000" b="1" dirty="0"/>
              <a:t>2. ALTER : </a:t>
            </a:r>
          </a:p>
          <a:p>
            <a:r>
              <a:rPr lang="en-US" dirty="0"/>
              <a:t>Alter command is used for altering the table in many forms like: </a:t>
            </a:r>
          </a:p>
          <a:p>
            <a:r>
              <a:rPr lang="en-US" dirty="0"/>
              <a:t>Add a column</a:t>
            </a:r>
          </a:p>
          <a:p>
            <a:r>
              <a:rPr lang="en-US" dirty="0"/>
              <a:t>Rename existing column</a:t>
            </a:r>
          </a:p>
          <a:p>
            <a:r>
              <a:rPr lang="en-US" dirty="0"/>
              <a:t>Drop a column</a:t>
            </a:r>
          </a:p>
          <a:p>
            <a:r>
              <a:rPr lang="en-US" dirty="0"/>
              <a:t>Modify the size of the column or change datatype of the column</a:t>
            </a:r>
            <a:endParaRPr lang="x-none" dirty="0"/>
          </a:p>
        </p:txBody>
      </p:sp>
    </p:spTree>
    <p:extLst>
      <p:ext uri="{BB962C8B-B14F-4D97-AF65-F5344CB8AC3E}">
        <p14:creationId xmlns:p14="http://schemas.microsoft.com/office/powerpoint/2010/main" val="302340333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{28505010-5145-DA4C-94AF-23C749EBF297}tf10001057</Template>
  <TotalTime>2688</TotalTime>
  <Words>1936</Words>
  <Application>Microsoft Office PowerPoint</Application>
  <PresentationFormat>Custom</PresentationFormat>
  <Paragraphs>207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Berlin</vt:lpstr>
      <vt:lpstr>Physical Database Design And Tuning</vt:lpstr>
      <vt:lpstr>Physical Database Design</vt:lpstr>
      <vt:lpstr>Physical Database Design</vt:lpstr>
      <vt:lpstr>Data Definition Language.</vt:lpstr>
      <vt:lpstr>DDL Operations </vt:lpstr>
      <vt:lpstr>DDL Operations continue</vt:lpstr>
      <vt:lpstr>DDL Operations continue</vt:lpstr>
      <vt:lpstr>DDL Operations continue</vt:lpstr>
      <vt:lpstr>DDL Operations continue</vt:lpstr>
      <vt:lpstr>DDL Operations continue</vt:lpstr>
      <vt:lpstr>DDL Operations continue</vt:lpstr>
      <vt:lpstr>DDL Operations continue</vt:lpstr>
      <vt:lpstr>DDL Operations continue</vt:lpstr>
      <vt:lpstr>DDL Operations continue</vt:lpstr>
      <vt:lpstr>DDL Operations continue</vt:lpstr>
      <vt:lpstr>DDL Operations continue</vt:lpstr>
      <vt:lpstr>DDL Operations continue</vt:lpstr>
      <vt:lpstr>DDL Operations continue</vt:lpstr>
      <vt:lpstr>DDL Operations continue</vt:lpstr>
      <vt:lpstr>Applications of DDL</vt:lpstr>
      <vt:lpstr>Applications of DDL</vt:lpstr>
      <vt:lpstr>Transform Entities to Tables</vt:lpstr>
      <vt:lpstr>Transform Attributes to Columns</vt:lpstr>
      <vt:lpstr>Transform Domains to Data Types</vt:lpstr>
      <vt:lpstr>Transform Domains to Data Types</vt:lpstr>
      <vt:lpstr>Build Referential Constraints for All Relationships</vt:lpstr>
      <vt:lpstr>Build Physical Data Structures</vt:lpstr>
      <vt:lpstr>PowerPoint Presentation</vt:lpstr>
      <vt:lpstr>Database Performance Design</vt:lpstr>
      <vt:lpstr>Designing Indexes</vt:lpstr>
      <vt:lpstr>Views</vt:lpstr>
      <vt:lpstr>Views</vt:lpstr>
      <vt:lpstr>Views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Database Design</dc:title>
  <dc:creator>Muhammad Ali Bashir</dc:creator>
  <cp:lastModifiedBy>ALI</cp:lastModifiedBy>
  <cp:revision>8</cp:revision>
  <dcterms:created xsi:type="dcterms:W3CDTF">2023-10-04T05:51:04Z</dcterms:created>
  <dcterms:modified xsi:type="dcterms:W3CDTF">2023-11-14T14:47:04Z</dcterms:modified>
</cp:coreProperties>
</file>