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7"/>
    <p:restoredTop sz="94694"/>
  </p:normalViewPr>
  <p:slideViewPr>
    <p:cSldViewPr snapToGrid="0">
      <p:cViewPr varScale="1">
        <p:scale>
          <a:sx n="106" d="100"/>
          <a:sy n="106" d="100"/>
        </p:scale>
        <p:origin x="208"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C017583-949C-7D48-8CAE-BC37C8FEF65A}" type="datetimeFigureOut">
              <a:rPr lang="en-PK" smtClean="0"/>
              <a:t>13/09/2023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255346" y="2750337"/>
            <a:ext cx="1171888" cy="1356442"/>
          </a:xfrm>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87403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C017583-949C-7D48-8CAE-BC37C8FEF65A}" type="datetimeFigureOut">
              <a:rPr lang="en-PK" smtClean="0"/>
              <a:t>13/09/2023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11309"/>
            <a:ext cx="1154151" cy="1090789"/>
          </a:xfrm>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372914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C017583-949C-7D48-8CAE-BC37C8FEF65A}" type="datetimeFigureOut">
              <a:rPr lang="en-PK" smtClean="0"/>
              <a:t>13/09/2023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11615"/>
            <a:ext cx="1154151" cy="1090789"/>
          </a:xfrm>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2958111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C017583-949C-7D48-8CAE-BC37C8FEF65A}" type="datetimeFigureOut">
              <a:rPr lang="en-PK" smtClean="0"/>
              <a:t>13/09/2023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09925"/>
            <a:ext cx="1154151" cy="1090789"/>
          </a:xfrm>
        </p:spPr>
        <p:txBody>
          <a:bodyPr/>
          <a:lstStyle/>
          <a:p>
            <a:fld id="{5C7999AB-0E16-2441-BE6B-416650F4B124}" type="slidenum">
              <a:rPr lang="en-PK" smtClean="0"/>
              <a:t>‹#›</a:t>
            </a:fld>
            <a:endParaRPr lang="en-PK"/>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75304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C017583-949C-7D48-8CAE-BC37C8FEF65A}" type="datetimeFigureOut">
              <a:rPr lang="en-PK" smtClean="0"/>
              <a:t>13/09/2023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09925"/>
            <a:ext cx="1154151" cy="1090789"/>
          </a:xfrm>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1551397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C017583-949C-7D48-8CAE-BC37C8FEF65A}" type="datetimeFigureOut">
              <a:rPr lang="en-PK" smtClean="0"/>
              <a:t>13/09/2023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3614815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C017583-949C-7D48-8CAE-BC37C8FEF65A}" type="datetimeFigureOut">
              <a:rPr lang="en-PK" smtClean="0"/>
              <a:t>13/09/2023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584305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C017583-949C-7D48-8CAE-BC37C8FEF65A}" type="datetimeFigureOut">
              <a:rPr lang="en-PK" smtClean="0"/>
              <a:t>13/09/2023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2522314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C017583-949C-7D48-8CAE-BC37C8FEF65A}" type="datetimeFigureOut">
              <a:rPr lang="en-PK" smtClean="0"/>
              <a:t>13/09/2023</a:t>
            </a:fld>
            <a:endParaRPr lang="en-PK"/>
          </a:p>
        </p:txBody>
      </p:sp>
      <p:sp>
        <p:nvSpPr>
          <p:cNvPr id="5" name="Footer Placeholder 4"/>
          <p:cNvSpPr>
            <a:spLocks noGrp="1"/>
          </p:cNvSpPr>
          <p:nvPr>
            <p:ph type="ftr" sz="quarter" idx="11"/>
          </p:nvPr>
        </p:nvSpPr>
        <p:spPr>
          <a:xfrm>
            <a:off x="680321" y="5936188"/>
            <a:ext cx="6126805" cy="365125"/>
          </a:xfrm>
        </p:spPr>
        <p:txBody>
          <a:bodyPr/>
          <a:lstStyle/>
          <a:p>
            <a:endParaRPr lang="en-PK"/>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C7999AB-0E16-2441-BE6B-416650F4B124}" type="slidenum">
              <a:rPr lang="en-PK" smtClean="0"/>
              <a:t>‹#›</a:t>
            </a:fld>
            <a:endParaRPr lang="en-PK"/>
          </a:p>
        </p:txBody>
      </p:sp>
    </p:spTree>
    <p:extLst>
      <p:ext uri="{BB962C8B-B14F-4D97-AF65-F5344CB8AC3E}">
        <p14:creationId xmlns:p14="http://schemas.microsoft.com/office/powerpoint/2010/main" val="185340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C017583-949C-7D48-8CAE-BC37C8FEF65A}" type="datetimeFigureOut">
              <a:rPr lang="en-PK" smtClean="0"/>
              <a:t>13/09/2023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195413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C017583-949C-7D48-8CAE-BC37C8FEF65A}" type="datetimeFigureOut">
              <a:rPr lang="en-PK" smtClean="0"/>
              <a:t>13/09/2023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729455" y="2869895"/>
            <a:ext cx="1154151" cy="1090789"/>
          </a:xfrm>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187535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C017583-949C-7D48-8CAE-BC37C8FEF65A}" type="datetimeFigureOut">
              <a:rPr lang="en-PK" smtClean="0"/>
              <a:t>13/09/2023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367959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C017583-949C-7D48-8CAE-BC37C8FEF65A}" type="datetimeFigureOut">
              <a:rPr lang="en-PK" smtClean="0"/>
              <a:t>13/09/2023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406705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C017583-949C-7D48-8CAE-BC37C8FEF65A}" type="datetimeFigureOut">
              <a:rPr lang="en-PK" smtClean="0"/>
              <a:t>13/09/2023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405545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C017583-949C-7D48-8CAE-BC37C8FEF65A}" type="datetimeFigureOut">
              <a:rPr lang="en-PK" smtClean="0"/>
              <a:t>13/09/2023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70201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C017583-949C-7D48-8CAE-BC37C8FEF65A}" type="datetimeFigureOut">
              <a:rPr lang="en-PK" smtClean="0"/>
              <a:t>13/09/2023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382743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C017583-949C-7D48-8CAE-BC37C8FEF65A}" type="datetimeFigureOut">
              <a:rPr lang="en-PK" smtClean="0"/>
              <a:t>13/09/2023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C7999AB-0E16-2441-BE6B-416650F4B124}" type="slidenum">
              <a:rPr lang="en-PK" smtClean="0"/>
              <a:t>‹#›</a:t>
            </a:fld>
            <a:endParaRPr lang="en-PK"/>
          </a:p>
        </p:txBody>
      </p:sp>
    </p:spTree>
    <p:extLst>
      <p:ext uri="{BB962C8B-B14F-4D97-AF65-F5344CB8AC3E}">
        <p14:creationId xmlns:p14="http://schemas.microsoft.com/office/powerpoint/2010/main" val="43663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017583-949C-7D48-8CAE-BC37C8FEF65A}" type="datetimeFigureOut">
              <a:rPr lang="en-PK" smtClean="0"/>
              <a:t>13/09/2023</a:t>
            </a:fld>
            <a:endParaRPr lang="en-PK"/>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C7999AB-0E16-2441-BE6B-416650F4B124}" type="slidenum">
              <a:rPr lang="en-PK" smtClean="0"/>
              <a:t>‹#›</a:t>
            </a:fld>
            <a:endParaRPr lang="en-PK"/>
          </a:p>
        </p:txBody>
      </p:sp>
    </p:spTree>
    <p:extLst>
      <p:ext uri="{BB962C8B-B14F-4D97-AF65-F5344CB8AC3E}">
        <p14:creationId xmlns:p14="http://schemas.microsoft.com/office/powerpoint/2010/main" val="39342967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68B5-9609-28A0-A665-E52ECAC12546}"/>
              </a:ext>
            </a:extLst>
          </p:cNvPr>
          <p:cNvSpPr>
            <a:spLocks noGrp="1"/>
          </p:cNvSpPr>
          <p:nvPr>
            <p:ph type="ctrTitle"/>
          </p:nvPr>
        </p:nvSpPr>
        <p:spPr>
          <a:xfrm>
            <a:off x="596101" y="2753226"/>
            <a:ext cx="8144134" cy="1351547"/>
          </a:xfrm>
        </p:spPr>
        <p:txBody>
          <a:bodyPr/>
          <a:lstStyle/>
          <a:p>
            <a:r>
              <a:rPr lang="en-PK" b="1" dirty="0"/>
              <a:t>DATABASE AUDITY AND MAINTENANCE</a:t>
            </a:r>
          </a:p>
        </p:txBody>
      </p:sp>
      <p:sp>
        <p:nvSpPr>
          <p:cNvPr id="3" name="Subtitle 2">
            <a:extLst>
              <a:ext uri="{FF2B5EF4-FFF2-40B4-BE49-F238E27FC236}">
                <a16:creationId xmlns:a16="http://schemas.microsoft.com/office/drawing/2014/main" id="{9A369394-F486-7E71-626C-0EE3EE6F0E3F}"/>
              </a:ext>
            </a:extLst>
          </p:cNvPr>
          <p:cNvSpPr>
            <a:spLocks noGrp="1"/>
          </p:cNvSpPr>
          <p:nvPr>
            <p:ph type="subTitle" idx="1"/>
          </p:nvPr>
        </p:nvSpPr>
        <p:spPr/>
        <p:txBody>
          <a:bodyPr/>
          <a:lstStyle/>
          <a:p>
            <a:r>
              <a:rPr lang="en-PK" b="1" dirty="0"/>
              <a:t>DATABASE ADMINISTRATION AND MANAGEMENT (IT-507)</a:t>
            </a:r>
          </a:p>
        </p:txBody>
      </p:sp>
      <p:sp>
        <p:nvSpPr>
          <p:cNvPr id="4" name="TextBox 3">
            <a:extLst>
              <a:ext uri="{FF2B5EF4-FFF2-40B4-BE49-F238E27FC236}">
                <a16:creationId xmlns:a16="http://schemas.microsoft.com/office/drawing/2014/main" id="{A4957736-439F-96F3-E4AD-A96E60F7BF77}"/>
              </a:ext>
            </a:extLst>
          </p:cNvPr>
          <p:cNvSpPr txBox="1"/>
          <p:nvPr/>
        </p:nvSpPr>
        <p:spPr>
          <a:xfrm>
            <a:off x="9508560" y="2753226"/>
            <a:ext cx="3104545" cy="1384995"/>
          </a:xfrm>
          <a:prstGeom prst="rect">
            <a:avLst/>
          </a:prstGeom>
          <a:noFill/>
        </p:spPr>
        <p:txBody>
          <a:bodyPr wrap="square" rtlCol="0">
            <a:spAutoFit/>
          </a:bodyPr>
          <a:lstStyle/>
          <a:p>
            <a:r>
              <a:rPr lang="en-PK" sz="2800" dirty="0"/>
              <a:t>PRACTICAL CHAPTER 1</a:t>
            </a:r>
          </a:p>
          <a:p>
            <a:r>
              <a:rPr lang="en-PK" sz="2800" dirty="0"/>
              <a:t>Part 2 </a:t>
            </a:r>
          </a:p>
        </p:txBody>
      </p:sp>
    </p:spTree>
    <p:extLst>
      <p:ext uri="{BB962C8B-B14F-4D97-AF65-F5344CB8AC3E}">
        <p14:creationId xmlns:p14="http://schemas.microsoft.com/office/powerpoint/2010/main" val="3008336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586-E871-7593-7816-2C40FA8AB437}"/>
              </a:ext>
            </a:extLst>
          </p:cNvPr>
          <p:cNvSpPr>
            <a:spLocks noGrp="1"/>
          </p:cNvSpPr>
          <p:nvPr>
            <p:ph type="title"/>
          </p:nvPr>
        </p:nvSpPr>
        <p:spPr/>
        <p:txBody>
          <a:bodyPr/>
          <a:lstStyle/>
          <a:p>
            <a:r>
              <a:rPr lang="en-PK" dirty="0"/>
              <a:t>BENEFITS</a:t>
            </a:r>
          </a:p>
        </p:txBody>
      </p:sp>
      <p:sp>
        <p:nvSpPr>
          <p:cNvPr id="3" name="Content Placeholder 2">
            <a:extLst>
              <a:ext uri="{FF2B5EF4-FFF2-40B4-BE49-F238E27FC236}">
                <a16:creationId xmlns:a16="http://schemas.microsoft.com/office/drawing/2014/main" id="{B1817DC5-3FF3-742A-0865-FBD5E24A86DB}"/>
              </a:ext>
            </a:extLst>
          </p:cNvPr>
          <p:cNvSpPr>
            <a:spLocks noGrp="1"/>
          </p:cNvSpPr>
          <p:nvPr>
            <p:ph idx="1"/>
          </p:nvPr>
        </p:nvSpPr>
        <p:spPr>
          <a:xfrm>
            <a:off x="680321" y="2336873"/>
            <a:ext cx="10918121" cy="3599316"/>
          </a:xfrm>
        </p:spPr>
        <p:txBody>
          <a:bodyPr>
            <a:normAutofit/>
          </a:bodyPr>
          <a:lstStyle/>
          <a:p>
            <a:pPr marL="0" indent="0" algn="l">
              <a:lnSpc>
                <a:spcPct val="100000"/>
              </a:lnSpc>
              <a:buNone/>
            </a:pPr>
            <a:r>
              <a:rPr lang="en-GB" sz="2800" b="1" i="0" u="sng" dirty="0">
                <a:effectLst/>
                <a:latin typeface="Times New Roman" panose="02020603050405020304" pitchFamily="18" charset="0"/>
                <a:cs typeface="Times New Roman" panose="02020603050405020304" pitchFamily="18" charset="0"/>
              </a:rPr>
              <a:t>4. Protect Against Malicious Threats</a:t>
            </a:r>
          </a:p>
          <a:p>
            <a:pPr marL="0" indent="0" algn="l">
              <a:lnSpc>
                <a:spcPct val="100000"/>
              </a:lnSpc>
              <a:buNone/>
            </a:pPr>
            <a:r>
              <a:rPr lang="en-GB" b="0" i="0" dirty="0">
                <a:effectLst/>
                <a:latin typeface="Times New Roman" panose="02020603050405020304" pitchFamily="18" charset="0"/>
                <a:cs typeface="Times New Roman" panose="02020603050405020304" pitchFamily="18" charset="0"/>
              </a:rPr>
              <a:t>Your system may be prone to cyber threats without your knowledge. The smallest of threats could escalate if you don't nip them in the bud on time.</a:t>
            </a:r>
          </a:p>
          <a:p>
            <a:pPr marL="0" indent="0" algn="l">
              <a:lnSpc>
                <a:spcPct val="100000"/>
              </a:lnSpc>
              <a:buNone/>
            </a:pPr>
            <a:r>
              <a:rPr lang="en-GB" b="0" i="0" dirty="0">
                <a:effectLst/>
                <a:latin typeface="Times New Roman" panose="02020603050405020304" pitchFamily="18" charset="0"/>
                <a:cs typeface="Times New Roman" panose="02020603050405020304" pitchFamily="18" charset="0"/>
              </a:rPr>
              <a:t>Conducting database maintenance regularly assists in reducing downtime and guarding against malicious assaults. Not only does it help you to discover the threats, but it also gives you insights into how to resolve them.</a:t>
            </a:r>
          </a:p>
        </p:txBody>
      </p:sp>
    </p:spTree>
    <p:extLst>
      <p:ext uri="{BB962C8B-B14F-4D97-AF65-F5344CB8AC3E}">
        <p14:creationId xmlns:p14="http://schemas.microsoft.com/office/powerpoint/2010/main" val="270637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586-E871-7593-7816-2C40FA8AB437}"/>
              </a:ext>
            </a:extLst>
          </p:cNvPr>
          <p:cNvSpPr>
            <a:spLocks noGrp="1"/>
          </p:cNvSpPr>
          <p:nvPr>
            <p:ph type="title"/>
          </p:nvPr>
        </p:nvSpPr>
        <p:spPr/>
        <p:txBody>
          <a:bodyPr/>
          <a:lstStyle/>
          <a:p>
            <a:r>
              <a:rPr lang="en-PK" dirty="0"/>
              <a:t>BENEFITS</a:t>
            </a:r>
          </a:p>
        </p:txBody>
      </p:sp>
      <p:sp>
        <p:nvSpPr>
          <p:cNvPr id="3" name="Content Placeholder 2">
            <a:extLst>
              <a:ext uri="{FF2B5EF4-FFF2-40B4-BE49-F238E27FC236}">
                <a16:creationId xmlns:a16="http://schemas.microsoft.com/office/drawing/2014/main" id="{B1817DC5-3FF3-742A-0865-FBD5E24A86DB}"/>
              </a:ext>
            </a:extLst>
          </p:cNvPr>
          <p:cNvSpPr>
            <a:spLocks noGrp="1"/>
          </p:cNvSpPr>
          <p:nvPr>
            <p:ph idx="1"/>
          </p:nvPr>
        </p:nvSpPr>
        <p:spPr>
          <a:xfrm>
            <a:off x="680321" y="2336873"/>
            <a:ext cx="10918121" cy="3599316"/>
          </a:xfrm>
        </p:spPr>
        <p:txBody>
          <a:bodyPr>
            <a:normAutofit/>
          </a:bodyPr>
          <a:lstStyle/>
          <a:p>
            <a:pPr marL="0" indent="0" algn="just">
              <a:lnSpc>
                <a:spcPct val="100000"/>
              </a:lnSpc>
              <a:buNone/>
            </a:pPr>
            <a:r>
              <a:rPr lang="en-GB" sz="2800" b="1" i="0" u="sng" dirty="0">
                <a:effectLst/>
                <a:latin typeface="Times New Roman" panose="02020603050405020304" pitchFamily="18" charset="0"/>
                <a:cs typeface="Times New Roman" panose="02020603050405020304" pitchFamily="18" charset="0"/>
              </a:rPr>
              <a:t>5. Saves Time</a:t>
            </a:r>
          </a:p>
          <a:p>
            <a:pPr marL="0" indent="0" algn="just">
              <a:lnSpc>
                <a:spcPct val="100000"/>
              </a:lnSpc>
              <a:buNone/>
            </a:pPr>
            <a:r>
              <a:rPr lang="en-GB" b="0" i="0" dirty="0">
                <a:effectLst/>
                <a:latin typeface="Times New Roman" panose="02020603050405020304" pitchFamily="18" charset="0"/>
                <a:cs typeface="Times New Roman" panose="02020603050405020304" pitchFamily="18" charset="0"/>
              </a:rPr>
              <a:t>You could use the time you spend on database administration activities towards other things, such as developing your company's business or marketing strategy.</a:t>
            </a:r>
          </a:p>
          <a:p>
            <a:pPr marL="0" indent="0" algn="just">
              <a:lnSpc>
                <a:spcPct val="100000"/>
              </a:lnSpc>
              <a:buNone/>
            </a:pPr>
            <a:r>
              <a:rPr lang="en-GB" b="0" i="0" dirty="0">
                <a:effectLst/>
                <a:latin typeface="Times New Roman" panose="02020603050405020304" pitchFamily="18" charset="0"/>
                <a:cs typeface="Times New Roman" panose="02020603050405020304" pitchFamily="18" charset="0"/>
              </a:rPr>
              <a:t>The most effective database maintenance techniques are automated. Once you initiate them, they work to clean up your system. You have more time on your hands to execute other productive tasks.</a:t>
            </a:r>
          </a:p>
        </p:txBody>
      </p:sp>
    </p:spTree>
    <p:extLst>
      <p:ext uri="{BB962C8B-B14F-4D97-AF65-F5344CB8AC3E}">
        <p14:creationId xmlns:p14="http://schemas.microsoft.com/office/powerpoint/2010/main" val="417491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586-E871-7593-7816-2C40FA8AB437}"/>
              </a:ext>
            </a:extLst>
          </p:cNvPr>
          <p:cNvSpPr>
            <a:spLocks noGrp="1"/>
          </p:cNvSpPr>
          <p:nvPr>
            <p:ph type="title"/>
          </p:nvPr>
        </p:nvSpPr>
        <p:spPr/>
        <p:txBody>
          <a:bodyPr>
            <a:normAutofit/>
          </a:bodyPr>
          <a:lstStyle/>
          <a:p>
            <a:pPr algn="l"/>
            <a:r>
              <a:rPr lang="en-GB" sz="4000" b="1" i="0" dirty="0">
                <a:effectLst/>
                <a:latin typeface="Times New Roman" panose="02020603050405020304" pitchFamily="18" charset="0"/>
                <a:cs typeface="Times New Roman" panose="02020603050405020304" pitchFamily="18" charset="0"/>
              </a:rPr>
              <a:t>How to Maintain Your Database</a:t>
            </a:r>
          </a:p>
        </p:txBody>
      </p:sp>
      <p:sp>
        <p:nvSpPr>
          <p:cNvPr id="3" name="Content Placeholder 2">
            <a:extLst>
              <a:ext uri="{FF2B5EF4-FFF2-40B4-BE49-F238E27FC236}">
                <a16:creationId xmlns:a16="http://schemas.microsoft.com/office/drawing/2014/main" id="{B1817DC5-3FF3-742A-0865-FBD5E24A86DB}"/>
              </a:ext>
            </a:extLst>
          </p:cNvPr>
          <p:cNvSpPr>
            <a:spLocks noGrp="1"/>
          </p:cNvSpPr>
          <p:nvPr>
            <p:ph idx="1"/>
          </p:nvPr>
        </p:nvSpPr>
        <p:spPr>
          <a:xfrm>
            <a:off x="680321" y="2336873"/>
            <a:ext cx="10918121" cy="3599316"/>
          </a:xfrm>
        </p:spPr>
        <p:txBody>
          <a:bodyPr>
            <a:normAutofit/>
          </a:bodyPr>
          <a:lstStyle/>
          <a:p>
            <a:pPr marL="0" indent="0" algn="just">
              <a:lnSpc>
                <a:spcPct val="100000"/>
              </a:lnSpc>
              <a:buNone/>
            </a:pPr>
            <a:r>
              <a:rPr lang="en-GB" b="0" i="0" dirty="0">
                <a:effectLst/>
                <a:latin typeface="Times New Roman" panose="02020603050405020304" pitchFamily="18" charset="0"/>
                <a:cs typeface="Times New Roman" panose="02020603050405020304" pitchFamily="18" charset="0"/>
              </a:rPr>
              <a:t>To get the best result of database maintenance, you have to do it effectively. Otherwise, it might miss some critical details.</a:t>
            </a:r>
          </a:p>
          <a:p>
            <a:pPr marL="0" indent="0" algn="just">
              <a:lnSpc>
                <a:spcPct val="100000"/>
              </a:lnSpc>
              <a:buNone/>
            </a:pPr>
            <a:r>
              <a:rPr lang="en-GB" b="0" i="0" dirty="0">
                <a:effectLst/>
                <a:latin typeface="Times New Roman" panose="02020603050405020304" pitchFamily="18" charset="0"/>
                <a:cs typeface="Times New Roman" panose="02020603050405020304" pitchFamily="18" charset="0"/>
              </a:rPr>
              <a:t>Accuracy is vital in implementing data. Without effective database management, the accuracy of your data is questionable.</a:t>
            </a:r>
          </a:p>
          <a:p>
            <a:pPr marL="0" indent="0" algn="just">
              <a:lnSpc>
                <a:spcPct val="100000"/>
              </a:lnSpc>
              <a:buNone/>
            </a:pPr>
            <a:endParaRPr lang="en-GB" b="0" i="0" dirty="0">
              <a:effectLst/>
              <a:latin typeface="Times New Roman" panose="02020603050405020304" pitchFamily="18" charset="0"/>
              <a:cs typeface="Times New Roman" panose="02020603050405020304" pitchFamily="18" charset="0"/>
            </a:endParaRPr>
          </a:p>
          <a:p>
            <a:pPr marL="0" indent="0" algn="just">
              <a:lnSpc>
                <a:spcPct val="100000"/>
              </a:lnSpc>
              <a:buNone/>
            </a:pPr>
            <a:r>
              <a:rPr lang="en-GB" b="0" i="0" dirty="0">
                <a:effectLst/>
                <a:latin typeface="Times New Roman" panose="02020603050405020304" pitchFamily="18" charset="0"/>
                <a:cs typeface="Times New Roman" panose="02020603050405020304" pitchFamily="18" charset="0"/>
              </a:rPr>
              <a:t>Keep the following suggestions while maintaining your database.</a:t>
            </a:r>
          </a:p>
        </p:txBody>
      </p:sp>
    </p:spTree>
    <p:extLst>
      <p:ext uri="{BB962C8B-B14F-4D97-AF65-F5344CB8AC3E}">
        <p14:creationId xmlns:p14="http://schemas.microsoft.com/office/powerpoint/2010/main" val="410130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586-E871-7593-7816-2C40FA8AB437}"/>
              </a:ext>
            </a:extLst>
          </p:cNvPr>
          <p:cNvSpPr>
            <a:spLocks noGrp="1"/>
          </p:cNvSpPr>
          <p:nvPr>
            <p:ph type="title"/>
          </p:nvPr>
        </p:nvSpPr>
        <p:spPr/>
        <p:txBody>
          <a:bodyPr>
            <a:normAutofit/>
          </a:bodyPr>
          <a:lstStyle/>
          <a:p>
            <a:pPr algn="l"/>
            <a:r>
              <a:rPr lang="en-GB" sz="4000" b="1" i="0" dirty="0">
                <a:effectLst/>
                <a:latin typeface="Times New Roman" panose="02020603050405020304" pitchFamily="18" charset="0"/>
                <a:cs typeface="Times New Roman" panose="02020603050405020304" pitchFamily="18" charset="0"/>
              </a:rPr>
              <a:t>How to Maintain Your Database</a:t>
            </a:r>
          </a:p>
        </p:txBody>
      </p:sp>
      <p:sp>
        <p:nvSpPr>
          <p:cNvPr id="3" name="Content Placeholder 2">
            <a:extLst>
              <a:ext uri="{FF2B5EF4-FFF2-40B4-BE49-F238E27FC236}">
                <a16:creationId xmlns:a16="http://schemas.microsoft.com/office/drawing/2014/main" id="{B1817DC5-3FF3-742A-0865-FBD5E24A86DB}"/>
              </a:ext>
            </a:extLst>
          </p:cNvPr>
          <p:cNvSpPr>
            <a:spLocks noGrp="1"/>
          </p:cNvSpPr>
          <p:nvPr>
            <p:ph idx="1"/>
          </p:nvPr>
        </p:nvSpPr>
        <p:spPr>
          <a:xfrm>
            <a:off x="680321" y="2336873"/>
            <a:ext cx="10918121" cy="3599316"/>
          </a:xfrm>
        </p:spPr>
        <p:txBody>
          <a:bodyPr>
            <a:normAutofit/>
          </a:bodyPr>
          <a:lstStyle/>
          <a:p>
            <a:pPr marL="0" indent="0" algn="l">
              <a:lnSpc>
                <a:spcPct val="100000"/>
              </a:lnSpc>
              <a:buNone/>
            </a:pPr>
            <a:r>
              <a:rPr lang="en-GB" sz="2800" b="1" i="0" u="sng" dirty="0">
                <a:effectLst/>
                <a:latin typeface="Times New Roman" panose="02020603050405020304" pitchFamily="18" charset="0"/>
                <a:cs typeface="Times New Roman" panose="02020603050405020304" pitchFamily="18" charset="0"/>
              </a:rPr>
              <a:t>1. Store Data in a Single File</a:t>
            </a:r>
          </a:p>
          <a:p>
            <a:pPr marL="0" indent="0" algn="l">
              <a:lnSpc>
                <a:spcPct val="100000"/>
              </a:lnSpc>
              <a:buNone/>
            </a:pPr>
            <a:r>
              <a:rPr lang="en-GB" sz="2800" b="0" i="0" dirty="0">
                <a:effectLst/>
                <a:latin typeface="Times New Roman" panose="02020603050405020304" pitchFamily="18" charset="0"/>
                <a:cs typeface="Times New Roman" panose="02020603050405020304" pitchFamily="18" charset="0"/>
              </a:rPr>
              <a:t>Having your data clustered makes database management more difficult. It is better to have it in one-fold for easy access and control.</a:t>
            </a:r>
          </a:p>
          <a:p>
            <a:pPr marL="0" indent="0" algn="l">
              <a:lnSpc>
                <a:spcPct val="100000"/>
              </a:lnSpc>
              <a:buNone/>
            </a:pPr>
            <a:r>
              <a:rPr lang="en-GB" sz="2800" b="0" i="0" dirty="0">
                <a:effectLst/>
                <a:latin typeface="Times New Roman" panose="02020603050405020304" pitchFamily="18" charset="0"/>
                <a:cs typeface="Times New Roman" panose="02020603050405020304" pitchFamily="18" charset="0"/>
              </a:rPr>
              <a:t>Keep all of your data in a single program or file. This will save you from looking for it all over the place when you need to update data files.</a:t>
            </a:r>
          </a:p>
        </p:txBody>
      </p:sp>
    </p:spTree>
    <p:extLst>
      <p:ext uri="{BB962C8B-B14F-4D97-AF65-F5344CB8AC3E}">
        <p14:creationId xmlns:p14="http://schemas.microsoft.com/office/powerpoint/2010/main" val="187595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586-E871-7593-7816-2C40FA8AB437}"/>
              </a:ext>
            </a:extLst>
          </p:cNvPr>
          <p:cNvSpPr>
            <a:spLocks noGrp="1"/>
          </p:cNvSpPr>
          <p:nvPr>
            <p:ph type="title"/>
          </p:nvPr>
        </p:nvSpPr>
        <p:spPr/>
        <p:txBody>
          <a:bodyPr>
            <a:normAutofit/>
          </a:bodyPr>
          <a:lstStyle/>
          <a:p>
            <a:pPr algn="l"/>
            <a:r>
              <a:rPr lang="en-GB" sz="4000" b="1" i="0" dirty="0">
                <a:effectLst/>
                <a:latin typeface="Times New Roman" panose="02020603050405020304" pitchFamily="18" charset="0"/>
                <a:cs typeface="Times New Roman" panose="02020603050405020304" pitchFamily="18" charset="0"/>
              </a:rPr>
              <a:t>How to Maintain Your Database</a:t>
            </a:r>
          </a:p>
        </p:txBody>
      </p:sp>
      <p:sp>
        <p:nvSpPr>
          <p:cNvPr id="3" name="Content Placeholder 2">
            <a:extLst>
              <a:ext uri="{FF2B5EF4-FFF2-40B4-BE49-F238E27FC236}">
                <a16:creationId xmlns:a16="http://schemas.microsoft.com/office/drawing/2014/main" id="{B1817DC5-3FF3-742A-0865-FBD5E24A86DB}"/>
              </a:ext>
            </a:extLst>
          </p:cNvPr>
          <p:cNvSpPr>
            <a:spLocks noGrp="1"/>
          </p:cNvSpPr>
          <p:nvPr>
            <p:ph idx="1"/>
          </p:nvPr>
        </p:nvSpPr>
        <p:spPr>
          <a:xfrm>
            <a:off x="680321" y="2336873"/>
            <a:ext cx="10918121" cy="3599316"/>
          </a:xfrm>
        </p:spPr>
        <p:txBody>
          <a:bodyPr>
            <a:normAutofit/>
          </a:bodyPr>
          <a:lstStyle/>
          <a:p>
            <a:pPr marL="0" indent="0" algn="just">
              <a:lnSpc>
                <a:spcPct val="100000"/>
              </a:lnSpc>
              <a:buNone/>
            </a:pPr>
            <a:r>
              <a:rPr lang="en-GB" sz="2800" b="1" i="0" u="sng" dirty="0">
                <a:effectLst/>
                <a:latin typeface="Times New Roman" panose="02020603050405020304" pitchFamily="18" charset="0"/>
                <a:cs typeface="Times New Roman" panose="02020603050405020304" pitchFamily="18" charset="0"/>
              </a:rPr>
              <a:t>2. Use Descriptive Titles</a:t>
            </a:r>
          </a:p>
          <a:p>
            <a:pPr marL="0" indent="0" algn="just">
              <a:lnSpc>
                <a:spcPct val="100000"/>
              </a:lnSpc>
              <a:buNone/>
            </a:pPr>
            <a:r>
              <a:rPr lang="en-GB" b="0" i="0" dirty="0">
                <a:effectLst/>
                <a:latin typeface="Times New Roman" panose="02020603050405020304" pitchFamily="18" charset="0"/>
                <a:cs typeface="Times New Roman" panose="02020603050405020304" pitchFamily="18" charset="0"/>
              </a:rPr>
              <a:t>Clear, descriptive titles, definitions, and data tabs provide insight into the data. This will assist you in identifying pieces of data quickly. You can, for example, find finished campaigns, target groups, and relationship types.</a:t>
            </a:r>
          </a:p>
          <a:p>
            <a:pPr marL="0" indent="0" algn="just">
              <a:lnSpc>
                <a:spcPct val="100000"/>
              </a:lnSpc>
              <a:buNone/>
            </a:pPr>
            <a:r>
              <a:rPr lang="en-GB" b="0" i="0" dirty="0">
                <a:effectLst/>
                <a:latin typeface="Times New Roman" panose="02020603050405020304" pitchFamily="18" charset="0"/>
                <a:cs typeface="Times New Roman" panose="02020603050405020304" pitchFamily="18" charset="0"/>
              </a:rPr>
              <a:t>Make it mandatory for all your team members to enter information directly into the system rather than saving it somewhere else. For example, you can consolidate all of your business connections into a single file that everyone on the team can easily access when needed.</a:t>
            </a:r>
          </a:p>
        </p:txBody>
      </p:sp>
    </p:spTree>
    <p:extLst>
      <p:ext uri="{BB962C8B-B14F-4D97-AF65-F5344CB8AC3E}">
        <p14:creationId xmlns:p14="http://schemas.microsoft.com/office/powerpoint/2010/main" val="127264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586-E871-7593-7816-2C40FA8AB437}"/>
              </a:ext>
            </a:extLst>
          </p:cNvPr>
          <p:cNvSpPr>
            <a:spLocks noGrp="1"/>
          </p:cNvSpPr>
          <p:nvPr>
            <p:ph type="title"/>
          </p:nvPr>
        </p:nvSpPr>
        <p:spPr/>
        <p:txBody>
          <a:bodyPr>
            <a:normAutofit/>
          </a:bodyPr>
          <a:lstStyle/>
          <a:p>
            <a:pPr algn="l"/>
            <a:r>
              <a:rPr lang="en-GB" sz="4000" b="1" i="0" dirty="0">
                <a:effectLst/>
                <a:latin typeface="Times New Roman" panose="02020603050405020304" pitchFamily="18" charset="0"/>
                <a:cs typeface="Times New Roman" panose="02020603050405020304" pitchFamily="18" charset="0"/>
              </a:rPr>
              <a:t>How to Maintain Your Database</a:t>
            </a:r>
          </a:p>
        </p:txBody>
      </p:sp>
      <p:sp>
        <p:nvSpPr>
          <p:cNvPr id="3" name="Content Placeholder 2">
            <a:extLst>
              <a:ext uri="{FF2B5EF4-FFF2-40B4-BE49-F238E27FC236}">
                <a16:creationId xmlns:a16="http://schemas.microsoft.com/office/drawing/2014/main" id="{B1817DC5-3FF3-742A-0865-FBD5E24A86DB}"/>
              </a:ext>
            </a:extLst>
          </p:cNvPr>
          <p:cNvSpPr>
            <a:spLocks noGrp="1"/>
          </p:cNvSpPr>
          <p:nvPr>
            <p:ph idx="1"/>
          </p:nvPr>
        </p:nvSpPr>
        <p:spPr>
          <a:xfrm>
            <a:off x="680321" y="2336873"/>
            <a:ext cx="10918121" cy="3599316"/>
          </a:xfrm>
        </p:spPr>
        <p:txBody>
          <a:bodyPr>
            <a:normAutofit/>
          </a:bodyPr>
          <a:lstStyle/>
          <a:p>
            <a:pPr marL="0" indent="0" algn="l">
              <a:lnSpc>
                <a:spcPct val="100000"/>
              </a:lnSpc>
              <a:buNone/>
            </a:pPr>
            <a:r>
              <a:rPr lang="en-GB" sz="2800" b="1" i="0" u="sng" dirty="0">
                <a:effectLst/>
                <a:latin typeface="Times New Roman" panose="02020603050405020304" pitchFamily="18" charset="0"/>
                <a:cs typeface="Times New Roman" panose="02020603050405020304" pitchFamily="18" charset="0"/>
              </a:rPr>
              <a:t>3. Consolidate Data With Regular Updates</a:t>
            </a:r>
          </a:p>
          <a:p>
            <a:pPr marL="0" indent="0" algn="just">
              <a:lnSpc>
                <a:spcPct val="100000"/>
              </a:lnSpc>
              <a:buNone/>
            </a:pPr>
            <a:r>
              <a:rPr lang="en-GB" b="0" i="0" dirty="0">
                <a:effectLst/>
                <a:latin typeface="Times New Roman" panose="02020603050405020304" pitchFamily="18" charset="0"/>
                <a:cs typeface="Times New Roman" panose="02020603050405020304" pitchFamily="18" charset="0"/>
              </a:rPr>
              <a:t>Make sure your database is updated by regularly changing the database's tables. If you subject your system to frequent inserts and updates to all table structures, this will accumulate inefficient data pages when searched for.</a:t>
            </a:r>
          </a:p>
        </p:txBody>
      </p:sp>
    </p:spTree>
    <p:extLst>
      <p:ext uri="{BB962C8B-B14F-4D97-AF65-F5344CB8AC3E}">
        <p14:creationId xmlns:p14="http://schemas.microsoft.com/office/powerpoint/2010/main" val="209318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586-E871-7593-7816-2C40FA8AB437}"/>
              </a:ext>
            </a:extLst>
          </p:cNvPr>
          <p:cNvSpPr>
            <a:spLocks noGrp="1"/>
          </p:cNvSpPr>
          <p:nvPr>
            <p:ph type="title"/>
          </p:nvPr>
        </p:nvSpPr>
        <p:spPr/>
        <p:txBody>
          <a:bodyPr>
            <a:normAutofit/>
          </a:bodyPr>
          <a:lstStyle/>
          <a:p>
            <a:pPr algn="l"/>
            <a:r>
              <a:rPr lang="en-GB" sz="4000" b="1" i="0" dirty="0">
                <a:effectLst/>
                <a:latin typeface="Times New Roman" panose="02020603050405020304" pitchFamily="18" charset="0"/>
                <a:cs typeface="Times New Roman" panose="02020603050405020304" pitchFamily="18" charset="0"/>
              </a:rPr>
              <a:t>How to Maintain Your Database</a:t>
            </a:r>
          </a:p>
        </p:txBody>
      </p:sp>
      <p:sp>
        <p:nvSpPr>
          <p:cNvPr id="3" name="Content Placeholder 2">
            <a:extLst>
              <a:ext uri="{FF2B5EF4-FFF2-40B4-BE49-F238E27FC236}">
                <a16:creationId xmlns:a16="http://schemas.microsoft.com/office/drawing/2014/main" id="{B1817DC5-3FF3-742A-0865-FBD5E24A86DB}"/>
              </a:ext>
            </a:extLst>
          </p:cNvPr>
          <p:cNvSpPr>
            <a:spLocks noGrp="1"/>
          </p:cNvSpPr>
          <p:nvPr>
            <p:ph idx="1"/>
          </p:nvPr>
        </p:nvSpPr>
        <p:spPr>
          <a:xfrm>
            <a:off x="680321" y="2336873"/>
            <a:ext cx="10918121" cy="3599316"/>
          </a:xfrm>
        </p:spPr>
        <p:txBody>
          <a:bodyPr>
            <a:normAutofit/>
          </a:bodyPr>
          <a:lstStyle/>
          <a:p>
            <a:pPr marL="0" indent="0" algn="just">
              <a:lnSpc>
                <a:spcPct val="100000"/>
              </a:lnSpc>
              <a:buNone/>
            </a:pPr>
            <a:r>
              <a:rPr lang="en-GB" sz="2800" b="1" i="0" u="sng" dirty="0">
                <a:effectLst/>
                <a:latin typeface="Times New Roman" panose="02020603050405020304" pitchFamily="18" charset="0"/>
                <a:cs typeface="Times New Roman" panose="02020603050405020304" pitchFamily="18" charset="0"/>
              </a:rPr>
              <a:t>4. Draft a Database Maintenance Plan</a:t>
            </a:r>
          </a:p>
          <a:p>
            <a:pPr marL="0" indent="0" algn="just">
              <a:lnSpc>
                <a:spcPct val="100000"/>
              </a:lnSpc>
              <a:buNone/>
            </a:pPr>
            <a:r>
              <a:rPr lang="en-GB" b="0" i="0" dirty="0">
                <a:effectLst/>
                <a:latin typeface="Roboto" panose="02000000000000000000" pitchFamily="2" charset="0"/>
              </a:rPr>
              <a:t>Database maintenance is so important that it requires strict adherence to a maintenance plan for efficiency.</a:t>
            </a:r>
          </a:p>
          <a:p>
            <a:pPr marL="0" indent="0" algn="just">
              <a:lnSpc>
                <a:spcPct val="100000"/>
              </a:lnSpc>
              <a:buNone/>
            </a:pPr>
            <a:r>
              <a:rPr lang="en-GB" b="0" i="0" dirty="0">
                <a:effectLst/>
                <a:latin typeface="Roboto" panose="02000000000000000000" pitchFamily="2" charset="0"/>
              </a:rPr>
              <a:t>The database maintenance plan is a proactive cybersecurity strategy regularly implemented on the database system to ensure risk prevention and optimal performance.</a:t>
            </a:r>
          </a:p>
        </p:txBody>
      </p:sp>
    </p:spTree>
    <p:extLst>
      <p:ext uri="{BB962C8B-B14F-4D97-AF65-F5344CB8AC3E}">
        <p14:creationId xmlns:p14="http://schemas.microsoft.com/office/powerpoint/2010/main" val="898608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586-E871-7593-7816-2C40FA8AB437}"/>
              </a:ext>
            </a:extLst>
          </p:cNvPr>
          <p:cNvSpPr>
            <a:spLocks noGrp="1"/>
          </p:cNvSpPr>
          <p:nvPr>
            <p:ph type="title"/>
          </p:nvPr>
        </p:nvSpPr>
        <p:spPr/>
        <p:txBody>
          <a:bodyPr>
            <a:normAutofit/>
          </a:bodyPr>
          <a:lstStyle/>
          <a:p>
            <a:pPr algn="l"/>
            <a:r>
              <a:rPr lang="en-GB" b="1" i="0" dirty="0">
                <a:effectLst/>
                <a:latin typeface="Times New Roman" panose="02020603050405020304" pitchFamily="18" charset="0"/>
                <a:cs typeface="Times New Roman" panose="02020603050405020304" pitchFamily="18" charset="0"/>
              </a:rPr>
              <a:t>Database Maintenance for Efficiency</a:t>
            </a:r>
          </a:p>
        </p:txBody>
      </p:sp>
      <p:sp>
        <p:nvSpPr>
          <p:cNvPr id="3" name="Content Placeholder 2">
            <a:extLst>
              <a:ext uri="{FF2B5EF4-FFF2-40B4-BE49-F238E27FC236}">
                <a16:creationId xmlns:a16="http://schemas.microsoft.com/office/drawing/2014/main" id="{B1817DC5-3FF3-742A-0865-FBD5E24A86DB}"/>
              </a:ext>
            </a:extLst>
          </p:cNvPr>
          <p:cNvSpPr>
            <a:spLocks noGrp="1"/>
          </p:cNvSpPr>
          <p:nvPr>
            <p:ph idx="1"/>
          </p:nvPr>
        </p:nvSpPr>
        <p:spPr>
          <a:xfrm>
            <a:off x="680321" y="2336873"/>
            <a:ext cx="10918121" cy="3599316"/>
          </a:xfrm>
        </p:spPr>
        <p:txBody>
          <a:bodyPr>
            <a:normAutofit/>
          </a:bodyPr>
          <a:lstStyle/>
          <a:p>
            <a:pPr algn="l">
              <a:lnSpc>
                <a:spcPct val="100000"/>
              </a:lnSpc>
            </a:pPr>
            <a:r>
              <a:rPr lang="en-GB" b="0" i="0" dirty="0">
                <a:effectLst/>
                <a:latin typeface="Times New Roman" panose="02020603050405020304" pitchFamily="18" charset="0"/>
                <a:cs typeface="Times New Roman" panose="02020603050405020304" pitchFamily="18" charset="0"/>
              </a:rPr>
              <a:t>Protecting your data against attackers and other intruders is highly recommended in a society prone to cyberattacks. As a network administrator, you need to implement adequate cybersecurity measures to keep cybercriminals at bay.</a:t>
            </a:r>
          </a:p>
          <a:p>
            <a:pPr algn="l">
              <a:lnSpc>
                <a:spcPct val="100000"/>
              </a:lnSpc>
            </a:pPr>
            <a:r>
              <a:rPr lang="en-GB" b="0" i="0" dirty="0">
                <a:effectLst/>
                <a:latin typeface="Times New Roman" panose="02020603050405020304" pitchFamily="18" charset="0"/>
                <a:cs typeface="Times New Roman" panose="02020603050405020304" pitchFamily="18" charset="0"/>
              </a:rPr>
              <a:t>But in case your cybersecurity </a:t>
            </a:r>
            <a:r>
              <a:rPr lang="en-GB" b="0" i="0" dirty="0" err="1">
                <a:effectLst/>
                <a:latin typeface="Times New Roman" panose="02020603050405020304" pitchFamily="18" charset="0"/>
                <a:cs typeface="Times New Roman" panose="02020603050405020304" pitchFamily="18" charset="0"/>
              </a:rPr>
              <a:t>defenses</a:t>
            </a:r>
            <a:r>
              <a:rPr lang="en-GB" b="0" i="0" dirty="0">
                <a:effectLst/>
                <a:latin typeface="Times New Roman" panose="02020603050405020304" pitchFamily="18" charset="0"/>
                <a:cs typeface="Times New Roman" panose="02020603050405020304" pitchFamily="18" charset="0"/>
              </a:rPr>
              <a:t> fail, database maintenance comes to the rescue by mitigating the impact of an attack. With its data recovery feature, you can retrieve most of your data, if not all of it.</a:t>
            </a:r>
          </a:p>
          <a:p>
            <a:pPr algn="l">
              <a:lnSpc>
                <a:spcPct val="100000"/>
              </a:lnSpc>
            </a:pPr>
            <a:r>
              <a:rPr lang="en-GB" b="0" i="0" dirty="0">
                <a:effectLst/>
                <a:latin typeface="Times New Roman" panose="02020603050405020304" pitchFamily="18" charset="0"/>
                <a:cs typeface="Times New Roman" panose="02020603050405020304" pitchFamily="18" charset="0"/>
              </a:rPr>
              <a:t>Besides the cybersecurity benefits of database maintenance, it also enhances the user experience on your network.</a:t>
            </a:r>
          </a:p>
        </p:txBody>
      </p:sp>
    </p:spTree>
    <p:extLst>
      <p:ext uri="{BB962C8B-B14F-4D97-AF65-F5344CB8AC3E}">
        <p14:creationId xmlns:p14="http://schemas.microsoft.com/office/powerpoint/2010/main" val="18711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E54C-2420-6344-4DAA-EF75A2346718}"/>
              </a:ext>
            </a:extLst>
          </p:cNvPr>
          <p:cNvSpPr>
            <a:spLocks noGrp="1"/>
          </p:cNvSpPr>
          <p:nvPr>
            <p:ph type="title"/>
          </p:nvPr>
        </p:nvSpPr>
        <p:spPr/>
        <p:txBody>
          <a:bodyPr>
            <a:normAutofit/>
          </a:bodyPr>
          <a:lstStyle/>
          <a:p>
            <a:r>
              <a:rPr lang="en-GB" sz="4000" b="1" i="0" dirty="0">
                <a:effectLst/>
                <a:latin typeface="Times New Roman" panose="02020603050405020304" pitchFamily="18" charset="0"/>
                <a:cs typeface="Times New Roman" panose="02020603050405020304" pitchFamily="18" charset="0"/>
              </a:rPr>
              <a:t>Database Maintenance</a:t>
            </a:r>
            <a:endParaRPr lang="en-PK"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04169F-FE06-565A-DD22-19F9185E4DC3}"/>
              </a:ext>
            </a:extLst>
          </p:cNvPr>
          <p:cNvSpPr>
            <a:spLocks noGrp="1"/>
          </p:cNvSpPr>
          <p:nvPr>
            <p:ph idx="1"/>
          </p:nvPr>
        </p:nvSpPr>
        <p:spPr/>
        <p:txBody>
          <a:bodyPr>
            <a:normAutofit/>
          </a:bodyPr>
          <a:lstStyle/>
          <a:p>
            <a:pPr algn="just"/>
            <a:r>
              <a:rPr lang="en-GB" sz="2800" b="0" i="0" dirty="0">
                <a:effectLst/>
                <a:latin typeface="Times New Roman" panose="02020603050405020304" pitchFamily="18" charset="0"/>
                <a:cs typeface="Times New Roman" panose="02020603050405020304" pitchFamily="18" charset="0"/>
              </a:rPr>
              <a:t>Database maintenance is a set of procedures followed to ensure that a database operates properly.</a:t>
            </a:r>
          </a:p>
          <a:p>
            <a:pPr algn="just"/>
            <a:r>
              <a:rPr lang="en-GB" sz="2800" b="0" i="0" dirty="0">
                <a:effectLst/>
                <a:latin typeface="Times New Roman" panose="02020603050405020304" pitchFamily="18" charset="0"/>
                <a:cs typeface="Times New Roman" panose="02020603050405020304" pitchFamily="18" charset="0"/>
              </a:rPr>
              <a:t> Database management solutions such as Oracle and SQL Server necessitate regular updates to align with new technology and security risks.</a:t>
            </a:r>
            <a:endParaRPr lang="en-PK"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27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9E72-1E91-5F37-6DAD-29158329BF65}"/>
              </a:ext>
            </a:extLst>
          </p:cNvPr>
          <p:cNvSpPr>
            <a:spLocks noGrp="1"/>
          </p:cNvSpPr>
          <p:nvPr>
            <p:ph type="title"/>
          </p:nvPr>
        </p:nvSpPr>
        <p:spPr/>
        <p:txBody>
          <a:bodyPr/>
          <a:lstStyle/>
          <a:p>
            <a:r>
              <a:rPr lang="en-GB" b="0" i="0" dirty="0">
                <a:effectLst/>
                <a:latin typeface="Roboto" panose="02000000000000000000" pitchFamily="2" charset="0"/>
              </a:rPr>
              <a:t>Examples of database maintenance</a:t>
            </a:r>
            <a:endParaRPr lang="en-PK" dirty="0"/>
          </a:p>
        </p:txBody>
      </p:sp>
      <p:sp>
        <p:nvSpPr>
          <p:cNvPr id="3" name="Content Placeholder 2">
            <a:extLst>
              <a:ext uri="{FF2B5EF4-FFF2-40B4-BE49-F238E27FC236}">
                <a16:creationId xmlns:a16="http://schemas.microsoft.com/office/drawing/2014/main" id="{534250FA-E00A-F05F-AC4C-90D72D2A9F4A}"/>
              </a:ext>
            </a:extLst>
          </p:cNvPr>
          <p:cNvSpPr>
            <a:spLocks noGrp="1"/>
          </p:cNvSpPr>
          <p:nvPr>
            <p:ph idx="1"/>
          </p:nvPr>
        </p:nvSpPr>
        <p:spPr/>
        <p:txBody>
          <a:bodyPr>
            <a:normAutofit/>
          </a:bodyPr>
          <a:lstStyle/>
          <a:p>
            <a:r>
              <a:rPr lang="en-GB" sz="2800" b="0" i="0" dirty="0">
                <a:effectLst/>
                <a:latin typeface="Times New Roman" panose="02020603050405020304" pitchFamily="18" charset="0"/>
                <a:cs typeface="Times New Roman" panose="02020603050405020304" pitchFamily="18" charset="0"/>
              </a:rPr>
              <a:t>Backups.</a:t>
            </a:r>
          </a:p>
          <a:p>
            <a:r>
              <a:rPr lang="en-GB" sz="2800" b="0" i="0" dirty="0">
                <a:effectLst/>
                <a:latin typeface="Times New Roman" panose="02020603050405020304" pitchFamily="18" charset="0"/>
                <a:cs typeface="Times New Roman" panose="02020603050405020304" pitchFamily="18" charset="0"/>
              </a:rPr>
              <a:t>Data export/import operations. </a:t>
            </a:r>
          </a:p>
          <a:p>
            <a:r>
              <a:rPr lang="en-GB" sz="2800" dirty="0">
                <a:latin typeface="Times New Roman" panose="02020603050405020304" pitchFamily="18" charset="0"/>
                <a:cs typeface="Times New Roman" panose="02020603050405020304" pitchFamily="18" charset="0"/>
              </a:rPr>
              <a:t>I</a:t>
            </a:r>
            <a:r>
              <a:rPr lang="en-GB" sz="2800" b="0" i="0" dirty="0">
                <a:effectLst/>
                <a:latin typeface="Times New Roman" panose="02020603050405020304" pitchFamily="18" charset="0"/>
                <a:cs typeface="Times New Roman" panose="02020603050405020304" pitchFamily="18" charset="0"/>
              </a:rPr>
              <a:t>ndex reviews.</a:t>
            </a:r>
          </a:p>
          <a:p>
            <a:r>
              <a:rPr lang="en-GB" sz="2800" dirty="0">
                <a:latin typeface="Times New Roman" panose="02020603050405020304" pitchFamily="18" charset="0"/>
                <a:cs typeface="Times New Roman" panose="02020603050405020304" pitchFamily="18" charset="0"/>
              </a:rPr>
              <a:t>O</a:t>
            </a:r>
            <a:r>
              <a:rPr lang="en-GB" sz="2800" b="0" i="0" dirty="0">
                <a:effectLst/>
                <a:latin typeface="Times New Roman" panose="02020603050405020304" pitchFamily="18" charset="0"/>
                <a:cs typeface="Times New Roman" panose="02020603050405020304" pitchFamily="18" charset="0"/>
              </a:rPr>
              <a:t>bject auto runs or removals. </a:t>
            </a:r>
          </a:p>
        </p:txBody>
      </p:sp>
    </p:spTree>
    <p:extLst>
      <p:ext uri="{BB962C8B-B14F-4D97-AF65-F5344CB8AC3E}">
        <p14:creationId xmlns:p14="http://schemas.microsoft.com/office/powerpoint/2010/main" val="228141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33CDC-79FD-CDED-85FF-238F765E253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a:t>
            </a:r>
            <a:r>
              <a:rPr lang="en-GB" b="0" i="0" dirty="0">
                <a:effectLst/>
                <a:latin typeface="Times New Roman" panose="02020603050405020304" pitchFamily="18" charset="0"/>
                <a:cs typeface="Times New Roman" panose="02020603050405020304" pitchFamily="18" charset="0"/>
              </a:rPr>
              <a:t>xport / Import </a:t>
            </a:r>
            <a:r>
              <a:rPr lang="en-GB" dirty="0">
                <a:latin typeface="Times New Roman" panose="02020603050405020304" pitchFamily="18" charset="0"/>
                <a:cs typeface="Times New Roman" panose="02020603050405020304" pitchFamily="18" charset="0"/>
              </a:rPr>
              <a:t>O</a:t>
            </a:r>
            <a:r>
              <a:rPr lang="en-GB" b="0" i="0" dirty="0">
                <a:effectLst/>
                <a:latin typeface="Times New Roman" panose="02020603050405020304" pitchFamily="18" charset="0"/>
                <a:cs typeface="Times New Roman" panose="02020603050405020304" pitchFamily="18" charset="0"/>
              </a:rPr>
              <a:t>perations</a:t>
            </a:r>
            <a:endParaRPr lang="en-PK" dirty="0"/>
          </a:p>
        </p:txBody>
      </p:sp>
      <p:sp>
        <p:nvSpPr>
          <p:cNvPr id="3" name="Content Placeholder 2">
            <a:extLst>
              <a:ext uri="{FF2B5EF4-FFF2-40B4-BE49-F238E27FC236}">
                <a16:creationId xmlns:a16="http://schemas.microsoft.com/office/drawing/2014/main" id="{406232D0-D540-4C48-F79A-AD9D22CF105E}"/>
              </a:ext>
            </a:extLst>
          </p:cNvPr>
          <p:cNvSpPr>
            <a:spLocks noGrp="1"/>
          </p:cNvSpPr>
          <p:nvPr>
            <p:ph idx="1"/>
          </p:nvPr>
        </p:nvSpPr>
        <p:spPr/>
        <p:txBody>
          <a:bodyPr>
            <a:normAutofit/>
          </a:bodyPr>
          <a:lstStyle/>
          <a:p>
            <a:pPr algn="just"/>
            <a:r>
              <a:rPr lang="en-GB" sz="2800" b="0" i="0" dirty="0">
                <a:effectLst/>
                <a:latin typeface="Times New Roman" panose="02020603050405020304" pitchFamily="18" charset="0"/>
                <a:cs typeface="Times New Roman" panose="02020603050405020304" pitchFamily="18" charset="0"/>
              </a:rPr>
              <a:t>One form of database task is data export/import operations. This is critical since it allows you to recover from issues that have affected your systems, such as data corruption or hardware failures. It enables you to back up or migrate pieces of your database to another system for backup needs.</a:t>
            </a:r>
            <a:endParaRPr lang="en-PK"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22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55F0-458A-98DE-BF22-A320E8D28437}"/>
              </a:ext>
            </a:extLst>
          </p:cNvPr>
          <p:cNvSpPr>
            <a:spLocks noGrp="1"/>
          </p:cNvSpPr>
          <p:nvPr>
            <p:ph type="title"/>
          </p:nvPr>
        </p:nvSpPr>
        <p:spPr/>
        <p:txBody>
          <a:bodyPr/>
          <a:lstStyle/>
          <a:p>
            <a:r>
              <a:rPr lang="en-PK" b="1" dirty="0">
                <a:latin typeface="Times New Roman" panose="02020603050405020304" pitchFamily="18" charset="0"/>
                <a:cs typeface="Times New Roman" panose="02020603050405020304" pitchFamily="18" charset="0"/>
              </a:rPr>
              <a:t>IMPROVE MAINTENANCE</a:t>
            </a:r>
          </a:p>
        </p:txBody>
      </p:sp>
      <p:sp>
        <p:nvSpPr>
          <p:cNvPr id="3" name="Content Placeholder 2">
            <a:extLst>
              <a:ext uri="{FF2B5EF4-FFF2-40B4-BE49-F238E27FC236}">
                <a16:creationId xmlns:a16="http://schemas.microsoft.com/office/drawing/2014/main" id="{A4F00544-1393-09DC-3687-59A72EEE7462}"/>
              </a:ext>
            </a:extLst>
          </p:cNvPr>
          <p:cNvSpPr>
            <a:spLocks noGrp="1"/>
          </p:cNvSpPr>
          <p:nvPr>
            <p:ph idx="1"/>
          </p:nvPr>
        </p:nvSpPr>
        <p:spPr/>
        <p:txBody>
          <a:bodyPr>
            <a:normAutofit/>
          </a:bodyPr>
          <a:lstStyle/>
          <a:p>
            <a:pPr algn="just"/>
            <a:r>
              <a:rPr lang="en-GB" sz="2800" b="0" i="0" dirty="0">
                <a:effectLst/>
                <a:latin typeface="Times New Roman" panose="02020603050405020304" pitchFamily="18" charset="0"/>
                <a:cs typeface="Times New Roman" panose="02020603050405020304" pitchFamily="18" charset="0"/>
              </a:rPr>
              <a:t>Databases are used to keep a library of valuable information, especially with a well-organized database index that speeds up record retrieval. Changes occur regularly as data is discarded, added, or moved from one location to another. Changes can also be made to the database's parameters.</a:t>
            </a:r>
            <a:endParaRPr lang="en-PK"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81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586-E871-7593-7816-2C40FA8AB437}"/>
              </a:ext>
            </a:extLst>
          </p:cNvPr>
          <p:cNvSpPr>
            <a:spLocks noGrp="1"/>
          </p:cNvSpPr>
          <p:nvPr>
            <p:ph type="title"/>
          </p:nvPr>
        </p:nvSpPr>
        <p:spPr/>
        <p:txBody>
          <a:bodyPr/>
          <a:lstStyle/>
          <a:p>
            <a:r>
              <a:rPr lang="en-PK" dirty="0"/>
              <a:t>BENEFITS</a:t>
            </a:r>
          </a:p>
        </p:txBody>
      </p:sp>
      <p:sp>
        <p:nvSpPr>
          <p:cNvPr id="3" name="Content Placeholder 2">
            <a:extLst>
              <a:ext uri="{FF2B5EF4-FFF2-40B4-BE49-F238E27FC236}">
                <a16:creationId xmlns:a16="http://schemas.microsoft.com/office/drawing/2014/main" id="{B1817DC5-3FF3-742A-0865-FBD5E24A86DB}"/>
              </a:ext>
            </a:extLst>
          </p:cNvPr>
          <p:cNvSpPr>
            <a:spLocks noGrp="1"/>
          </p:cNvSpPr>
          <p:nvPr>
            <p:ph idx="1"/>
          </p:nvPr>
        </p:nvSpPr>
        <p:spPr/>
        <p:txBody>
          <a:bodyPr/>
          <a:lstStyle/>
          <a:p>
            <a:pPr algn="just"/>
            <a:r>
              <a:rPr lang="en-GB" b="0" i="0" dirty="0">
                <a:effectLst/>
                <a:latin typeface="Times New Roman" panose="02020603050405020304" pitchFamily="18" charset="0"/>
                <a:cs typeface="Times New Roman" panose="02020603050405020304" pitchFamily="18" charset="0"/>
              </a:rPr>
              <a:t>Data maintenance is crucial for every network owner or administrator. There are many advantages of having a good data maintenance routine. This explains why leading organizations do not neglect to implement a good maintenance plan.</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47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586-E871-7593-7816-2C40FA8AB437}"/>
              </a:ext>
            </a:extLst>
          </p:cNvPr>
          <p:cNvSpPr>
            <a:spLocks noGrp="1"/>
          </p:cNvSpPr>
          <p:nvPr>
            <p:ph type="title"/>
          </p:nvPr>
        </p:nvSpPr>
        <p:spPr/>
        <p:txBody>
          <a:bodyPr/>
          <a:lstStyle/>
          <a:p>
            <a:r>
              <a:rPr lang="en-PK" dirty="0"/>
              <a:t>BENEFITS</a:t>
            </a:r>
          </a:p>
        </p:txBody>
      </p:sp>
      <p:sp>
        <p:nvSpPr>
          <p:cNvPr id="3" name="Content Placeholder 2">
            <a:extLst>
              <a:ext uri="{FF2B5EF4-FFF2-40B4-BE49-F238E27FC236}">
                <a16:creationId xmlns:a16="http://schemas.microsoft.com/office/drawing/2014/main" id="{B1817DC5-3FF3-742A-0865-FBD5E24A86DB}"/>
              </a:ext>
            </a:extLst>
          </p:cNvPr>
          <p:cNvSpPr>
            <a:spLocks noGrp="1"/>
          </p:cNvSpPr>
          <p:nvPr>
            <p:ph idx="1"/>
          </p:nvPr>
        </p:nvSpPr>
        <p:spPr/>
        <p:txBody>
          <a:bodyPr/>
          <a:lstStyle/>
          <a:p>
            <a:pPr marL="514350" indent="-514350" algn="just">
              <a:lnSpc>
                <a:spcPct val="100000"/>
              </a:lnSpc>
              <a:buAutoNum type="arabicPeriod"/>
            </a:pPr>
            <a:r>
              <a:rPr lang="en-GB" sz="2800" b="1" i="0" u="sng" dirty="0">
                <a:effectLst/>
                <a:latin typeface="Times New Roman" panose="02020603050405020304" pitchFamily="18" charset="0"/>
                <a:cs typeface="Times New Roman" panose="02020603050405020304" pitchFamily="18" charset="0"/>
              </a:rPr>
              <a:t>Keeps Companies Up to date</a:t>
            </a:r>
          </a:p>
          <a:p>
            <a:pPr marL="0" indent="0" algn="just">
              <a:lnSpc>
                <a:spcPct val="100000"/>
              </a:lnSpc>
              <a:buNone/>
            </a:pPr>
            <a:r>
              <a:rPr lang="en-GB" b="0" i="0" dirty="0">
                <a:effectLst/>
                <a:latin typeface="Times New Roman" panose="02020603050405020304" pitchFamily="18" charset="0"/>
                <a:cs typeface="Times New Roman" panose="02020603050405020304" pitchFamily="18" charset="0"/>
              </a:rPr>
              <a:t>Innovations in technology are moving so fast, and organizations are trying so hard to keep up. And that's because being current gives them a firmer footing. If you fail to adapt to the latest trends, whatever you're offering becomes stale and unfit for present-day standards</a:t>
            </a:r>
          </a:p>
          <a:p>
            <a:pPr marL="0" indent="0" algn="just">
              <a:lnSpc>
                <a:spcPct val="100000"/>
              </a:lnSpc>
              <a:buNone/>
            </a:pPr>
            <a:r>
              <a:rPr lang="en-GB" b="0" i="0" dirty="0">
                <a:effectLst/>
                <a:latin typeface="Times New Roman" panose="02020603050405020304" pitchFamily="18" charset="0"/>
                <a:cs typeface="Times New Roman" panose="02020603050405020304" pitchFamily="18" charset="0"/>
              </a:rPr>
              <a:t>With regular database maintenance, your data is as current as it gets. You are in a better position to cater to your audience.</a:t>
            </a:r>
          </a:p>
        </p:txBody>
      </p:sp>
    </p:spTree>
    <p:extLst>
      <p:ext uri="{BB962C8B-B14F-4D97-AF65-F5344CB8AC3E}">
        <p14:creationId xmlns:p14="http://schemas.microsoft.com/office/powerpoint/2010/main" val="150208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586-E871-7593-7816-2C40FA8AB437}"/>
              </a:ext>
            </a:extLst>
          </p:cNvPr>
          <p:cNvSpPr>
            <a:spLocks noGrp="1"/>
          </p:cNvSpPr>
          <p:nvPr>
            <p:ph type="title"/>
          </p:nvPr>
        </p:nvSpPr>
        <p:spPr/>
        <p:txBody>
          <a:bodyPr/>
          <a:lstStyle/>
          <a:p>
            <a:r>
              <a:rPr lang="en-PK" dirty="0"/>
              <a:t>BENEFITS</a:t>
            </a:r>
          </a:p>
        </p:txBody>
      </p:sp>
      <p:sp>
        <p:nvSpPr>
          <p:cNvPr id="3" name="Content Placeholder 2">
            <a:extLst>
              <a:ext uri="{FF2B5EF4-FFF2-40B4-BE49-F238E27FC236}">
                <a16:creationId xmlns:a16="http://schemas.microsoft.com/office/drawing/2014/main" id="{B1817DC5-3FF3-742A-0865-FBD5E24A86DB}"/>
              </a:ext>
            </a:extLst>
          </p:cNvPr>
          <p:cNvSpPr>
            <a:spLocks noGrp="1"/>
          </p:cNvSpPr>
          <p:nvPr>
            <p:ph idx="1"/>
          </p:nvPr>
        </p:nvSpPr>
        <p:spPr>
          <a:xfrm>
            <a:off x="680321" y="2336873"/>
            <a:ext cx="10918121" cy="3599316"/>
          </a:xfrm>
        </p:spPr>
        <p:txBody>
          <a:bodyPr>
            <a:normAutofit/>
          </a:bodyPr>
          <a:lstStyle/>
          <a:p>
            <a:pPr marL="0" indent="0" algn="just">
              <a:lnSpc>
                <a:spcPct val="100000"/>
              </a:lnSpc>
              <a:buNone/>
            </a:pPr>
            <a:r>
              <a:rPr lang="en-GB" b="1" i="0" dirty="0">
                <a:effectLst/>
                <a:latin typeface="Times New Roman" panose="02020603050405020304" pitchFamily="18" charset="0"/>
                <a:cs typeface="Times New Roman" panose="02020603050405020304" pitchFamily="18" charset="0"/>
              </a:rPr>
              <a:t>2. </a:t>
            </a:r>
            <a:r>
              <a:rPr lang="en-GB" sz="2800" b="1" i="0" u="sng" dirty="0">
                <a:effectLst/>
                <a:latin typeface="Times New Roman" panose="02020603050405020304" pitchFamily="18" charset="0"/>
                <a:cs typeface="Times New Roman" panose="02020603050405020304" pitchFamily="18" charset="0"/>
              </a:rPr>
              <a:t>Promotes Efficient Database</a:t>
            </a:r>
          </a:p>
          <a:p>
            <a:pPr marL="0" indent="0" algn="just">
              <a:lnSpc>
                <a:spcPct val="100000"/>
              </a:lnSpc>
              <a:buNone/>
            </a:pPr>
            <a:r>
              <a:rPr lang="en-GB" b="0" i="0" dirty="0">
                <a:effectLst/>
                <a:latin typeface="Times New Roman" panose="02020603050405020304" pitchFamily="18" charset="0"/>
                <a:cs typeface="Times New Roman" panose="02020603050405020304" pitchFamily="18" charset="0"/>
              </a:rPr>
              <a:t>Database maintenance improves database efficiency by deleting redundant or useless data. On some systems, this may result in less processing overhead.</a:t>
            </a:r>
          </a:p>
          <a:p>
            <a:pPr marL="0" indent="0" algn="just">
              <a:lnSpc>
                <a:spcPct val="100000"/>
              </a:lnSpc>
              <a:buNone/>
            </a:pPr>
            <a:r>
              <a:rPr lang="en-GB" b="0" i="0" dirty="0">
                <a:effectLst/>
                <a:latin typeface="Times New Roman" panose="02020603050405020304" pitchFamily="18" charset="0"/>
                <a:cs typeface="Times New Roman" panose="02020603050405020304" pitchFamily="18" charset="0"/>
              </a:rPr>
              <a:t>It is critical to ensure that databases are operating at peak performance. Process in the system will slow down your workflow and increase operational costs.</a:t>
            </a:r>
            <a:br>
              <a:rPr lang="en-GB" dirty="0">
                <a:latin typeface="Times New Roman" panose="02020603050405020304" pitchFamily="18" charset="0"/>
                <a:cs typeface="Times New Roman" panose="02020603050405020304" pitchFamily="18" charset="0"/>
              </a:rPr>
            </a:br>
            <a:endParaRPr lang="en-GB"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531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586-E871-7593-7816-2C40FA8AB437}"/>
              </a:ext>
            </a:extLst>
          </p:cNvPr>
          <p:cNvSpPr>
            <a:spLocks noGrp="1"/>
          </p:cNvSpPr>
          <p:nvPr>
            <p:ph type="title"/>
          </p:nvPr>
        </p:nvSpPr>
        <p:spPr/>
        <p:txBody>
          <a:bodyPr/>
          <a:lstStyle/>
          <a:p>
            <a:r>
              <a:rPr lang="en-PK" dirty="0"/>
              <a:t>BENEFITS</a:t>
            </a:r>
          </a:p>
        </p:txBody>
      </p:sp>
      <p:sp>
        <p:nvSpPr>
          <p:cNvPr id="3" name="Content Placeholder 2">
            <a:extLst>
              <a:ext uri="{FF2B5EF4-FFF2-40B4-BE49-F238E27FC236}">
                <a16:creationId xmlns:a16="http://schemas.microsoft.com/office/drawing/2014/main" id="{B1817DC5-3FF3-742A-0865-FBD5E24A86DB}"/>
              </a:ext>
            </a:extLst>
          </p:cNvPr>
          <p:cNvSpPr>
            <a:spLocks noGrp="1"/>
          </p:cNvSpPr>
          <p:nvPr>
            <p:ph idx="1"/>
          </p:nvPr>
        </p:nvSpPr>
        <p:spPr>
          <a:xfrm>
            <a:off x="680321" y="2336873"/>
            <a:ext cx="10918121" cy="3599316"/>
          </a:xfrm>
        </p:spPr>
        <p:txBody>
          <a:bodyPr>
            <a:normAutofit/>
          </a:bodyPr>
          <a:lstStyle/>
          <a:p>
            <a:pPr marL="0" indent="0">
              <a:lnSpc>
                <a:spcPct val="100000"/>
              </a:lnSpc>
              <a:buNone/>
            </a:pPr>
            <a:r>
              <a:rPr lang="en-GB" sz="2800" b="1" i="0" u="sng" dirty="0">
                <a:effectLst/>
                <a:latin typeface="Times New Roman" panose="02020603050405020304" pitchFamily="18" charset="0"/>
                <a:cs typeface="Times New Roman" panose="02020603050405020304" pitchFamily="18" charset="0"/>
              </a:rPr>
              <a:t>3. Simplifies Data Recovery</a:t>
            </a:r>
          </a:p>
          <a:p>
            <a:pPr marL="0" indent="0">
              <a:lnSpc>
                <a:spcPct val="100000"/>
              </a:lnSpc>
              <a:buNone/>
            </a:pPr>
            <a:r>
              <a:rPr lang="en-GB" b="0" i="0" dirty="0">
                <a:effectLst/>
                <a:latin typeface="Roboto" panose="02000000000000000000" pitchFamily="2" charset="0"/>
              </a:rPr>
              <a:t>No matter how careful you try to be, sometimes, accidents occur. You may lose your data at any point due to an attack or a mishap. This could affect you and your business badly.</a:t>
            </a:r>
          </a:p>
          <a:p>
            <a:pPr marL="0" indent="0">
              <a:lnSpc>
                <a:spcPct val="100000"/>
              </a:lnSpc>
              <a:buNone/>
            </a:pPr>
            <a:r>
              <a:rPr lang="en-GB" b="0" i="0" dirty="0">
                <a:effectLst/>
                <a:latin typeface="Roboto" panose="02000000000000000000" pitchFamily="2" charset="0"/>
              </a:rPr>
              <a:t>Database maintenance generates archival backups of critical data to enhance the data recovery process, making it easier for IT personnel to recover from disasters that damage their system.</a:t>
            </a:r>
            <a:br>
              <a:rPr lang="en-GB" b="0" i="0" dirty="0">
                <a:effectLst/>
                <a:latin typeface="Roboto" panose="02000000000000000000" pitchFamily="2" charset="0"/>
              </a:rPr>
            </a:br>
            <a:endParaRPr lang="en-GB" b="0" i="0" dirty="0">
              <a:effectLst/>
              <a:latin typeface="Roboto" panose="02000000000000000000" pitchFamily="2" charset="0"/>
            </a:endParaRPr>
          </a:p>
        </p:txBody>
      </p:sp>
    </p:spTree>
    <p:extLst>
      <p:ext uri="{BB962C8B-B14F-4D97-AF65-F5344CB8AC3E}">
        <p14:creationId xmlns:p14="http://schemas.microsoft.com/office/powerpoint/2010/main" val="114362360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{28505010-5145-DA4C-94AF-23C749EBF297}tf10001057</Template>
  <TotalTime>985</TotalTime>
  <Words>1014</Words>
  <Application>Microsoft Macintosh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Roboto</vt:lpstr>
      <vt:lpstr>Times New Roman</vt:lpstr>
      <vt:lpstr>Trebuchet MS</vt:lpstr>
      <vt:lpstr>Berlin</vt:lpstr>
      <vt:lpstr>DATABASE AUDITY AND MAINTENANCE</vt:lpstr>
      <vt:lpstr>Database Maintenance</vt:lpstr>
      <vt:lpstr>Examples of database maintenance</vt:lpstr>
      <vt:lpstr>Export / Import Operations</vt:lpstr>
      <vt:lpstr>IMPROVE MAINTENANCE</vt:lpstr>
      <vt:lpstr>BENEFITS</vt:lpstr>
      <vt:lpstr>BENEFITS</vt:lpstr>
      <vt:lpstr>BENEFITS</vt:lpstr>
      <vt:lpstr>BENEFITS</vt:lpstr>
      <vt:lpstr>BENEFITS</vt:lpstr>
      <vt:lpstr>BENEFITS</vt:lpstr>
      <vt:lpstr>How to Maintain Your Database</vt:lpstr>
      <vt:lpstr>How to Maintain Your Database</vt:lpstr>
      <vt:lpstr>How to Maintain Your Database</vt:lpstr>
      <vt:lpstr>How to Maintain Your Database</vt:lpstr>
      <vt:lpstr>How to Maintain Your Database</vt:lpstr>
      <vt:lpstr>Database Maintenance for Efficiency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Ali Bashir</dc:creator>
  <cp:lastModifiedBy>Muhammad Ali Bashir</cp:lastModifiedBy>
  <cp:revision>17</cp:revision>
  <dcterms:created xsi:type="dcterms:W3CDTF">2023-09-06T09:14:56Z</dcterms:created>
  <dcterms:modified xsi:type="dcterms:W3CDTF">2023-09-13T18:49:55Z</dcterms:modified>
</cp:coreProperties>
</file>