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50"/>
    <p:restoredTop sz="96327"/>
  </p:normalViewPr>
  <p:slideViewPr>
    <p:cSldViewPr snapToGrid="0">
      <p:cViewPr varScale="1">
        <p:scale>
          <a:sx n="125" d="100"/>
          <a:sy n="125" d="100"/>
        </p:scale>
        <p:origin x="17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ECA24C1-ED6C-EA4C-9955-65DA3633DFDE}" type="datetimeFigureOut">
              <a:rPr lang="en-PK" smtClean="0"/>
              <a:t>18/10/2023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9255346" y="2750337"/>
            <a:ext cx="1171888" cy="1356442"/>
          </a:xfrm>
        </p:spPr>
        <p:txBody>
          <a:bodyPr/>
          <a:lstStyle/>
          <a:p>
            <a:fld id="{9EF806E0-88BF-F446-B348-89A51616A032}" type="slidenum">
              <a:rPr lang="en-PK" smtClean="0"/>
              <a:t>‹#›</a:t>
            </a:fld>
            <a:endParaRPr lang="en-PK"/>
          </a:p>
        </p:txBody>
      </p:sp>
    </p:spTree>
    <p:extLst>
      <p:ext uri="{BB962C8B-B14F-4D97-AF65-F5344CB8AC3E}">
        <p14:creationId xmlns:p14="http://schemas.microsoft.com/office/powerpoint/2010/main" val="394799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ECA24C1-ED6C-EA4C-9955-65DA3633DFDE}" type="datetimeFigureOut">
              <a:rPr lang="en-PK" smtClean="0"/>
              <a:t>18/10/2023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11309"/>
            <a:ext cx="1154151" cy="1090789"/>
          </a:xfrm>
        </p:spPr>
        <p:txBody>
          <a:bodyPr/>
          <a:lstStyle/>
          <a:p>
            <a:fld id="{9EF806E0-88BF-F446-B348-89A51616A032}" type="slidenum">
              <a:rPr lang="en-PK" smtClean="0"/>
              <a:t>‹#›</a:t>
            </a:fld>
            <a:endParaRPr lang="en-PK"/>
          </a:p>
        </p:txBody>
      </p:sp>
    </p:spTree>
    <p:extLst>
      <p:ext uri="{BB962C8B-B14F-4D97-AF65-F5344CB8AC3E}">
        <p14:creationId xmlns:p14="http://schemas.microsoft.com/office/powerpoint/2010/main" val="3374938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ECA24C1-ED6C-EA4C-9955-65DA3633DFDE}" type="datetimeFigureOut">
              <a:rPr lang="en-PK" smtClean="0"/>
              <a:t>18/10/2023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11615"/>
            <a:ext cx="1154151" cy="1090789"/>
          </a:xfrm>
        </p:spPr>
        <p:txBody>
          <a:bodyPr/>
          <a:lstStyle/>
          <a:p>
            <a:fld id="{9EF806E0-88BF-F446-B348-89A51616A032}" type="slidenum">
              <a:rPr lang="en-PK" smtClean="0"/>
              <a:t>‹#›</a:t>
            </a:fld>
            <a:endParaRPr lang="en-PK"/>
          </a:p>
        </p:txBody>
      </p:sp>
    </p:spTree>
    <p:extLst>
      <p:ext uri="{BB962C8B-B14F-4D97-AF65-F5344CB8AC3E}">
        <p14:creationId xmlns:p14="http://schemas.microsoft.com/office/powerpoint/2010/main" val="1606364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ECA24C1-ED6C-EA4C-9955-65DA3633DFDE}" type="datetimeFigureOut">
              <a:rPr lang="en-PK" smtClean="0"/>
              <a:t>18/10/2023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09925"/>
            <a:ext cx="1154151" cy="1090789"/>
          </a:xfrm>
        </p:spPr>
        <p:txBody>
          <a:bodyPr/>
          <a:lstStyle/>
          <a:p>
            <a:fld id="{9EF806E0-88BF-F446-B348-89A51616A032}" type="slidenum">
              <a:rPr lang="en-PK" smtClean="0"/>
              <a:t>‹#›</a:t>
            </a:fld>
            <a:endParaRPr lang="en-PK"/>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22780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ECA24C1-ED6C-EA4C-9955-65DA3633DFDE}" type="datetimeFigureOut">
              <a:rPr lang="en-PK" smtClean="0"/>
              <a:t>18/10/2023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09925"/>
            <a:ext cx="1154151" cy="1090789"/>
          </a:xfrm>
        </p:spPr>
        <p:txBody>
          <a:bodyPr/>
          <a:lstStyle/>
          <a:p>
            <a:fld id="{9EF806E0-88BF-F446-B348-89A51616A032}" type="slidenum">
              <a:rPr lang="en-PK" smtClean="0"/>
              <a:t>‹#›</a:t>
            </a:fld>
            <a:endParaRPr lang="en-PK"/>
          </a:p>
        </p:txBody>
      </p:sp>
    </p:spTree>
    <p:extLst>
      <p:ext uri="{BB962C8B-B14F-4D97-AF65-F5344CB8AC3E}">
        <p14:creationId xmlns:p14="http://schemas.microsoft.com/office/powerpoint/2010/main" val="3577554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ECA24C1-ED6C-EA4C-9955-65DA3633DFDE}" type="datetimeFigureOut">
              <a:rPr lang="en-PK" smtClean="0"/>
              <a:t>18/10/2023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9EF806E0-88BF-F446-B348-89A51616A032}" type="slidenum">
              <a:rPr lang="en-PK" smtClean="0"/>
              <a:t>‹#›</a:t>
            </a:fld>
            <a:endParaRPr lang="en-PK"/>
          </a:p>
        </p:txBody>
      </p:sp>
    </p:spTree>
    <p:extLst>
      <p:ext uri="{BB962C8B-B14F-4D97-AF65-F5344CB8AC3E}">
        <p14:creationId xmlns:p14="http://schemas.microsoft.com/office/powerpoint/2010/main" val="1057218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ECA24C1-ED6C-EA4C-9955-65DA3633DFDE}" type="datetimeFigureOut">
              <a:rPr lang="en-PK" smtClean="0"/>
              <a:t>18/10/2023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9EF806E0-88BF-F446-B348-89A51616A032}" type="slidenum">
              <a:rPr lang="en-PK" smtClean="0"/>
              <a:t>‹#›</a:t>
            </a:fld>
            <a:endParaRPr lang="en-PK"/>
          </a:p>
        </p:txBody>
      </p:sp>
    </p:spTree>
    <p:extLst>
      <p:ext uri="{BB962C8B-B14F-4D97-AF65-F5344CB8AC3E}">
        <p14:creationId xmlns:p14="http://schemas.microsoft.com/office/powerpoint/2010/main" val="21515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ECA24C1-ED6C-EA4C-9955-65DA3633DFDE}" type="datetimeFigureOut">
              <a:rPr lang="en-PK" smtClean="0"/>
              <a:t>18/10/2023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EF806E0-88BF-F446-B348-89A51616A032}" type="slidenum">
              <a:rPr lang="en-PK" smtClean="0"/>
              <a:t>‹#›</a:t>
            </a:fld>
            <a:endParaRPr lang="en-PK"/>
          </a:p>
        </p:txBody>
      </p:sp>
    </p:spTree>
    <p:extLst>
      <p:ext uri="{BB962C8B-B14F-4D97-AF65-F5344CB8AC3E}">
        <p14:creationId xmlns:p14="http://schemas.microsoft.com/office/powerpoint/2010/main" val="276553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ECA24C1-ED6C-EA4C-9955-65DA3633DFDE}" type="datetimeFigureOut">
              <a:rPr lang="en-PK" smtClean="0"/>
              <a:t>18/10/2023</a:t>
            </a:fld>
            <a:endParaRPr lang="en-PK"/>
          </a:p>
        </p:txBody>
      </p:sp>
      <p:sp>
        <p:nvSpPr>
          <p:cNvPr id="5" name="Footer Placeholder 4"/>
          <p:cNvSpPr>
            <a:spLocks noGrp="1"/>
          </p:cNvSpPr>
          <p:nvPr>
            <p:ph type="ftr" sz="quarter" idx="11"/>
          </p:nvPr>
        </p:nvSpPr>
        <p:spPr>
          <a:xfrm>
            <a:off x="680321" y="5936188"/>
            <a:ext cx="6126805" cy="365125"/>
          </a:xfrm>
        </p:spPr>
        <p:txBody>
          <a:bodyPr/>
          <a:lstStyle/>
          <a:p>
            <a:endParaRPr lang="en-PK"/>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EF806E0-88BF-F446-B348-89A51616A032}" type="slidenum">
              <a:rPr lang="en-PK" smtClean="0"/>
              <a:t>‹#›</a:t>
            </a:fld>
            <a:endParaRPr lang="en-PK"/>
          </a:p>
        </p:txBody>
      </p:sp>
    </p:spTree>
    <p:extLst>
      <p:ext uri="{BB962C8B-B14F-4D97-AF65-F5344CB8AC3E}">
        <p14:creationId xmlns:p14="http://schemas.microsoft.com/office/powerpoint/2010/main" val="57485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ECA24C1-ED6C-EA4C-9955-65DA3633DFDE}" type="datetimeFigureOut">
              <a:rPr lang="en-PK" smtClean="0"/>
              <a:t>18/10/2023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EF806E0-88BF-F446-B348-89A51616A032}" type="slidenum">
              <a:rPr lang="en-PK" smtClean="0"/>
              <a:t>‹#›</a:t>
            </a:fld>
            <a:endParaRPr lang="en-PK"/>
          </a:p>
        </p:txBody>
      </p:sp>
    </p:spTree>
    <p:extLst>
      <p:ext uri="{BB962C8B-B14F-4D97-AF65-F5344CB8AC3E}">
        <p14:creationId xmlns:p14="http://schemas.microsoft.com/office/powerpoint/2010/main" val="275881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ECA24C1-ED6C-EA4C-9955-65DA3633DFDE}" type="datetimeFigureOut">
              <a:rPr lang="en-PK" smtClean="0"/>
              <a:t>18/10/2023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10729455" y="2869895"/>
            <a:ext cx="1154151" cy="1090789"/>
          </a:xfrm>
        </p:spPr>
        <p:txBody>
          <a:bodyPr/>
          <a:lstStyle/>
          <a:p>
            <a:fld id="{9EF806E0-88BF-F446-B348-89A51616A032}" type="slidenum">
              <a:rPr lang="en-PK" smtClean="0"/>
              <a:t>‹#›</a:t>
            </a:fld>
            <a:endParaRPr lang="en-PK"/>
          </a:p>
        </p:txBody>
      </p:sp>
    </p:spTree>
    <p:extLst>
      <p:ext uri="{BB962C8B-B14F-4D97-AF65-F5344CB8AC3E}">
        <p14:creationId xmlns:p14="http://schemas.microsoft.com/office/powerpoint/2010/main" val="184417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ECA24C1-ED6C-EA4C-9955-65DA3633DFDE}" type="datetimeFigureOut">
              <a:rPr lang="en-PK" smtClean="0"/>
              <a:t>18/10/2023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EF806E0-88BF-F446-B348-89A51616A032}" type="slidenum">
              <a:rPr lang="en-PK" smtClean="0"/>
              <a:t>‹#›</a:t>
            </a:fld>
            <a:endParaRPr lang="en-PK"/>
          </a:p>
        </p:txBody>
      </p:sp>
    </p:spTree>
    <p:extLst>
      <p:ext uri="{BB962C8B-B14F-4D97-AF65-F5344CB8AC3E}">
        <p14:creationId xmlns:p14="http://schemas.microsoft.com/office/powerpoint/2010/main" val="273758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ECA24C1-ED6C-EA4C-9955-65DA3633DFDE}" type="datetimeFigureOut">
              <a:rPr lang="en-PK" smtClean="0"/>
              <a:t>18/10/2023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9EF806E0-88BF-F446-B348-89A51616A032}" type="slidenum">
              <a:rPr lang="en-PK" smtClean="0"/>
              <a:t>‹#›</a:t>
            </a:fld>
            <a:endParaRPr lang="en-PK"/>
          </a:p>
        </p:txBody>
      </p:sp>
    </p:spTree>
    <p:extLst>
      <p:ext uri="{BB962C8B-B14F-4D97-AF65-F5344CB8AC3E}">
        <p14:creationId xmlns:p14="http://schemas.microsoft.com/office/powerpoint/2010/main" val="1050540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ECA24C1-ED6C-EA4C-9955-65DA3633DFDE}" type="datetimeFigureOut">
              <a:rPr lang="en-PK" smtClean="0"/>
              <a:t>18/10/2023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9EF806E0-88BF-F446-B348-89A51616A032}" type="slidenum">
              <a:rPr lang="en-PK" smtClean="0"/>
              <a:t>‹#›</a:t>
            </a:fld>
            <a:endParaRPr lang="en-PK"/>
          </a:p>
        </p:txBody>
      </p:sp>
    </p:spTree>
    <p:extLst>
      <p:ext uri="{BB962C8B-B14F-4D97-AF65-F5344CB8AC3E}">
        <p14:creationId xmlns:p14="http://schemas.microsoft.com/office/powerpoint/2010/main" val="26121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ECA24C1-ED6C-EA4C-9955-65DA3633DFDE}" type="datetimeFigureOut">
              <a:rPr lang="en-PK" smtClean="0"/>
              <a:t>18/10/2023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9EF806E0-88BF-F446-B348-89A51616A032}" type="slidenum">
              <a:rPr lang="en-PK" smtClean="0"/>
              <a:t>‹#›</a:t>
            </a:fld>
            <a:endParaRPr lang="en-PK"/>
          </a:p>
        </p:txBody>
      </p:sp>
    </p:spTree>
    <p:extLst>
      <p:ext uri="{BB962C8B-B14F-4D97-AF65-F5344CB8AC3E}">
        <p14:creationId xmlns:p14="http://schemas.microsoft.com/office/powerpoint/2010/main" val="189819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ECA24C1-ED6C-EA4C-9955-65DA3633DFDE}" type="datetimeFigureOut">
              <a:rPr lang="en-PK" smtClean="0"/>
              <a:t>18/10/2023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EF806E0-88BF-F446-B348-89A51616A032}" type="slidenum">
              <a:rPr lang="en-PK" smtClean="0"/>
              <a:t>‹#›</a:t>
            </a:fld>
            <a:endParaRPr lang="en-PK"/>
          </a:p>
        </p:txBody>
      </p:sp>
    </p:spTree>
    <p:extLst>
      <p:ext uri="{BB962C8B-B14F-4D97-AF65-F5344CB8AC3E}">
        <p14:creationId xmlns:p14="http://schemas.microsoft.com/office/powerpoint/2010/main" val="193040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ECA24C1-ED6C-EA4C-9955-65DA3633DFDE}" type="datetimeFigureOut">
              <a:rPr lang="en-PK" smtClean="0"/>
              <a:t>18/10/2023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EF806E0-88BF-F446-B348-89A51616A032}" type="slidenum">
              <a:rPr lang="en-PK" smtClean="0"/>
              <a:t>‹#›</a:t>
            </a:fld>
            <a:endParaRPr lang="en-PK"/>
          </a:p>
        </p:txBody>
      </p:sp>
    </p:spTree>
    <p:extLst>
      <p:ext uri="{BB962C8B-B14F-4D97-AF65-F5344CB8AC3E}">
        <p14:creationId xmlns:p14="http://schemas.microsoft.com/office/powerpoint/2010/main" val="3564933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CA24C1-ED6C-EA4C-9955-65DA3633DFDE}" type="datetimeFigureOut">
              <a:rPr lang="en-PK" smtClean="0"/>
              <a:t>18/10/2023</a:t>
            </a:fld>
            <a:endParaRPr lang="en-PK"/>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F806E0-88BF-F446-B348-89A51616A032}" type="slidenum">
              <a:rPr lang="en-PK" smtClean="0"/>
              <a:t>‹#›</a:t>
            </a:fld>
            <a:endParaRPr lang="en-PK"/>
          </a:p>
        </p:txBody>
      </p:sp>
    </p:spTree>
    <p:extLst>
      <p:ext uri="{BB962C8B-B14F-4D97-AF65-F5344CB8AC3E}">
        <p14:creationId xmlns:p14="http://schemas.microsoft.com/office/powerpoint/2010/main" val="33326762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9010-CD41-6105-F650-5F01A4FB50DA}"/>
              </a:ext>
            </a:extLst>
          </p:cNvPr>
          <p:cNvSpPr>
            <a:spLocks noGrp="1"/>
          </p:cNvSpPr>
          <p:nvPr>
            <p:ph type="ctrTitle"/>
          </p:nvPr>
        </p:nvSpPr>
        <p:spPr/>
        <p:txBody>
          <a:bodyPr/>
          <a:lstStyle/>
          <a:p>
            <a:r>
              <a:rPr lang="en-GB" dirty="0"/>
              <a:t>Physical Database Design And Tuning</a:t>
            </a:r>
            <a:endParaRPr lang="en-PK" dirty="0"/>
          </a:p>
        </p:txBody>
      </p:sp>
      <p:sp>
        <p:nvSpPr>
          <p:cNvPr id="3" name="Subtitle 2">
            <a:extLst>
              <a:ext uri="{FF2B5EF4-FFF2-40B4-BE49-F238E27FC236}">
                <a16:creationId xmlns:a16="http://schemas.microsoft.com/office/drawing/2014/main" id="{DBBF581C-0DF3-20AB-FF1D-1F5C0B9315BD}"/>
              </a:ext>
            </a:extLst>
          </p:cNvPr>
          <p:cNvSpPr>
            <a:spLocks noGrp="1"/>
          </p:cNvSpPr>
          <p:nvPr>
            <p:ph type="subTitle" idx="1"/>
          </p:nvPr>
        </p:nvSpPr>
        <p:spPr/>
        <p:txBody>
          <a:bodyPr/>
          <a:lstStyle/>
          <a:p>
            <a:endParaRPr lang="en-PK"/>
          </a:p>
        </p:txBody>
      </p:sp>
      <p:sp>
        <p:nvSpPr>
          <p:cNvPr id="4" name="TextBox 3">
            <a:extLst>
              <a:ext uri="{FF2B5EF4-FFF2-40B4-BE49-F238E27FC236}">
                <a16:creationId xmlns:a16="http://schemas.microsoft.com/office/drawing/2014/main" id="{C19B15C2-8224-D36D-9601-625E215C1C8E}"/>
              </a:ext>
            </a:extLst>
          </p:cNvPr>
          <p:cNvSpPr txBox="1"/>
          <p:nvPr/>
        </p:nvSpPr>
        <p:spPr>
          <a:xfrm>
            <a:off x="9387840" y="3105834"/>
            <a:ext cx="2550160" cy="646331"/>
          </a:xfrm>
          <a:prstGeom prst="rect">
            <a:avLst/>
          </a:prstGeom>
          <a:noFill/>
        </p:spPr>
        <p:txBody>
          <a:bodyPr wrap="square" rtlCol="0">
            <a:spAutoFit/>
          </a:bodyPr>
          <a:lstStyle/>
          <a:p>
            <a:r>
              <a:rPr lang="en-PK" sz="3600" dirty="0"/>
              <a:t>CHAPTER 4</a:t>
            </a:r>
          </a:p>
        </p:txBody>
      </p:sp>
    </p:spTree>
    <p:extLst>
      <p:ext uri="{BB962C8B-B14F-4D97-AF65-F5344CB8AC3E}">
        <p14:creationId xmlns:p14="http://schemas.microsoft.com/office/powerpoint/2010/main" val="2366308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D125-0A04-17EE-20C9-BA8D15EE6E47}"/>
              </a:ext>
            </a:extLst>
          </p:cNvPr>
          <p:cNvSpPr>
            <a:spLocks noGrp="1"/>
          </p:cNvSpPr>
          <p:nvPr>
            <p:ph type="title"/>
          </p:nvPr>
        </p:nvSpPr>
        <p:spPr/>
        <p:txBody>
          <a:bodyPr/>
          <a:lstStyle/>
          <a:p>
            <a:endParaRPr lang="en-PK" dirty="0"/>
          </a:p>
        </p:txBody>
      </p:sp>
      <p:pic>
        <p:nvPicPr>
          <p:cNvPr id="5" name="Content Placeholder 4">
            <a:extLst>
              <a:ext uri="{FF2B5EF4-FFF2-40B4-BE49-F238E27FC236}">
                <a16:creationId xmlns:a16="http://schemas.microsoft.com/office/drawing/2014/main" id="{3E4CD53F-E0DE-8F53-071E-E25935963F08}"/>
              </a:ext>
            </a:extLst>
          </p:cNvPr>
          <p:cNvPicPr>
            <a:picLocks noGrp="1" noChangeAspect="1"/>
          </p:cNvPicPr>
          <p:nvPr>
            <p:ph idx="1"/>
          </p:nvPr>
        </p:nvPicPr>
        <p:blipFill>
          <a:blip r:embed="rId2"/>
          <a:stretch>
            <a:fillRect/>
          </a:stretch>
        </p:blipFill>
        <p:spPr>
          <a:xfrm>
            <a:off x="-19410" y="72781"/>
            <a:ext cx="12211410" cy="6785219"/>
          </a:xfrm>
        </p:spPr>
      </p:pic>
    </p:spTree>
    <p:extLst>
      <p:ext uri="{BB962C8B-B14F-4D97-AF65-F5344CB8AC3E}">
        <p14:creationId xmlns:p14="http://schemas.microsoft.com/office/powerpoint/2010/main" val="72381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D125-0A04-17EE-20C9-BA8D15EE6E47}"/>
              </a:ext>
            </a:extLst>
          </p:cNvPr>
          <p:cNvSpPr>
            <a:spLocks noGrp="1"/>
          </p:cNvSpPr>
          <p:nvPr>
            <p:ph type="title"/>
          </p:nvPr>
        </p:nvSpPr>
        <p:spPr/>
        <p:txBody>
          <a:bodyPr/>
          <a:lstStyle/>
          <a:p>
            <a:pPr algn="just"/>
            <a:r>
              <a:rPr lang="en-GB" sz="3600" dirty="0"/>
              <a:t>Database Performance Design</a:t>
            </a:r>
          </a:p>
        </p:txBody>
      </p:sp>
      <p:sp>
        <p:nvSpPr>
          <p:cNvPr id="3" name="Content Placeholder 2">
            <a:extLst>
              <a:ext uri="{FF2B5EF4-FFF2-40B4-BE49-F238E27FC236}">
                <a16:creationId xmlns:a16="http://schemas.microsoft.com/office/drawing/2014/main" id="{6D8F874F-E4F9-DB2C-A750-7447EBAFDC8A}"/>
              </a:ext>
            </a:extLst>
          </p:cNvPr>
          <p:cNvSpPr>
            <a:spLocks noGrp="1"/>
          </p:cNvSpPr>
          <p:nvPr>
            <p:ph idx="1"/>
          </p:nvPr>
        </p:nvSpPr>
        <p:spPr>
          <a:xfrm>
            <a:off x="314961" y="2174240"/>
            <a:ext cx="11710026" cy="4531359"/>
          </a:xfrm>
        </p:spPr>
        <p:txBody>
          <a:bodyPr>
            <a:normAutofit/>
          </a:bodyPr>
          <a:lstStyle/>
          <a:p>
            <a:pPr marL="0" indent="0" algn="just">
              <a:buNone/>
            </a:pPr>
            <a:endParaRPr lang="en-GB" sz="1600" dirty="0"/>
          </a:p>
          <a:p>
            <a:pPr algn="just"/>
            <a:r>
              <a:rPr lang="en-GB" sz="1600" dirty="0"/>
              <a:t>When implementing a physical database from a logical data model, you must begin to consider how the database will perform when applications make requests to access and modify data. A basic fact of database processing is that disk access is slower than memory access</a:t>
            </a:r>
            <a:r>
              <a:rPr lang="ko-KR" altLang="en-US" sz="1600" dirty="0"/>
              <a:t> </a:t>
            </a:r>
            <a:r>
              <a:rPr lang="en-GB" sz="1600" dirty="0"/>
              <a:t>lower by orders of magnitude. If the DBMS were required, in every instance, to scan through the database row-by-row, or block-by-block, looking for the requested data, no one could afford to use databases. Fortunately, several good techniques exist to allow data in the database to be accessed more rapidly.</a:t>
            </a:r>
          </a:p>
        </p:txBody>
      </p:sp>
    </p:spTree>
    <p:extLst>
      <p:ext uri="{BB962C8B-B14F-4D97-AF65-F5344CB8AC3E}">
        <p14:creationId xmlns:p14="http://schemas.microsoft.com/office/powerpoint/2010/main" val="29227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D125-0A04-17EE-20C9-BA8D15EE6E47}"/>
              </a:ext>
            </a:extLst>
          </p:cNvPr>
          <p:cNvSpPr>
            <a:spLocks noGrp="1"/>
          </p:cNvSpPr>
          <p:nvPr>
            <p:ph type="title"/>
          </p:nvPr>
        </p:nvSpPr>
        <p:spPr/>
        <p:txBody>
          <a:bodyPr/>
          <a:lstStyle/>
          <a:p>
            <a:pPr marL="0" indent="0" algn="just">
              <a:buNone/>
            </a:pPr>
            <a:r>
              <a:rPr lang="en-GB" sz="3600" dirty="0"/>
              <a:t>Designing Indexes</a:t>
            </a:r>
          </a:p>
        </p:txBody>
      </p:sp>
      <p:sp>
        <p:nvSpPr>
          <p:cNvPr id="3" name="Content Placeholder 2">
            <a:extLst>
              <a:ext uri="{FF2B5EF4-FFF2-40B4-BE49-F238E27FC236}">
                <a16:creationId xmlns:a16="http://schemas.microsoft.com/office/drawing/2014/main" id="{6D8F874F-E4F9-DB2C-A750-7447EBAFDC8A}"/>
              </a:ext>
            </a:extLst>
          </p:cNvPr>
          <p:cNvSpPr>
            <a:spLocks noGrp="1"/>
          </p:cNvSpPr>
          <p:nvPr>
            <p:ph idx="1"/>
          </p:nvPr>
        </p:nvSpPr>
        <p:spPr>
          <a:xfrm>
            <a:off x="314961" y="2174240"/>
            <a:ext cx="11710026" cy="4531359"/>
          </a:xfrm>
        </p:spPr>
        <p:txBody>
          <a:bodyPr>
            <a:normAutofit/>
          </a:bodyPr>
          <a:lstStyle/>
          <a:p>
            <a:pPr marL="0" indent="0" algn="just">
              <a:buNone/>
            </a:pPr>
            <a:endParaRPr lang="en-GB" sz="1600" dirty="0"/>
          </a:p>
          <a:p>
            <a:pPr marL="0" indent="0" algn="just">
              <a:buNone/>
            </a:pPr>
            <a:r>
              <a:rPr lang="en-GB" sz="1600" dirty="0"/>
              <a:t>One of the best techniques for achieving acceptable query performance is the creation of appropriate indexes on your database tables. Of course, the trick is in determining how many indexes to create and how exactly to define each index. First, let's cover some index basics.</a:t>
            </a:r>
          </a:p>
          <a:p>
            <a:pPr marL="0" indent="0" algn="just">
              <a:buNone/>
            </a:pPr>
            <a:endParaRPr lang="en-GB" sz="1600" dirty="0"/>
          </a:p>
          <a:p>
            <a:pPr marL="0" indent="0" algn="just">
              <a:buNone/>
            </a:pPr>
            <a:r>
              <a:rPr lang="en-GB" sz="1600" dirty="0"/>
              <a:t>An index is an alternate path to data in the database. The structure of an index makes it easier to find data in the database, with fewer I/O operations. Therefore, queries can perform faster when using an index to look up data based on specific key values.</a:t>
            </a:r>
          </a:p>
        </p:txBody>
      </p:sp>
    </p:spTree>
    <p:extLst>
      <p:ext uri="{BB962C8B-B14F-4D97-AF65-F5344CB8AC3E}">
        <p14:creationId xmlns:p14="http://schemas.microsoft.com/office/powerpoint/2010/main" val="216272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D125-0A04-17EE-20C9-BA8D15EE6E47}"/>
              </a:ext>
            </a:extLst>
          </p:cNvPr>
          <p:cNvSpPr>
            <a:spLocks noGrp="1"/>
          </p:cNvSpPr>
          <p:nvPr>
            <p:ph type="title"/>
          </p:nvPr>
        </p:nvSpPr>
        <p:spPr/>
        <p:txBody>
          <a:bodyPr/>
          <a:lstStyle/>
          <a:p>
            <a:pPr marL="0" indent="0" algn="just">
              <a:buNone/>
            </a:pPr>
            <a:r>
              <a:rPr lang="en-GB" sz="3600" dirty="0"/>
              <a:t>Views</a:t>
            </a:r>
          </a:p>
        </p:txBody>
      </p:sp>
      <p:sp>
        <p:nvSpPr>
          <p:cNvPr id="3" name="Content Placeholder 2">
            <a:extLst>
              <a:ext uri="{FF2B5EF4-FFF2-40B4-BE49-F238E27FC236}">
                <a16:creationId xmlns:a16="http://schemas.microsoft.com/office/drawing/2014/main" id="{6D8F874F-E4F9-DB2C-A750-7447EBAFDC8A}"/>
              </a:ext>
            </a:extLst>
          </p:cNvPr>
          <p:cNvSpPr>
            <a:spLocks noGrp="1"/>
          </p:cNvSpPr>
          <p:nvPr>
            <p:ph idx="1"/>
          </p:nvPr>
        </p:nvSpPr>
        <p:spPr>
          <a:xfrm>
            <a:off x="314961" y="2174240"/>
            <a:ext cx="11710026" cy="4531359"/>
          </a:xfrm>
        </p:spPr>
        <p:txBody>
          <a:bodyPr>
            <a:normAutofit/>
          </a:bodyPr>
          <a:lstStyle/>
          <a:p>
            <a:pPr marL="0" indent="0" algn="just">
              <a:buNone/>
            </a:pPr>
            <a:r>
              <a:rPr lang="en-GB" sz="1600" dirty="0"/>
              <a:t>Another aspect of physical database design is the creation of database views to support specific application data requirements. Views are not required to access a physical database, but they can be helpful to support specific application and user requirements. You can think of a view as a way of turning a SELECT statement into a "table" that is accessible using SQL. Therefore, a view can be considered a logical table. No physical structure is required of a view; it is a representation of data that is stored in other tables (or other views).</a:t>
            </a:r>
          </a:p>
          <a:p>
            <a:pPr marL="0" indent="0" algn="just">
              <a:buNone/>
            </a:pPr>
            <a:endParaRPr lang="en-GB" sz="1600" dirty="0"/>
          </a:p>
          <a:p>
            <a:pPr marL="0" indent="0" algn="just">
              <a:buNone/>
            </a:pPr>
            <a:endParaRPr lang="en-GB" sz="1600" dirty="0"/>
          </a:p>
        </p:txBody>
      </p:sp>
    </p:spTree>
    <p:extLst>
      <p:ext uri="{BB962C8B-B14F-4D97-AF65-F5344CB8AC3E}">
        <p14:creationId xmlns:p14="http://schemas.microsoft.com/office/powerpoint/2010/main" val="473514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4" name="Rectangle 23">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id="{6D8F874F-E4F9-DB2C-A750-7447EBAFDC8A}"/>
              </a:ext>
            </a:extLst>
          </p:cNvPr>
          <p:cNvSpPr>
            <a:spLocks noGrp="1"/>
          </p:cNvSpPr>
          <p:nvPr>
            <p:ph idx="1"/>
          </p:nvPr>
        </p:nvSpPr>
        <p:spPr>
          <a:xfrm>
            <a:off x="132080" y="2113872"/>
            <a:ext cx="5882640" cy="4439328"/>
          </a:xfrm>
        </p:spPr>
        <p:txBody>
          <a:bodyPr>
            <a:normAutofit/>
          </a:bodyPr>
          <a:lstStyle/>
          <a:p>
            <a:pPr marL="0" indent="0">
              <a:buNone/>
            </a:pPr>
            <a:r>
              <a:rPr lang="en-GB" sz="1400" dirty="0"/>
              <a:t>Views are flexible and can consist of any combination of the following:</a:t>
            </a:r>
          </a:p>
          <a:p>
            <a:pPr marL="0" indent="0">
              <a:buNone/>
            </a:pPr>
            <a:r>
              <a:rPr lang="en-GB" sz="1400" dirty="0"/>
              <a:t>• Rows from tables. These can be a subset of rows from a single table, all rows from a single table, a subset of rows from multiple tables, or all rows from multiple tables.</a:t>
            </a:r>
          </a:p>
          <a:p>
            <a:pPr marL="0" indent="0">
              <a:buNone/>
            </a:pPr>
            <a:r>
              <a:rPr lang="en-GB" sz="1400" dirty="0"/>
              <a:t>• Rows from views. These can be the same combinations as listed for tables.</a:t>
            </a:r>
          </a:p>
          <a:p>
            <a:pPr marL="0" indent="0">
              <a:buNone/>
            </a:pPr>
            <a:r>
              <a:rPr lang="en-GB" sz="1400" dirty="0"/>
              <a:t>• Columns from tables. These can be a subset of columns from a single table, all columns from a single table, a subset of columns from multiple tables, or all columns from multiple tables.</a:t>
            </a:r>
          </a:p>
          <a:p>
            <a:pPr marL="0" indent="0">
              <a:buNone/>
            </a:pPr>
            <a:r>
              <a:rPr lang="en-GB" sz="1400" dirty="0"/>
              <a:t>• Columns from views. These can be the same combinations as listed for tables.</a:t>
            </a:r>
          </a:p>
          <a:p>
            <a:pPr marL="0" indent="0">
              <a:buNone/>
            </a:pPr>
            <a:endParaRPr lang="en-GB" sz="1400" dirty="0"/>
          </a:p>
          <a:p>
            <a:pPr marL="0" indent="0">
              <a:buNone/>
            </a:pPr>
            <a:endParaRPr lang="en-GB" sz="1400" dirty="0"/>
          </a:p>
        </p:txBody>
      </p:sp>
      <p:pic>
        <p:nvPicPr>
          <p:cNvPr id="5" name="Picture 4" descr="A magnifying glass with text&#10;&#10;Description automatically generated">
            <a:extLst>
              <a:ext uri="{FF2B5EF4-FFF2-40B4-BE49-F238E27FC236}">
                <a16:creationId xmlns:a16="http://schemas.microsoft.com/office/drawing/2014/main" id="{5D44B364-1582-43A1-9476-E25B7C935A07}"/>
              </a:ext>
            </a:extLst>
          </p:cNvPr>
          <p:cNvPicPr>
            <a:picLocks noChangeAspect="1"/>
          </p:cNvPicPr>
          <p:nvPr/>
        </p:nvPicPr>
        <p:blipFill rotWithShape="1">
          <a:blip r:embed="rId3"/>
          <a:srcRect l="2078" r="1" b="1"/>
          <a:stretch/>
        </p:blipFill>
        <p:spPr>
          <a:xfrm>
            <a:off x="6096000" y="10"/>
            <a:ext cx="6092823" cy="6856310"/>
          </a:xfrm>
          <a:prstGeom prst="rect">
            <a:avLst/>
          </a:prstGeom>
          <a:ln>
            <a:noFill/>
          </a:ln>
          <a:effectLst/>
        </p:spPr>
      </p:pic>
      <p:sp>
        <p:nvSpPr>
          <p:cNvPr id="27" name="Rectangle 26">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BE4D125-0A04-17EE-20C9-BA8D15EE6E47}"/>
              </a:ext>
            </a:extLst>
          </p:cNvPr>
          <p:cNvSpPr>
            <a:spLocks noGrp="1"/>
          </p:cNvSpPr>
          <p:nvPr>
            <p:ph type="title"/>
          </p:nvPr>
        </p:nvSpPr>
        <p:spPr>
          <a:xfrm>
            <a:off x="680321" y="753228"/>
            <a:ext cx="5041629" cy="1080938"/>
          </a:xfrm>
        </p:spPr>
        <p:txBody>
          <a:bodyPr>
            <a:normAutofit/>
          </a:bodyPr>
          <a:lstStyle/>
          <a:p>
            <a:pPr marL="0" indent="0">
              <a:buNone/>
            </a:pPr>
            <a:r>
              <a:rPr lang="en-GB"/>
              <a:t>Views</a:t>
            </a:r>
          </a:p>
        </p:txBody>
      </p:sp>
      <p:pic>
        <p:nvPicPr>
          <p:cNvPr id="29" name="Picture 28">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64838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4" name="Rectangle 23">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id="{6D8F874F-E4F9-DB2C-A750-7447EBAFDC8A}"/>
              </a:ext>
            </a:extLst>
          </p:cNvPr>
          <p:cNvSpPr>
            <a:spLocks noGrp="1"/>
          </p:cNvSpPr>
          <p:nvPr>
            <p:ph idx="1"/>
          </p:nvPr>
        </p:nvSpPr>
        <p:spPr>
          <a:xfrm>
            <a:off x="132080" y="2113872"/>
            <a:ext cx="5882640" cy="4439328"/>
          </a:xfrm>
        </p:spPr>
        <p:txBody>
          <a:bodyPr>
            <a:normAutofit/>
          </a:bodyPr>
          <a:lstStyle/>
          <a:p>
            <a:pPr marL="0" indent="0">
              <a:buNone/>
            </a:pPr>
            <a:r>
              <a:rPr lang="en-GB" sz="1400" dirty="0"/>
              <a:t>Views can allow you to • Provide row and column level security</a:t>
            </a:r>
          </a:p>
          <a:p>
            <a:pPr marL="0" indent="0">
              <a:buNone/>
            </a:pPr>
            <a:endParaRPr lang="en-GB" sz="1400" dirty="0"/>
          </a:p>
          <a:p>
            <a:pPr marL="0" indent="0">
              <a:buNone/>
            </a:pPr>
            <a:r>
              <a:rPr lang="en-GB" sz="1400" dirty="0"/>
              <a:t>• Ensure efficient access paths</a:t>
            </a:r>
          </a:p>
          <a:p>
            <a:pPr marL="0" indent="0">
              <a:buNone/>
            </a:pPr>
            <a:endParaRPr lang="en-GB" sz="1400" dirty="0"/>
          </a:p>
          <a:p>
            <a:pPr marL="0" indent="0">
              <a:buNone/>
            </a:pPr>
            <a:r>
              <a:rPr lang="en-GB" sz="1400" dirty="0"/>
              <a:t>• Mask complexity from the user</a:t>
            </a:r>
          </a:p>
          <a:p>
            <a:pPr marL="0" indent="0">
              <a:buNone/>
            </a:pPr>
            <a:endParaRPr lang="en-GB" sz="1400" dirty="0"/>
          </a:p>
          <a:p>
            <a:pPr marL="0" indent="0">
              <a:buNone/>
            </a:pPr>
            <a:r>
              <a:rPr lang="en-GB" sz="1400" dirty="0"/>
              <a:t>• Ensure proper data derivation</a:t>
            </a:r>
          </a:p>
          <a:p>
            <a:pPr marL="0" indent="0">
              <a:buNone/>
            </a:pPr>
            <a:endParaRPr lang="en-GB" sz="1400" dirty="0"/>
          </a:p>
          <a:p>
            <a:pPr marL="0" indent="0">
              <a:buNone/>
            </a:pPr>
            <a:r>
              <a:rPr lang="en-GB" sz="1400" dirty="0"/>
              <a:t>• Rename tables</a:t>
            </a:r>
          </a:p>
          <a:p>
            <a:pPr marL="0" indent="0">
              <a:buNone/>
            </a:pPr>
            <a:endParaRPr lang="en-GB" sz="1400" dirty="0"/>
          </a:p>
          <a:p>
            <a:pPr marL="0" indent="0">
              <a:buNone/>
            </a:pPr>
            <a:r>
              <a:rPr lang="en-GB" sz="1400" dirty="0"/>
              <a:t>• Rename columns</a:t>
            </a:r>
          </a:p>
        </p:txBody>
      </p:sp>
      <p:pic>
        <p:nvPicPr>
          <p:cNvPr id="5" name="Picture 4" descr="A magnifying glass with text&#10;&#10;Description automatically generated">
            <a:extLst>
              <a:ext uri="{FF2B5EF4-FFF2-40B4-BE49-F238E27FC236}">
                <a16:creationId xmlns:a16="http://schemas.microsoft.com/office/drawing/2014/main" id="{5D44B364-1582-43A1-9476-E25B7C935A07}"/>
              </a:ext>
            </a:extLst>
          </p:cNvPr>
          <p:cNvPicPr>
            <a:picLocks noChangeAspect="1"/>
          </p:cNvPicPr>
          <p:nvPr/>
        </p:nvPicPr>
        <p:blipFill rotWithShape="1">
          <a:blip r:embed="rId3"/>
          <a:srcRect l="2078" r="1" b="1"/>
          <a:stretch/>
        </p:blipFill>
        <p:spPr>
          <a:xfrm>
            <a:off x="6096000" y="10"/>
            <a:ext cx="6092823" cy="6856310"/>
          </a:xfrm>
          <a:prstGeom prst="rect">
            <a:avLst/>
          </a:prstGeom>
          <a:ln>
            <a:noFill/>
          </a:ln>
          <a:effectLst/>
        </p:spPr>
      </p:pic>
      <p:sp>
        <p:nvSpPr>
          <p:cNvPr id="27" name="Rectangle 26">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BE4D125-0A04-17EE-20C9-BA8D15EE6E47}"/>
              </a:ext>
            </a:extLst>
          </p:cNvPr>
          <p:cNvSpPr>
            <a:spLocks noGrp="1"/>
          </p:cNvSpPr>
          <p:nvPr>
            <p:ph type="title"/>
          </p:nvPr>
        </p:nvSpPr>
        <p:spPr>
          <a:xfrm>
            <a:off x="680321" y="753228"/>
            <a:ext cx="5041629" cy="1080938"/>
          </a:xfrm>
        </p:spPr>
        <p:txBody>
          <a:bodyPr>
            <a:normAutofit/>
          </a:bodyPr>
          <a:lstStyle/>
          <a:p>
            <a:pPr marL="0" indent="0">
              <a:buNone/>
            </a:pPr>
            <a:r>
              <a:rPr lang="en-GB"/>
              <a:t>Views</a:t>
            </a:r>
          </a:p>
        </p:txBody>
      </p:sp>
      <p:pic>
        <p:nvPicPr>
          <p:cNvPr id="29" name="Picture 28">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178525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9BD0-16F3-8AE8-7BA4-D7D46175E943}"/>
              </a:ext>
            </a:extLst>
          </p:cNvPr>
          <p:cNvSpPr>
            <a:spLocks noGrp="1"/>
          </p:cNvSpPr>
          <p:nvPr>
            <p:ph type="title"/>
          </p:nvPr>
        </p:nvSpPr>
        <p:spPr/>
        <p:txBody>
          <a:bodyPr/>
          <a:lstStyle/>
          <a:p>
            <a:r>
              <a:rPr lang="en-GB" dirty="0"/>
              <a:t>Physical Database Design</a:t>
            </a:r>
            <a:endParaRPr lang="en-PK" dirty="0"/>
          </a:p>
        </p:txBody>
      </p:sp>
      <p:sp>
        <p:nvSpPr>
          <p:cNvPr id="3" name="Content Placeholder 2">
            <a:extLst>
              <a:ext uri="{FF2B5EF4-FFF2-40B4-BE49-F238E27FC236}">
                <a16:creationId xmlns:a16="http://schemas.microsoft.com/office/drawing/2014/main" id="{2B7F2500-EC1F-2D69-2B89-D4692DDF980A}"/>
              </a:ext>
            </a:extLst>
          </p:cNvPr>
          <p:cNvSpPr>
            <a:spLocks noGrp="1"/>
          </p:cNvSpPr>
          <p:nvPr>
            <p:ph idx="1"/>
          </p:nvPr>
        </p:nvSpPr>
        <p:spPr/>
        <p:txBody>
          <a:bodyPr>
            <a:normAutofit/>
          </a:bodyPr>
          <a:lstStyle/>
          <a:p>
            <a:pPr algn="just"/>
            <a:r>
              <a:rPr lang="en-GB" sz="2000" dirty="0"/>
              <a:t>It is the process of transforming a logical data model into a physical model of a database.</a:t>
            </a:r>
          </a:p>
          <a:p>
            <a:pPr algn="just"/>
            <a:r>
              <a:rPr lang="en-GB" sz="2000" dirty="0"/>
              <a:t>Unlike a logical design, a physical database design is optimized for data-access paths, performance requirements and other constraints of the target environment, i.e. hardware and software.</a:t>
            </a:r>
            <a:endParaRPr lang="en-PK" sz="2000" dirty="0"/>
          </a:p>
        </p:txBody>
      </p:sp>
    </p:spTree>
    <p:extLst>
      <p:ext uri="{BB962C8B-B14F-4D97-AF65-F5344CB8AC3E}">
        <p14:creationId xmlns:p14="http://schemas.microsoft.com/office/powerpoint/2010/main" val="192601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D125-0A04-17EE-20C9-BA8D15EE6E47}"/>
              </a:ext>
            </a:extLst>
          </p:cNvPr>
          <p:cNvSpPr>
            <a:spLocks noGrp="1"/>
          </p:cNvSpPr>
          <p:nvPr>
            <p:ph type="title"/>
          </p:nvPr>
        </p:nvSpPr>
        <p:spPr/>
        <p:txBody>
          <a:bodyPr/>
          <a:lstStyle/>
          <a:p>
            <a:r>
              <a:rPr lang="en-GB" dirty="0"/>
              <a:t>Physical Database Design</a:t>
            </a:r>
            <a:endParaRPr lang="en-PK" dirty="0"/>
          </a:p>
        </p:txBody>
      </p:sp>
      <p:sp>
        <p:nvSpPr>
          <p:cNvPr id="3" name="Content Placeholder 2">
            <a:extLst>
              <a:ext uri="{FF2B5EF4-FFF2-40B4-BE49-F238E27FC236}">
                <a16:creationId xmlns:a16="http://schemas.microsoft.com/office/drawing/2014/main" id="{6D8F874F-E4F9-DB2C-A750-7447EBAFDC8A}"/>
              </a:ext>
            </a:extLst>
          </p:cNvPr>
          <p:cNvSpPr>
            <a:spLocks noGrp="1"/>
          </p:cNvSpPr>
          <p:nvPr>
            <p:ph idx="1"/>
          </p:nvPr>
        </p:nvSpPr>
        <p:spPr>
          <a:xfrm>
            <a:off x="314961" y="2174240"/>
            <a:ext cx="11710026" cy="4531359"/>
          </a:xfrm>
        </p:spPr>
        <p:txBody>
          <a:bodyPr>
            <a:normAutofit/>
          </a:bodyPr>
          <a:lstStyle/>
          <a:p>
            <a:pPr marL="0" indent="0" algn="just">
              <a:buNone/>
            </a:pPr>
            <a:r>
              <a:rPr lang="en-GB" sz="1800" dirty="0"/>
              <a:t>The physical data model is created by transforming the logical data model into a physical implementation based on the DBMS to be used for deployment. To successfully create a physical database design you will need to have a good working knowledge of the features of the DBMS, including</a:t>
            </a:r>
          </a:p>
          <a:p>
            <a:pPr algn="just"/>
            <a:endParaRPr lang="en-GB" sz="1800" dirty="0"/>
          </a:p>
          <a:p>
            <a:pPr algn="just"/>
            <a:r>
              <a:rPr lang="en-GB" sz="1800" dirty="0"/>
              <a:t>In-depth knowledge of the database objects supported by the DBMS and the physical structures and files required to support those objects</a:t>
            </a:r>
          </a:p>
          <a:p>
            <a:pPr algn="just"/>
            <a:r>
              <a:rPr lang="en-GB" sz="1800" dirty="0"/>
              <a:t>Details regarding the manner in which the DBMS supports indexing, referential integrity, constraints, data types, and other features that augment the functionality of database objects</a:t>
            </a:r>
          </a:p>
          <a:p>
            <a:pPr algn="just"/>
            <a:r>
              <a:rPr lang="en-GB" sz="1800" dirty="0"/>
              <a:t>Detailed knowledge of new and obsolete features for particular versions or releases of the DBMS</a:t>
            </a:r>
          </a:p>
          <a:p>
            <a:pPr algn="just"/>
            <a:r>
              <a:rPr lang="en-GB" sz="1800" dirty="0"/>
              <a:t>Knowledge of the DBMS configuration parameters that are in place</a:t>
            </a:r>
          </a:p>
          <a:p>
            <a:pPr algn="just"/>
            <a:r>
              <a:rPr lang="en-GB" sz="1800" dirty="0"/>
              <a:t>Data definition language (DDL) skills to translate the physical design into actual database objects</a:t>
            </a:r>
            <a:endParaRPr lang="en-PK" sz="1800" dirty="0"/>
          </a:p>
        </p:txBody>
      </p:sp>
    </p:spTree>
    <p:extLst>
      <p:ext uri="{BB962C8B-B14F-4D97-AF65-F5344CB8AC3E}">
        <p14:creationId xmlns:p14="http://schemas.microsoft.com/office/powerpoint/2010/main" val="15201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D125-0A04-17EE-20C9-BA8D15EE6E47}"/>
              </a:ext>
            </a:extLst>
          </p:cNvPr>
          <p:cNvSpPr>
            <a:spLocks noGrp="1"/>
          </p:cNvSpPr>
          <p:nvPr>
            <p:ph type="title"/>
          </p:nvPr>
        </p:nvSpPr>
        <p:spPr/>
        <p:txBody>
          <a:bodyPr/>
          <a:lstStyle/>
          <a:p>
            <a:r>
              <a:rPr lang="en-GB" dirty="0"/>
              <a:t>Transform Entities to Tables</a:t>
            </a:r>
            <a:endParaRPr lang="en-PK" dirty="0"/>
          </a:p>
        </p:txBody>
      </p:sp>
      <p:sp>
        <p:nvSpPr>
          <p:cNvPr id="3" name="Content Placeholder 2">
            <a:extLst>
              <a:ext uri="{FF2B5EF4-FFF2-40B4-BE49-F238E27FC236}">
                <a16:creationId xmlns:a16="http://schemas.microsoft.com/office/drawing/2014/main" id="{6D8F874F-E4F9-DB2C-A750-7447EBAFDC8A}"/>
              </a:ext>
            </a:extLst>
          </p:cNvPr>
          <p:cNvSpPr>
            <a:spLocks noGrp="1"/>
          </p:cNvSpPr>
          <p:nvPr>
            <p:ph idx="1"/>
          </p:nvPr>
        </p:nvSpPr>
        <p:spPr>
          <a:xfrm>
            <a:off x="314961" y="2174240"/>
            <a:ext cx="11710026" cy="4531359"/>
          </a:xfrm>
        </p:spPr>
        <p:txBody>
          <a:bodyPr>
            <a:normAutofit/>
          </a:bodyPr>
          <a:lstStyle/>
          <a:p>
            <a:pPr marL="0" indent="0" algn="just">
              <a:buNone/>
            </a:pPr>
            <a:r>
              <a:rPr lang="en-GB" sz="1800" dirty="0"/>
              <a:t>The physical counterpart of an entity is a Table. Therefore, the first step in transforming a logical data model into a physical database is to map each entity in the data model to a table in the database.</a:t>
            </a:r>
          </a:p>
          <a:p>
            <a:pPr marL="0" indent="0" algn="just">
              <a:buNone/>
            </a:pPr>
            <a:endParaRPr lang="en-PK" sz="1800" dirty="0"/>
          </a:p>
        </p:txBody>
      </p:sp>
    </p:spTree>
    <p:extLst>
      <p:ext uri="{BB962C8B-B14F-4D97-AF65-F5344CB8AC3E}">
        <p14:creationId xmlns:p14="http://schemas.microsoft.com/office/powerpoint/2010/main" val="55469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D125-0A04-17EE-20C9-BA8D15EE6E47}"/>
              </a:ext>
            </a:extLst>
          </p:cNvPr>
          <p:cNvSpPr>
            <a:spLocks noGrp="1"/>
          </p:cNvSpPr>
          <p:nvPr>
            <p:ph type="title"/>
          </p:nvPr>
        </p:nvSpPr>
        <p:spPr/>
        <p:txBody>
          <a:bodyPr/>
          <a:lstStyle/>
          <a:p>
            <a:r>
              <a:rPr lang="en-GB" dirty="0"/>
              <a:t>Transform Attributes to Columns</a:t>
            </a:r>
            <a:endParaRPr lang="en-PK" dirty="0"/>
          </a:p>
        </p:txBody>
      </p:sp>
      <p:sp>
        <p:nvSpPr>
          <p:cNvPr id="3" name="Content Placeholder 2">
            <a:extLst>
              <a:ext uri="{FF2B5EF4-FFF2-40B4-BE49-F238E27FC236}">
                <a16:creationId xmlns:a16="http://schemas.microsoft.com/office/drawing/2014/main" id="{6D8F874F-E4F9-DB2C-A750-7447EBAFDC8A}"/>
              </a:ext>
            </a:extLst>
          </p:cNvPr>
          <p:cNvSpPr>
            <a:spLocks noGrp="1"/>
          </p:cNvSpPr>
          <p:nvPr>
            <p:ph idx="1"/>
          </p:nvPr>
        </p:nvSpPr>
        <p:spPr>
          <a:xfrm>
            <a:off x="314961" y="2174240"/>
            <a:ext cx="11710026" cy="4531359"/>
          </a:xfrm>
        </p:spPr>
        <p:txBody>
          <a:bodyPr>
            <a:normAutofit/>
          </a:bodyPr>
          <a:lstStyle/>
          <a:p>
            <a:pPr marL="0" indent="0" algn="just">
              <a:buNone/>
            </a:pPr>
            <a:r>
              <a:rPr lang="en-GB" sz="1800" dirty="0"/>
              <a:t>The physical counterpart of an attribute is a column within a table. When you map entities to tables, map the attributes of each entity to the columns of each respective table. </a:t>
            </a:r>
          </a:p>
          <a:p>
            <a:pPr marL="0" indent="0" algn="just">
              <a:buNone/>
            </a:pPr>
            <a:r>
              <a:rPr lang="en-GB" sz="1800" dirty="0"/>
              <a:t>At least initially, do not change the basic definition of the columns. For example, do not group attributes together into a composite column.</a:t>
            </a:r>
          </a:p>
          <a:p>
            <a:pPr marL="0" indent="0" algn="just">
              <a:buNone/>
            </a:pPr>
            <a:endParaRPr lang="en-GB" sz="1800" dirty="0"/>
          </a:p>
          <a:p>
            <a:pPr marL="0" indent="0" algn="just">
              <a:buNone/>
            </a:pPr>
            <a:r>
              <a:rPr lang="en-GB" sz="1800" dirty="0">
                <a:highlight>
                  <a:srgbClr val="000000"/>
                </a:highlight>
              </a:rPr>
              <a:t>The attributes of each entity should be mapped to the columns of each respective table.</a:t>
            </a:r>
          </a:p>
          <a:p>
            <a:pPr marL="0" indent="0" algn="just">
              <a:buNone/>
            </a:pPr>
            <a:endParaRPr lang="en-GB" sz="1800" dirty="0">
              <a:highlight>
                <a:srgbClr val="000000"/>
              </a:highlight>
            </a:endParaRPr>
          </a:p>
          <a:p>
            <a:pPr marL="0" indent="0" algn="just">
              <a:buNone/>
            </a:pPr>
            <a:endParaRPr lang="en-PK" sz="1800" dirty="0">
              <a:highlight>
                <a:srgbClr val="000000"/>
              </a:highlight>
            </a:endParaRPr>
          </a:p>
        </p:txBody>
      </p:sp>
    </p:spTree>
    <p:extLst>
      <p:ext uri="{BB962C8B-B14F-4D97-AF65-F5344CB8AC3E}">
        <p14:creationId xmlns:p14="http://schemas.microsoft.com/office/powerpoint/2010/main" val="137428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D125-0A04-17EE-20C9-BA8D15EE6E47}"/>
              </a:ext>
            </a:extLst>
          </p:cNvPr>
          <p:cNvSpPr>
            <a:spLocks noGrp="1"/>
          </p:cNvSpPr>
          <p:nvPr>
            <p:ph type="title"/>
          </p:nvPr>
        </p:nvSpPr>
        <p:spPr/>
        <p:txBody>
          <a:bodyPr/>
          <a:lstStyle/>
          <a:p>
            <a:r>
              <a:rPr lang="en-GB" dirty="0"/>
              <a:t>Transform Domains to Data Types</a:t>
            </a:r>
            <a:endParaRPr lang="en-PK" dirty="0"/>
          </a:p>
        </p:txBody>
      </p:sp>
      <p:sp>
        <p:nvSpPr>
          <p:cNvPr id="3" name="Content Placeholder 2">
            <a:extLst>
              <a:ext uri="{FF2B5EF4-FFF2-40B4-BE49-F238E27FC236}">
                <a16:creationId xmlns:a16="http://schemas.microsoft.com/office/drawing/2014/main" id="{6D8F874F-E4F9-DB2C-A750-7447EBAFDC8A}"/>
              </a:ext>
            </a:extLst>
          </p:cNvPr>
          <p:cNvSpPr>
            <a:spLocks noGrp="1"/>
          </p:cNvSpPr>
          <p:nvPr>
            <p:ph idx="1"/>
          </p:nvPr>
        </p:nvSpPr>
        <p:spPr>
          <a:xfrm>
            <a:off x="314961" y="2174240"/>
            <a:ext cx="11710026" cy="4531359"/>
          </a:xfrm>
        </p:spPr>
        <p:txBody>
          <a:bodyPr>
            <a:normAutofit/>
          </a:bodyPr>
          <a:lstStyle/>
          <a:p>
            <a:pPr marL="0" indent="0" algn="just">
              <a:buNone/>
            </a:pPr>
            <a:r>
              <a:rPr lang="en-GB" sz="1800" dirty="0"/>
              <a:t>To support the mapping of attributes to table columns you will need to map each logical domain of the attribute to a physical data type and perhaps additional constraints. </a:t>
            </a:r>
          </a:p>
          <a:p>
            <a:pPr marL="0" indent="0" algn="just">
              <a:buNone/>
            </a:pPr>
            <a:r>
              <a:rPr lang="en-GB" sz="1800" dirty="0"/>
              <a:t>Each column must be assigned a data type. Certain data types require you to specify a maximum length. For example, you could specify a character data type as CHAR(20), indicating that up to 20 characters can be stored for the column. </a:t>
            </a:r>
          </a:p>
          <a:p>
            <a:pPr marL="0" indent="0" algn="just">
              <a:buNone/>
            </a:pPr>
            <a:r>
              <a:rPr lang="en-GB" sz="1800" dirty="0"/>
              <a:t>You may need to apply a length to other data types as well, such as graphic, floating point, and decimal (which also require a scale).</a:t>
            </a:r>
          </a:p>
          <a:p>
            <a:pPr marL="0" indent="0" algn="just">
              <a:buNone/>
            </a:pPr>
            <a:endParaRPr lang="en-GB" sz="1800" dirty="0">
              <a:highlight>
                <a:srgbClr val="000000"/>
              </a:highlight>
            </a:endParaRPr>
          </a:p>
          <a:p>
            <a:pPr marL="0" indent="0" algn="just">
              <a:buNone/>
            </a:pPr>
            <a:endParaRPr lang="en-GB" sz="1800" dirty="0">
              <a:highlight>
                <a:srgbClr val="000000"/>
              </a:highlight>
            </a:endParaRPr>
          </a:p>
          <a:p>
            <a:pPr marL="0" indent="0" algn="just">
              <a:buNone/>
            </a:pPr>
            <a:r>
              <a:rPr lang="en-GB" sz="1800" dirty="0">
                <a:highlight>
                  <a:srgbClr val="000000"/>
                </a:highlight>
              </a:rPr>
              <a:t>Map each logical domain to a physical data type, perhaps coupled with additional constraints.</a:t>
            </a:r>
            <a:endParaRPr lang="en-PK" sz="1800" dirty="0">
              <a:highlight>
                <a:srgbClr val="000000"/>
              </a:highlight>
            </a:endParaRPr>
          </a:p>
        </p:txBody>
      </p:sp>
    </p:spTree>
    <p:extLst>
      <p:ext uri="{BB962C8B-B14F-4D97-AF65-F5344CB8AC3E}">
        <p14:creationId xmlns:p14="http://schemas.microsoft.com/office/powerpoint/2010/main" val="209593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D125-0A04-17EE-20C9-BA8D15EE6E47}"/>
              </a:ext>
            </a:extLst>
          </p:cNvPr>
          <p:cNvSpPr>
            <a:spLocks noGrp="1"/>
          </p:cNvSpPr>
          <p:nvPr>
            <p:ph type="title"/>
          </p:nvPr>
        </p:nvSpPr>
        <p:spPr/>
        <p:txBody>
          <a:bodyPr/>
          <a:lstStyle/>
          <a:p>
            <a:r>
              <a:rPr lang="en-GB" dirty="0"/>
              <a:t>Transform Domains to Data Types</a:t>
            </a:r>
            <a:endParaRPr lang="en-PK" dirty="0"/>
          </a:p>
        </p:txBody>
      </p:sp>
      <p:sp>
        <p:nvSpPr>
          <p:cNvPr id="3" name="Content Placeholder 2">
            <a:extLst>
              <a:ext uri="{FF2B5EF4-FFF2-40B4-BE49-F238E27FC236}">
                <a16:creationId xmlns:a16="http://schemas.microsoft.com/office/drawing/2014/main" id="{6D8F874F-E4F9-DB2C-A750-7447EBAFDC8A}"/>
              </a:ext>
            </a:extLst>
          </p:cNvPr>
          <p:cNvSpPr>
            <a:spLocks noGrp="1"/>
          </p:cNvSpPr>
          <p:nvPr>
            <p:ph idx="1"/>
          </p:nvPr>
        </p:nvSpPr>
        <p:spPr>
          <a:xfrm>
            <a:off x="314961" y="2174240"/>
            <a:ext cx="11710026" cy="4531359"/>
          </a:xfrm>
        </p:spPr>
        <p:txBody>
          <a:bodyPr>
            <a:normAutofit/>
          </a:bodyPr>
          <a:lstStyle/>
          <a:p>
            <a:pPr algn="just"/>
            <a:r>
              <a:rPr lang="en-GB" sz="1800" dirty="0"/>
              <a:t>Primary Keys</a:t>
            </a:r>
          </a:p>
          <a:p>
            <a:pPr marL="457200" lvl="1" indent="0" algn="just">
              <a:buNone/>
            </a:pPr>
            <a:r>
              <a:rPr lang="en-GB" sz="1400" dirty="0"/>
              <a:t>Be sure to identify a primary key for each physical table you create.</a:t>
            </a:r>
          </a:p>
          <a:p>
            <a:pPr marL="457200" lvl="1" indent="0" algn="just">
              <a:buNone/>
            </a:pPr>
            <a:endParaRPr lang="en-GB" sz="1400" dirty="0"/>
          </a:p>
          <a:p>
            <a:pPr marL="457200" lvl="1" indent="0" algn="just">
              <a:buNone/>
            </a:pPr>
            <a:r>
              <a:rPr lang="en-GB" sz="1400" b="1" dirty="0">
                <a:highlight>
                  <a:srgbClr val="000000"/>
                </a:highlight>
              </a:rPr>
              <a:t>The Identity Property</a:t>
            </a:r>
          </a:p>
          <a:p>
            <a:pPr marL="457200" lvl="1" indent="0" algn="just">
              <a:buNone/>
            </a:pPr>
            <a:r>
              <a:rPr lang="en-GB" sz="1400" dirty="0"/>
              <a:t>The identity property is a feature supported by several of the most popular relational DBMS products. It can be assigned to a column that has a numeric (usually integer) data type. When the identity property is assigned to a column, the DBMS treats that column in a special way. The database user does not provide values for the column when rows are inserted into the table in which the column exists. Instead, the DBMS increments a counter and automatically uses that value for the column. Usually only one column per table can be assigned the identity property.</a:t>
            </a:r>
          </a:p>
          <a:p>
            <a:pPr marL="0" indent="0" algn="just">
              <a:buNone/>
            </a:pPr>
            <a:endParaRPr lang="en-PK" sz="1800" dirty="0">
              <a:highlight>
                <a:srgbClr val="000000"/>
              </a:highlight>
            </a:endParaRPr>
          </a:p>
          <a:p>
            <a:pPr algn="just"/>
            <a:r>
              <a:rPr lang="en-GB" sz="1800" dirty="0"/>
              <a:t>Column Ordering</a:t>
            </a:r>
          </a:p>
          <a:p>
            <a:pPr marL="0" indent="0" algn="just">
              <a:buNone/>
            </a:pPr>
            <a:r>
              <a:rPr lang="en-GB" sz="1800" dirty="0"/>
              <a:t>	 Before implementing a physical table, be sure to review the order of the columns. Column sequencing can impact performance, therefore, for physical implementation you may need to change the sequence recorded in the logical data model.</a:t>
            </a:r>
          </a:p>
        </p:txBody>
      </p:sp>
    </p:spTree>
    <p:extLst>
      <p:ext uri="{BB962C8B-B14F-4D97-AF65-F5344CB8AC3E}">
        <p14:creationId xmlns:p14="http://schemas.microsoft.com/office/powerpoint/2010/main" val="2807503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D125-0A04-17EE-20C9-BA8D15EE6E47}"/>
              </a:ext>
            </a:extLst>
          </p:cNvPr>
          <p:cNvSpPr>
            <a:spLocks noGrp="1"/>
          </p:cNvSpPr>
          <p:nvPr>
            <p:ph type="title"/>
          </p:nvPr>
        </p:nvSpPr>
        <p:spPr/>
        <p:txBody>
          <a:bodyPr/>
          <a:lstStyle/>
          <a:p>
            <a:r>
              <a:rPr lang="en-GB" dirty="0"/>
              <a:t>Build Referential Constraints for All Relationships</a:t>
            </a:r>
            <a:endParaRPr lang="en-PK" dirty="0"/>
          </a:p>
        </p:txBody>
      </p:sp>
      <p:sp>
        <p:nvSpPr>
          <p:cNvPr id="3" name="Content Placeholder 2">
            <a:extLst>
              <a:ext uri="{FF2B5EF4-FFF2-40B4-BE49-F238E27FC236}">
                <a16:creationId xmlns:a16="http://schemas.microsoft.com/office/drawing/2014/main" id="{6D8F874F-E4F9-DB2C-A750-7447EBAFDC8A}"/>
              </a:ext>
            </a:extLst>
          </p:cNvPr>
          <p:cNvSpPr>
            <a:spLocks noGrp="1"/>
          </p:cNvSpPr>
          <p:nvPr>
            <p:ph idx="1"/>
          </p:nvPr>
        </p:nvSpPr>
        <p:spPr>
          <a:xfrm>
            <a:off x="314961" y="2174240"/>
            <a:ext cx="11710026" cy="4531359"/>
          </a:xfrm>
        </p:spPr>
        <p:txBody>
          <a:bodyPr>
            <a:normAutofit/>
          </a:bodyPr>
          <a:lstStyle/>
          <a:p>
            <a:pPr algn="just"/>
            <a:r>
              <a:rPr lang="en-GB" sz="1800" dirty="0"/>
              <a:t>The physical counterpart of a relationship is a referential constraint. To define a referential constraint you must create a primary key in the parent table and a foreign key in the dependent table. The referential constraint ties the primary key to the foreign key.</a:t>
            </a:r>
          </a:p>
          <a:p>
            <a:pPr algn="just"/>
            <a:endParaRPr lang="en-GB" sz="1800" dirty="0"/>
          </a:p>
          <a:p>
            <a:pPr marL="0" indent="0" algn="just">
              <a:buNone/>
            </a:pPr>
            <a:r>
              <a:rPr lang="en-GB" sz="1800" dirty="0">
                <a:highlight>
                  <a:srgbClr val="000000"/>
                </a:highlight>
              </a:rPr>
              <a:t>The referential constraint ties the primary key to the foreign key.</a:t>
            </a:r>
          </a:p>
          <a:p>
            <a:pPr marL="0" indent="0" algn="just">
              <a:buNone/>
            </a:pPr>
            <a:endParaRPr lang="en-GB" sz="1800" dirty="0">
              <a:highlight>
                <a:srgbClr val="000000"/>
              </a:highlight>
            </a:endParaRPr>
          </a:p>
          <a:p>
            <a:pPr algn="just"/>
            <a:r>
              <a:rPr lang="en-GB" sz="1800" b="1" u="sng" dirty="0"/>
              <a:t>Referential Integrity</a:t>
            </a:r>
          </a:p>
          <a:p>
            <a:pPr marL="0" indent="0" algn="just">
              <a:buNone/>
            </a:pPr>
            <a:r>
              <a:rPr lang="en-GB" sz="1800" b="1" dirty="0"/>
              <a:t>	 </a:t>
            </a:r>
            <a:r>
              <a:rPr lang="en-GB" sz="1600" b="1" dirty="0"/>
              <a:t>Referential integrity guarantees that an acceptable value is always in each foreign key column.</a:t>
            </a:r>
          </a:p>
        </p:txBody>
      </p:sp>
    </p:spTree>
    <p:extLst>
      <p:ext uri="{BB962C8B-B14F-4D97-AF65-F5344CB8AC3E}">
        <p14:creationId xmlns:p14="http://schemas.microsoft.com/office/powerpoint/2010/main" val="383023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D125-0A04-17EE-20C9-BA8D15EE6E47}"/>
              </a:ext>
            </a:extLst>
          </p:cNvPr>
          <p:cNvSpPr>
            <a:spLocks noGrp="1"/>
          </p:cNvSpPr>
          <p:nvPr>
            <p:ph type="title"/>
          </p:nvPr>
        </p:nvSpPr>
        <p:spPr/>
        <p:txBody>
          <a:bodyPr/>
          <a:lstStyle/>
          <a:p>
            <a:r>
              <a:rPr lang="en-GB" dirty="0"/>
              <a:t>Build Physical Data Structures</a:t>
            </a:r>
            <a:endParaRPr lang="en-PK" dirty="0"/>
          </a:p>
        </p:txBody>
      </p:sp>
      <p:sp>
        <p:nvSpPr>
          <p:cNvPr id="3" name="Content Placeholder 2">
            <a:extLst>
              <a:ext uri="{FF2B5EF4-FFF2-40B4-BE49-F238E27FC236}">
                <a16:creationId xmlns:a16="http://schemas.microsoft.com/office/drawing/2014/main" id="{6D8F874F-E4F9-DB2C-A750-7447EBAFDC8A}"/>
              </a:ext>
            </a:extLst>
          </p:cNvPr>
          <p:cNvSpPr>
            <a:spLocks noGrp="1"/>
          </p:cNvSpPr>
          <p:nvPr>
            <p:ph idx="1"/>
          </p:nvPr>
        </p:nvSpPr>
        <p:spPr>
          <a:xfrm>
            <a:off x="314961" y="2174240"/>
            <a:ext cx="11710026" cy="4531359"/>
          </a:xfrm>
        </p:spPr>
        <p:txBody>
          <a:bodyPr>
            <a:normAutofit/>
          </a:bodyPr>
          <a:lstStyle/>
          <a:p>
            <a:pPr algn="just"/>
            <a:r>
              <a:rPr lang="en-GB" sz="1600" dirty="0"/>
              <a:t>Designing and implementing a physical database from a logical data model is not just a simple matter of mapping entities to tables, attributes to columns, and relationships to referential constraints. Quite a few other database design issues must be addressed. One of these issues is preparing for the physical storage of data.</a:t>
            </a:r>
          </a:p>
          <a:p>
            <a:pPr algn="just"/>
            <a:endParaRPr lang="en-GB" sz="1600" dirty="0"/>
          </a:p>
          <a:p>
            <a:pPr algn="just"/>
            <a:r>
              <a:rPr lang="en-GB" sz="1600" dirty="0"/>
              <a:t>Although relational data is expressed to the user by means of a table, underlying files or data sets must exist to store the actual data </a:t>
            </a:r>
            <a:r>
              <a:rPr lang="en-US" sz="1600" dirty="0"/>
              <a:t>a</a:t>
            </a:r>
            <a:r>
              <a:rPr lang="en-GB" sz="1600" dirty="0" err="1"/>
              <a:t>nd</a:t>
            </a:r>
            <a:r>
              <a:rPr lang="en-GB" sz="1600" dirty="0"/>
              <a:t> those files are not necessarily stored as a simple grid of rows and columns. During the physical design process, the DBA must map each table to a physical structure to store the table's data. These physical structures are commonly called tablespaces (or data spaces).</a:t>
            </a:r>
          </a:p>
        </p:txBody>
      </p:sp>
    </p:spTree>
    <p:extLst>
      <p:ext uri="{BB962C8B-B14F-4D97-AF65-F5344CB8AC3E}">
        <p14:creationId xmlns:p14="http://schemas.microsoft.com/office/powerpoint/2010/main" val="337208742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{28505010-5145-DA4C-94AF-23C749EBF297}tf10001057</Template>
  <TotalTime>2683</TotalTime>
  <Words>1335</Words>
  <Application>Microsoft Macintosh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Trebuchet MS</vt:lpstr>
      <vt:lpstr>Berlin</vt:lpstr>
      <vt:lpstr>Physical Database Design And Tuning</vt:lpstr>
      <vt:lpstr>Physical Database Design</vt:lpstr>
      <vt:lpstr>Physical Database Design</vt:lpstr>
      <vt:lpstr>Transform Entities to Tables</vt:lpstr>
      <vt:lpstr>Transform Attributes to Columns</vt:lpstr>
      <vt:lpstr>Transform Domains to Data Types</vt:lpstr>
      <vt:lpstr>Transform Domains to Data Types</vt:lpstr>
      <vt:lpstr>Build Referential Constraints for All Relationships</vt:lpstr>
      <vt:lpstr>Build Physical Data Structures</vt:lpstr>
      <vt:lpstr>PowerPoint Presentation</vt:lpstr>
      <vt:lpstr>Database Performance Design</vt:lpstr>
      <vt:lpstr>Designing Indexes</vt:lpstr>
      <vt:lpstr>Views</vt:lpstr>
      <vt:lpstr>Views</vt:lpstr>
      <vt:lpstr>Views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Database Design</dc:title>
  <dc:creator>Muhammad Ali Bashir</dc:creator>
  <cp:lastModifiedBy>Muhammad Ali Bashir</cp:lastModifiedBy>
  <cp:revision>6</cp:revision>
  <dcterms:created xsi:type="dcterms:W3CDTF">2023-10-04T05:51:04Z</dcterms:created>
  <dcterms:modified xsi:type="dcterms:W3CDTF">2023-10-19T05:08:09Z</dcterms:modified>
</cp:coreProperties>
</file>