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3" r:id="rId26"/>
    <p:sldId id="284" r:id="rId27"/>
    <p:sldId id="285" r:id="rId28"/>
    <p:sldId id="286" r:id="rId29"/>
    <p:sldId id="290" r:id="rId30"/>
    <p:sldId id="287" r:id="rId31"/>
    <p:sldId id="289" r:id="rId32"/>
    <p:sldId id="291" r:id="rId33"/>
    <p:sldId id="292" r:id="rId34"/>
    <p:sldId id="295" r:id="rId35"/>
    <p:sldId id="293" r:id="rId36"/>
    <p:sldId id="294" r:id="rId37"/>
    <p:sldId id="296" r:id="rId38"/>
    <p:sldId id="30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1550" y="-71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02E6BC-FF84-4A80-BD6A-37BC20280D20}" type="datetimeFigureOut">
              <a:rPr lang="x-none" smtClean="0"/>
              <a:t>12/6/2023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0C4488B-8285-4D96-A36C-FE2C6F08659A}" type="slidenum">
              <a:rPr lang="x-none" smtClean="0"/>
              <a:t>‹#›</a:t>
            </a:fld>
            <a:endParaRPr lang="x-none"/>
          </a:p>
        </p:txBody>
      </p:sp>
    </p:spTree>
    <p:extLst>
      <p:ext uri="{BB962C8B-B14F-4D97-AF65-F5344CB8AC3E}">
        <p14:creationId xmlns:p14="http://schemas.microsoft.com/office/powerpoint/2010/main" val="3162684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02E6BC-FF84-4A80-BD6A-37BC20280D20}" type="datetimeFigureOut">
              <a:rPr lang="x-none" smtClean="0"/>
              <a:t>12/6/2023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0C4488B-8285-4D96-A36C-FE2C6F08659A}" type="slidenum">
              <a:rPr lang="x-none" smtClean="0"/>
              <a:t>‹#›</a:t>
            </a:fld>
            <a:endParaRPr lang="x-none"/>
          </a:p>
        </p:txBody>
      </p:sp>
    </p:spTree>
    <p:extLst>
      <p:ext uri="{BB962C8B-B14F-4D97-AF65-F5344CB8AC3E}">
        <p14:creationId xmlns:p14="http://schemas.microsoft.com/office/powerpoint/2010/main" val="1481067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02E6BC-FF84-4A80-BD6A-37BC20280D20}" type="datetimeFigureOut">
              <a:rPr lang="x-none" smtClean="0"/>
              <a:t>12/6/2023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0C4488B-8285-4D96-A36C-FE2C6F08659A}" type="slidenum">
              <a:rPr lang="x-none" smtClean="0"/>
              <a:t>‹#›</a:t>
            </a:fld>
            <a:endParaRPr lang="x-non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62503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02E6BC-FF84-4A80-BD6A-37BC20280D20}" type="datetimeFigureOut">
              <a:rPr lang="x-none" smtClean="0"/>
              <a:t>12/6/2023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0C4488B-8285-4D96-A36C-FE2C6F08659A}" type="slidenum">
              <a:rPr lang="x-none" smtClean="0"/>
              <a:t>‹#›</a:t>
            </a:fld>
            <a:endParaRPr lang="x-none"/>
          </a:p>
        </p:txBody>
      </p:sp>
    </p:spTree>
    <p:extLst>
      <p:ext uri="{BB962C8B-B14F-4D97-AF65-F5344CB8AC3E}">
        <p14:creationId xmlns:p14="http://schemas.microsoft.com/office/powerpoint/2010/main" val="3146011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02E6BC-FF84-4A80-BD6A-37BC20280D20}" type="datetimeFigureOut">
              <a:rPr lang="x-none" smtClean="0"/>
              <a:t>12/6/2023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0C4488B-8285-4D96-A36C-FE2C6F08659A}" type="slidenum">
              <a:rPr lang="x-none" smtClean="0"/>
              <a:t>‹#›</a:t>
            </a:fld>
            <a:endParaRPr lang="x-non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9922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02E6BC-FF84-4A80-BD6A-37BC20280D20}" type="datetimeFigureOut">
              <a:rPr lang="x-none" smtClean="0"/>
              <a:t>12/6/2023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0C4488B-8285-4D96-A36C-FE2C6F08659A}" type="slidenum">
              <a:rPr lang="x-none" smtClean="0"/>
              <a:t>‹#›</a:t>
            </a:fld>
            <a:endParaRPr lang="x-none"/>
          </a:p>
        </p:txBody>
      </p:sp>
    </p:spTree>
    <p:extLst>
      <p:ext uri="{BB962C8B-B14F-4D97-AF65-F5344CB8AC3E}">
        <p14:creationId xmlns:p14="http://schemas.microsoft.com/office/powerpoint/2010/main" val="3899918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02E6BC-FF84-4A80-BD6A-37BC20280D20}" type="datetimeFigureOut">
              <a:rPr lang="x-none" smtClean="0"/>
              <a:t>12/6/2023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0C4488B-8285-4D96-A36C-FE2C6F08659A}" type="slidenum">
              <a:rPr lang="x-none" smtClean="0"/>
              <a:t>‹#›</a:t>
            </a:fld>
            <a:endParaRPr lang="x-none"/>
          </a:p>
        </p:txBody>
      </p:sp>
    </p:spTree>
    <p:extLst>
      <p:ext uri="{BB962C8B-B14F-4D97-AF65-F5344CB8AC3E}">
        <p14:creationId xmlns:p14="http://schemas.microsoft.com/office/powerpoint/2010/main" val="3800173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02E6BC-FF84-4A80-BD6A-37BC20280D20}" type="datetimeFigureOut">
              <a:rPr lang="x-none" smtClean="0"/>
              <a:t>12/6/2023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0C4488B-8285-4D96-A36C-FE2C6F08659A}" type="slidenum">
              <a:rPr lang="x-none" smtClean="0"/>
              <a:t>‹#›</a:t>
            </a:fld>
            <a:endParaRPr lang="x-none"/>
          </a:p>
        </p:txBody>
      </p:sp>
    </p:spTree>
    <p:extLst>
      <p:ext uri="{BB962C8B-B14F-4D97-AF65-F5344CB8AC3E}">
        <p14:creationId xmlns:p14="http://schemas.microsoft.com/office/powerpoint/2010/main" val="112615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02E6BC-FF84-4A80-BD6A-37BC20280D20}" type="datetimeFigureOut">
              <a:rPr lang="x-none" smtClean="0"/>
              <a:t>12/6/2023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0C4488B-8285-4D96-A36C-FE2C6F08659A}" type="slidenum">
              <a:rPr lang="x-none" smtClean="0"/>
              <a:t>‹#›</a:t>
            </a:fld>
            <a:endParaRPr lang="x-none"/>
          </a:p>
        </p:txBody>
      </p:sp>
    </p:spTree>
    <p:extLst>
      <p:ext uri="{BB962C8B-B14F-4D97-AF65-F5344CB8AC3E}">
        <p14:creationId xmlns:p14="http://schemas.microsoft.com/office/powerpoint/2010/main" val="333292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02E6BC-FF84-4A80-BD6A-37BC20280D20}" type="datetimeFigureOut">
              <a:rPr lang="x-none" smtClean="0"/>
              <a:t>12/6/2023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0C4488B-8285-4D96-A36C-FE2C6F08659A}" type="slidenum">
              <a:rPr lang="x-none" smtClean="0"/>
              <a:t>‹#›</a:t>
            </a:fld>
            <a:endParaRPr lang="x-none"/>
          </a:p>
        </p:txBody>
      </p:sp>
    </p:spTree>
    <p:extLst>
      <p:ext uri="{BB962C8B-B14F-4D97-AF65-F5344CB8AC3E}">
        <p14:creationId xmlns:p14="http://schemas.microsoft.com/office/powerpoint/2010/main" val="1935371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02E6BC-FF84-4A80-BD6A-37BC20280D20}" type="datetimeFigureOut">
              <a:rPr lang="x-none" smtClean="0"/>
              <a:t>12/6/2023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C0C4488B-8285-4D96-A36C-FE2C6F08659A}" type="slidenum">
              <a:rPr lang="x-none" smtClean="0"/>
              <a:t>‹#›</a:t>
            </a:fld>
            <a:endParaRPr lang="x-none"/>
          </a:p>
        </p:txBody>
      </p:sp>
    </p:spTree>
    <p:extLst>
      <p:ext uri="{BB962C8B-B14F-4D97-AF65-F5344CB8AC3E}">
        <p14:creationId xmlns:p14="http://schemas.microsoft.com/office/powerpoint/2010/main" val="2816498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02E6BC-FF84-4A80-BD6A-37BC20280D20}" type="datetimeFigureOut">
              <a:rPr lang="x-none" smtClean="0"/>
              <a:t>12/6/2023</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C0C4488B-8285-4D96-A36C-FE2C6F08659A}" type="slidenum">
              <a:rPr lang="x-none" smtClean="0"/>
              <a:t>‹#›</a:t>
            </a:fld>
            <a:endParaRPr lang="x-none"/>
          </a:p>
        </p:txBody>
      </p:sp>
    </p:spTree>
    <p:extLst>
      <p:ext uri="{BB962C8B-B14F-4D97-AF65-F5344CB8AC3E}">
        <p14:creationId xmlns:p14="http://schemas.microsoft.com/office/powerpoint/2010/main" val="3546863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02E6BC-FF84-4A80-BD6A-37BC20280D20}" type="datetimeFigureOut">
              <a:rPr lang="x-none" smtClean="0"/>
              <a:t>12/6/2023</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C0C4488B-8285-4D96-A36C-FE2C6F08659A}" type="slidenum">
              <a:rPr lang="x-none" smtClean="0"/>
              <a:t>‹#›</a:t>
            </a:fld>
            <a:endParaRPr lang="x-none"/>
          </a:p>
        </p:txBody>
      </p:sp>
    </p:spTree>
    <p:extLst>
      <p:ext uri="{BB962C8B-B14F-4D97-AF65-F5344CB8AC3E}">
        <p14:creationId xmlns:p14="http://schemas.microsoft.com/office/powerpoint/2010/main" val="411354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2E6BC-FF84-4A80-BD6A-37BC20280D20}" type="datetimeFigureOut">
              <a:rPr lang="x-none" smtClean="0"/>
              <a:t>12/6/2023</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C0C4488B-8285-4D96-A36C-FE2C6F08659A}" type="slidenum">
              <a:rPr lang="x-none" smtClean="0"/>
              <a:t>‹#›</a:t>
            </a:fld>
            <a:endParaRPr lang="x-none"/>
          </a:p>
        </p:txBody>
      </p:sp>
    </p:spTree>
    <p:extLst>
      <p:ext uri="{BB962C8B-B14F-4D97-AF65-F5344CB8AC3E}">
        <p14:creationId xmlns:p14="http://schemas.microsoft.com/office/powerpoint/2010/main" val="3336803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02E6BC-FF84-4A80-BD6A-37BC20280D20}" type="datetimeFigureOut">
              <a:rPr lang="x-none" smtClean="0"/>
              <a:t>12/6/2023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C0C4488B-8285-4D96-A36C-FE2C6F08659A}" type="slidenum">
              <a:rPr lang="x-none" smtClean="0"/>
              <a:t>‹#›</a:t>
            </a:fld>
            <a:endParaRPr lang="x-none"/>
          </a:p>
        </p:txBody>
      </p:sp>
    </p:spTree>
    <p:extLst>
      <p:ext uri="{BB962C8B-B14F-4D97-AF65-F5344CB8AC3E}">
        <p14:creationId xmlns:p14="http://schemas.microsoft.com/office/powerpoint/2010/main" val="2077514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902E6BC-FF84-4A80-BD6A-37BC20280D20}" type="datetimeFigureOut">
              <a:rPr lang="x-none" smtClean="0"/>
              <a:t>12/6/2023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C0C4488B-8285-4D96-A36C-FE2C6F08659A}" type="slidenum">
              <a:rPr lang="x-none" smtClean="0"/>
              <a:t>‹#›</a:t>
            </a:fld>
            <a:endParaRPr lang="x-none"/>
          </a:p>
        </p:txBody>
      </p:sp>
    </p:spTree>
    <p:extLst>
      <p:ext uri="{BB962C8B-B14F-4D97-AF65-F5344CB8AC3E}">
        <p14:creationId xmlns:p14="http://schemas.microsoft.com/office/powerpoint/2010/main" val="670808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02E6BC-FF84-4A80-BD6A-37BC20280D20}" type="datetimeFigureOut">
              <a:rPr lang="x-none" smtClean="0"/>
              <a:t>12/6/2023</a:t>
            </a:fld>
            <a:endParaRPr lang="x-non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C4488B-8285-4D96-A36C-FE2C6F08659A}" type="slidenum">
              <a:rPr lang="x-none" smtClean="0"/>
              <a:t>‹#›</a:t>
            </a:fld>
            <a:endParaRPr lang="x-none"/>
          </a:p>
        </p:txBody>
      </p:sp>
    </p:spTree>
    <p:extLst>
      <p:ext uri="{BB962C8B-B14F-4D97-AF65-F5344CB8AC3E}">
        <p14:creationId xmlns:p14="http://schemas.microsoft.com/office/powerpoint/2010/main" val="12574233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C7DA7E-E9BF-4059-B455-423A35D96B06}"/>
              </a:ext>
            </a:extLst>
          </p:cNvPr>
          <p:cNvSpPr>
            <a:spLocks noGrp="1"/>
          </p:cNvSpPr>
          <p:nvPr>
            <p:ph type="ctrTitle"/>
          </p:nvPr>
        </p:nvSpPr>
        <p:spPr/>
        <p:txBody>
          <a:bodyPr/>
          <a:lstStyle/>
          <a:p>
            <a:pPr algn="just"/>
            <a:r>
              <a:rPr lang="en-US" sz="2800" dirty="0"/>
              <a:t>Query Languages and Search Specifications in Database Administration and Management</a:t>
            </a:r>
            <a:endParaRPr lang="x-none" sz="2800" dirty="0"/>
          </a:p>
        </p:txBody>
      </p:sp>
      <p:sp>
        <p:nvSpPr>
          <p:cNvPr id="3" name="Subtitle 2">
            <a:extLst>
              <a:ext uri="{FF2B5EF4-FFF2-40B4-BE49-F238E27FC236}">
                <a16:creationId xmlns:a16="http://schemas.microsoft.com/office/drawing/2014/main" xmlns="" id="{A0BB018E-E345-4AC0-8480-995D1EC0FE5A}"/>
              </a:ext>
            </a:extLst>
          </p:cNvPr>
          <p:cNvSpPr>
            <a:spLocks noGrp="1"/>
          </p:cNvSpPr>
          <p:nvPr>
            <p:ph type="subTitle" idx="1"/>
          </p:nvPr>
        </p:nvSpPr>
        <p:spPr/>
        <p:txBody>
          <a:bodyPr/>
          <a:lstStyle/>
          <a:p>
            <a:r>
              <a:rPr lang="en-US" dirty="0"/>
              <a:t>Chapter 5</a:t>
            </a:r>
            <a:endParaRPr lang="x-none" dirty="0"/>
          </a:p>
        </p:txBody>
      </p:sp>
    </p:spTree>
    <p:extLst>
      <p:ext uri="{BB962C8B-B14F-4D97-AF65-F5344CB8AC3E}">
        <p14:creationId xmlns:p14="http://schemas.microsoft.com/office/powerpoint/2010/main" val="2767182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E00CE9-AF55-44ED-9570-CD93DFCC9F47}"/>
              </a:ext>
            </a:extLst>
          </p:cNvPr>
          <p:cNvSpPr>
            <a:spLocks noGrp="1"/>
          </p:cNvSpPr>
          <p:nvPr>
            <p:ph type="title"/>
          </p:nvPr>
        </p:nvSpPr>
        <p:spPr>
          <a:xfrm>
            <a:off x="677334" y="609600"/>
            <a:ext cx="8596668" cy="751840"/>
          </a:xfrm>
        </p:spPr>
        <p:txBody>
          <a:bodyPr/>
          <a:lstStyle/>
          <a:p>
            <a:r>
              <a:rPr lang="en-US" b="1" dirty="0"/>
              <a:t>Examples of Basic SQL Queries:</a:t>
            </a:r>
            <a:endParaRPr lang="x-none" dirty="0"/>
          </a:p>
        </p:txBody>
      </p:sp>
      <p:sp>
        <p:nvSpPr>
          <p:cNvPr id="3" name="Content Placeholder 2">
            <a:extLst>
              <a:ext uri="{FF2B5EF4-FFF2-40B4-BE49-F238E27FC236}">
                <a16:creationId xmlns:a16="http://schemas.microsoft.com/office/drawing/2014/main" xmlns="" id="{0DC9E83F-BFD6-4F4B-8A08-14CAC6852EC5}"/>
              </a:ext>
            </a:extLst>
          </p:cNvPr>
          <p:cNvSpPr>
            <a:spLocks noGrp="1"/>
          </p:cNvSpPr>
          <p:nvPr>
            <p:ph idx="1"/>
          </p:nvPr>
        </p:nvSpPr>
        <p:spPr>
          <a:xfrm>
            <a:off x="677334" y="1361441"/>
            <a:ext cx="8596668" cy="4679922"/>
          </a:xfrm>
        </p:spPr>
        <p:txBody>
          <a:bodyPr/>
          <a:lstStyle/>
          <a:p>
            <a:r>
              <a:rPr lang="en-US" b="1" dirty="0"/>
              <a:t>SELECT Query:</a:t>
            </a:r>
          </a:p>
          <a:p>
            <a:pPr marL="0" indent="0">
              <a:buNone/>
            </a:pPr>
            <a:r>
              <a:rPr lang="en-US" dirty="0"/>
              <a:t>SELECT </a:t>
            </a:r>
            <a:r>
              <a:rPr lang="en-US" dirty="0" err="1"/>
              <a:t>first_name</a:t>
            </a:r>
            <a:r>
              <a:rPr lang="en-US" dirty="0"/>
              <a:t>, </a:t>
            </a:r>
            <a:r>
              <a:rPr lang="en-US" dirty="0" err="1"/>
              <a:t>last_name</a:t>
            </a:r>
            <a:endParaRPr lang="en-US" dirty="0"/>
          </a:p>
          <a:p>
            <a:pPr marL="0" indent="0">
              <a:buNone/>
            </a:pPr>
            <a:r>
              <a:rPr lang="en-US" dirty="0"/>
              <a:t>FROM employees</a:t>
            </a:r>
          </a:p>
          <a:p>
            <a:pPr marL="0" indent="0">
              <a:buNone/>
            </a:pPr>
            <a:r>
              <a:rPr lang="en-US" dirty="0"/>
              <a:t>WHERE department = 'IT';</a:t>
            </a:r>
          </a:p>
          <a:p>
            <a:pPr marL="0" indent="0">
              <a:buNone/>
            </a:pPr>
            <a:r>
              <a:rPr lang="en-US" b="1" dirty="0"/>
              <a:t>INSERT Query:</a:t>
            </a:r>
          </a:p>
          <a:p>
            <a:pPr marL="0" indent="0">
              <a:buNone/>
            </a:pPr>
            <a:r>
              <a:rPr lang="en-US" dirty="0"/>
              <a:t>INSERT INTO customers (</a:t>
            </a:r>
            <a:r>
              <a:rPr lang="en-US" dirty="0" err="1"/>
              <a:t>customer_id</a:t>
            </a:r>
            <a:r>
              <a:rPr lang="en-US" dirty="0"/>
              <a:t>, </a:t>
            </a:r>
            <a:r>
              <a:rPr lang="en-US" dirty="0" err="1"/>
              <a:t>customer_name</a:t>
            </a:r>
            <a:r>
              <a:rPr lang="en-US" dirty="0"/>
              <a:t>, city)</a:t>
            </a:r>
          </a:p>
          <a:p>
            <a:pPr marL="0" indent="0">
              <a:buNone/>
            </a:pPr>
            <a:r>
              <a:rPr lang="en-US" dirty="0"/>
              <a:t>VALUES (1, 'ABC Company', 'New York');</a:t>
            </a:r>
          </a:p>
          <a:p>
            <a:pPr marL="0" indent="0">
              <a:buNone/>
            </a:pPr>
            <a:r>
              <a:rPr lang="en-US" b="1" dirty="0"/>
              <a:t>UPDATE Query:</a:t>
            </a:r>
          </a:p>
          <a:p>
            <a:pPr marL="0" indent="0">
              <a:buNone/>
            </a:pPr>
            <a:r>
              <a:rPr lang="en-US" dirty="0"/>
              <a:t>UPDATE products</a:t>
            </a:r>
          </a:p>
          <a:p>
            <a:pPr marL="0" indent="0">
              <a:buNone/>
            </a:pPr>
            <a:r>
              <a:rPr lang="en-US" dirty="0"/>
              <a:t>SET price = price * 1.1</a:t>
            </a:r>
          </a:p>
          <a:p>
            <a:pPr marL="0" indent="0">
              <a:buNone/>
            </a:pPr>
            <a:r>
              <a:rPr lang="en-US" dirty="0"/>
              <a:t>WHERE category = 'Electronics';</a:t>
            </a:r>
          </a:p>
          <a:p>
            <a:pPr marL="0" indent="0">
              <a:buNone/>
            </a:pPr>
            <a:endParaRPr lang="x-none" dirty="0"/>
          </a:p>
        </p:txBody>
      </p:sp>
    </p:spTree>
    <p:extLst>
      <p:ext uri="{BB962C8B-B14F-4D97-AF65-F5344CB8AC3E}">
        <p14:creationId xmlns:p14="http://schemas.microsoft.com/office/powerpoint/2010/main" val="3929042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9979D0-80FA-479C-9AFD-B9948F8C4273}"/>
              </a:ext>
            </a:extLst>
          </p:cNvPr>
          <p:cNvSpPr>
            <a:spLocks noGrp="1"/>
          </p:cNvSpPr>
          <p:nvPr>
            <p:ph type="title"/>
          </p:nvPr>
        </p:nvSpPr>
        <p:spPr/>
        <p:txBody>
          <a:bodyPr/>
          <a:lstStyle/>
          <a:p>
            <a:r>
              <a:rPr lang="en-US" b="1" dirty="0"/>
              <a:t>Examples of Basic SQL Queries:</a:t>
            </a:r>
            <a:endParaRPr lang="x-none" dirty="0"/>
          </a:p>
        </p:txBody>
      </p:sp>
      <p:sp>
        <p:nvSpPr>
          <p:cNvPr id="3" name="Content Placeholder 2">
            <a:extLst>
              <a:ext uri="{FF2B5EF4-FFF2-40B4-BE49-F238E27FC236}">
                <a16:creationId xmlns:a16="http://schemas.microsoft.com/office/drawing/2014/main" xmlns="" id="{24673998-05CC-4793-9869-45201EF7ECD5}"/>
              </a:ext>
            </a:extLst>
          </p:cNvPr>
          <p:cNvSpPr>
            <a:spLocks noGrp="1"/>
          </p:cNvSpPr>
          <p:nvPr>
            <p:ph idx="1"/>
          </p:nvPr>
        </p:nvSpPr>
        <p:spPr/>
        <p:txBody>
          <a:bodyPr/>
          <a:lstStyle/>
          <a:p>
            <a:r>
              <a:rPr lang="en-US" b="1" dirty="0"/>
              <a:t>DELETE Query:</a:t>
            </a:r>
          </a:p>
          <a:p>
            <a:pPr marL="0" indent="0">
              <a:buNone/>
            </a:pPr>
            <a:r>
              <a:rPr lang="en-US" dirty="0"/>
              <a:t>DELETE FROM orders</a:t>
            </a:r>
          </a:p>
          <a:p>
            <a:pPr marL="0" indent="0">
              <a:buNone/>
            </a:pPr>
            <a:r>
              <a:rPr lang="en-US" dirty="0"/>
              <a:t>WHERE </a:t>
            </a:r>
            <a:r>
              <a:rPr lang="en-US" dirty="0" err="1"/>
              <a:t>order_date</a:t>
            </a:r>
            <a:r>
              <a:rPr lang="en-US" dirty="0"/>
              <a:t> &lt; '2023-01-01';</a:t>
            </a:r>
          </a:p>
          <a:p>
            <a:pPr marL="0" indent="0">
              <a:buNone/>
            </a:pPr>
            <a:endParaRPr lang="x-none" dirty="0"/>
          </a:p>
        </p:txBody>
      </p:sp>
    </p:spTree>
    <p:extLst>
      <p:ext uri="{BB962C8B-B14F-4D97-AF65-F5344CB8AC3E}">
        <p14:creationId xmlns:p14="http://schemas.microsoft.com/office/powerpoint/2010/main" val="876827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ED27D3-4382-43F2-A670-8B0CD935DDCD}"/>
              </a:ext>
            </a:extLst>
          </p:cNvPr>
          <p:cNvSpPr>
            <a:spLocks noGrp="1"/>
          </p:cNvSpPr>
          <p:nvPr>
            <p:ph type="title"/>
          </p:nvPr>
        </p:nvSpPr>
        <p:spPr/>
        <p:txBody>
          <a:bodyPr/>
          <a:lstStyle/>
          <a:p>
            <a:r>
              <a:rPr lang="en-US" b="1" dirty="0"/>
              <a:t>Query Optimization</a:t>
            </a:r>
            <a:br>
              <a:rPr lang="en-US" b="1" dirty="0"/>
            </a:br>
            <a:endParaRPr lang="x-none" dirty="0"/>
          </a:p>
        </p:txBody>
      </p:sp>
      <p:sp>
        <p:nvSpPr>
          <p:cNvPr id="3" name="Content Placeholder 2">
            <a:extLst>
              <a:ext uri="{FF2B5EF4-FFF2-40B4-BE49-F238E27FC236}">
                <a16:creationId xmlns:a16="http://schemas.microsoft.com/office/drawing/2014/main" xmlns="" id="{055F0084-3BE2-4DCD-9D0F-E7BD6F9EEBAE}"/>
              </a:ext>
            </a:extLst>
          </p:cNvPr>
          <p:cNvSpPr>
            <a:spLocks noGrp="1"/>
          </p:cNvSpPr>
          <p:nvPr>
            <p:ph idx="1"/>
          </p:nvPr>
        </p:nvSpPr>
        <p:spPr/>
        <p:txBody>
          <a:bodyPr/>
          <a:lstStyle/>
          <a:p>
            <a:r>
              <a:rPr lang="en-US" b="1" dirty="0"/>
              <a:t>Enhancing Performance</a:t>
            </a:r>
          </a:p>
          <a:p>
            <a:r>
              <a:rPr lang="en-US" dirty="0"/>
              <a:t>Query optimization is a critical aspect of database administration aimed at improving the speed and efficiency of queries. Optimized queries contribute to better overall database performance, ensuring that data retrieval and manipulation tasks are executed in the most efficient manner.</a:t>
            </a:r>
            <a:endParaRPr lang="en-US" b="1" dirty="0"/>
          </a:p>
        </p:txBody>
      </p:sp>
    </p:spTree>
    <p:extLst>
      <p:ext uri="{BB962C8B-B14F-4D97-AF65-F5344CB8AC3E}">
        <p14:creationId xmlns:p14="http://schemas.microsoft.com/office/powerpoint/2010/main" val="483383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A86D92-9F3C-4F74-BDDA-FEC26035AC82}"/>
              </a:ext>
            </a:extLst>
          </p:cNvPr>
          <p:cNvSpPr>
            <a:spLocks noGrp="1"/>
          </p:cNvSpPr>
          <p:nvPr>
            <p:ph type="title"/>
          </p:nvPr>
        </p:nvSpPr>
        <p:spPr>
          <a:xfrm>
            <a:off x="677334" y="609600"/>
            <a:ext cx="8596668" cy="670560"/>
          </a:xfrm>
        </p:spPr>
        <p:txBody>
          <a:bodyPr/>
          <a:lstStyle/>
          <a:p>
            <a:r>
              <a:rPr lang="en-US" b="1" dirty="0"/>
              <a:t>Tips for Optimization:</a:t>
            </a:r>
            <a:endParaRPr lang="x-none" dirty="0"/>
          </a:p>
        </p:txBody>
      </p:sp>
      <p:sp>
        <p:nvSpPr>
          <p:cNvPr id="3" name="Content Placeholder 2">
            <a:extLst>
              <a:ext uri="{FF2B5EF4-FFF2-40B4-BE49-F238E27FC236}">
                <a16:creationId xmlns:a16="http://schemas.microsoft.com/office/drawing/2014/main" xmlns="" id="{C39F94A2-9B3E-4085-803D-463FEBC6DCEC}"/>
              </a:ext>
            </a:extLst>
          </p:cNvPr>
          <p:cNvSpPr>
            <a:spLocks noGrp="1"/>
          </p:cNvSpPr>
          <p:nvPr>
            <p:ph idx="1"/>
          </p:nvPr>
        </p:nvSpPr>
        <p:spPr>
          <a:xfrm>
            <a:off x="677334" y="1280160"/>
            <a:ext cx="8596668" cy="5069839"/>
          </a:xfrm>
        </p:spPr>
        <p:txBody>
          <a:bodyPr>
            <a:normAutofit lnSpcReduction="10000"/>
          </a:bodyPr>
          <a:lstStyle/>
          <a:p>
            <a:r>
              <a:rPr lang="en-US" sz="2400" b="1" dirty="0"/>
              <a:t>Indexing:</a:t>
            </a:r>
          </a:p>
          <a:p>
            <a:r>
              <a:rPr lang="en-US" dirty="0"/>
              <a:t>Creating indexes on columns frequently used in WHERE clauses can significantly speed up data retrieval.</a:t>
            </a:r>
          </a:p>
          <a:p>
            <a:r>
              <a:rPr lang="en-US" dirty="0"/>
              <a:t>Example: CREATE INDEX </a:t>
            </a:r>
            <a:r>
              <a:rPr lang="en-US" dirty="0" err="1"/>
              <a:t>idx_last_name</a:t>
            </a:r>
            <a:r>
              <a:rPr lang="en-US" dirty="0"/>
              <a:t> ON employees(</a:t>
            </a:r>
            <a:r>
              <a:rPr lang="en-US" dirty="0" err="1"/>
              <a:t>last_name</a:t>
            </a:r>
            <a:r>
              <a:rPr lang="en-US" dirty="0"/>
              <a:t>);</a:t>
            </a:r>
          </a:p>
          <a:p>
            <a:r>
              <a:rPr lang="en-US" sz="2400" b="1" dirty="0"/>
              <a:t>Avoiding Table Scans:</a:t>
            </a:r>
          </a:p>
          <a:p>
            <a:r>
              <a:rPr lang="en-US" dirty="0"/>
              <a:t>Minimize the use of full table scans by specifying conditions in WHERE clauses to make use of indexes.</a:t>
            </a:r>
          </a:p>
          <a:p>
            <a:r>
              <a:rPr lang="en-US" dirty="0"/>
              <a:t>Example: Instead of SELECT * FROM products, prefer SELECT * FROM products WHERE category = 'Electronics';</a:t>
            </a:r>
          </a:p>
          <a:p>
            <a:r>
              <a:rPr lang="en-US" sz="2400" b="1" dirty="0"/>
              <a:t>Optimizing Joins:</a:t>
            </a:r>
          </a:p>
          <a:p>
            <a:r>
              <a:rPr lang="en-US" dirty="0"/>
              <a:t>Choose the most efficient join type (INNER, LEFT, RIGHT) based on the relationship between tables.</a:t>
            </a:r>
          </a:p>
          <a:p>
            <a:r>
              <a:rPr lang="en-US" dirty="0"/>
              <a:t>Example: SELECT * FROM employees INNER JOIN departments ON </a:t>
            </a:r>
            <a:r>
              <a:rPr lang="en-US" dirty="0" err="1"/>
              <a:t>employees.department_id</a:t>
            </a:r>
            <a:r>
              <a:rPr lang="en-US" dirty="0"/>
              <a:t> = </a:t>
            </a:r>
            <a:r>
              <a:rPr lang="en-US" dirty="0" err="1"/>
              <a:t>departments.department_id</a:t>
            </a:r>
            <a:r>
              <a:rPr lang="en-US" dirty="0"/>
              <a:t>;</a:t>
            </a:r>
            <a:endParaRPr lang="x-none" dirty="0"/>
          </a:p>
        </p:txBody>
      </p:sp>
    </p:spTree>
    <p:extLst>
      <p:ext uri="{BB962C8B-B14F-4D97-AF65-F5344CB8AC3E}">
        <p14:creationId xmlns:p14="http://schemas.microsoft.com/office/powerpoint/2010/main" val="3920477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5F12DB-F333-4293-93D9-3BEC6BB97A7E}"/>
              </a:ext>
            </a:extLst>
          </p:cNvPr>
          <p:cNvSpPr>
            <a:spLocks noGrp="1"/>
          </p:cNvSpPr>
          <p:nvPr>
            <p:ph type="title"/>
          </p:nvPr>
        </p:nvSpPr>
        <p:spPr>
          <a:xfrm>
            <a:off x="677334" y="355600"/>
            <a:ext cx="8596668" cy="1036320"/>
          </a:xfrm>
        </p:spPr>
        <p:txBody>
          <a:bodyPr>
            <a:normAutofit fontScale="90000"/>
          </a:bodyPr>
          <a:lstStyle/>
          <a:p>
            <a:r>
              <a:rPr lang="en-US" b="1" dirty="0"/>
              <a:t>Example: Before and After Optimization Comparison</a:t>
            </a:r>
            <a:endParaRPr lang="x-none" dirty="0"/>
          </a:p>
        </p:txBody>
      </p:sp>
      <p:sp>
        <p:nvSpPr>
          <p:cNvPr id="3" name="Content Placeholder 2">
            <a:extLst>
              <a:ext uri="{FF2B5EF4-FFF2-40B4-BE49-F238E27FC236}">
                <a16:creationId xmlns:a16="http://schemas.microsoft.com/office/drawing/2014/main" xmlns="" id="{E350AB1D-F7BD-426D-8EA1-AEB74766C93A}"/>
              </a:ext>
            </a:extLst>
          </p:cNvPr>
          <p:cNvSpPr>
            <a:spLocks noGrp="1"/>
          </p:cNvSpPr>
          <p:nvPr>
            <p:ph idx="1"/>
          </p:nvPr>
        </p:nvSpPr>
        <p:spPr>
          <a:xfrm>
            <a:off x="677334" y="1473200"/>
            <a:ext cx="8596668" cy="4568163"/>
          </a:xfrm>
        </p:spPr>
        <p:txBody>
          <a:bodyPr/>
          <a:lstStyle/>
          <a:p>
            <a:r>
              <a:rPr lang="en-US" b="1" dirty="0"/>
              <a:t>Before Optimization:</a:t>
            </a:r>
          </a:p>
          <a:p>
            <a:pPr marL="0" indent="0">
              <a:buNone/>
            </a:pPr>
            <a:r>
              <a:rPr lang="en-US" dirty="0"/>
              <a:t>SELECT * FROM orders</a:t>
            </a:r>
          </a:p>
          <a:p>
            <a:pPr marL="0" indent="0">
              <a:buNone/>
            </a:pPr>
            <a:r>
              <a:rPr lang="en-US" dirty="0"/>
              <a:t>WHERE </a:t>
            </a:r>
            <a:r>
              <a:rPr lang="en-US" dirty="0" err="1"/>
              <a:t>customer_id</a:t>
            </a:r>
            <a:r>
              <a:rPr lang="en-US" dirty="0"/>
              <a:t> IN (SELECT </a:t>
            </a:r>
            <a:r>
              <a:rPr lang="en-US" dirty="0" err="1"/>
              <a:t>customer_id</a:t>
            </a:r>
            <a:r>
              <a:rPr lang="en-US" dirty="0"/>
              <a:t> FROM customers WHERE country = 'USA');</a:t>
            </a:r>
          </a:p>
          <a:p>
            <a:pPr marL="0" indent="0">
              <a:buNone/>
            </a:pPr>
            <a:r>
              <a:rPr lang="en-US" b="1" dirty="0"/>
              <a:t>After Optimization:</a:t>
            </a:r>
          </a:p>
          <a:p>
            <a:pPr marL="0" indent="0">
              <a:buNone/>
            </a:pPr>
            <a:r>
              <a:rPr lang="en-US" dirty="0"/>
              <a:t>-- Assuming customers table has an index on the country column</a:t>
            </a:r>
          </a:p>
          <a:p>
            <a:pPr marL="0" indent="0">
              <a:buNone/>
            </a:pPr>
            <a:r>
              <a:rPr lang="en-US" dirty="0"/>
              <a:t>SELECT orders.*</a:t>
            </a:r>
          </a:p>
          <a:p>
            <a:pPr marL="0" indent="0">
              <a:buNone/>
            </a:pPr>
            <a:r>
              <a:rPr lang="en-US" dirty="0"/>
              <a:t>FROM orders</a:t>
            </a:r>
          </a:p>
          <a:p>
            <a:pPr marL="0" indent="0">
              <a:buNone/>
            </a:pPr>
            <a:r>
              <a:rPr lang="en-US" dirty="0"/>
              <a:t>INNER JOIN customers ON </a:t>
            </a:r>
            <a:r>
              <a:rPr lang="en-US" dirty="0" err="1"/>
              <a:t>orders.customer_id</a:t>
            </a:r>
            <a:r>
              <a:rPr lang="en-US" dirty="0"/>
              <a:t> = </a:t>
            </a:r>
            <a:r>
              <a:rPr lang="en-US" dirty="0" err="1"/>
              <a:t>customers.customer_id</a:t>
            </a:r>
            <a:endParaRPr lang="en-US" dirty="0"/>
          </a:p>
          <a:p>
            <a:pPr marL="0" indent="0">
              <a:buNone/>
            </a:pPr>
            <a:r>
              <a:rPr lang="en-US" dirty="0"/>
              <a:t>WHERE </a:t>
            </a:r>
            <a:r>
              <a:rPr lang="en-US" dirty="0" err="1"/>
              <a:t>customers.country</a:t>
            </a:r>
            <a:r>
              <a:rPr lang="en-US"/>
              <a:t> = 'USA';</a:t>
            </a:r>
          </a:p>
          <a:p>
            <a:pPr marL="0" indent="0">
              <a:buNone/>
            </a:pPr>
            <a:endParaRPr lang="x-none" dirty="0"/>
          </a:p>
        </p:txBody>
      </p:sp>
    </p:spTree>
    <p:extLst>
      <p:ext uri="{BB962C8B-B14F-4D97-AF65-F5344CB8AC3E}">
        <p14:creationId xmlns:p14="http://schemas.microsoft.com/office/powerpoint/2010/main" val="3684413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B13580-7EBA-4FF7-B649-C0EBCA58597F}"/>
              </a:ext>
            </a:extLst>
          </p:cNvPr>
          <p:cNvSpPr>
            <a:spLocks noGrp="1"/>
          </p:cNvSpPr>
          <p:nvPr>
            <p:ph type="title"/>
          </p:nvPr>
        </p:nvSpPr>
        <p:spPr>
          <a:xfrm>
            <a:off x="677334" y="609600"/>
            <a:ext cx="8596668" cy="822960"/>
          </a:xfrm>
        </p:spPr>
        <p:txBody>
          <a:bodyPr>
            <a:normAutofit fontScale="90000"/>
          </a:bodyPr>
          <a:lstStyle/>
          <a:p>
            <a:r>
              <a:rPr lang="en-US" b="1" dirty="0"/>
              <a:t>Full-Text Search</a:t>
            </a:r>
            <a:br>
              <a:rPr lang="en-US" b="1" dirty="0"/>
            </a:br>
            <a:endParaRPr lang="x-none" dirty="0"/>
          </a:p>
        </p:txBody>
      </p:sp>
      <p:sp>
        <p:nvSpPr>
          <p:cNvPr id="3" name="Content Placeholder 2">
            <a:extLst>
              <a:ext uri="{FF2B5EF4-FFF2-40B4-BE49-F238E27FC236}">
                <a16:creationId xmlns:a16="http://schemas.microsoft.com/office/drawing/2014/main" xmlns="" id="{4A9990D6-5F3E-408D-AF13-FDF269612706}"/>
              </a:ext>
            </a:extLst>
          </p:cNvPr>
          <p:cNvSpPr>
            <a:spLocks noGrp="1"/>
          </p:cNvSpPr>
          <p:nvPr>
            <p:ph idx="1"/>
          </p:nvPr>
        </p:nvSpPr>
        <p:spPr>
          <a:xfrm>
            <a:off x="677334" y="1488613"/>
            <a:ext cx="8596668" cy="4973147"/>
          </a:xfrm>
        </p:spPr>
        <p:txBody>
          <a:bodyPr>
            <a:normAutofit/>
          </a:bodyPr>
          <a:lstStyle/>
          <a:p>
            <a:r>
              <a:rPr lang="en-US" sz="2400" b="1" dirty="0"/>
              <a:t>Definition: Searching within Text Fields</a:t>
            </a:r>
          </a:p>
          <a:p>
            <a:r>
              <a:rPr lang="en-US" dirty="0"/>
              <a:t>Full-text search is a powerful feature that allows users to search for words or phrases within text fields of a database. Unlike traditional searches, which match exact values, full-text search enables more flexible and context-aware exploration of textual data.</a:t>
            </a:r>
          </a:p>
          <a:p>
            <a:r>
              <a:rPr lang="en-US" sz="2400" b="1" dirty="0"/>
              <a:t>Use Cases:</a:t>
            </a:r>
          </a:p>
          <a:p>
            <a:r>
              <a:rPr lang="en-US" dirty="0"/>
              <a:t>Content Management:</a:t>
            </a:r>
          </a:p>
          <a:p>
            <a:r>
              <a:rPr lang="en-US" dirty="0"/>
              <a:t>In content management systems, full-text search enables users to quickly locate documents, articles, or other content based on keywords or phrases.</a:t>
            </a:r>
          </a:p>
          <a:p>
            <a:r>
              <a:rPr lang="en-US" sz="2400" b="1" dirty="0"/>
              <a:t>Search Engines:</a:t>
            </a:r>
          </a:p>
          <a:p>
            <a:r>
              <a:rPr lang="en-US" dirty="0"/>
              <a:t>Search engines heavily rely on full-text search to provide relevant and accurate results to users searching the vast amount of information available on the internet.</a:t>
            </a:r>
            <a:endParaRPr lang="x-none" dirty="0"/>
          </a:p>
        </p:txBody>
      </p:sp>
    </p:spTree>
    <p:extLst>
      <p:ext uri="{BB962C8B-B14F-4D97-AF65-F5344CB8AC3E}">
        <p14:creationId xmlns:p14="http://schemas.microsoft.com/office/powerpoint/2010/main" val="2779996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8BB689-D965-4795-9D18-D8AE30A70596}"/>
              </a:ext>
            </a:extLst>
          </p:cNvPr>
          <p:cNvSpPr>
            <a:spLocks noGrp="1"/>
          </p:cNvSpPr>
          <p:nvPr>
            <p:ph type="title"/>
          </p:nvPr>
        </p:nvSpPr>
        <p:spPr>
          <a:xfrm>
            <a:off x="850054" y="816637"/>
            <a:ext cx="8596668" cy="853440"/>
          </a:xfrm>
        </p:spPr>
        <p:txBody>
          <a:bodyPr>
            <a:normAutofit fontScale="90000"/>
          </a:bodyPr>
          <a:lstStyle/>
          <a:p>
            <a:r>
              <a:rPr lang="en-US" b="1" dirty="0"/>
              <a:t>Integration: How Databases Support Full-Text Search</a:t>
            </a:r>
            <a:endParaRPr lang="x-none" dirty="0"/>
          </a:p>
        </p:txBody>
      </p:sp>
      <p:sp>
        <p:nvSpPr>
          <p:cNvPr id="3" name="Content Placeholder 2">
            <a:extLst>
              <a:ext uri="{FF2B5EF4-FFF2-40B4-BE49-F238E27FC236}">
                <a16:creationId xmlns:a16="http://schemas.microsoft.com/office/drawing/2014/main" xmlns="" id="{9730E356-EE8A-4712-8F7F-BFCC1250E237}"/>
              </a:ext>
            </a:extLst>
          </p:cNvPr>
          <p:cNvSpPr>
            <a:spLocks noGrp="1"/>
          </p:cNvSpPr>
          <p:nvPr>
            <p:ph idx="1"/>
          </p:nvPr>
        </p:nvSpPr>
        <p:spPr>
          <a:xfrm>
            <a:off x="677334" y="1930400"/>
            <a:ext cx="8596668" cy="3552163"/>
          </a:xfrm>
        </p:spPr>
        <p:txBody>
          <a:bodyPr>
            <a:normAutofit/>
          </a:bodyPr>
          <a:lstStyle/>
          <a:p>
            <a:r>
              <a:rPr lang="en-US" dirty="0"/>
              <a:t>Databases implement full-text search capabilities through specialized functions and indexes designed to handle textual data efficiently.</a:t>
            </a:r>
          </a:p>
          <a:p>
            <a:r>
              <a:rPr lang="en-US" dirty="0"/>
              <a:t>Key Components:</a:t>
            </a:r>
          </a:p>
          <a:p>
            <a:r>
              <a:rPr lang="en-US" sz="2000" b="1" dirty="0"/>
              <a:t>Full-Text Index:</a:t>
            </a:r>
          </a:p>
          <a:p>
            <a:r>
              <a:rPr lang="en-US" dirty="0"/>
              <a:t>A special index created on text columns to facilitate fast and efficient searching.</a:t>
            </a:r>
          </a:p>
          <a:p>
            <a:r>
              <a:rPr lang="en-US" dirty="0"/>
              <a:t>Example: CREATE FULLTEXT INDEX </a:t>
            </a:r>
            <a:r>
              <a:rPr lang="en-US" dirty="0" err="1"/>
              <a:t>idx_content</a:t>
            </a:r>
            <a:r>
              <a:rPr lang="en-US" dirty="0"/>
              <a:t> ON documents(content);</a:t>
            </a:r>
          </a:p>
        </p:txBody>
      </p:sp>
    </p:spTree>
    <p:extLst>
      <p:ext uri="{BB962C8B-B14F-4D97-AF65-F5344CB8AC3E}">
        <p14:creationId xmlns:p14="http://schemas.microsoft.com/office/powerpoint/2010/main" val="1302535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BA72B0-DEFB-4007-AD5F-69475C01788D}"/>
              </a:ext>
            </a:extLst>
          </p:cNvPr>
          <p:cNvSpPr>
            <a:spLocks noGrp="1"/>
          </p:cNvSpPr>
          <p:nvPr>
            <p:ph type="title"/>
          </p:nvPr>
        </p:nvSpPr>
        <p:spPr>
          <a:xfrm>
            <a:off x="677334" y="609600"/>
            <a:ext cx="8596668" cy="1320800"/>
          </a:xfrm>
        </p:spPr>
        <p:txBody>
          <a:bodyPr/>
          <a:lstStyle/>
          <a:p>
            <a:r>
              <a:rPr lang="en-US" b="1" dirty="0"/>
              <a:t>Integration: How Databases Support Full-Text Search</a:t>
            </a:r>
            <a:endParaRPr lang="x-none" dirty="0"/>
          </a:p>
        </p:txBody>
      </p:sp>
      <p:sp>
        <p:nvSpPr>
          <p:cNvPr id="3" name="Content Placeholder 2">
            <a:extLst>
              <a:ext uri="{FF2B5EF4-FFF2-40B4-BE49-F238E27FC236}">
                <a16:creationId xmlns:a16="http://schemas.microsoft.com/office/drawing/2014/main" xmlns="" id="{8963E795-CA13-4D19-9949-7FAAD1BDB0F8}"/>
              </a:ext>
            </a:extLst>
          </p:cNvPr>
          <p:cNvSpPr>
            <a:spLocks noGrp="1"/>
          </p:cNvSpPr>
          <p:nvPr>
            <p:ph idx="1"/>
          </p:nvPr>
        </p:nvSpPr>
        <p:spPr/>
        <p:txBody>
          <a:bodyPr/>
          <a:lstStyle/>
          <a:p>
            <a:r>
              <a:rPr lang="en-US" sz="2400" b="1" dirty="0"/>
              <a:t>Full-Text Search Functions:</a:t>
            </a:r>
          </a:p>
          <a:p>
            <a:r>
              <a:rPr lang="en-US" dirty="0"/>
              <a:t>SQL functions designed for full-text search operations.</a:t>
            </a:r>
          </a:p>
          <a:p>
            <a:r>
              <a:rPr lang="en-US" dirty="0"/>
              <a:t>Example: SELECT * FROM documents WHERE MATCH(content) AGAINST('search query');</a:t>
            </a:r>
          </a:p>
          <a:p>
            <a:r>
              <a:rPr lang="en-US" sz="2400" b="1" dirty="0"/>
              <a:t>Ranking and Scoring:</a:t>
            </a:r>
          </a:p>
          <a:p>
            <a:r>
              <a:rPr lang="en-US" dirty="0"/>
              <a:t>Full-text search often includes algorithms for ranking and scoring results based on relevance.</a:t>
            </a:r>
          </a:p>
          <a:p>
            <a:r>
              <a:rPr lang="en-US" dirty="0"/>
              <a:t>Example: Results with more occurrences of the search term may be ranked higher.</a:t>
            </a:r>
            <a:endParaRPr lang="x-none" dirty="0"/>
          </a:p>
          <a:p>
            <a:endParaRPr lang="x-none" dirty="0"/>
          </a:p>
        </p:txBody>
      </p:sp>
    </p:spTree>
    <p:extLst>
      <p:ext uri="{BB962C8B-B14F-4D97-AF65-F5344CB8AC3E}">
        <p14:creationId xmlns:p14="http://schemas.microsoft.com/office/powerpoint/2010/main" val="2081819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C871EF-673C-4266-A681-AF39A5E57AB0}"/>
              </a:ext>
            </a:extLst>
          </p:cNvPr>
          <p:cNvSpPr>
            <a:spLocks noGrp="1"/>
          </p:cNvSpPr>
          <p:nvPr>
            <p:ph type="title"/>
          </p:nvPr>
        </p:nvSpPr>
        <p:spPr>
          <a:xfrm>
            <a:off x="677334" y="609600"/>
            <a:ext cx="8596668" cy="944880"/>
          </a:xfrm>
        </p:spPr>
        <p:txBody>
          <a:bodyPr>
            <a:normAutofit fontScale="90000"/>
          </a:bodyPr>
          <a:lstStyle/>
          <a:p>
            <a:r>
              <a:rPr lang="en-US" b="1" dirty="0"/>
              <a:t>NoSQL Query Languages</a:t>
            </a:r>
            <a:br>
              <a:rPr lang="en-US" b="1" dirty="0"/>
            </a:br>
            <a:endParaRPr lang="x-none" dirty="0"/>
          </a:p>
        </p:txBody>
      </p:sp>
      <p:sp>
        <p:nvSpPr>
          <p:cNvPr id="3" name="Content Placeholder 2">
            <a:extLst>
              <a:ext uri="{FF2B5EF4-FFF2-40B4-BE49-F238E27FC236}">
                <a16:creationId xmlns:a16="http://schemas.microsoft.com/office/drawing/2014/main" xmlns="" id="{64A8D441-2D47-4FE1-99DB-5478C03A5EA1}"/>
              </a:ext>
            </a:extLst>
          </p:cNvPr>
          <p:cNvSpPr>
            <a:spLocks noGrp="1"/>
          </p:cNvSpPr>
          <p:nvPr>
            <p:ph idx="1"/>
          </p:nvPr>
        </p:nvSpPr>
        <p:spPr>
          <a:xfrm>
            <a:off x="677334" y="1463041"/>
            <a:ext cx="8596668" cy="4578322"/>
          </a:xfrm>
        </p:spPr>
        <p:txBody>
          <a:bodyPr>
            <a:normAutofit/>
          </a:bodyPr>
          <a:lstStyle/>
          <a:p>
            <a:r>
              <a:rPr lang="en-US" b="1" dirty="0"/>
              <a:t>Handling Unstructured Data</a:t>
            </a:r>
          </a:p>
          <a:p>
            <a:r>
              <a:rPr lang="en-US" dirty="0"/>
              <a:t>NoSQL databases are designed to handle unstructured or semi-structured data, offering a flexible and scalable alternative to traditional relational databases. Unlike SQL databases, which are table-oriented, NoSQL databases can store and process diverse data types, including documents, key-value pairs, graphs, and more.</a:t>
            </a:r>
          </a:p>
          <a:p>
            <a:r>
              <a:rPr lang="en-US" sz="2000" b="1" dirty="0"/>
              <a:t>Examples:</a:t>
            </a:r>
          </a:p>
          <a:p>
            <a:r>
              <a:rPr lang="en-US" sz="2000" b="1" dirty="0"/>
              <a:t>MongoDB Query Language:</a:t>
            </a:r>
          </a:p>
          <a:p>
            <a:r>
              <a:rPr lang="en-US" dirty="0"/>
              <a:t>MongoDB is a popular document-oriented NoSQL database. It uses BSON (Binary JSON) documents and supports a rich query language for data manipulation and retrieval.</a:t>
            </a:r>
          </a:p>
          <a:p>
            <a:r>
              <a:rPr lang="en-US" dirty="0"/>
              <a:t>Example Query: </a:t>
            </a:r>
            <a:r>
              <a:rPr lang="en-US" dirty="0" err="1"/>
              <a:t>db.users.find</a:t>
            </a:r>
            <a:r>
              <a:rPr lang="en-US" dirty="0"/>
              <a:t>({ name: 'John' })</a:t>
            </a:r>
            <a:endParaRPr lang="x-none" dirty="0"/>
          </a:p>
        </p:txBody>
      </p:sp>
    </p:spTree>
    <p:extLst>
      <p:ext uri="{BB962C8B-B14F-4D97-AF65-F5344CB8AC3E}">
        <p14:creationId xmlns:p14="http://schemas.microsoft.com/office/powerpoint/2010/main" val="562190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160955-9503-475F-BC60-A7B580BA304E}"/>
              </a:ext>
            </a:extLst>
          </p:cNvPr>
          <p:cNvSpPr>
            <a:spLocks noGrp="1"/>
          </p:cNvSpPr>
          <p:nvPr>
            <p:ph type="title"/>
          </p:nvPr>
        </p:nvSpPr>
        <p:spPr/>
        <p:txBody>
          <a:bodyPr/>
          <a:lstStyle/>
          <a:p>
            <a:r>
              <a:rPr lang="en-US" b="1" dirty="0"/>
              <a:t>NoSQL Query Languages</a:t>
            </a:r>
            <a:endParaRPr lang="x-none" dirty="0"/>
          </a:p>
        </p:txBody>
      </p:sp>
      <p:sp>
        <p:nvSpPr>
          <p:cNvPr id="3" name="Content Placeholder 2">
            <a:extLst>
              <a:ext uri="{FF2B5EF4-FFF2-40B4-BE49-F238E27FC236}">
                <a16:creationId xmlns:a16="http://schemas.microsoft.com/office/drawing/2014/main" xmlns="" id="{9CD17BE9-1796-4FF2-8E88-7B641A578AF8}"/>
              </a:ext>
            </a:extLst>
          </p:cNvPr>
          <p:cNvSpPr>
            <a:spLocks noGrp="1"/>
          </p:cNvSpPr>
          <p:nvPr>
            <p:ph idx="1"/>
          </p:nvPr>
        </p:nvSpPr>
        <p:spPr/>
        <p:txBody>
          <a:bodyPr/>
          <a:lstStyle/>
          <a:p>
            <a:r>
              <a:rPr lang="en-US" sz="2400" b="1" dirty="0"/>
              <a:t>Cypher for Graph Databases:</a:t>
            </a:r>
          </a:p>
          <a:p>
            <a:r>
              <a:rPr lang="en-US" dirty="0"/>
              <a:t>Cypher is a query language specifically designed for graph databases like Neo4j. It allows for expressive and efficient querying of graph structures.</a:t>
            </a:r>
          </a:p>
          <a:p>
            <a:r>
              <a:rPr lang="en-US" dirty="0"/>
              <a:t>Example Query: MATCH (</a:t>
            </a:r>
            <a:r>
              <a:rPr lang="en-US" dirty="0" err="1"/>
              <a:t>p:Person</a:t>
            </a:r>
            <a:r>
              <a:rPr lang="en-US" dirty="0"/>
              <a:t>)-[</a:t>
            </a:r>
            <a:r>
              <a:rPr lang="en-US" dirty="0" err="1"/>
              <a:t>r:LIKES</a:t>
            </a:r>
            <a:r>
              <a:rPr lang="en-US" dirty="0"/>
              <a:t>]-&gt;(</a:t>
            </a:r>
            <a:r>
              <a:rPr lang="en-US" dirty="0" err="1"/>
              <a:t>m:Movie</a:t>
            </a:r>
            <a:r>
              <a:rPr lang="en-US" dirty="0"/>
              <a:t>) RETURN p, r, m</a:t>
            </a:r>
            <a:endParaRPr lang="x-none" dirty="0"/>
          </a:p>
        </p:txBody>
      </p:sp>
    </p:spTree>
    <p:extLst>
      <p:ext uri="{BB962C8B-B14F-4D97-AF65-F5344CB8AC3E}">
        <p14:creationId xmlns:p14="http://schemas.microsoft.com/office/powerpoint/2010/main" val="3158515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24733F-7125-4BE8-AAA9-2695E2B48C0F}"/>
              </a:ext>
            </a:extLst>
          </p:cNvPr>
          <p:cNvSpPr>
            <a:spLocks noGrp="1"/>
          </p:cNvSpPr>
          <p:nvPr>
            <p:ph type="title"/>
          </p:nvPr>
        </p:nvSpPr>
        <p:spPr/>
        <p:txBody>
          <a:bodyPr/>
          <a:lstStyle/>
          <a:p>
            <a:r>
              <a:rPr lang="en-US" b="1" dirty="0"/>
              <a:t>Introduction to Query Languages</a:t>
            </a:r>
            <a:endParaRPr lang="x-none" dirty="0"/>
          </a:p>
        </p:txBody>
      </p:sp>
      <p:sp>
        <p:nvSpPr>
          <p:cNvPr id="3" name="Content Placeholder 2">
            <a:extLst>
              <a:ext uri="{FF2B5EF4-FFF2-40B4-BE49-F238E27FC236}">
                <a16:creationId xmlns:a16="http://schemas.microsoft.com/office/drawing/2014/main" xmlns="" id="{059B7736-0AC9-4769-A70C-C8109AA0F3A4}"/>
              </a:ext>
            </a:extLst>
          </p:cNvPr>
          <p:cNvSpPr>
            <a:spLocks noGrp="1"/>
          </p:cNvSpPr>
          <p:nvPr>
            <p:ph idx="1"/>
          </p:nvPr>
        </p:nvSpPr>
        <p:spPr/>
        <p:txBody>
          <a:bodyPr/>
          <a:lstStyle/>
          <a:p>
            <a:r>
              <a:rPr lang="en-US" b="1" dirty="0"/>
              <a:t>Query languages</a:t>
            </a:r>
            <a:r>
              <a:rPr lang="en-US" dirty="0"/>
              <a:t> are specialized programming languages designed for retrieving, manipulating, and managing data in a database. They serve as a bridge between the user and the database, allowing seamless interaction and data retrieval.</a:t>
            </a:r>
          </a:p>
          <a:p>
            <a:endParaRPr lang="x-none" dirty="0"/>
          </a:p>
        </p:txBody>
      </p:sp>
    </p:spTree>
    <p:extLst>
      <p:ext uri="{BB962C8B-B14F-4D97-AF65-F5344CB8AC3E}">
        <p14:creationId xmlns:p14="http://schemas.microsoft.com/office/powerpoint/2010/main" val="2218549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F50425-1AC9-4082-BB74-9DD0D7B7A6EC}"/>
              </a:ext>
            </a:extLst>
          </p:cNvPr>
          <p:cNvSpPr>
            <a:spLocks noGrp="1"/>
          </p:cNvSpPr>
          <p:nvPr>
            <p:ph type="title"/>
          </p:nvPr>
        </p:nvSpPr>
        <p:spPr>
          <a:xfrm>
            <a:off x="677334" y="609600"/>
            <a:ext cx="8596668" cy="914400"/>
          </a:xfrm>
        </p:spPr>
        <p:txBody>
          <a:bodyPr>
            <a:normAutofit fontScale="90000"/>
          </a:bodyPr>
          <a:lstStyle/>
          <a:p>
            <a:r>
              <a:rPr lang="en-US" b="1" dirty="0"/>
              <a:t>Contrast with SQL: Highlight Key Differences</a:t>
            </a:r>
            <a:endParaRPr lang="x-none" dirty="0"/>
          </a:p>
        </p:txBody>
      </p:sp>
      <p:sp>
        <p:nvSpPr>
          <p:cNvPr id="3" name="Content Placeholder 2">
            <a:extLst>
              <a:ext uri="{FF2B5EF4-FFF2-40B4-BE49-F238E27FC236}">
                <a16:creationId xmlns:a16="http://schemas.microsoft.com/office/drawing/2014/main" xmlns="" id="{344DABF0-9640-42D2-B59C-BAD667C3EC79}"/>
              </a:ext>
            </a:extLst>
          </p:cNvPr>
          <p:cNvSpPr>
            <a:spLocks noGrp="1"/>
          </p:cNvSpPr>
          <p:nvPr>
            <p:ph idx="1"/>
          </p:nvPr>
        </p:nvSpPr>
        <p:spPr>
          <a:xfrm>
            <a:off x="677334" y="1625601"/>
            <a:ext cx="8596668" cy="4415762"/>
          </a:xfrm>
        </p:spPr>
        <p:txBody>
          <a:bodyPr>
            <a:normAutofit/>
          </a:bodyPr>
          <a:lstStyle/>
          <a:p>
            <a:r>
              <a:rPr lang="en-US" sz="2100" b="1" dirty="0"/>
              <a:t>Data Structure:</a:t>
            </a:r>
          </a:p>
          <a:p>
            <a:r>
              <a:rPr lang="en-US" dirty="0"/>
              <a:t>SQL: Relational databases use tables with predefined schemas.</a:t>
            </a:r>
          </a:p>
          <a:p>
            <a:r>
              <a:rPr lang="en-US" dirty="0"/>
              <a:t>NoSQL: Databases are schema-less or have a flexible schema, allowing dynamic data models.</a:t>
            </a:r>
          </a:p>
          <a:p>
            <a:r>
              <a:rPr lang="en-US" sz="2100" b="1" dirty="0"/>
              <a:t>Query Language:</a:t>
            </a:r>
          </a:p>
          <a:p>
            <a:r>
              <a:rPr lang="en-US" dirty="0"/>
              <a:t>SQL: Standardized language with commands like SELECT, INSERT, UPDATE, DELETE.</a:t>
            </a:r>
          </a:p>
          <a:p>
            <a:r>
              <a:rPr lang="en-US" dirty="0"/>
              <a:t>NoSQL: Varied query languages tailored to different data models (e.g., MongoDB Query Language, Cypher for graph databases).</a:t>
            </a:r>
          </a:p>
        </p:txBody>
      </p:sp>
    </p:spTree>
    <p:extLst>
      <p:ext uri="{BB962C8B-B14F-4D97-AF65-F5344CB8AC3E}">
        <p14:creationId xmlns:p14="http://schemas.microsoft.com/office/powerpoint/2010/main" val="1582504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A877CC-6981-4161-A996-A649B56B09AC}"/>
              </a:ext>
            </a:extLst>
          </p:cNvPr>
          <p:cNvSpPr>
            <a:spLocks noGrp="1"/>
          </p:cNvSpPr>
          <p:nvPr>
            <p:ph type="title"/>
          </p:nvPr>
        </p:nvSpPr>
        <p:spPr/>
        <p:txBody>
          <a:bodyPr/>
          <a:lstStyle/>
          <a:p>
            <a:r>
              <a:rPr lang="en-US" b="1" dirty="0"/>
              <a:t>Contrast with SQL: Highlight Key Differences</a:t>
            </a:r>
            <a:endParaRPr lang="x-none" dirty="0"/>
          </a:p>
        </p:txBody>
      </p:sp>
      <p:sp>
        <p:nvSpPr>
          <p:cNvPr id="3" name="Content Placeholder 2">
            <a:extLst>
              <a:ext uri="{FF2B5EF4-FFF2-40B4-BE49-F238E27FC236}">
                <a16:creationId xmlns:a16="http://schemas.microsoft.com/office/drawing/2014/main" xmlns="" id="{2BEFFD43-B666-4EFE-AC04-1CA476AE1DBA}"/>
              </a:ext>
            </a:extLst>
          </p:cNvPr>
          <p:cNvSpPr>
            <a:spLocks noGrp="1"/>
          </p:cNvSpPr>
          <p:nvPr>
            <p:ph idx="1"/>
          </p:nvPr>
        </p:nvSpPr>
        <p:spPr/>
        <p:txBody>
          <a:bodyPr/>
          <a:lstStyle/>
          <a:p>
            <a:r>
              <a:rPr lang="en-US" sz="2100" b="1" dirty="0"/>
              <a:t>Scalability:</a:t>
            </a:r>
          </a:p>
          <a:p>
            <a:r>
              <a:rPr lang="en-US" dirty="0"/>
              <a:t>SQL: Vertical scaling (adding more resources to a single server).</a:t>
            </a:r>
          </a:p>
          <a:p>
            <a:r>
              <a:rPr lang="en-US" dirty="0"/>
              <a:t>NoSQL: Horizontal scaling (adding more servers to distribute data and load).</a:t>
            </a:r>
          </a:p>
          <a:p>
            <a:r>
              <a:rPr lang="en-US" sz="2100" b="1" dirty="0"/>
              <a:t>Data Relationships:</a:t>
            </a:r>
          </a:p>
          <a:p>
            <a:r>
              <a:rPr lang="en-US" dirty="0"/>
              <a:t>SQL: Relationships are typically established using foreign keys.</a:t>
            </a:r>
          </a:p>
          <a:p>
            <a:r>
              <a:rPr lang="en-US" dirty="0"/>
              <a:t>NoSQL: Relationships are managed differently based on the database type (e.g., embedded documents, key-value pairs, or graph edges).</a:t>
            </a:r>
            <a:endParaRPr lang="x-none" dirty="0"/>
          </a:p>
          <a:p>
            <a:endParaRPr lang="x-none" dirty="0"/>
          </a:p>
        </p:txBody>
      </p:sp>
    </p:spTree>
    <p:extLst>
      <p:ext uri="{BB962C8B-B14F-4D97-AF65-F5344CB8AC3E}">
        <p14:creationId xmlns:p14="http://schemas.microsoft.com/office/powerpoint/2010/main" val="319052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4FDF66-C4E8-4617-BD86-6F46DEAD3F58}"/>
              </a:ext>
            </a:extLst>
          </p:cNvPr>
          <p:cNvSpPr>
            <a:spLocks noGrp="1"/>
          </p:cNvSpPr>
          <p:nvPr>
            <p:ph type="title"/>
          </p:nvPr>
        </p:nvSpPr>
        <p:spPr/>
        <p:txBody>
          <a:bodyPr/>
          <a:lstStyle/>
          <a:p>
            <a:r>
              <a:rPr lang="en-US" b="1" dirty="0"/>
              <a:t>Search Specifications</a:t>
            </a:r>
            <a:br>
              <a:rPr lang="en-US" b="1" dirty="0"/>
            </a:br>
            <a:endParaRPr lang="x-none" dirty="0"/>
          </a:p>
        </p:txBody>
      </p:sp>
      <p:sp>
        <p:nvSpPr>
          <p:cNvPr id="3" name="Content Placeholder 2">
            <a:extLst>
              <a:ext uri="{FF2B5EF4-FFF2-40B4-BE49-F238E27FC236}">
                <a16:creationId xmlns:a16="http://schemas.microsoft.com/office/drawing/2014/main" xmlns="" id="{8A5D39C7-62D1-4B23-81EC-C623480983EB}"/>
              </a:ext>
            </a:extLst>
          </p:cNvPr>
          <p:cNvSpPr>
            <a:spLocks noGrp="1"/>
          </p:cNvSpPr>
          <p:nvPr>
            <p:ph idx="1"/>
          </p:nvPr>
        </p:nvSpPr>
        <p:spPr>
          <a:xfrm>
            <a:off x="677334" y="1818641"/>
            <a:ext cx="8596668" cy="4222722"/>
          </a:xfrm>
        </p:spPr>
        <p:txBody>
          <a:bodyPr/>
          <a:lstStyle/>
          <a:p>
            <a:r>
              <a:rPr lang="en-US" sz="2400" b="1" dirty="0"/>
              <a:t>Defining Search Specifications</a:t>
            </a:r>
          </a:p>
          <a:p>
            <a:r>
              <a:rPr lang="en-US" dirty="0"/>
              <a:t>Search specifications involve the process of clearly outlining the criteria and conditions for database searches. These specifications are crucial for accurately retrieving relevant data and ensuring that the search aligns with the intended goal</a:t>
            </a:r>
          </a:p>
          <a:p>
            <a:r>
              <a:rPr lang="en-US" sz="2400" b="1" dirty="0"/>
              <a:t>Controlling Searches with Criteria and Conditions</a:t>
            </a:r>
          </a:p>
          <a:p>
            <a:r>
              <a:rPr lang="en-US" dirty="0"/>
              <a:t>Effective search specifications include well-defined criteria and conditions that guide the search process. These criteria help narrow down the search space and ensure that the results are both meaningful and relevant.</a:t>
            </a:r>
          </a:p>
          <a:p>
            <a:endParaRPr lang="x-none" dirty="0"/>
          </a:p>
        </p:txBody>
      </p:sp>
    </p:spTree>
    <p:extLst>
      <p:ext uri="{BB962C8B-B14F-4D97-AF65-F5344CB8AC3E}">
        <p14:creationId xmlns:p14="http://schemas.microsoft.com/office/powerpoint/2010/main" val="1940954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E0284D-D94A-48E9-9F71-95800B21872C}"/>
              </a:ext>
            </a:extLst>
          </p:cNvPr>
          <p:cNvSpPr>
            <a:spLocks noGrp="1"/>
          </p:cNvSpPr>
          <p:nvPr>
            <p:ph type="title"/>
          </p:nvPr>
        </p:nvSpPr>
        <p:spPr/>
        <p:txBody>
          <a:bodyPr/>
          <a:lstStyle/>
          <a:p>
            <a:r>
              <a:rPr lang="en-US" b="1" dirty="0"/>
              <a:t>Search Specifications</a:t>
            </a:r>
            <a:br>
              <a:rPr lang="en-US" b="1" dirty="0"/>
            </a:br>
            <a:endParaRPr lang="x-none" dirty="0"/>
          </a:p>
        </p:txBody>
      </p:sp>
      <p:sp>
        <p:nvSpPr>
          <p:cNvPr id="3" name="Content Placeholder 2">
            <a:extLst>
              <a:ext uri="{FF2B5EF4-FFF2-40B4-BE49-F238E27FC236}">
                <a16:creationId xmlns:a16="http://schemas.microsoft.com/office/drawing/2014/main" xmlns="" id="{29A98666-15B0-40DF-8818-0F3B92C438E4}"/>
              </a:ext>
            </a:extLst>
          </p:cNvPr>
          <p:cNvSpPr>
            <a:spLocks noGrp="1"/>
          </p:cNvSpPr>
          <p:nvPr>
            <p:ph idx="1"/>
          </p:nvPr>
        </p:nvSpPr>
        <p:spPr/>
        <p:txBody>
          <a:bodyPr/>
          <a:lstStyle/>
          <a:p>
            <a:r>
              <a:rPr lang="en-US" b="1" dirty="0"/>
              <a:t>Example Search Specification:</a:t>
            </a:r>
            <a:endParaRPr lang="en-US" dirty="0"/>
          </a:p>
          <a:p>
            <a:r>
              <a:rPr lang="en-US" dirty="0"/>
              <a:t>Retrieve all products with a price less than $50 and belonging to the 'Electronics' category.</a:t>
            </a:r>
          </a:p>
          <a:p>
            <a:pPr marL="400050" lvl="1" indent="0">
              <a:buNone/>
            </a:pPr>
            <a:r>
              <a:rPr lang="en-US" dirty="0"/>
              <a:t>SELECT * FROM products</a:t>
            </a:r>
          </a:p>
          <a:p>
            <a:pPr marL="400050" lvl="1" indent="0">
              <a:buNone/>
            </a:pPr>
            <a:r>
              <a:rPr lang="en-US" dirty="0"/>
              <a:t>WHERE price &lt; 50 AND category = 'Electronics';</a:t>
            </a:r>
          </a:p>
          <a:p>
            <a:endParaRPr lang="x-none" dirty="0"/>
          </a:p>
        </p:txBody>
      </p:sp>
    </p:spTree>
    <p:extLst>
      <p:ext uri="{BB962C8B-B14F-4D97-AF65-F5344CB8AC3E}">
        <p14:creationId xmlns:p14="http://schemas.microsoft.com/office/powerpoint/2010/main" val="1905763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46CB47-508D-446E-9663-B3C4BE76048D}"/>
              </a:ext>
            </a:extLst>
          </p:cNvPr>
          <p:cNvSpPr>
            <a:spLocks noGrp="1"/>
          </p:cNvSpPr>
          <p:nvPr>
            <p:ph type="title"/>
          </p:nvPr>
        </p:nvSpPr>
        <p:spPr>
          <a:xfrm>
            <a:off x="677334" y="406400"/>
            <a:ext cx="8596668" cy="1320800"/>
          </a:xfrm>
        </p:spPr>
        <p:txBody>
          <a:bodyPr/>
          <a:lstStyle/>
          <a:p>
            <a:r>
              <a:rPr lang="en-US" b="1" dirty="0"/>
              <a:t>Search Specifications</a:t>
            </a:r>
            <a:br>
              <a:rPr lang="en-US" b="1" dirty="0"/>
            </a:br>
            <a:endParaRPr lang="x-none" dirty="0"/>
          </a:p>
        </p:txBody>
      </p:sp>
      <p:sp>
        <p:nvSpPr>
          <p:cNvPr id="3" name="Content Placeholder 2">
            <a:extLst>
              <a:ext uri="{FF2B5EF4-FFF2-40B4-BE49-F238E27FC236}">
                <a16:creationId xmlns:a16="http://schemas.microsoft.com/office/drawing/2014/main" xmlns="" id="{4EE69D4E-38EF-4F28-BF3C-7B16A4CC5A2D}"/>
              </a:ext>
            </a:extLst>
          </p:cNvPr>
          <p:cNvSpPr>
            <a:spLocks noGrp="1"/>
          </p:cNvSpPr>
          <p:nvPr>
            <p:ph idx="1"/>
          </p:nvPr>
        </p:nvSpPr>
        <p:spPr>
          <a:xfrm>
            <a:off x="677334" y="1838960"/>
            <a:ext cx="8596668" cy="4683759"/>
          </a:xfrm>
        </p:spPr>
        <p:txBody>
          <a:bodyPr/>
          <a:lstStyle/>
          <a:p>
            <a:r>
              <a:rPr lang="en-US" b="1" dirty="0"/>
              <a:t>Sorting and Filtering Options</a:t>
            </a:r>
          </a:p>
          <a:p>
            <a:r>
              <a:rPr lang="en-US" dirty="0"/>
              <a:t>Search specifications also encompass sorting and filtering options, allowing users to organize and refine search results based on specific parameters.</a:t>
            </a:r>
          </a:p>
          <a:p>
            <a:r>
              <a:rPr lang="en-US" b="1" dirty="0"/>
              <a:t>Sorting:</a:t>
            </a:r>
            <a:endParaRPr lang="en-US" dirty="0"/>
          </a:p>
          <a:p>
            <a:pPr marL="720725" lvl="1" indent="-263525"/>
            <a:r>
              <a:rPr lang="en-US" dirty="0"/>
              <a:t>Arrange results in a specified order, such as ascending or descending by a particular column.</a:t>
            </a:r>
          </a:p>
          <a:p>
            <a:pPr marL="400050" lvl="1" indent="0">
              <a:buNone/>
            </a:pPr>
            <a:r>
              <a:rPr lang="en-US" dirty="0"/>
              <a:t>SELECT * FROM customers</a:t>
            </a:r>
          </a:p>
          <a:p>
            <a:pPr marL="400050" lvl="1" indent="0">
              <a:buNone/>
            </a:pPr>
            <a:r>
              <a:rPr lang="en-US" dirty="0"/>
              <a:t>ORDER BY </a:t>
            </a:r>
            <a:r>
              <a:rPr lang="en-US" dirty="0" err="1"/>
              <a:t>last_name</a:t>
            </a:r>
            <a:r>
              <a:rPr lang="en-US" dirty="0"/>
              <a:t> ASC;</a:t>
            </a:r>
          </a:p>
          <a:p>
            <a:r>
              <a:rPr lang="en-US" b="1" dirty="0"/>
              <a:t>Filtering:</a:t>
            </a:r>
            <a:endParaRPr lang="en-US" dirty="0"/>
          </a:p>
          <a:p>
            <a:r>
              <a:rPr lang="en-US" dirty="0"/>
              <a:t>Apply additional filters to the search results based on specific conditions</a:t>
            </a:r>
          </a:p>
          <a:p>
            <a:pPr marL="400050" lvl="1" indent="0">
              <a:buNone/>
            </a:pPr>
            <a:r>
              <a:rPr lang="en-US" dirty="0"/>
              <a:t>SELECT * FROM orders</a:t>
            </a:r>
          </a:p>
          <a:p>
            <a:pPr marL="400050" lvl="1" indent="0">
              <a:buNone/>
            </a:pPr>
            <a:r>
              <a:rPr lang="en-US" dirty="0"/>
              <a:t>WHERE </a:t>
            </a:r>
            <a:r>
              <a:rPr lang="en-US" dirty="0" err="1"/>
              <a:t>order_date</a:t>
            </a:r>
            <a:r>
              <a:rPr lang="en-US" dirty="0"/>
              <a:t> &gt;= '2023-01-01';</a:t>
            </a:r>
          </a:p>
          <a:p>
            <a:pPr marL="685800" lvl="1"/>
            <a:endParaRPr lang="en-US" dirty="0"/>
          </a:p>
          <a:p>
            <a:endParaRPr lang="x-none" dirty="0"/>
          </a:p>
        </p:txBody>
      </p:sp>
    </p:spTree>
    <p:extLst>
      <p:ext uri="{BB962C8B-B14F-4D97-AF65-F5344CB8AC3E}">
        <p14:creationId xmlns:p14="http://schemas.microsoft.com/office/powerpoint/2010/main" val="99656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3533F0-0F52-421D-A0D4-988ADBFCCDE0}"/>
              </a:ext>
            </a:extLst>
          </p:cNvPr>
          <p:cNvSpPr>
            <a:spLocks noGrp="1"/>
          </p:cNvSpPr>
          <p:nvPr>
            <p:ph type="title"/>
          </p:nvPr>
        </p:nvSpPr>
        <p:spPr>
          <a:xfrm>
            <a:off x="677334" y="609600"/>
            <a:ext cx="8596668" cy="944880"/>
          </a:xfrm>
        </p:spPr>
        <p:txBody>
          <a:bodyPr>
            <a:normAutofit fontScale="90000"/>
          </a:bodyPr>
          <a:lstStyle/>
          <a:p>
            <a:r>
              <a:rPr lang="en-US" b="1" dirty="0"/>
              <a:t>DDL and DML</a:t>
            </a:r>
            <a:br>
              <a:rPr lang="en-US" b="1" dirty="0"/>
            </a:br>
            <a:endParaRPr lang="x-none" dirty="0"/>
          </a:p>
        </p:txBody>
      </p:sp>
      <p:sp>
        <p:nvSpPr>
          <p:cNvPr id="3" name="Content Placeholder 2">
            <a:extLst>
              <a:ext uri="{FF2B5EF4-FFF2-40B4-BE49-F238E27FC236}">
                <a16:creationId xmlns:a16="http://schemas.microsoft.com/office/drawing/2014/main" xmlns="" id="{6A821689-4903-4E6D-B27F-E4D89813EE64}"/>
              </a:ext>
            </a:extLst>
          </p:cNvPr>
          <p:cNvSpPr>
            <a:spLocks noGrp="1"/>
          </p:cNvSpPr>
          <p:nvPr>
            <p:ph idx="1"/>
          </p:nvPr>
        </p:nvSpPr>
        <p:spPr>
          <a:xfrm>
            <a:off x="677334" y="1645921"/>
            <a:ext cx="8596668" cy="4395442"/>
          </a:xfrm>
        </p:spPr>
        <p:txBody>
          <a:bodyPr>
            <a:normAutofit lnSpcReduction="10000"/>
          </a:bodyPr>
          <a:lstStyle/>
          <a:p>
            <a:r>
              <a:rPr lang="en-US" b="1" dirty="0"/>
              <a:t>Data Definition Language (DDL): Creating, Altering, and Deleting Database Structures</a:t>
            </a:r>
            <a:endParaRPr lang="en-US" dirty="0"/>
          </a:p>
          <a:p>
            <a:r>
              <a:rPr lang="en-US" dirty="0"/>
              <a:t>DDL is a subset of SQL responsible for defining and managing the structure of the database. It includes commands for creating tables, modifying their structure, and removing database objects.</a:t>
            </a:r>
          </a:p>
          <a:p>
            <a:pPr lvl="1"/>
            <a:r>
              <a:rPr lang="en-US" b="1" dirty="0"/>
              <a:t>Examples of DDL Operations:</a:t>
            </a:r>
            <a:endParaRPr lang="en-US" dirty="0"/>
          </a:p>
          <a:p>
            <a:pPr lvl="2"/>
            <a:r>
              <a:rPr lang="en-US" b="1" dirty="0"/>
              <a:t>Creating a Table:</a:t>
            </a:r>
            <a:endParaRPr lang="en-US" dirty="0"/>
          </a:p>
          <a:p>
            <a:pPr marL="400050" lvl="1" indent="0">
              <a:buNone/>
            </a:pPr>
            <a:r>
              <a:rPr lang="en-US" dirty="0"/>
              <a:t>CREATE TABLE employees (</a:t>
            </a:r>
          </a:p>
          <a:p>
            <a:pPr marL="400050" lvl="1" indent="0">
              <a:buNone/>
            </a:pPr>
            <a:r>
              <a:rPr lang="en-US" dirty="0"/>
              <a:t>  </a:t>
            </a:r>
            <a:r>
              <a:rPr lang="en-US" dirty="0" err="1"/>
              <a:t>employee_id</a:t>
            </a:r>
            <a:r>
              <a:rPr lang="en-US" dirty="0"/>
              <a:t> INT PRIMARY KEY,</a:t>
            </a:r>
          </a:p>
          <a:p>
            <a:pPr marL="400050" lvl="1" indent="0">
              <a:buNone/>
            </a:pPr>
            <a:r>
              <a:rPr lang="en-US" dirty="0"/>
              <a:t>  </a:t>
            </a:r>
            <a:r>
              <a:rPr lang="en-US" dirty="0" err="1"/>
              <a:t>first_name</a:t>
            </a:r>
            <a:r>
              <a:rPr lang="en-US" dirty="0"/>
              <a:t> VARCHAR(50),</a:t>
            </a:r>
          </a:p>
          <a:p>
            <a:pPr marL="400050" lvl="1" indent="0">
              <a:buNone/>
            </a:pPr>
            <a:r>
              <a:rPr lang="en-US" dirty="0"/>
              <a:t>  </a:t>
            </a:r>
            <a:r>
              <a:rPr lang="en-US" dirty="0" err="1"/>
              <a:t>last_name</a:t>
            </a:r>
            <a:r>
              <a:rPr lang="en-US" dirty="0"/>
              <a:t> VARCHAR(50),</a:t>
            </a:r>
          </a:p>
          <a:p>
            <a:pPr marL="400050" lvl="1" indent="0">
              <a:buNone/>
            </a:pPr>
            <a:r>
              <a:rPr lang="en-US" dirty="0"/>
              <a:t>  </a:t>
            </a:r>
            <a:r>
              <a:rPr lang="en-US" dirty="0" err="1"/>
              <a:t>department_id</a:t>
            </a:r>
            <a:r>
              <a:rPr lang="en-US" dirty="0"/>
              <a:t> INT</a:t>
            </a:r>
          </a:p>
          <a:p>
            <a:pPr marL="400050" lvl="1" indent="0">
              <a:buNone/>
            </a:pPr>
            <a:r>
              <a:rPr lang="en-US" dirty="0"/>
              <a:t>);</a:t>
            </a:r>
          </a:p>
          <a:p>
            <a:endParaRPr lang="x-none" dirty="0"/>
          </a:p>
        </p:txBody>
      </p:sp>
    </p:spTree>
    <p:extLst>
      <p:ext uri="{BB962C8B-B14F-4D97-AF65-F5344CB8AC3E}">
        <p14:creationId xmlns:p14="http://schemas.microsoft.com/office/powerpoint/2010/main" val="94056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44C1D1-C16B-4428-9302-777E7F581101}"/>
              </a:ext>
            </a:extLst>
          </p:cNvPr>
          <p:cNvSpPr>
            <a:spLocks noGrp="1"/>
          </p:cNvSpPr>
          <p:nvPr>
            <p:ph type="title"/>
          </p:nvPr>
        </p:nvSpPr>
        <p:spPr/>
        <p:txBody>
          <a:bodyPr/>
          <a:lstStyle/>
          <a:p>
            <a:r>
              <a:rPr lang="en-US" b="1" dirty="0"/>
              <a:t>DDL and DML</a:t>
            </a:r>
            <a:br>
              <a:rPr lang="en-US" b="1" dirty="0"/>
            </a:br>
            <a:endParaRPr lang="x-none" dirty="0"/>
          </a:p>
        </p:txBody>
      </p:sp>
      <p:sp>
        <p:nvSpPr>
          <p:cNvPr id="3" name="Content Placeholder 2">
            <a:extLst>
              <a:ext uri="{FF2B5EF4-FFF2-40B4-BE49-F238E27FC236}">
                <a16:creationId xmlns:a16="http://schemas.microsoft.com/office/drawing/2014/main" xmlns="" id="{04B6DB9D-60A5-401D-A76D-412935578716}"/>
              </a:ext>
            </a:extLst>
          </p:cNvPr>
          <p:cNvSpPr>
            <a:spLocks noGrp="1"/>
          </p:cNvSpPr>
          <p:nvPr>
            <p:ph idx="1"/>
          </p:nvPr>
        </p:nvSpPr>
        <p:spPr/>
        <p:txBody>
          <a:bodyPr/>
          <a:lstStyle/>
          <a:p>
            <a:r>
              <a:rPr lang="en-US" b="1" dirty="0"/>
              <a:t/>
            </a:r>
            <a:br>
              <a:rPr lang="en-US" b="1" dirty="0"/>
            </a:br>
            <a:r>
              <a:rPr lang="en-US" b="1" dirty="0"/>
              <a:t>Altering a Table (Adding a Column):</a:t>
            </a:r>
            <a:endParaRPr lang="en-US" dirty="0"/>
          </a:p>
          <a:p>
            <a:pPr marL="400050" lvl="1" indent="0">
              <a:buNone/>
            </a:pPr>
            <a:r>
              <a:rPr lang="en-US" dirty="0"/>
              <a:t>ALTER TABLE employees</a:t>
            </a:r>
          </a:p>
          <a:p>
            <a:pPr marL="400050" lvl="1" indent="0">
              <a:buNone/>
            </a:pPr>
            <a:r>
              <a:rPr lang="en-US" dirty="0"/>
              <a:t>ADD COLUMN </a:t>
            </a:r>
            <a:r>
              <a:rPr lang="en-US" dirty="0" err="1"/>
              <a:t>hire_date</a:t>
            </a:r>
            <a:r>
              <a:rPr lang="en-US" dirty="0"/>
              <a:t> DATE;</a:t>
            </a:r>
          </a:p>
          <a:p>
            <a:r>
              <a:rPr lang="en-US" b="1" dirty="0"/>
              <a:t>Dropping a Table:</a:t>
            </a:r>
          </a:p>
          <a:p>
            <a:pPr marL="400050" lvl="1" indent="0">
              <a:buNone/>
            </a:pPr>
            <a:r>
              <a:rPr lang="en-US" dirty="0"/>
              <a:t>DROP TABLE employees;</a:t>
            </a:r>
          </a:p>
          <a:p>
            <a:endParaRPr lang="x-none" dirty="0"/>
          </a:p>
        </p:txBody>
      </p:sp>
    </p:spTree>
    <p:extLst>
      <p:ext uri="{BB962C8B-B14F-4D97-AF65-F5344CB8AC3E}">
        <p14:creationId xmlns:p14="http://schemas.microsoft.com/office/powerpoint/2010/main" val="1273720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6DA36F-6E0E-49ED-BB62-4F4E9EE4403E}"/>
              </a:ext>
            </a:extLst>
          </p:cNvPr>
          <p:cNvSpPr>
            <a:spLocks noGrp="1"/>
          </p:cNvSpPr>
          <p:nvPr>
            <p:ph type="title"/>
          </p:nvPr>
        </p:nvSpPr>
        <p:spPr/>
        <p:txBody>
          <a:bodyPr/>
          <a:lstStyle/>
          <a:p>
            <a:r>
              <a:rPr lang="en-US" b="1" dirty="0"/>
              <a:t>Data Manipulation Language (DML)</a:t>
            </a:r>
            <a:endParaRPr lang="x-none" dirty="0"/>
          </a:p>
        </p:txBody>
      </p:sp>
      <p:sp>
        <p:nvSpPr>
          <p:cNvPr id="3" name="Content Placeholder 2">
            <a:extLst>
              <a:ext uri="{FF2B5EF4-FFF2-40B4-BE49-F238E27FC236}">
                <a16:creationId xmlns:a16="http://schemas.microsoft.com/office/drawing/2014/main" xmlns="" id="{9DE8948D-83B4-4B53-9BAF-7759113D8457}"/>
              </a:ext>
            </a:extLst>
          </p:cNvPr>
          <p:cNvSpPr>
            <a:spLocks noGrp="1"/>
          </p:cNvSpPr>
          <p:nvPr>
            <p:ph idx="1"/>
          </p:nvPr>
        </p:nvSpPr>
        <p:spPr>
          <a:xfrm>
            <a:off x="677334" y="1757681"/>
            <a:ext cx="8596668" cy="4283682"/>
          </a:xfrm>
        </p:spPr>
        <p:txBody>
          <a:bodyPr/>
          <a:lstStyle/>
          <a:p>
            <a:r>
              <a:rPr lang="en-US" b="1" dirty="0"/>
              <a:t>Manipulating Data (SELECT, INSERT, UPDATE, DELETE)</a:t>
            </a:r>
          </a:p>
          <a:p>
            <a:r>
              <a:rPr lang="en-US" dirty="0"/>
              <a:t>DML commands focus on interacting with the data stored in the database. They allow users to retrieve, insert, modify, and delete records within tables.</a:t>
            </a:r>
          </a:p>
          <a:p>
            <a:r>
              <a:rPr lang="en-US" b="1" dirty="0"/>
              <a:t>Examples of DML Operations:</a:t>
            </a:r>
            <a:endParaRPr lang="en-US" dirty="0"/>
          </a:p>
          <a:p>
            <a:pPr lvl="1"/>
            <a:r>
              <a:rPr lang="en-US" b="1" dirty="0"/>
              <a:t>SELECT Query:</a:t>
            </a:r>
            <a:endParaRPr lang="en-US" dirty="0"/>
          </a:p>
          <a:p>
            <a:pPr marL="400050" lvl="1" indent="0">
              <a:buNone/>
            </a:pPr>
            <a:r>
              <a:rPr lang="en-US" dirty="0"/>
              <a:t>SELECT </a:t>
            </a:r>
            <a:r>
              <a:rPr lang="en-US" dirty="0" err="1"/>
              <a:t>first_name</a:t>
            </a:r>
            <a:r>
              <a:rPr lang="en-US" dirty="0"/>
              <a:t>, </a:t>
            </a:r>
            <a:r>
              <a:rPr lang="en-US" dirty="0" err="1"/>
              <a:t>last_name</a:t>
            </a:r>
            <a:endParaRPr lang="en-US" dirty="0"/>
          </a:p>
          <a:p>
            <a:pPr marL="400050" lvl="1" indent="0">
              <a:buNone/>
            </a:pPr>
            <a:r>
              <a:rPr lang="en-US" dirty="0"/>
              <a:t>FROM employees</a:t>
            </a:r>
          </a:p>
          <a:p>
            <a:pPr marL="400050" lvl="1" indent="0">
              <a:buNone/>
            </a:pPr>
            <a:r>
              <a:rPr lang="en-US" dirty="0"/>
              <a:t>WHERE </a:t>
            </a:r>
            <a:r>
              <a:rPr lang="en-US" dirty="0" err="1"/>
              <a:t>department_id</a:t>
            </a:r>
            <a:r>
              <a:rPr lang="en-US" dirty="0"/>
              <a:t> = 1;</a:t>
            </a:r>
          </a:p>
          <a:p>
            <a:endParaRPr lang="x-none" dirty="0"/>
          </a:p>
        </p:txBody>
      </p:sp>
    </p:spTree>
    <p:extLst>
      <p:ext uri="{BB962C8B-B14F-4D97-AF65-F5344CB8AC3E}">
        <p14:creationId xmlns:p14="http://schemas.microsoft.com/office/powerpoint/2010/main" val="3993460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F0FAE1-9FC9-41FD-AE9B-5E2649E17028}"/>
              </a:ext>
            </a:extLst>
          </p:cNvPr>
          <p:cNvSpPr>
            <a:spLocks noGrp="1"/>
          </p:cNvSpPr>
          <p:nvPr>
            <p:ph type="title"/>
          </p:nvPr>
        </p:nvSpPr>
        <p:spPr/>
        <p:txBody>
          <a:bodyPr/>
          <a:lstStyle/>
          <a:p>
            <a:r>
              <a:rPr lang="en-US" b="1" dirty="0"/>
              <a:t>Data Manipulation Language (DML)</a:t>
            </a:r>
            <a:endParaRPr lang="x-none" dirty="0"/>
          </a:p>
        </p:txBody>
      </p:sp>
      <p:sp>
        <p:nvSpPr>
          <p:cNvPr id="3" name="Content Placeholder 2">
            <a:extLst>
              <a:ext uri="{FF2B5EF4-FFF2-40B4-BE49-F238E27FC236}">
                <a16:creationId xmlns:a16="http://schemas.microsoft.com/office/drawing/2014/main" xmlns="" id="{F3CBBCF7-C3F8-4B37-9685-AA68F414C2F4}"/>
              </a:ext>
            </a:extLst>
          </p:cNvPr>
          <p:cNvSpPr>
            <a:spLocks noGrp="1"/>
          </p:cNvSpPr>
          <p:nvPr>
            <p:ph idx="1"/>
          </p:nvPr>
        </p:nvSpPr>
        <p:spPr>
          <a:xfrm>
            <a:off x="677334" y="1930400"/>
            <a:ext cx="8596668" cy="4512929"/>
          </a:xfrm>
        </p:spPr>
        <p:txBody>
          <a:bodyPr/>
          <a:lstStyle/>
          <a:p>
            <a:r>
              <a:rPr lang="en-US" b="1" dirty="0"/>
              <a:t>INSERT Query:</a:t>
            </a:r>
          </a:p>
          <a:p>
            <a:pPr marL="400050" lvl="1" indent="0">
              <a:buNone/>
            </a:pPr>
            <a:r>
              <a:rPr lang="en-US" dirty="0"/>
              <a:t>INSERT INTO employees (</a:t>
            </a:r>
            <a:r>
              <a:rPr lang="en-US" dirty="0" err="1"/>
              <a:t>employee_id</a:t>
            </a:r>
            <a:r>
              <a:rPr lang="en-US" dirty="0"/>
              <a:t>, </a:t>
            </a:r>
            <a:r>
              <a:rPr lang="en-US" dirty="0" err="1"/>
              <a:t>first_name</a:t>
            </a:r>
            <a:r>
              <a:rPr lang="en-US" dirty="0"/>
              <a:t>, </a:t>
            </a:r>
            <a:r>
              <a:rPr lang="en-US" dirty="0" err="1"/>
              <a:t>last_name</a:t>
            </a:r>
            <a:r>
              <a:rPr lang="en-US" dirty="0"/>
              <a:t>, </a:t>
            </a:r>
            <a:r>
              <a:rPr lang="en-US" dirty="0" err="1"/>
              <a:t>department_id</a:t>
            </a:r>
            <a:r>
              <a:rPr lang="en-US" dirty="0"/>
              <a:t>)</a:t>
            </a:r>
          </a:p>
          <a:p>
            <a:pPr marL="400050" lvl="1" indent="0">
              <a:buNone/>
            </a:pPr>
            <a:r>
              <a:rPr lang="en-US" dirty="0"/>
              <a:t>VALUES (1, 'John', 'Doe', 1);</a:t>
            </a:r>
          </a:p>
          <a:p>
            <a:r>
              <a:rPr lang="en-US" b="1" dirty="0"/>
              <a:t>UPDATE Query:</a:t>
            </a:r>
          </a:p>
          <a:p>
            <a:pPr marL="400050" lvl="1" indent="0">
              <a:buNone/>
            </a:pPr>
            <a:r>
              <a:rPr lang="en-US" dirty="0"/>
              <a:t>UPDATE employees</a:t>
            </a:r>
          </a:p>
          <a:p>
            <a:pPr marL="400050" lvl="1" indent="0">
              <a:buNone/>
            </a:pPr>
            <a:r>
              <a:rPr lang="en-US" dirty="0"/>
              <a:t>SET </a:t>
            </a:r>
            <a:r>
              <a:rPr lang="en-US" dirty="0" err="1"/>
              <a:t>department_id</a:t>
            </a:r>
            <a:r>
              <a:rPr lang="en-US" dirty="0"/>
              <a:t> = 2</a:t>
            </a:r>
          </a:p>
          <a:p>
            <a:pPr marL="400050" lvl="1" indent="0">
              <a:buNone/>
            </a:pPr>
            <a:r>
              <a:rPr lang="en-US" dirty="0"/>
              <a:t>WHERE </a:t>
            </a:r>
            <a:r>
              <a:rPr lang="en-US" dirty="0" err="1"/>
              <a:t>employee_id</a:t>
            </a:r>
            <a:r>
              <a:rPr lang="en-US" dirty="0"/>
              <a:t> = 1;</a:t>
            </a:r>
          </a:p>
          <a:p>
            <a:r>
              <a:rPr lang="en-US" b="1" dirty="0"/>
              <a:t>DELETE Query:</a:t>
            </a:r>
          </a:p>
          <a:p>
            <a:pPr marL="400050" lvl="1" indent="0">
              <a:buNone/>
            </a:pPr>
            <a:r>
              <a:rPr lang="en-US" dirty="0"/>
              <a:t>DELETE FROM employees</a:t>
            </a:r>
          </a:p>
          <a:p>
            <a:pPr marL="400050" lvl="1" indent="0">
              <a:buNone/>
            </a:pPr>
            <a:r>
              <a:rPr lang="en-US" dirty="0"/>
              <a:t>WHERE </a:t>
            </a:r>
            <a:r>
              <a:rPr lang="en-US" dirty="0" err="1"/>
              <a:t>employee_id</a:t>
            </a:r>
            <a:r>
              <a:rPr lang="en-US" dirty="0"/>
              <a:t> = 1;</a:t>
            </a:r>
          </a:p>
          <a:p>
            <a:endParaRPr lang="x-none" dirty="0"/>
          </a:p>
        </p:txBody>
      </p:sp>
    </p:spTree>
    <p:extLst>
      <p:ext uri="{BB962C8B-B14F-4D97-AF65-F5344CB8AC3E}">
        <p14:creationId xmlns:p14="http://schemas.microsoft.com/office/powerpoint/2010/main" val="1305392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669548-B7D0-4909-BD06-7B7854981E75}"/>
              </a:ext>
            </a:extLst>
          </p:cNvPr>
          <p:cNvSpPr>
            <a:spLocks noGrp="1"/>
          </p:cNvSpPr>
          <p:nvPr>
            <p:ph type="title"/>
          </p:nvPr>
        </p:nvSpPr>
        <p:spPr>
          <a:xfrm>
            <a:off x="677334" y="609600"/>
            <a:ext cx="8596668" cy="995916"/>
          </a:xfrm>
        </p:spPr>
        <p:txBody>
          <a:bodyPr>
            <a:normAutofit fontScale="90000"/>
          </a:bodyPr>
          <a:lstStyle/>
          <a:p>
            <a:r>
              <a:rPr lang="en-US" b="1" dirty="0"/>
              <a:t>Stored Procedures and Functions</a:t>
            </a:r>
            <a:br>
              <a:rPr lang="en-US" b="1" dirty="0"/>
            </a:br>
            <a:endParaRPr lang="x-none" dirty="0"/>
          </a:p>
        </p:txBody>
      </p:sp>
      <p:sp>
        <p:nvSpPr>
          <p:cNvPr id="3" name="Content Placeholder 2">
            <a:extLst>
              <a:ext uri="{FF2B5EF4-FFF2-40B4-BE49-F238E27FC236}">
                <a16:creationId xmlns:a16="http://schemas.microsoft.com/office/drawing/2014/main" xmlns="" id="{BC40ED28-4037-42FA-98CD-D9B2447CCAB8}"/>
              </a:ext>
            </a:extLst>
          </p:cNvPr>
          <p:cNvSpPr>
            <a:spLocks noGrp="1"/>
          </p:cNvSpPr>
          <p:nvPr>
            <p:ph idx="1"/>
          </p:nvPr>
        </p:nvSpPr>
        <p:spPr>
          <a:xfrm>
            <a:off x="677334" y="1775637"/>
            <a:ext cx="8596668" cy="4265725"/>
          </a:xfrm>
        </p:spPr>
        <p:txBody>
          <a:bodyPr/>
          <a:lstStyle/>
          <a:p>
            <a:r>
              <a:rPr lang="en-US" b="1" dirty="0"/>
              <a:t>Stored Procedures:</a:t>
            </a:r>
            <a:endParaRPr lang="en-US" dirty="0"/>
          </a:p>
          <a:p>
            <a:pPr lvl="1"/>
            <a:r>
              <a:rPr lang="en-US" dirty="0"/>
              <a:t>Stored procedures are precompiled sets of one or more SQL statements that can be executed with a single command. They are stored in the database and can be called by applications or other procedures.</a:t>
            </a:r>
          </a:p>
          <a:p>
            <a:r>
              <a:rPr lang="en-US" b="1" dirty="0"/>
              <a:t>Functions:</a:t>
            </a:r>
            <a:endParaRPr lang="en-US" dirty="0"/>
          </a:p>
          <a:p>
            <a:pPr lvl="1"/>
            <a:r>
              <a:rPr lang="en-US" dirty="0"/>
              <a:t>Functions are similar to stored procedures but are designed to return a value. They can be used in SQL queries and are often employed for calculations or data transformations.</a:t>
            </a:r>
          </a:p>
          <a:p>
            <a:endParaRPr lang="x-none" dirty="0"/>
          </a:p>
        </p:txBody>
      </p:sp>
    </p:spTree>
    <p:extLst>
      <p:ext uri="{BB962C8B-B14F-4D97-AF65-F5344CB8AC3E}">
        <p14:creationId xmlns:p14="http://schemas.microsoft.com/office/powerpoint/2010/main" val="1463992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8326F7-7A02-4CEF-B5FF-533EC6D31A00}"/>
              </a:ext>
            </a:extLst>
          </p:cNvPr>
          <p:cNvSpPr>
            <a:spLocks noGrp="1"/>
          </p:cNvSpPr>
          <p:nvPr>
            <p:ph type="title"/>
          </p:nvPr>
        </p:nvSpPr>
        <p:spPr/>
        <p:txBody>
          <a:bodyPr/>
          <a:lstStyle/>
          <a:p>
            <a:r>
              <a:rPr lang="en-US" b="1" dirty="0"/>
              <a:t>Importance in Database Administration:</a:t>
            </a:r>
            <a:endParaRPr lang="x-none" dirty="0"/>
          </a:p>
        </p:txBody>
      </p:sp>
      <p:sp>
        <p:nvSpPr>
          <p:cNvPr id="3" name="Content Placeholder 2">
            <a:extLst>
              <a:ext uri="{FF2B5EF4-FFF2-40B4-BE49-F238E27FC236}">
                <a16:creationId xmlns:a16="http://schemas.microsoft.com/office/drawing/2014/main" xmlns="" id="{BAB4D85D-5F5F-49A2-9A52-4BCDAADB2FDA}"/>
              </a:ext>
            </a:extLst>
          </p:cNvPr>
          <p:cNvSpPr>
            <a:spLocks noGrp="1"/>
          </p:cNvSpPr>
          <p:nvPr>
            <p:ph idx="1"/>
          </p:nvPr>
        </p:nvSpPr>
        <p:spPr/>
        <p:txBody>
          <a:bodyPr/>
          <a:lstStyle/>
          <a:p>
            <a:r>
              <a:rPr lang="en-US" dirty="0"/>
              <a:t>Efficient database administration relies heavily on the ability to communicate with the underlying database system. Query languages provide a standardized way for administrators and users to interact with the database, performing tasks such as data retrieval, insertion, updating, and deletion.</a:t>
            </a:r>
          </a:p>
          <a:p>
            <a:r>
              <a:rPr lang="en-US" b="1" dirty="0"/>
              <a:t>Key Aspects:</a:t>
            </a:r>
            <a:endParaRPr lang="en-US" dirty="0"/>
          </a:p>
          <a:p>
            <a:pPr lvl="1"/>
            <a:r>
              <a:rPr lang="en-US" b="1" dirty="0"/>
              <a:t>Data Retrieval:</a:t>
            </a:r>
            <a:r>
              <a:rPr lang="en-US" dirty="0"/>
              <a:t> Extracting specific information from the database.</a:t>
            </a:r>
          </a:p>
          <a:p>
            <a:pPr lvl="1"/>
            <a:r>
              <a:rPr lang="en-US" b="1" dirty="0"/>
              <a:t>Data Modification:</a:t>
            </a:r>
            <a:r>
              <a:rPr lang="en-US" dirty="0"/>
              <a:t> Adding, updating, or deleting records as needed.</a:t>
            </a:r>
          </a:p>
          <a:p>
            <a:pPr lvl="1"/>
            <a:r>
              <a:rPr lang="en-US" b="1" dirty="0"/>
              <a:t>Data Definition:</a:t>
            </a:r>
            <a:r>
              <a:rPr lang="en-US" dirty="0"/>
              <a:t> Defining and altering the structure of the database.</a:t>
            </a:r>
          </a:p>
          <a:p>
            <a:endParaRPr lang="x-none" dirty="0"/>
          </a:p>
        </p:txBody>
      </p:sp>
    </p:spTree>
    <p:extLst>
      <p:ext uri="{BB962C8B-B14F-4D97-AF65-F5344CB8AC3E}">
        <p14:creationId xmlns:p14="http://schemas.microsoft.com/office/powerpoint/2010/main" val="3961475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2F64D5-6647-4A1F-BB81-4F6D84CE98DE}"/>
              </a:ext>
            </a:extLst>
          </p:cNvPr>
          <p:cNvSpPr>
            <a:spLocks noGrp="1"/>
          </p:cNvSpPr>
          <p:nvPr>
            <p:ph type="title"/>
          </p:nvPr>
        </p:nvSpPr>
        <p:spPr/>
        <p:txBody>
          <a:bodyPr/>
          <a:lstStyle/>
          <a:p>
            <a:r>
              <a:rPr lang="en-US" b="1" dirty="0"/>
              <a:t>Benefits of Using Stored Procedures:</a:t>
            </a:r>
            <a:endParaRPr lang="x-none" dirty="0"/>
          </a:p>
        </p:txBody>
      </p:sp>
      <p:sp>
        <p:nvSpPr>
          <p:cNvPr id="3" name="Content Placeholder 2">
            <a:extLst>
              <a:ext uri="{FF2B5EF4-FFF2-40B4-BE49-F238E27FC236}">
                <a16:creationId xmlns:a16="http://schemas.microsoft.com/office/drawing/2014/main" xmlns="" id="{B4156AB3-EFA5-4959-A19C-8397B0BF4934}"/>
              </a:ext>
            </a:extLst>
          </p:cNvPr>
          <p:cNvSpPr>
            <a:spLocks noGrp="1"/>
          </p:cNvSpPr>
          <p:nvPr>
            <p:ph idx="1"/>
          </p:nvPr>
        </p:nvSpPr>
        <p:spPr>
          <a:xfrm>
            <a:off x="677334" y="1658679"/>
            <a:ext cx="8596668" cy="4382683"/>
          </a:xfrm>
        </p:spPr>
        <p:txBody>
          <a:bodyPr>
            <a:normAutofit lnSpcReduction="10000"/>
          </a:bodyPr>
          <a:lstStyle/>
          <a:p>
            <a:r>
              <a:rPr lang="en-US" b="1" dirty="0"/>
              <a:t>Modularity:</a:t>
            </a:r>
            <a:endParaRPr lang="en-US" dirty="0"/>
          </a:p>
          <a:p>
            <a:pPr lvl="1"/>
            <a:r>
              <a:rPr lang="en-US" dirty="0"/>
              <a:t>Encapsulating SQL logic into stored procedures promotes modularity. Changes to the underlying logic can be made within the procedure without affecting the application code.</a:t>
            </a:r>
          </a:p>
          <a:p>
            <a:r>
              <a:rPr lang="en-US" b="1" dirty="0"/>
              <a:t>Security:</a:t>
            </a:r>
            <a:endParaRPr lang="en-US" dirty="0"/>
          </a:p>
          <a:p>
            <a:pPr lvl="1"/>
            <a:r>
              <a:rPr lang="en-US" dirty="0"/>
              <a:t>Stored procedures can enhance security by controlling access to data. Users can be granted permission to execute a stored procedure without directly accessing underlying tables.</a:t>
            </a:r>
          </a:p>
          <a:p>
            <a:r>
              <a:rPr lang="en-US" b="1" dirty="0"/>
              <a:t>Performance:</a:t>
            </a:r>
            <a:endParaRPr lang="en-US" dirty="0"/>
          </a:p>
          <a:p>
            <a:pPr lvl="1"/>
            <a:r>
              <a:rPr lang="en-US" dirty="0"/>
              <a:t>Stored procedures are precompiled, leading to potential performance gains as the execution plan is cached.</a:t>
            </a:r>
          </a:p>
          <a:p>
            <a:r>
              <a:rPr lang="en-US" b="1" dirty="0"/>
              <a:t>Consistency:</a:t>
            </a:r>
            <a:endParaRPr lang="en-US" dirty="0"/>
          </a:p>
          <a:p>
            <a:pPr lvl="1"/>
            <a:r>
              <a:rPr lang="en-US" dirty="0"/>
              <a:t>Procedures ensure consistency in the execution of complex operations, reducing the likelihood of errors.</a:t>
            </a:r>
          </a:p>
          <a:p>
            <a:endParaRPr lang="x-none" dirty="0"/>
          </a:p>
        </p:txBody>
      </p:sp>
    </p:spTree>
    <p:extLst>
      <p:ext uri="{BB962C8B-B14F-4D97-AF65-F5344CB8AC3E}">
        <p14:creationId xmlns:p14="http://schemas.microsoft.com/office/powerpoint/2010/main" val="2384239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80B995-25CA-4183-AB01-535BF4A30ACF}"/>
              </a:ext>
            </a:extLst>
          </p:cNvPr>
          <p:cNvSpPr>
            <a:spLocks noGrp="1"/>
          </p:cNvSpPr>
          <p:nvPr>
            <p:ph type="title"/>
          </p:nvPr>
        </p:nvSpPr>
        <p:spPr>
          <a:xfrm>
            <a:off x="677334" y="609600"/>
            <a:ext cx="8596668" cy="964019"/>
          </a:xfrm>
        </p:spPr>
        <p:txBody>
          <a:bodyPr>
            <a:normAutofit fontScale="90000"/>
          </a:bodyPr>
          <a:lstStyle/>
          <a:p>
            <a:r>
              <a:rPr lang="en-US" b="1" dirty="0"/>
              <a:t>Data Security and Access Control</a:t>
            </a:r>
            <a:br>
              <a:rPr lang="en-US" b="1" dirty="0"/>
            </a:br>
            <a:endParaRPr lang="x-none" dirty="0"/>
          </a:p>
        </p:txBody>
      </p:sp>
      <p:sp>
        <p:nvSpPr>
          <p:cNvPr id="3" name="Content Placeholder 2">
            <a:extLst>
              <a:ext uri="{FF2B5EF4-FFF2-40B4-BE49-F238E27FC236}">
                <a16:creationId xmlns:a16="http://schemas.microsoft.com/office/drawing/2014/main" xmlns="" id="{77B2AD06-F18B-4AB3-AAC6-D22BC3411B85}"/>
              </a:ext>
            </a:extLst>
          </p:cNvPr>
          <p:cNvSpPr>
            <a:spLocks noGrp="1"/>
          </p:cNvSpPr>
          <p:nvPr>
            <p:ph idx="1"/>
          </p:nvPr>
        </p:nvSpPr>
        <p:spPr>
          <a:xfrm>
            <a:off x="677334" y="1573619"/>
            <a:ext cx="8596668" cy="4467743"/>
          </a:xfrm>
        </p:spPr>
        <p:txBody>
          <a:bodyPr/>
          <a:lstStyle/>
          <a:p>
            <a:r>
              <a:rPr lang="en-US" b="1" dirty="0"/>
              <a:t>Importance of Security in Database Queries</a:t>
            </a:r>
          </a:p>
          <a:p>
            <a:r>
              <a:rPr lang="en-US" dirty="0"/>
              <a:t>Security is paramount in database management to protect sensitive information from unauthorized access and manipulation. Ensuring the confidentiality, integrity, and availability of data is crucial for maintaining trust and compliance with regulations.</a:t>
            </a:r>
          </a:p>
          <a:p>
            <a:r>
              <a:rPr lang="en-US" b="1" dirty="0"/>
              <a:t>Implementing Access Control Mechanisms</a:t>
            </a:r>
          </a:p>
          <a:p>
            <a:r>
              <a:rPr lang="en-US" dirty="0"/>
              <a:t>Access control mechanisms are employed to govern who can access what data within a database. This involves defining rules and policies to restrict or grant access based on user roles, privileges, and the principle of least privilege.</a:t>
            </a:r>
            <a:endParaRPr lang="x-none" dirty="0"/>
          </a:p>
        </p:txBody>
      </p:sp>
    </p:spTree>
    <p:extLst>
      <p:ext uri="{BB962C8B-B14F-4D97-AF65-F5344CB8AC3E}">
        <p14:creationId xmlns:p14="http://schemas.microsoft.com/office/powerpoint/2010/main" val="35519076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95AB50-6C6F-4A5D-B7A5-F5FEA5D2054E}"/>
              </a:ext>
            </a:extLst>
          </p:cNvPr>
          <p:cNvSpPr>
            <a:spLocks noGrp="1"/>
          </p:cNvSpPr>
          <p:nvPr>
            <p:ph type="title"/>
          </p:nvPr>
        </p:nvSpPr>
        <p:spPr/>
        <p:txBody>
          <a:bodyPr/>
          <a:lstStyle/>
          <a:p>
            <a:r>
              <a:rPr lang="en-US" b="1" dirty="0"/>
              <a:t>Data Security and Access Control</a:t>
            </a:r>
            <a:br>
              <a:rPr lang="en-US" b="1" dirty="0"/>
            </a:br>
            <a:endParaRPr lang="x-none" dirty="0"/>
          </a:p>
        </p:txBody>
      </p:sp>
      <p:sp>
        <p:nvSpPr>
          <p:cNvPr id="3" name="Content Placeholder 2">
            <a:extLst>
              <a:ext uri="{FF2B5EF4-FFF2-40B4-BE49-F238E27FC236}">
                <a16:creationId xmlns:a16="http://schemas.microsoft.com/office/drawing/2014/main" xmlns="" id="{1763CD07-92FB-4181-B4B3-92836C63AD31}"/>
              </a:ext>
            </a:extLst>
          </p:cNvPr>
          <p:cNvSpPr>
            <a:spLocks noGrp="1"/>
          </p:cNvSpPr>
          <p:nvPr>
            <p:ph idx="1"/>
          </p:nvPr>
        </p:nvSpPr>
        <p:spPr/>
        <p:txBody>
          <a:bodyPr/>
          <a:lstStyle/>
          <a:p>
            <a:r>
              <a:rPr lang="en-US" b="1" dirty="0"/>
              <a:t>Key Access Control Mechanisms:</a:t>
            </a:r>
          </a:p>
          <a:p>
            <a:r>
              <a:rPr lang="en-US" b="1" dirty="0"/>
              <a:t>Role-Based Access Control (RBAC):</a:t>
            </a:r>
            <a:endParaRPr lang="en-US" dirty="0"/>
          </a:p>
          <a:p>
            <a:pPr lvl="1"/>
            <a:r>
              <a:rPr lang="en-US" dirty="0"/>
              <a:t>Assigning users to predefined roles with specific permissions.</a:t>
            </a:r>
          </a:p>
          <a:p>
            <a:r>
              <a:rPr lang="en-US" b="1" dirty="0"/>
              <a:t>User Authentication:</a:t>
            </a:r>
            <a:endParaRPr lang="en-US" dirty="0"/>
          </a:p>
          <a:p>
            <a:pPr lvl="1"/>
            <a:r>
              <a:rPr lang="en-US" dirty="0"/>
              <a:t>Verifying the identity of users before granting access.</a:t>
            </a:r>
          </a:p>
          <a:p>
            <a:r>
              <a:rPr lang="en-US" b="1" dirty="0"/>
              <a:t>Encryption:</a:t>
            </a:r>
            <a:endParaRPr lang="en-US" dirty="0"/>
          </a:p>
          <a:p>
            <a:pPr lvl="1"/>
            <a:r>
              <a:rPr lang="en-US" dirty="0"/>
              <a:t>Securing data during transmission and storage.</a:t>
            </a:r>
          </a:p>
          <a:p>
            <a:r>
              <a:rPr lang="en-US" b="1" dirty="0"/>
              <a:t>Audit Trails:</a:t>
            </a:r>
            <a:endParaRPr lang="en-US" dirty="0"/>
          </a:p>
          <a:p>
            <a:pPr lvl="1"/>
            <a:r>
              <a:rPr lang="en-US" dirty="0"/>
              <a:t>Logging and monitoring database activities for </a:t>
            </a:r>
            <a:r>
              <a:rPr lang="en-US" dirty="0" smtClean="0"/>
              <a:t>accountability.</a:t>
            </a:r>
            <a:endParaRPr lang="en-US" dirty="0"/>
          </a:p>
          <a:p>
            <a:endParaRPr lang="x-none" dirty="0"/>
          </a:p>
        </p:txBody>
      </p:sp>
    </p:spTree>
    <p:extLst>
      <p:ext uri="{BB962C8B-B14F-4D97-AF65-F5344CB8AC3E}">
        <p14:creationId xmlns:p14="http://schemas.microsoft.com/office/powerpoint/2010/main" val="3679189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88003A-1440-4A2B-AE36-47C4F933ED25}"/>
              </a:ext>
            </a:extLst>
          </p:cNvPr>
          <p:cNvSpPr>
            <a:spLocks noGrp="1"/>
          </p:cNvSpPr>
          <p:nvPr>
            <p:ph type="title"/>
          </p:nvPr>
        </p:nvSpPr>
        <p:spPr>
          <a:xfrm>
            <a:off x="677334" y="609600"/>
            <a:ext cx="8596668" cy="783265"/>
          </a:xfrm>
        </p:spPr>
        <p:txBody>
          <a:bodyPr>
            <a:normAutofit fontScale="90000"/>
          </a:bodyPr>
          <a:lstStyle/>
          <a:p>
            <a:r>
              <a:rPr lang="en-US" b="1" dirty="0"/>
              <a:t>Data Security and Access Control</a:t>
            </a:r>
            <a:br>
              <a:rPr lang="en-US" b="1" dirty="0"/>
            </a:br>
            <a:endParaRPr lang="x-none" dirty="0"/>
          </a:p>
        </p:txBody>
      </p:sp>
      <p:sp>
        <p:nvSpPr>
          <p:cNvPr id="3" name="Content Placeholder 2">
            <a:extLst>
              <a:ext uri="{FF2B5EF4-FFF2-40B4-BE49-F238E27FC236}">
                <a16:creationId xmlns:a16="http://schemas.microsoft.com/office/drawing/2014/main" xmlns="" id="{D76507E0-6AAC-4D36-8355-43B08DD55EF9}"/>
              </a:ext>
            </a:extLst>
          </p:cNvPr>
          <p:cNvSpPr>
            <a:spLocks noGrp="1"/>
          </p:cNvSpPr>
          <p:nvPr>
            <p:ph idx="1"/>
          </p:nvPr>
        </p:nvSpPr>
        <p:spPr>
          <a:xfrm>
            <a:off x="677334" y="1594884"/>
            <a:ext cx="8596668" cy="4653515"/>
          </a:xfrm>
        </p:spPr>
        <p:txBody>
          <a:bodyPr/>
          <a:lstStyle/>
          <a:p>
            <a:r>
              <a:rPr lang="en-US" sz="2000" b="1" dirty="0"/>
              <a:t>Ensuring User Permissions</a:t>
            </a:r>
            <a:endParaRPr lang="en-US" sz="2000" dirty="0"/>
          </a:p>
          <a:p>
            <a:r>
              <a:rPr lang="en-US" sz="2000" dirty="0"/>
              <a:t>User permissions dictate the actions that users can perform within a database. This involves specifying what operations (e.g., SELECT, INSERT, UPDATE, DELETE) a user or role can execute on specific tables or views</a:t>
            </a:r>
          </a:p>
          <a:p>
            <a:r>
              <a:rPr lang="en-US" sz="2000" b="1" dirty="0"/>
              <a:t>Example: Granting Permissions:</a:t>
            </a:r>
          </a:p>
          <a:p>
            <a:pPr marL="400050" lvl="1" indent="0">
              <a:buNone/>
            </a:pPr>
            <a:r>
              <a:rPr lang="en-US" sz="1800" dirty="0"/>
              <a:t>GRANT SELECT, INSERT ON employees TO </a:t>
            </a:r>
            <a:r>
              <a:rPr lang="en-US" sz="1800" dirty="0" err="1"/>
              <a:t>HR_role</a:t>
            </a:r>
            <a:r>
              <a:rPr lang="en-US" sz="1800" dirty="0"/>
              <a:t>;</a:t>
            </a:r>
          </a:p>
          <a:p>
            <a:r>
              <a:rPr lang="en-US" sz="2000" b="1" dirty="0"/>
              <a:t>Example: Revoking Permissions:</a:t>
            </a:r>
          </a:p>
          <a:p>
            <a:pPr marL="400050" lvl="1" indent="0">
              <a:buNone/>
            </a:pPr>
            <a:r>
              <a:rPr lang="en-US" sz="1800" dirty="0"/>
              <a:t>REVOKE DELETE ON </a:t>
            </a:r>
            <a:r>
              <a:rPr lang="en-US" sz="1800" dirty="0" err="1"/>
              <a:t>sensitive_data</a:t>
            </a:r>
            <a:r>
              <a:rPr lang="en-US" sz="1800" dirty="0"/>
              <a:t> FROM </a:t>
            </a:r>
            <a:r>
              <a:rPr lang="en-US" sz="1800" dirty="0" err="1"/>
              <a:t>unauthorized_user</a:t>
            </a:r>
            <a:r>
              <a:rPr lang="en-US" sz="1800" dirty="0"/>
              <a:t>;</a:t>
            </a:r>
          </a:p>
          <a:p>
            <a:endParaRPr lang="x-none" dirty="0"/>
          </a:p>
        </p:txBody>
      </p:sp>
    </p:spTree>
    <p:extLst>
      <p:ext uri="{BB962C8B-B14F-4D97-AF65-F5344CB8AC3E}">
        <p14:creationId xmlns:p14="http://schemas.microsoft.com/office/powerpoint/2010/main" val="872438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39F057-1DFA-4EBC-A0A8-13C57FC05963}"/>
              </a:ext>
            </a:extLst>
          </p:cNvPr>
          <p:cNvSpPr>
            <a:spLocks noGrp="1"/>
          </p:cNvSpPr>
          <p:nvPr>
            <p:ph type="title"/>
          </p:nvPr>
        </p:nvSpPr>
        <p:spPr>
          <a:xfrm>
            <a:off x="677334" y="609600"/>
            <a:ext cx="8596668" cy="889591"/>
          </a:xfrm>
        </p:spPr>
        <p:txBody>
          <a:bodyPr>
            <a:normAutofit fontScale="90000"/>
          </a:bodyPr>
          <a:lstStyle/>
          <a:p>
            <a:r>
              <a:rPr lang="en-US" dirty="0"/>
              <a:t>Transaction Management</a:t>
            </a:r>
            <a:br>
              <a:rPr lang="en-US" dirty="0"/>
            </a:br>
            <a:endParaRPr lang="x-none" dirty="0"/>
          </a:p>
        </p:txBody>
      </p:sp>
      <p:sp>
        <p:nvSpPr>
          <p:cNvPr id="3" name="Content Placeholder 2">
            <a:extLst>
              <a:ext uri="{FF2B5EF4-FFF2-40B4-BE49-F238E27FC236}">
                <a16:creationId xmlns:a16="http://schemas.microsoft.com/office/drawing/2014/main" xmlns="" id="{C597C12F-7470-4058-B42D-FD81F688F64B}"/>
              </a:ext>
            </a:extLst>
          </p:cNvPr>
          <p:cNvSpPr>
            <a:spLocks noGrp="1"/>
          </p:cNvSpPr>
          <p:nvPr>
            <p:ph idx="1"/>
          </p:nvPr>
        </p:nvSpPr>
        <p:spPr>
          <a:xfrm>
            <a:off x="677334" y="1658679"/>
            <a:ext cx="8596668" cy="4382683"/>
          </a:xfrm>
        </p:spPr>
        <p:txBody>
          <a:bodyPr/>
          <a:lstStyle/>
          <a:p>
            <a:r>
              <a:rPr lang="en-US" b="1" dirty="0"/>
              <a:t>Overview: Maintaining Data Consistency and Integrity</a:t>
            </a:r>
          </a:p>
          <a:p>
            <a:r>
              <a:rPr lang="en-US" dirty="0"/>
              <a:t>Transaction management is a critical aspect of database systems that ensures the reliability, consistency, and integrity of data. Transactions represent a sequence of one or more database operations that are executed as a single unit.</a:t>
            </a:r>
          </a:p>
          <a:p>
            <a:r>
              <a:rPr lang="en-US" b="1" dirty="0"/>
              <a:t>ACID Properties: Atomicity, Consistency, Isolation, </a:t>
            </a:r>
            <a:r>
              <a:rPr lang="en-US" b="1" dirty="0" smtClean="0"/>
              <a:t>Durability</a:t>
            </a:r>
            <a:endParaRPr lang="en-US" dirty="0"/>
          </a:p>
          <a:p>
            <a:r>
              <a:rPr lang="en-US" b="1" dirty="0"/>
              <a:t>Atomicity:</a:t>
            </a:r>
            <a:endParaRPr lang="en-US" dirty="0"/>
          </a:p>
          <a:p>
            <a:pPr lvl="1"/>
            <a:r>
              <a:rPr lang="en-US" dirty="0" smtClean="0"/>
              <a:t>The entire transaction takes place at once or doesn’t happen at all.</a:t>
            </a:r>
            <a:endParaRPr lang="x-none" dirty="0"/>
          </a:p>
        </p:txBody>
      </p:sp>
    </p:spTree>
    <p:extLst>
      <p:ext uri="{BB962C8B-B14F-4D97-AF65-F5344CB8AC3E}">
        <p14:creationId xmlns:p14="http://schemas.microsoft.com/office/powerpoint/2010/main" val="22113423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62E1EF-AFD3-433D-849E-15CCF15E15C8}"/>
              </a:ext>
            </a:extLst>
          </p:cNvPr>
          <p:cNvSpPr>
            <a:spLocks noGrp="1"/>
          </p:cNvSpPr>
          <p:nvPr>
            <p:ph type="title"/>
          </p:nvPr>
        </p:nvSpPr>
        <p:spPr>
          <a:xfrm>
            <a:off x="677334" y="609600"/>
            <a:ext cx="8596668" cy="878958"/>
          </a:xfrm>
        </p:spPr>
        <p:txBody>
          <a:bodyPr>
            <a:normAutofit fontScale="90000"/>
          </a:bodyPr>
          <a:lstStyle/>
          <a:p>
            <a:r>
              <a:rPr lang="en-US" dirty="0"/>
              <a:t>Transaction Management</a:t>
            </a:r>
            <a:br>
              <a:rPr lang="en-US" dirty="0"/>
            </a:br>
            <a:endParaRPr lang="x-none" dirty="0"/>
          </a:p>
        </p:txBody>
      </p:sp>
      <p:sp>
        <p:nvSpPr>
          <p:cNvPr id="3" name="Content Placeholder 2">
            <a:extLst>
              <a:ext uri="{FF2B5EF4-FFF2-40B4-BE49-F238E27FC236}">
                <a16:creationId xmlns:a16="http://schemas.microsoft.com/office/drawing/2014/main" xmlns="" id="{4CE4E14B-55BB-4704-BE5E-2ED882F03FB2}"/>
              </a:ext>
            </a:extLst>
          </p:cNvPr>
          <p:cNvSpPr>
            <a:spLocks noGrp="1"/>
          </p:cNvSpPr>
          <p:nvPr>
            <p:ph idx="1"/>
          </p:nvPr>
        </p:nvSpPr>
        <p:spPr>
          <a:xfrm>
            <a:off x="677334" y="1488559"/>
            <a:ext cx="8596668" cy="4552804"/>
          </a:xfrm>
        </p:spPr>
        <p:txBody>
          <a:bodyPr/>
          <a:lstStyle/>
          <a:p>
            <a:r>
              <a:rPr lang="en-US" b="1" dirty="0"/>
              <a:t>Consistency:</a:t>
            </a:r>
            <a:endParaRPr lang="en-US" dirty="0"/>
          </a:p>
          <a:p>
            <a:pPr lvl="1"/>
            <a:r>
              <a:rPr lang="en-US" dirty="0"/>
              <a:t>Transactions bring the database from one consistent state to another. The database remains in a valid state before and after the transaction</a:t>
            </a:r>
            <a:r>
              <a:rPr lang="en-US" dirty="0" smtClean="0"/>
              <a:t>.</a:t>
            </a:r>
            <a:br>
              <a:rPr lang="en-US" dirty="0" smtClean="0"/>
            </a:br>
            <a:r>
              <a:rPr lang="en-US" dirty="0" smtClean="0"/>
              <a:t>Database must be consistent before and after the transaction.</a:t>
            </a:r>
            <a:endParaRPr lang="en-US" dirty="0"/>
          </a:p>
          <a:p>
            <a:r>
              <a:rPr lang="en-US" b="1" dirty="0"/>
              <a:t>Isolation:</a:t>
            </a:r>
            <a:endParaRPr lang="en-US" dirty="0"/>
          </a:p>
          <a:p>
            <a:pPr lvl="1"/>
            <a:r>
              <a:rPr lang="en-US" dirty="0"/>
              <a:t>Transactions are executed in isolation from each other, preventing interference. Each transaction sees a consistent snapshot of the database, even if other transactions are concurrently executing</a:t>
            </a:r>
            <a:r>
              <a:rPr lang="en-US" dirty="0" smtClean="0"/>
              <a:t>.</a:t>
            </a:r>
            <a:br>
              <a:rPr lang="en-US" dirty="0" smtClean="0"/>
            </a:br>
            <a:r>
              <a:rPr lang="en-US" dirty="0" smtClean="0"/>
              <a:t>OR </a:t>
            </a:r>
            <a:br>
              <a:rPr lang="en-US" dirty="0" smtClean="0"/>
            </a:br>
            <a:r>
              <a:rPr lang="en-US" dirty="0" smtClean="0"/>
              <a:t>Multiple transactions occur independently without interference.</a:t>
            </a:r>
            <a:endParaRPr lang="en-US" dirty="0"/>
          </a:p>
          <a:p>
            <a:r>
              <a:rPr lang="en-US" b="1" dirty="0"/>
              <a:t>Durability:</a:t>
            </a:r>
            <a:endParaRPr lang="en-US" dirty="0"/>
          </a:p>
          <a:p>
            <a:pPr lvl="1"/>
            <a:r>
              <a:rPr lang="en-US" dirty="0" smtClean="0"/>
              <a:t>The changes of a successful transaction occurs even if the system failure occurs.</a:t>
            </a:r>
            <a:endParaRPr lang="en-US" dirty="0"/>
          </a:p>
          <a:p>
            <a:endParaRPr lang="x-none" dirty="0"/>
          </a:p>
        </p:txBody>
      </p:sp>
    </p:spTree>
    <p:extLst>
      <p:ext uri="{BB962C8B-B14F-4D97-AF65-F5344CB8AC3E}">
        <p14:creationId xmlns:p14="http://schemas.microsoft.com/office/powerpoint/2010/main" val="1949747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A6F1F1-669A-4EAF-9803-4E4219DB5786}"/>
              </a:ext>
            </a:extLst>
          </p:cNvPr>
          <p:cNvSpPr>
            <a:spLocks noGrp="1"/>
          </p:cNvSpPr>
          <p:nvPr>
            <p:ph type="title"/>
          </p:nvPr>
        </p:nvSpPr>
        <p:spPr/>
        <p:txBody>
          <a:bodyPr/>
          <a:lstStyle/>
          <a:p>
            <a:r>
              <a:rPr lang="en-US" b="1" dirty="0"/>
              <a:t>Demonstrating Transaction Management</a:t>
            </a:r>
            <a:endParaRPr lang="x-none" dirty="0"/>
          </a:p>
        </p:txBody>
      </p:sp>
      <p:sp>
        <p:nvSpPr>
          <p:cNvPr id="3" name="Content Placeholder 2">
            <a:extLst>
              <a:ext uri="{FF2B5EF4-FFF2-40B4-BE49-F238E27FC236}">
                <a16:creationId xmlns:a16="http://schemas.microsoft.com/office/drawing/2014/main" xmlns="" id="{093C8CA3-4800-4A51-A2F6-18478230DD18}"/>
              </a:ext>
            </a:extLst>
          </p:cNvPr>
          <p:cNvSpPr>
            <a:spLocks noGrp="1"/>
          </p:cNvSpPr>
          <p:nvPr>
            <p:ph idx="1"/>
          </p:nvPr>
        </p:nvSpPr>
        <p:spPr/>
        <p:txBody>
          <a:bodyPr>
            <a:normAutofit fontScale="92500" lnSpcReduction="10000"/>
          </a:bodyPr>
          <a:lstStyle/>
          <a:p>
            <a:r>
              <a:rPr lang="en-US" b="1" dirty="0"/>
              <a:t>Example Transaction:</a:t>
            </a:r>
          </a:p>
          <a:p>
            <a:pPr marL="400050" lvl="1" indent="0">
              <a:buNone/>
            </a:pPr>
            <a:r>
              <a:rPr lang="en-US" dirty="0"/>
              <a:t>BEGIN TRANSACTION;</a:t>
            </a:r>
          </a:p>
          <a:p>
            <a:pPr marL="400050" lvl="1" indent="0">
              <a:buNone/>
            </a:pPr>
            <a:endParaRPr lang="en-US" dirty="0"/>
          </a:p>
          <a:p>
            <a:pPr marL="400050" lvl="1" indent="0">
              <a:buNone/>
            </a:pPr>
            <a:r>
              <a:rPr lang="en-US" dirty="0"/>
              <a:t>-- Step 1: Deducting quantity from inventory</a:t>
            </a:r>
          </a:p>
          <a:p>
            <a:pPr marL="400050" lvl="1" indent="0">
              <a:buNone/>
            </a:pPr>
            <a:r>
              <a:rPr lang="en-US" dirty="0"/>
              <a:t>UPDATE products SET quantity = quantity - 10 WHERE </a:t>
            </a:r>
            <a:r>
              <a:rPr lang="en-US" dirty="0" err="1"/>
              <a:t>product_id</a:t>
            </a:r>
            <a:r>
              <a:rPr lang="en-US" dirty="0"/>
              <a:t> = 123;</a:t>
            </a:r>
          </a:p>
          <a:p>
            <a:pPr marL="400050" lvl="1" indent="0">
              <a:buNone/>
            </a:pPr>
            <a:endParaRPr lang="en-US" dirty="0"/>
          </a:p>
          <a:p>
            <a:pPr marL="400050" lvl="1" indent="0">
              <a:buNone/>
            </a:pPr>
            <a:r>
              <a:rPr lang="en-US" dirty="0"/>
              <a:t>-- Step 2: Adding a new order</a:t>
            </a:r>
          </a:p>
          <a:p>
            <a:pPr marL="400050" lvl="1" indent="0">
              <a:buNone/>
            </a:pPr>
            <a:r>
              <a:rPr lang="en-US" dirty="0"/>
              <a:t>INSERT INTO orders (</a:t>
            </a:r>
            <a:r>
              <a:rPr lang="en-US" dirty="0" err="1"/>
              <a:t>order_id</a:t>
            </a:r>
            <a:r>
              <a:rPr lang="en-US" dirty="0"/>
              <a:t>, </a:t>
            </a:r>
            <a:r>
              <a:rPr lang="en-US" dirty="0" err="1"/>
              <a:t>product_id</a:t>
            </a:r>
            <a:r>
              <a:rPr lang="en-US" dirty="0"/>
              <a:t>, quantity)</a:t>
            </a:r>
          </a:p>
          <a:p>
            <a:pPr marL="400050" lvl="1" indent="0">
              <a:buNone/>
            </a:pPr>
            <a:r>
              <a:rPr lang="en-US" dirty="0"/>
              <a:t>VALUES (456, 123, 10);</a:t>
            </a:r>
          </a:p>
          <a:p>
            <a:pPr marL="400050" lvl="1" indent="0">
              <a:buNone/>
            </a:pPr>
            <a:endParaRPr lang="en-US" dirty="0"/>
          </a:p>
          <a:p>
            <a:pPr marL="400050" lvl="1" indent="0">
              <a:buNone/>
            </a:pPr>
            <a:r>
              <a:rPr lang="en-US" dirty="0"/>
              <a:t>COMMIT;</a:t>
            </a:r>
          </a:p>
          <a:p>
            <a:endParaRPr lang="x-none" dirty="0"/>
          </a:p>
        </p:txBody>
      </p:sp>
    </p:spTree>
    <p:extLst>
      <p:ext uri="{BB962C8B-B14F-4D97-AF65-F5344CB8AC3E}">
        <p14:creationId xmlns:p14="http://schemas.microsoft.com/office/powerpoint/2010/main" val="2302953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760E64-019C-46D4-9CBD-4AFD28C7EECB}"/>
              </a:ext>
            </a:extLst>
          </p:cNvPr>
          <p:cNvSpPr>
            <a:spLocks noGrp="1"/>
          </p:cNvSpPr>
          <p:nvPr>
            <p:ph type="title"/>
          </p:nvPr>
        </p:nvSpPr>
        <p:spPr>
          <a:xfrm>
            <a:off x="677334" y="609600"/>
            <a:ext cx="8596668" cy="942753"/>
          </a:xfrm>
        </p:spPr>
        <p:txBody>
          <a:bodyPr>
            <a:normAutofit fontScale="90000"/>
          </a:bodyPr>
          <a:lstStyle/>
          <a:p>
            <a:r>
              <a:rPr lang="en-US" b="1" dirty="0"/>
              <a:t>Demonstrating Transaction Management</a:t>
            </a:r>
            <a:endParaRPr lang="x-none" dirty="0"/>
          </a:p>
        </p:txBody>
      </p:sp>
      <p:sp>
        <p:nvSpPr>
          <p:cNvPr id="3" name="Content Placeholder 2">
            <a:extLst>
              <a:ext uri="{FF2B5EF4-FFF2-40B4-BE49-F238E27FC236}">
                <a16:creationId xmlns:a16="http://schemas.microsoft.com/office/drawing/2014/main" xmlns="" id="{87D6F714-93E0-4876-85D3-B4FB8EFA5777}"/>
              </a:ext>
            </a:extLst>
          </p:cNvPr>
          <p:cNvSpPr>
            <a:spLocks noGrp="1"/>
          </p:cNvSpPr>
          <p:nvPr>
            <p:ph idx="1"/>
          </p:nvPr>
        </p:nvSpPr>
        <p:spPr>
          <a:xfrm>
            <a:off x="677334" y="1679945"/>
            <a:ext cx="8596668" cy="4361418"/>
          </a:xfrm>
        </p:spPr>
        <p:txBody>
          <a:bodyPr/>
          <a:lstStyle/>
          <a:p>
            <a:r>
              <a:rPr lang="en-US" b="1" dirty="0"/>
              <a:t>Example Rollback (in case of an issue):</a:t>
            </a:r>
          </a:p>
          <a:p>
            <a:pPr marL="400050" lvl="1" indent="0">
              <a:buNone/>
            </a:pPr>
            <a:r>
              <a:rPr lang="en-US" dirty="0"/>
              <a:t>BEGIN TRANSACTION;</a:t>
            </a:r>
          </a:p>
          <a:p>
            <a:pPr marL="400050" lvl="1" indent="0">
              <a:buNone/>
            </a:pPr>
            <a:endParaRPr lang="en-US" dirty="0"/>
          </a:p>
          <a:p>
            <a:pPr marL="400050" lvl="1" indent="0">
              <a:buNone/>
            </a:pPr>
            <a:r>
              <a:rPr lang="en-US" dirty="0"/>
              <a:t>-- Attempting to update quantity</a:t>
            </a:r>
          </a:p>
          <a:p>
            <a:pPr marL="400050" lvl="1" indent="0">
              <a:buNone/>
            </a:pPr>
            <a:r>
              <a:rPr lang="en-US" dirty="0"/>
              <a:t>UPDATE products SET quantity = quantity - 10 WHERE </a:t>
            </a:r>
            <a:r>
              <a:rPr lang="en-US" dirty="0" err="1"/>
              <a:t>product_id</a:t>
            </a:r>
            <a:r>
              <a:rPr lang="en-US" dirty="0"/>
              <a:t> = 123;</a:t>
            </a:r>
          </a:p>
          <a:p>
            <a:pPr marL="400050" lvl="1" indent="0">
              <a:buNone/>
            </a:pPr>
            <a:endParaRPr lang="en-US" dirty="0"/>
          </a:p>
          <a:p>
            <a:pPr marL="400050" lvl="1" indent="0">
              <a:buNone/>
            </a:pPr>
            <a:r>
              <a:rPr lang="en-US" dirty="0"/>
              <a:t>-- Simulating an issue, rolling back the transaction</a:t>
            </a:r>
          </a:p>
          <a:p>
            <a:pPr marL="400050" lvl="1" indent="0">
              <a:buNone/>
            </a:pPr>
            <a:r>
              <a:rPr lang="en-US" dirty="0"/>
              <a:t>ROLLBACK;</a:t>
            </a:r>
          </a:p>
          <a:p>
            <a:endParaRPr lang="x-none" dirty="0"/>
          </a:p>
        </p:txBody>
      </p:sp>
    </p:spTree>
    <p:extLst>
      <p:ext uri="{BB962C8B-B14F-4D97-AF65-F5344CB8AC3E}">
        <p14:creationId xmlns:p14="http://schemas.microsoft.com/office/powerpoint/2010/main" val="18692129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597DD5-B728-4EAD-AC46-66D73C552318}"/>
              </a:ext>
            </a:extLst>
          </p:cNvPr>
          <p:cNvSpPr>
            <a:spLocks noGrp="1"/>
          </p:cNvSpPr>
          <p:nvPr>
            <p:ph type="title"/>
          </p:nvPr>
        </p:nvSpPr>
        <p:spPr/>
        <p:txBody>
          <a:bodyPr/>
          <a:lstStyle/>
          <a:p>
            <a:endParaRPr lang="x-none"/>
          </a:p>
        </p:txBody>
      </p:sp>
      <p:sp>
        <p:nvSpPr>
          <p:cNvPr id="3" name="Content Placeholder 2">
            <a:extLst>
              <a:ext uri="{FF2B5EF4-FFF2-40B4-BE49-F238E27FC236}">
                <a16:creationId xmlns:a16="http://schemas.microsoft.com/office/drawing/2014/main" xmlns="" id="{A0500617-BBF9-4286-A09A-81B2DE3A75CC}"/>
              </a:ext>
            </a:extLst>
          </p:cNvPr>
          <p:cNvSpPr>
            <a:spLocks noGrp="1"/>
          </p:cNvSpPr>
          <p:nvPr>
            <p:ph idx="1"/>
          </p:nvPr>
        </p:nvSpPr>
        <p:spPr/>
        <p:txBody>
          <a:bodyPr/>
          <a:lstStyle/>
          <a:p>
            <a:pPr marL="0" indent="0" algn="ctr">
              <a:buNone/>
            </a:pPr>
            <a:r>
              <a:rPr lang="en-US" sz="5400" b="1" dirty="0">
                <a:solidFill>
                  <a:schemeClr val="accent2">
                    <a:lumMod val="60000"/>
                    <a:lumOff val="40000"/>
                  </a:schemeClr>
                </a:solidFill>
              </a:rPr>
              <a:t>THE END!</a:t>
            </a:r>
            <a:endParaRPr lang="x-none" b="1" dirty="0">
              <a:solidFill>
                <a:schemeClr val="accent2">
                  <a:lumMod val="60000"/>
                  <a:lumOff val="40000"/>
                </a:schemeClr>
              </a:solidFill>
            </a:endParaRPr>
          </a:p>
        </p:txBody>
      </p:sp>
    </p:spTree>
    <p:extLst>
      <p:ext uri="{BB962C8B-B14F-4D97-AF65-F5344CB8AC3E}">
        <p14:creationId xmlns:p14="http://schemas.microsoft.com/office/powerpoint/2010/main" val="1408090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65445B-7A86-4799-A194-6996F5BB62B4}"/>
              </a:ext>
            </a:extLst>
          </p:cNvPr>
          <p:cNvSpPr>
            <a:spLocks noGrp="1"/>
          </p:cNvSpPr>
          <p:nvPr>
            <p:ph type="title"/>
          </p:nvPr>
        </p:nvSpPr>
        <p:spPr/>
        <p:txBody>
          <a:bodyPr/>
          <a:lstStyle/>
          <a:p>
            <a:r>
              <a:rPr lang="en-US" b="1" dirty="0"/>
              <a:t>Overview of SQL as a Widely Used Query Language:</a:t>
            </a:r>
            <a:endParaRPr lang="x-none" dirty="0"/>
          </a:p>
        </p:txBody>
      </p:sp>
      <p:sp>
        <p:nvSpPr>
          <p:cNvPr id="3" name="Content Placeholder 2">
            <a:extLst>
              <a:ext uri="{FF2B5EF4-FFF2-40B4-BE49-F238E27FC236}">
                <a16:creationId xmlns:a16="http://schemas.microsoft.com/office/drawing/2014/main" xmlns="" id="{558EB792-C064-4660-9AFA-E1E4712487C4}"/>
              </a:ext>
            </a:extLst>
          </p:cNvPr>
          <p:cNvSpPr>
            <a:spLocks noGrp="1"/>
          </p:cNvSpPr>
          <p:nvPr>
            <p:ph idx="1"/>
          </p:nvPr>
        </p:nvSpPr>
        <p:spPr/>
        <p:txBody>
          <a:bodyPr/>
          <a:lstStyle/>
          <a:p>
            <a:r>
              <a:rPr lang="en-US" b="1" dirty="0"/>
              <a:t>SQL (Structured Query Language):</a:t>
            </a:r>
            <a:endParaRPr lang="en-US" dirty="0"/>
          </a:p>
          <a:p>
            <a:r>
              <a:rPr lang="en-US" dirty="0"/>
              <a:t>SQL is the most prevalent query language for relational database management systems (RDBMS).</a:t>
            </a:r>
          </a:p>
          <a:p>
            <a:r>
              <a:rPr lang="en-US" dirty="0"/>
              <a:t>It offers a comprehensive set of commands for managing relational databases, providing a standardized way to interact with various database systems.</a:t>
            </a:r>
          </a:p>
          <a:p>
            <a:endParaRPr lang="x-none" dirty="0"/>
          </a:p>
        </p:txBody>
      </p:sp>
    </p:spTree>
    <p:extLst>
      <p:ext uri="{BB962C8B-B14F-4D97-AF65-F5344CB8AC3E}">
        <p14:creationId xmlns:p14="http://schemas.microsoft.com/office/powerpoint/2010/main" val="4294544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7506C0-3C64-465F-855D-567E0E4D0136}"/>
              </a:ext>
            </a:extLst>
          </p:cNvPr>
          <p:cNvSpPr>
            <a:spLocks noGrp="1"/>
          </p:cNvSpPr>
          <p:nvPr>
            <p:ph type="title"/>
          </p:nvPr>
        </p:nvSpPr>
        <p:spPr/>
        <p:txBody>
          <a:bodyPr/>
          <a:lstStyle/>
          <a:p>
            <a:r>
              <a:rPr lang="en-US" b="1" dirty="0"/>
              <a:t>Overview of SQL as a Widely Used Query Language:</a:t>
            </a:r>
            <a:endParaRPr lang="x-none" dirty="0"/>
          </a:p>
        </p:txBody>
      </p:sp>
      <p:sp>
        <p:nvSpPr>
          <p:cNvPr id="3" name="Content Placeholder 2">
            <a:extLst>
              <a:ext uri="{FF2B5EF4-FFF2-40B4-BE49-F238E27FC236}">
                <a16:creationId xmlns:a16="http://schemas.microsoft.com/office/drawing/2014/main" xmlns="" id="{0529B198-CB33-44FC-A729-560A64A05D01}"/>
              </a:ext>
            </a:extLst>
          </p:cNvPr>
          <p:cNvSpPr>
            <a:spLocks noGrp="1"/>
          </p:cNvSpPr>
          <p:nvPr>
            <p:ph idx="1"/>
          </p:nvPr>
        </p:nvSpPr>
        <p:spPr/>
        <p:txBody>
          <a:bodyPr/>
          <a:lstStyle/>
          <a:p>
            <a:r>
              <a:rPr lang="en-US" b="1" dirty="0"/>
              <a:t>SQL Components:</a:t>
            </a:r>
            <a:endParaRPr lang="en-US" dirty="0"/>
          </a:p>
          <a:p>
            <a:r>
              <a:rPr lang="en-US" b="1" dirty="0"/>
              <a:t>Data Query Language (DQL):</a:t>
            </a:r>
            <a:r>
              <a:rPr lang="en-US" dirty="0"/>
              <a:t> Used for retrieving information from the database. The primary command for this is SELECT.</a:t>
            </a:r>
          </a:p>
          <a:p>
            <a:r>
              <a:rPr lang="en-US" b="1" dirty="0"/>
              <a:t>Data Definition Language (DDL):</a:t>
            </a:r>
            <a:r>
              <a:rPr lang="en-US" dirty="0"/>
              <a:t> Involves defining and managing the structure of the database.</a:t>
            </a:r>
          </a:p>
          <a:p>
            <a:r>
              <a:rPr lang="en-US" b="1" dirty="0"/>
              <a:t>Data Manipulation Language (DML):</a:t>
            </a:r>
            <a:r>
              <a:rPr lang="en-US" dirty="0"/>
              <a:t> Involves managing data within the database (INSERT, UPDATE, DELETE).</a:t>
            </a:r>
          </a:p>
          <a:p>
            <a:r>
              <a:rPr lang="en-US" b="1" dirty="0"/>
              <a:t>Data Control Language (DCL):</a:t>
            </a:r>
            <a:r>
              <a:rPr lang="en-US" dirty="0"/>
              <a:t> Concerned with access control and permissions (GRANT, REVOKE).</a:t>
            </a:r>
          </a:p>
          <a:p>
            <a:endParaRPr lang="x-none" dirty="0"/>
          </a:p>
        </p:txBody>
      </p:sp>
    </p:spTree>
    <p:extLst>
      <p:ext uri="{BB962C8B-B14F-4D97-AF65-F5344CB8AC3E}">
        <p14:creationId xmlns:p14="http://schemas.microsoft.com/office/powerpoint/2010/main" val="2931977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DB10B7-F57F-4B1E-B85A-648BB09F490E}"/>
              </a:ext>
            </a:extLst>
          </p:cNvPr>
          <p:cNvSpPr>
            <a:spLocks noGrp="1"/>
          </p:cNvSpPr>
          <p:nvPr>
            <p:ph type="title"/>
          </p:nvPr>
        </p:nvSpPr>
        <p:spPr/>
        <p:txBody>
          <a:bodyPr/>
          <a:lstStyle/>
          <a:p>
            <a:r>
              <a:rPr lang="en-US" b="1" dirty="0"/>
              <a:t>Overview of SQL as a Widely Used Query Language:</a:t>
            </a:r>
            <a:endParaRPr lang="x-none" dirty="0"/>
          </a:p>
        </p:txBody>
      </p:sp>
      <p:sp>
        <p:nvSpPr>
          <p:cNvPr id="3" name="Content Placeholder 2">
            <a:extLst>
              <a:ext uri="{FF2B5EF4-FFF2-40B4-BE49-F238E27FC236}">
                <a16:creationId xmlns:a16="http://schemas.microsoft.com/office/drawing/2014/main" xmlns="" id="{17A8FC5F-9B4F-4E64-BA7F-971E946AF635}"/>
              </a:ext>
            </a:extLst>
          </p:cNvPr>
          <p:cNvSpPr>
            <a:spLocks noGrp="1"/>
          </p:cNvSpPr>
          <p:nvPr>
            <p:ph idx="1"/>
          </p:nvPr>
        </p:nvSpPr>
        <p:spPr/>
        <p:txBody>
          <a:bodyPr/>
          <a:lstStyle/>
          <a:p>
            <a:r>
              <a:rPr lang="en-US" b="1" dirty="0"/>
              <a:t>Versatility:</a:t>
            </a:r>
            <a:endParaRPr lang="en-US" dirty="0"/>
          </a:p>
          <a:p>
            <a:r>
              <a:rPr lang="en-US" dirty="0"/>
              <a:t>SQL's versatility extends to its use in data analysis, reporting, and integration with various programming languages.</a:t>
            </a:r>
          </a:p>
          <a:p>
            <a:pPr marL="0" indent="0">
              <a:buNone/>
            </a:pPr>
            <a:endParaRPr lang="en-US" dirty="0"/>
          </a:p>
        </p:txBody>
      </p:sp>
    </p:spTree>
    <p:extLst>
      <p:ext uri="{BB962C8B-B14F-4D97-AF65-F5344CB8AC3E}">
        <p14:creationId xmlns:p14="http://schemas.microsoft.com/office/powerpoint/2010/main" val="3956594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017115-217B-473B-9A90-A3F17D415076}"/>
              </a:ext>
            </a:extLst>
          </p:cNvPr>
          <p:cNvSpPr>
            <a:spLocks noGrp="1"/>
          </p:cNvSpPr>
          <p:nvPr>
            <p:ph type="title"/>
          </p:nvPr>
        </p:nvSpPr>
        <p:spPr/>
        <p:txBody>
          <a:bodyPr/>
          <a:lstStyle/>
          <a:p>
            <a:r>
              <a:rPr lang="en-US" b="1" dirty="0"/>
              <a:t>SQL Basics</a:t>
            </a:r>
            <a:br>
              <a:rPr lang="en-US" b="1" dirty="0"/>
            </a:br>
            <a:endParaRPr lang="x-none" dirty="0"/>
          </a:p>
        </p:txBody>
      </p:sp>
      <p:sp>
        <p:nvSpPr>
          <p:cNvPr id="3" name="Content Placeholder 2">
            <a:extLst>
              <a:ext uri="{FF2B5EF4-FFF2-40B4-BE49-F238E27FC236}">
                <a16:creationId xmlns:a16="http://schemas.microsoft.com/office/drawing/2014/main" xmlns="" id="{197FA5DF-1536-4581-B564-E12CDEDE8C99}"/>
              </a:ext>
            </a:extLst>
          </p:cNvPr>
          <p:cNvSpPr>
            <a:spLocks noGrp="1"/>
          </p:cNvSpPr>
          <p:nvPr>
            <p:ph idx="1"/>
          </p:nvPr>
        </p:nvSpPr>
        <p:spPr>
          <a:xfrm>
            <a:off x="677334" y="1473201"/>
            <a:ext cx="8596668" cy="4568162"/>
          </a:xfrm>
        </p:spPr>
        <p:txBody>
          <a:bodyPr>
            <a:normAutofit/>
          </a:bodyPr>
          <a:lstStyle/>
          <a:p>
            <a:r>
              <a:rPr lang="en-US" sz="2200" b="1" dirty="0"/>
              <a:t>Introduction to SQL Commands:</a:t>
            </a:r>
          </a:p>
          <a:p>
            <a:r>
              <a:rPr lang="en-US" dirty="0"/>
              <a:t>SQL (Structured Query Language) provides a set of powerful commands for interacting with databases. These commands can be broadly categorized into four main types:</a:t>
            </a:r>
          </a:p>
          <a:p>
            <a:r>
              <a:rPr lang="en-US" sz="2000" b="1" dirty="0"/>
              <a:t>SELECT</a:t>
            </a:r>
            <a:r>
              <a:rPr lang="en-US" sz="2400" b="1" dirty="0"/>
              <a:t>:</a:t>
            </a:r>
          </a:p>
          <a:p>
            <a:r>
              <a:rPr lang="en-US" dirty="0"/>
              <a:t>Used to retrieve data from one or more tables.</a:t>
            </a:r>
          </a:p>
          <a:p>
            <a:r>
              <a:rPr lang="en-US" dirty="0"/>
              <a:t>Example: SELECT column1, column2 FROM table WHERE condition;</a:t>
            </a:r>
          </a:p>
          <a:p>
            <a:r>
              <a:rPr lang="en-US" sz="2000" b="1" dirty="0"/>
              <a:t>INSERT:</a:t>
            </a:r>
          </a:p>
          <a:p>
            <a:r>
              <a:rPr lang="en-US" dirty="0"/>
              <a:t>Adds new records to a table.</a:t>
            </a:r>
          </a:p>
          <a:p>
            <a:r>
              <a:rPr lang="en-US" dirty="0"/>
              <a:t>Example: INSERT INTO table (column1, column2) VALUES (value1, value2);</a:t>
            </a:r>
            <a:endParaRPr lang="x-none" dirty="0"/>
          </a:p>
        </p:txBody>
      </p:sp>
    </p:spTree>
    <p:extLst>
      <p:ext uri="{BB962C8B-B14F-4D97-AF65-F5344CB8AC3E}">
        <p14:creationId xmlns:p14="http://schemas.microsoft.com/office/powerpoint/2010/main" val="60822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7D3A24-C5FE-439F-B126-D2E92B05B5CD}"/>
              </a:ext>
            </a:extLst>
          </p:cNvPr>
          <p:cNvSpPr>
            <a:spLocks noGrp="1"/>
          </p:cNvSpPr>
          <p:nvPr>
            <p:ph type="title"/>
          </p:nvPr>
        </p:nvSpPr>
        <p:spPr/>
        <p:txBody>
          <a:bodyPr/>
          <a:lstStyle/>
          <a:p>
            <a:r>
              <a:rPr lang="en-US" b="1" dirty="0"/>
              <a:t>SQL Basics</a:t>
            </a:r>
            <a:endParaRPr lang="x-none" dirty="0"/>
          </a:p>
        </p:txBody>
      </p:sp>
      <p:sp>
        <p:nvSpPr>
          <p:cNvPr id="3" name="Content Placeholder 2">
            <a:extLst>
              <a:ext uri="{FF2B5EF4-FFF2-40B4-BE49-F238E27FC236}">
                <a16:creationId xmlns:a16="http://schemas.microsoft.com/office/drawing/2014/main" xmlns="" id="{1461A4DF-0059-4A8A-AD55-CB034E23C7F3}"/>
              </a:ext>
            </a:extLst>
          </p:cNvPr>
          <p:cNvSpPr>
            <a:spLocks noGrp="1"/>
          </p:cNvSpPr>
          <p:nvPr>
            <p:ph idx="1"/>
          </p:nvPr>
        </p:nvSpPr>
        <p:spPr>
          <a:xfrm>
            <a:off x="677334" y="1351281"/>
            <a:ext cx="8596668" cy="4690082"/>
          </a:xfrm>
        </p:spPr>
        <p:txBody>
          <a:bodyPr/>
          <a:lstStyle/>
          <a:p>
            <a:r>
              <a:rPr lang="en-US" sz="2400" b="1" dirty="0"/>
              <a:t>UPDATE:</a:t>
            </a:r>
          </a:p>
          <a:p>
            <a:r>
              <a:rPr lang="en-US" dirty="0"/>
              <a:t>Modifies existing records in a table.</a:t>
            </a:r>
          </a:p>
          <a:p>
            <a:r>
              <a:rPr lang="en-US" dirty="0"/>
              <a:t>Example: UPDATE table SET column1 = value1 WHERE condition;</a:t>
            </a:r>
          </a:p>
          <a:p>
            <a:r>
              <a:rPr lang="en-US" sz="2400" b="1" dirty="0"/>
              <a:t>DELETE:</a:t>
            </a:r>
          </a:p>
          <a:p>
            <a:r>
              <a:rPr lang="en-US" dirty="0"/>
              <a:t>Removes records from a table.</a:t>
            </a:r>
          </a:p>
          <a:p>
            <a:r>
              <a:rPr lang="en-US" dirty="0"/>
              <a:t>Example: DELETE FROM table WHERE condition;</a:t>
            </a:r>
            <a:endParaRPr lang="x-none" dirty="0"/>
          </a:p>
        </p:txBody>
      </p:sp>
    </p:spTree>
    <p:extLst>
      <p:ext uri="{BB962C8B-B14F-4D97-AF65-F5344CB8AC3E}">
        <p14:creationId xmlns:p14="http://schemas.microsoft.com/office/powerpoint/2010/main" val="26882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27F861-FB04-454D-ABD0-DF4C2C87F87D}"/>
              </a:ext>
            </a:extLst>
          </p:cNvPr>
          <p:cNvSpPr>
            <a:spLocks noGrp="1"/>
          </p:cNvSpPr>
          <p:nvPr>
            <p:ph type="title"/>
          </p:nvPr>
        </p:nvSpPr>
        <p:spPr>
          <a:xfrm>
            <a:off x="677334" y="609600"/>
            <a:ext cx="8596668" cy="751840"/>
          </a:xfrm>
        </p:spPr>
        <p:txBody>
          <a:bodyPr/>
          <a:lstStyle/>
          <a:p>
            <a:r>
              <a:rPr lang="en-US" b="1" dirty="0"/>
              <a:t>Explanation of SQL Syntax:</a:t>
            </a:r>
            <a:endParaRPr lang="x-none" dirty="0"/>
          </a:p>
        </p:txBody>
      </p:sp>
      <p:sp>
        <p:nvSpPr>
          <p:cNvPr id="3" name="Content Placeholder 2">
            <a:extLst>
              <a:ext uri="{FF2B5EF4-FFF2-40B4-BE49-F238E27FC236}">
                <a16:creationId xmlns:a16="http://schemas.microsoft.com/office/drawing/2014/main" xmlns="" id="{7A02C16A-F3CC-4526-BF9C-E665750D843B}"/>
              </a:ext>
            </a:extLst>
          </p:cNvPr>
          <p:cNvSpPr>
            <a:spLocks noGrp="1"/>
          </p:cNvSpPr>
          <p:nvPr>
            <p:ph idx="1"/>
          </p:nvPr>
        </p:nvSpPr>
        <p:spPr>
          <a:xfrm>
            <a:off x="677334" y="1544321"/>
            <a:ext cx="8596668" cy="4497042"/>
          </a:xfrm>
        </p:spPr>
        <p:txBody>
          <a:bodyPr/>
          <a:lstStyle/>
          <a:p>
            <a:r>
              <a:rPr lang="en-US" dirty="0"/>
              <a:t>SQL commands follow a specific syntax structure. The basic syntax for the SELECT statement, for example, is as follows:</a:t>
            </a:r>
          </a:p>
          <a:p>
            <a:pPr marL="0" indent="0" algn="ctr">
              <a:buNone/>
            </a:pPr>
            <a:r>
              <a:rPr lang="en-US" sz="2400" b="1" dirty="0"/>
              <a:t>SQL</a:t>
            </a:r>
          </a:p>
          <a:p>
            <a:r>
              <a:rPr lang="en-US" dirty="0"/>
              <a:t>SELECT column1, column2</a:t>
            </a:r>
          </a:p>
          <a:p>
            <a:pPr marL="0" indent="0">
              <a:buNone/>
            </a:pPr>
            <a:r>
              <a:rPr lang="en-US" dirty="0"/>
              <a:t>     FROM table</a:t>
            </a:r>
          </a:p>
          <a:p>
            <a:pPr marL="0" indent="0">
              <a:buNone/>
            </a:pPr>
            <a:r>
              <a:rPr lang="en-US" dirty="0"/>
              <a:t>    WHERE condition;</a:t>
            </a:r>
          </a:p>
          <a:p>
            <a:r>
              <a:rPr lang="en-US" dirty="0"/>
              <a:t>Each SQL command has its own unique syntax, but they generally include keywords like SELECT, FROM, WHERE, VALUES, SET, and others</a:t>
            </a:r>
            <a:r>
              <a:rPr lang="en-US" dirty="0" smtClean="0"/>
              <a:t>.</a:t>
            </a:r>
            <a:endParaRPr lang="en-US" dirty="0"/>
          </a:p>
        </p:txBody>
      </p:sp>
    </p:spTree>
    <p:extLst>
      <p:ext uri="{BB962C8B-B14F-4D97-AF65-F5344CB8AC3E}">
        <p14:creationId xmlns:p14="http://schemas.microsoft.com/office/powerpoint/2010/main" val="25831619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111</TotalTime>
  <Words>2327</Words>
  <Application>Microsoft Office PowerPoint</Application>
  <PresentationFormat>Custom</PresentationFormat>
  <Paragraphs>259</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Facet</vt:lpstr>
      <vt:lpstr>Query Languages and Search Specifications in Database Administration and Management</vt:lpstr>
      <vt:lpstr>Introduction to Query Languages</vt:lpstr>
      <vt:lpstr>Importance in Database Administration:</vt:lpstr>
      <vt:lpstr>Overview of SQL as a Widely Used Query Language:</vt:lpstr>
      <vt:lpstr>Overview of SQL as a Widely Used Query Language:</vt:lpstr>
      <vt:lpstr>Overview of SQL as a Widely Used Query Language:</vt:lpstr>
      <vt:lpstr>SQL Basics </vt:lpstr>
      <vt:lpstr>SQL Basics</vt:lpstr>
      <vt:lpstr>Explanation of SQL Syntax:</vt:lpstr>
      <vt:lpstr>Examples of Basic SQL Queries:</vt:lpstr>
      <vt:lpstr>Examples of Basic SQL Queries:</vt:lpstr>
      <vt:lpstr>Query Optimization </vt:lpstr>
      <vt:lpstr>Tips for Optimization:</vt:lpstr>
      <vt:lpstr>Example: Before and After Optimization Comparison</vt:lpstr>
      <vt:lpstr>Full-Text Search </vt:lpstr>
      <vt:lpstr>Integration: How Databases Support Full-Text Search</vt:lpstr>
      <vt:lpstr>Integration: How Databases Support Full-Text Search</vt:lpstr>
      <vt:lpstr>NoSQL Query Languages </vt:lpstr>
      <vt:lpstr>NoSQL Query Languages</vt:lpstr>
      <vt:lpstr>Contrast with SQL: Highlight Key Differences</vt:lpstr>
      <vt:lpstr>Contrast with SQL: Highlight Key Differences</vt:lpstr>
      <vt:lpstr>Search Specifications </vt:lpstr>
      <vt:lpstr>Search Specifications </vt:lpstr>
      <vt:lpstr>Search Specifications </vt:lpstr>
      <vt:lpstr>DDL and DML </vt:lpstr>
      <vt:lpstr>DDL and DML </vt:lpstr>
      <vt:lpstr>Data Manipulation Language (DML)</vt:lpstr>
      <vt:lpstr>Data Manipulation Language (DML)</vt:lpstr>
      <vt:lpstr>Stored Procedures and Functions </vt:lpstr>
      <vt:lpstr>Benefits of Using Stored Procedures:</vt:lpstr>
      <vt:lpstr>Data Security and Access Control </vt:lpstr>
      <vt:lpstr>Data Security and Access Control </vt:lpstr>
      <vt:lpstr>Data Security and Access Control </vt:lpstr>
      <vt:lpstr>Transaction Management </vt:lpstr>
      <vt:lpstr>Transaction Management </vt:lpstr>
      <vt:lpstr>Demonstrating Transaction Management</vt:lpstr>
      <vt:lpstr>Demonstrating Transaction Management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Languages and Search Specifications in Database Administration and Management</dc:title>
  <dc:creator>shahrukh hamayoun</dc:creator>
  <cp:lastModifiedBy>ALI</cp:lastModifiedBy>
  <cp:revision>11</cp:revision>
  <dcterms:created xsi:type="dcterms:W3CDTF">2023-11-21T08:20:08Z</dcterms:created>
  <dcterms:modified xsi:type="dcterms:W3CDTF">2023-12-06T11:16:34Z</dcterms:modified>
</cp:coreProperties>
</file>