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64" r:id="rId6"/>
    <p:sldId id="265" r:id="rId7"/>
    <p:sldId id="259" r:id="rId8"/>
    <p:sldId id="266" r:id="rId9"/>
    <p:sldId id="267" r:id="rId10"/>
    <p:sldId id="268" r:id="rId11"/>
    <p:sldId id="269" r:id="rId12"/>
    <p:sldId id="260" r:id="rId13"/>
    <p:sldId id="262"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9B5E435-70DD-4F25-A1A4-7A9153F37853}"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A24CE-DE9E-40FB-A13E-EDD08455CBB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B5E435-70DD-4F25-A1A4-7A9153F37853}"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9B5E435-70DD-4F25-A1A4-7A9153F37853}"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B5E435-70DD-4F25-A1A4-7A9153F37853}"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5E435-70DD-4F25-A1A4-7A9153F37853}"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A24CE-DE9E-40FB-A13E-EDD08455CB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B5E435-70DD-4F25-A1A4-7A9153F37853}"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A24CE-DE9E-40FB-A13E-EDD08455CBB9}"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9B5E435-70DD-4F25-A1A4-7A9153F37853}" type="datetimeFigureOut">
              <a:rPr lang="en-US" smtClean="0"/>
              <a:t>1/1/2018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E8A24CE-DE9E-40FB-A13E-EDD08455CBB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9B5E435-70DD-4F25-A1A4-7A9153F37853}" type="datetimeFigureOut">
              <a:rPr lang="en-US" smtClean="0"/>
              <a:t>1/1/2018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E8A24CE-DE9E-40FB-A13E-EDD08455CB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52800"/>
            <a:ext cx="8077200" cy="1673352"/>
          </a:xfrm>
        </p:spPr>
        <p:txBody>
          <a:bodyPr/>
          <a:lstStyle/>
          <a:p>
            <a:r>
              <a:rPr lang="en-US" dirty="0" smtClean="0"/>
              <a:t>YouTube Spam Detection</a:t>
            </a:r>
            <a:endParaRPr lang="en-US" dirty="0"/>
          </a:p>
        </p:txBody>
      </p:sp>
      <p:sp>
        <p:nvSpPr>
          <p:cNvPr id="3" name="Subtitle 2"/>
          <p:cNvSpPr>
            <a:spLocks noGrp="1"/>
          </p:cNvSpPr>
          <p:nvPr>
            <p:ph type="subTitle" idx="1"/>
          </p:nvPr>
        </p:nvSpPr>
        <p:spPr/>
        <p:txBody>
          <a:bodyPr/>
          <a:lstStyle/>
          <a:p>
            <a:r>
              <a:rPr lang="en-US" dirty="0" smtClean="0"/>
              <a:t>IRTM FINAL PROJECT</a:t>
            </a:r>
            <a:endParaRPr lang="en-US" dirty="0"/>
          </a:p>
        </p:txBody>
      </p:sp>
      <p:sp>
        <p:nvSpPr>
          <p:cNvPr id="4" name="TextBox 3"/>
          <p:cNvSpPr txBox="1"/>
          <p:nvPr/>
        </p:nvSpPr>
        <p:spPr>
          <a:xfrm>
            <a:off x="457200" y="5334000"/>
            <a:ext cx="4736361" cy="923330"/>
          </a:xfrm>
          <a:prstGeom prst="rect">
            <a:avLst/>
          </a:prstGeom>
          <a:noFill/>
        </p:spPr>
        <p:txBody>
          <a:bodyPr wrap="none" rtlCol="0">
            <a:spAutoFit/>
          </a:bodyPr>
          <a:lstStyle/>
          <a:p>
            <a:r>
              <a:rPr lang="en-US" dirty="0" err="1" smtClean="0"/>
              <a:t>Hammad</a:t>
            </a:r>
            <a:r>
              <a:rPr lang="en-US" dirty="0" smtClean="0"/>
              <a:t> Khan    			  k142145</a:t>
            </a:r>
            <a:br>
              <a:rPr lang="en-US" dirty="0" smtClean="0"/>
            </a:br>
            <a:r>
              <a:rPr lang="en-US" dirty="0" smtClean="0"/>
              <a:t>Hafiz Muhammad </a:t>
            </a:r>
            <a:r>
              <a:rPr lang="en-US" dirty="0" err="1" smtClean="0"/>
              <a:t>Zubair</a:t>
            </a:r>
            <a:r>
              <a:rPr lang="en-US" dirty="0" smtClean="0"/>
              <a:t> Hasan 	  k142257</a:t>
            </a:r>
          </a:p>
          <a:p>
            <a:r>
              <a:rPr lang="en-US" dirty="0" err="1" smtClean="0"/>
              <a:t>Talha</a:t>
            </a:r>
            <a:r>
              <a:rPr lang="en-US" dirty="0" smtClean="0"/>
              <a:t> Asif 			  k142246</a:t>
            </a:r>
            <a:endParaRPr lang="en-US" dirty="0"/>
          </a:p>
        </p:txBody>
      </p:sp>
      <p:sp>
        <p:nvSpPr>
          <p:cNvPr id="5" name="TextBox 4"/>
          <p:cNvSpPr txBox="1"/>
          <p:nvPr/>
        </p:nvSpPr>
        <p:spPr>
          <a:xfrm>
            <a:off x="5486400" y="6444734"/>
            <a:ext cx="3370282" cy="369332"/>
          </a:xfrm>
          <a:prstGeom prst="rect">
            <a:avLst/>
          </a:prstGeom>
          <a:noFill/>
        </p:spPr>
        <p:txBody>
          <a:bodyPr wrap="none" rtlCol="0">
            <a:spAutoFit/>
          </a:bodyPr>
          <a:lstStyle/>
          <a:p>
            <a:r>
              <a:rPr lang="en-US" dirty="0" smtClean="0"/>
              <a:t>Presented to Dr. Muhammad Rafi</a:t>
            </a:r>
            <a:endParaRPr lang="en-US" dirty="0"/>
          </a:p>
        </p:txBody>
      </p:sp>
    </p:spTree>
    <p:extLst>
      <p:ext uri="{BB962C8B-B14F-4D97-AF65-F5344CB8AC3E}">
        <p14:creationId xmlns:p14="http://schemas.microsoft.com/office/powerpoint/2010/main" val="7846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Random Forest algorithm is a supervised classification </a:t>
            </a:r>
            <a:r>
              <a:rPr lang="en-US" sz="2800" dirty="0" smtClean="0">
                <a:latin typeface="Calibri" panose="020F0502020204030204" pitchFamily="34" charset="0"/>
                <a:cs typeface="Calibri" panose="020F0502020204030204" pitchFamily="34" charset="0"/>
              </a:rPr>
              <a:t>algorithm</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Higher the number of trees higher the results.</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Randomly generated trees values are stored and one with the best possible highest value is selected as a result.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935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US" dirty="0"/>
          </a:p>
        </p:txBody>
      </p:sp>
      <p:sp>
        <p:nvSpPr>
          <p:cNvPr id="3" name="Content Placeholder 2"/>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G</a:t>
            </a:r>
            <a:r>
              <a:rPr lang="en-US" sz="2800" dirty="0" smtClean="0">
                <a:latin typeface="Calibri" panose="020F0502020204030204" pitchFamily="34" charset="0"/>
                <a:cs typeface="Calibri" panose="020F0502020204030204" pitchFamily="34" charset="0"/>
              </a:rPr>
              <a:t>radient </a:t>
            </a:r>
            <a:r>
              <a:rPr lang="en-US" sz="2800" dirty="0">
                <a:latin typeface="Calibri" panose="020F0502020204030204" pitchFamily="34" charset="0"/>
                <a:cs typeface="Calibri" panose="020F0502020204030204" pitchFamily="34" charset="0"/>
              </a:rPr>
              <a:t>boosting is an </a:t>
            </a:r>
            <a:r>
              <a:rPr lang="en-US" sz="2800" dirty="0" err="1">
                <a:latin typeface="Calibri" panose="020F0502020204030204" pitchFamily="34" charset="0"/>
                <a:cs typeface="Calibri" panose="020F0502020204030204" pitchFamily="34" charset="0"/>
              </a:rPr>
              <a:t>ensembling</a:t>
            </a:r>
            <a:r>
              <a:rPr lang="en-US" sz="2800" dirty="0">
                <a:latin typeface="Calibri" panose="020F0502020204030204" pitchFamily="34" charset="0"/>
                <a:cs typeface="Calibri" panose="020F0502020204030204" pitchFamily="34" charset="0"/>
              </a:rPr>
              <a:t> technique, which means that prediction is done by an ensemble of simpler estimators</a:t>
            </a:r>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The </a:t>
            </a:r>
            <a:r>
              <a:rPr lang="en-US" sz="2800" dirty="0">
                <a:latin typeface="Calibri" panose="020F0502020204030204" pitchFamily="34" charset="0"/>
                <a:cs typeface="Calibri" panose="020F0502020204030204" pitchFamily="34" charset="0"/>
              </a:rPr>
              <a:t>aim of gradient boosting is to create (or "train") an ensemble of trees, given that we know how to train a single decision tree. This technique is called </a:t>
            </a:r>
            <a:r>
              <a:rPr lang="en-US" sz="2800" b="1" dirty="0">
                <a:latin typeface="Calibri" panose="020F0502020204030204" pitchFamily="34" charset="0"/>
                <a:cs typeface="Calibri" panose="020F0502020204030204" pitchFamily="34" charset="0"/>
              </a:rPr>
              <a:t>boosting</a:t>
            </a:r>
            <a:r>
              <a:rPr lang="en-US" sz="2800" dirty="0">
                <a:latin typeface="Calibri" panose="020F0502020204030204" pitchFamily="34" charset="0"/>
                <a:cs typeface="Calibri" panose="020F0502020204030204" pitchFamily="34" charset="0"/>
              </a:rPr>
              <a:t> because we expect an ensemble to work much better than a single estimator.</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6424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600200"/>
            <a:ext cx="5210175" cy="5070866"/>
          </a:xfrm>
        </p:spPr>
      </p:pic>
    </p:spTree>
    <p:extLst>
      <p:ext uri="{BB962C8B-B14F-4D97-AF65-F5344CB8AC3E}">
        <p14:creationId xmlns:p14="http://schemas.microsoft.com/office/powerpoint/2010/main" val="154778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Accuracy : </a:t>
            </a:r>
            <a:r>
              <a:rPr lang="en-US" dirty="0"/>
              <a:t>0.956902103907</a:t>
            </a:r>
            <a:endParaRPr lang="en-US" dirty="0"/>
          </a:p>
        </p:txBody>
      </p:sp>
    </p:spTree>
    <p:extLst>
      <p:ext uri="{BB962C8B-B14F-4D97-AF65-F5344CB8AC3E}">
        <p14:creationId xmlns:p14="http://schemas.microsoft.com/office/powerpoint/2010/main" val="181493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43000" y="1295400"/>
            <a:ext cx="8229600" cy="4625609"/>
          </a:xfrm>
        </p:spPr>
        <p:txBody>
          <a:bodyPr>
            <a:normAutofit/>
          </a:bodyPr>
          <a:lstStyle/>
          <a:p>
            <a:pPr marL="118872" indent="0">
              <a:buNone/>
            </a:pPr>
            <a:endParaRPr lang="en-US" sz="11500" dirty="0" smtClean="0"/>
          </a:p>
          <a:p>
            <a:pPr marL="118872" indent="0">
              <a:buNone/>
            </a:pPr>
            <a:r>
              <a:rPr lang="en-US" sz="11500" dirty="0" smtClean="0"/>
              <a:t>Thank You</a:t>
            </a:r>
            <a:endParaRPr lang="en-US" sz="11500" dirty="0"/>
          </a:p>
        </p:txBody>
      </p:sp>
    </p:spTree>
    <p:extLst>
      <p:ext uri="{BB962C8B-B14F-4D97-AF65-F5344CB8AC3E}">
        <p14:creationId xmlns:p14="http://schemas.microsoft.com/office/powerpoint/2010/main" val="314215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endParaRPr lang="en-US" sz="2800" dirty="0" smtClean="0">
              <a:latin typeface="Calibri" panose="020F0502020204030204" pitchFamily="34" charset="0"/>
              <a:cs typeface="Calibri" panose="020F0502020204030204" pitchFamily="34" charset="0"/>
            </a:endParaRPr>
          </a:p>
          <a:p>
            <a:pPr marL="118872" indent="0">
              <a:buNone/>
            </a:pPr>
            <a:endParaRPr lang="en-US" sz="2800" dirty="0">
              <a:latin typeface="Calibri" panose="020F0502020204030204" pitchFamily="34" charset="0"/>
              <a:cs typeface="Calibri" panose="020F0502020204030204" pitchFamily="34" charset="0"/>
            </a:endParaRPr>
          </a:p>
          <a:p>
            <a:pPr marL="118872" indent="0">
              <a:buNone/>
            </a:pPr>
            <a:r>
              <a:rPr lang="en-US" sz="2800" dirty="0" smtClean="0">
                <a:latin typeface="Calibri" panose="020F0502020204030204" pitchFamily="34" charset="0"/>
                <a:cs typeface="Calibri" panose="020F0502020204030204" pitchFamily="34" charset="0"/>
              </a:rPr>
              <a:t>As many videos of big superstar upload on YouTube on the daily basis and a handsome amount of comments posted on that videos are spam </a:t>
            </a:r>
            <a:r>
              <a:rPr lang="en-US" sz="2800" dirty="0" err="1" smtClean="0">
                <a:latin typeface="Calibri" panose="020F0502020204030204" pitchFamily="34" charset="0"/>
                <a:cs typeface="Calibri" panose="020F0502020204030204" pitchFamily="34" charset="0"/>
              </a:rPr>
              <a:t>i.e</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people trying to promote their channel or market their product. To tackle this problem In this project we needed to identify the class of the YouTube video comments that it belongs to spam or ham.</a:t>
            </a: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189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Division:</a:t>
            </a:r>
            <a:endParaRPr lang="en-US" dirty="0"/>
          </a:p>
        </p:txBody>
      </p:sp>
      <p:sp>
        <p:nvSpPr>
          <p:cNvPr id="3" name="Content Placeholder 2"/>
          <p:cNvSpPr>
            <a:spLocks noGrp="1"/>
          </p:cNvSpPr>
          <p:nvPr>
            <p:ph idx="1"/>
          </p:nvPr>
        </p:nvSpPr>
        <p:spPr/>
        <p:txBody>
          <a:bodyPr>
            <a:normAutofit/>
          </a:bodyPr>
          <a:lstStyle/>
          <a:p>
            <a:r>
              <a:rPr lang="en-US" sz="2800" dirty="0" smtClean="0">
                <a:latin typeface="Calibri" panose="020F0502020204030204" pitchFamily="34" charset="0"/>
                <a:cs typeface="Calibri" panose="020F0502020204030204" pitchFamily="34" charset="0"/>
              </a:rPr>
              <a:t>The work divided between all group members is as following</a:t>
            </a:r>
            <a:br>
              <a:rPr lang="en-US" sz="2800" dirty="0" smtClean="0">
                <a:latin typeface="Calibri" panose="020F0502020204030204" pitchFamily="34" charset="0"/>
                <a:cs typeface="Calibri" panose="020F0502020204030204" pitchFamily="34" charset="0"/>
              </a:rPr>
            </a:br>
            <a:endParaRPr lang="en-US" sz="2800" dirty="0" smtClean="0">
              <a:latin typeface="Calibri" panose="020F0502020204030204" pitchFamily="34" charset="0"/>
              <a:cs typeface="Calibri" panose="020F0502020204030204" pitchFamily="34" charset="0"/>
            </a:endParaRPr>
          </a:p>
          <a:p>
            <a:pPr marL="118872" indent="0">
              <a:buNone/>
            </a:pPr>
            <a:endParaRPr lang="en-US" sz="2800" dirty="0" smtClean="0">
              <a:latin typeface="Calibri" panose="020F0502020204030204" pitchFamily="34" charset="0"/>
              <a:cs typeface="Calibri" panose="020F0502020204030204" pitchFamily="34" charset="0"/>
            </a:endParaRPr>
          </a:p>
          <a:p>
            <a:r>
              <a:rPr lang="en-US" sz="2800" dirty="0" err="1" smtClean="0">
                <a:latin typeface="Calibri" panose="020F0502020204030204" pitchFamily="34" charset="0"/>
                <a:cs typeface="Calibri" panose="020F0502020204030204" pitchFamily="34" charset="0"/>
              </a:rPr>
              <a:t>Hammad</a:t>
            </a:r>
            <a:r>
              <a:rPr lang="en-US" sz="2800" dirty="0" smtClean="0">
                <a:latin typeface="Calibri" panose="020F0502020204030204" pitchFamily="34" charset="0"/>
                <a:cs typeface="Calibri" panose="020F0502020204030204" pitchFamily="34" charset="0"/>
              </a:rPr>
              <a:t> Khan (Proposal + )</a:t>
            </a:r>
          </a:p>
          <a:p>
            <a:r>
              <a:rPr lang="en-US" sz="2800" dirty="0" smtClean="0">
                <a:latin typeface="Calibri" panose="020F0502020204030204" pitchFamily="34" charset="0"/>
                <a:cs typeface="Calibri" panose="020F0502020204030204" pitchFamily="34" charset="0"/>
              </a:rPr>
              <a:t>Hafiz Muhammad </a:t>
            </a:r>
            <a:r>
              <a:rPr lang="en-US" sz="2800" dirty="0" err="1" smtClean="0">
                <a:latin typeface="Calibri" panose="020F0502020204030204" pitchFamily="34" charset="0"/>
                <a:cs typeface="Calibri" panose="020F0502020204030204" pitchFamily="34" charset="0"/>
              </a:rPr>
              <a:t>Zubair</a:t>
            </a:r>
            <a:r>
              <a:rPr lang="en-US" sz="2800" dirty="0" smtClean="0">
                <a:latin typeface="Calibri" panose="020F0502020204030204" pitchFamily="34" charset="0"/>
                <a:cs typeface="Calibri" panose="020F0502020204030204" pitchFamily="34" charset="0"/>
              </a:rPr>
              <a:t> Hasan (Proposal +)</a:t>
            </a:r>
          </a:p>
          <a:p>
            <a:r>
              <a:rPr lang="en-US" sz="2800" dirty="0" err="1" smtClean="0">
                <a:latin typeface="Calibri" panose="020F0502020204030204" pitchFamily="34" charset="0"/>
                <a:cs typeface="Calibri" panose="020F0502020204030204" pitchFamily="34" charset="0"/>
              </a:rPr>
              <a:t>Talha</a:t>
            </a:r>
            <a:r>
              <a:rPr lang="en-US" sz="2800" dirty="0" smtClean="0">
                <a:latin typeface="Calibri" panose="020F0502020204030204" pitchFamily="34" charset="0"/>
                <a:cs typeface="Calibri" panose="020F0502020204030204" pitchFamily="34" charset="0"/>
              </a:rPr>
              <a:t> Asif (Presentation +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720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a:bodyPr>
          <a:lstStyle/>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Our Dataset consist of 5 videos comment collection </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1.PSY</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2.LMFA</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3.Shakira</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4.Eminem</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5.Katy Perry</a:t>
            </a:r>
          </a:p>
        </p:txBody>
      </p:sp>
    </p:spTree>
    <p:extLst>
      <p:ext uri="{BB962C8B-B14F-4D97-AF65-F5344CB8AC3E}">
        <p14:creationId xmlns:p14="http://schemas.microsoft.com/office/powerpoint/2010/main" val="254481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Each file contains following columns of details.</a:t>
            </a:r>
            <a:endParaRPr lang="en-US" sz="2800" dirty="0">
              <a:latin typeface="Calibri" panose="020F0502020204030204" pitchFamily="34" charset="0"/>
              <a:cs typeface="Calibri" panose="020F0502020204030204" pitchFamily="34" charset="0"/>
            </a:endParaRPr>
          </a:p>
          <a:p>
            <a:pPr marL="118872" indent="0">
              <a:buNone/>
            </a:pPr>
            <a:endParaRPr lang="en-US" sz="2800" dirty="0" smtClean="0">
              <a:latin typeface="Calibri" panose="020F0502020204030204" pitchFamily="34" charset="0"/>
              <a:cs typeface="Calibri" panose="020F0502020204030204" pitchFamily="34" charset="0"/>
            </a:endParaRPr>
          </a:p>
          <a:p>
            <a:pPr marL="118872" indent="0">
              <a:buNone/>
            </a:pPr>
            <a:r>
              <a:rPr lang="en-US" sz="2800" dirty="0" smtClean="0">
                <a:latin typeface="Calibri" panose="020F0502020204030204" pitchFamily="34" charset="0"/>
                <a:cs typeface="Calibri" panose="020F0502020204030204" pitchFamily="34" charset="0"/>
              </a:rPr>
              <a:t>-Comment ID</a:t>
            </a:r>
          </a:p>
          <a:p>
            <a:pPr marL="118872" indent="0">
              <a:buNone/>
            </a:pPr>
            <a:r>
              <a:rPr lang="en-US" sz="2800" dirty="0" smtClean="0">
                <a:latin typeface="Calibri" panose="020F0502020204030204" pitchFamily="34" charset="0"/>
                <a:cs typeface="Calibri" panose="020F0502020204030204" pitchFamily="34" charset="0"/>
              </a:rPr>
              <a:t>- Author Name</a:t>
            </a:r>
          </a:p>
          <a:p>
            <a:pPr marL="118872" indent="0">
              <a:buNone/>
            </a:pPr>
            <a:r>
              <a:rPr lang="en-US" sz="2800" dirty="0" smtClean="0">
                <a:latin typeface="Calibri" panose="020F0502020204030204" pitchFamily="34" charset="0"/>
                <a:cs typeface="Calibri" panose="020F0502020204030204" pitchFamily="34" charset="0"/>
              </a:rPr>
              <a:t>- Date</a:t>
            </a:r>
          </a:p>
          <a:p>
            <a:pPr marL="118872" indent="0">
              <a:buNone/>
            </a:pPr>
            <a:r>
              <a:rPr lang="en-US" sz="2800" dirty="0" smtClean="0">
                <a:latin typeface="Calibri" panose="020F0502020204030204" pitchFamily="34" charset="0"/>
                <a:cs typeface="Calibri" panose="020F0502020204030204" pitchFamily="34" charset="0"/>
              </a:rPr>
              <a:t>- Content</a:t>
            </a:r>
          </a:p>
          <a:p>
            <a:pPr marL="118872" indent="0">
              <a:buNone/>
            </a:pPr>
            <a:r>
              <a:rPr lang="en-US" sz="2800" dirty="0" smtClean="0">
                <a:latin typeface="Calibri" panose="020F0502020204030204" pitchFamily="34" charset="0"/>
                <a:cs typeface="Calibri" panose="020F0502020204030204" pitchFamily="34" charset="0"/>
              </a:rPr>
              <a:t>- Class (Where 1 is for SPAM and 0 for HAM</a:t>
            </a:r>
            <a:r>
              <a:rPr lang="en-US" dirty="0" smtClean="0">
                <a:latin typeface="Agency FB" panose="020B0503020202020204" pitchFamily="34" charset="0"/>
              </a:rPr>
              <a:t>)</a:t>
            </a:r>
          </a:p>
        </p:txBody>
      </p:sp>
    </p:spTree>
    <p:extLst>
      <p:ext uri="{BB962C8B-B14F-4D97-AF65-F5344CB8AC3E}">
        <p14:creationId xmlns:p14="http://schemas.microsoft.com/office/powerpoint/2010/main" val="426673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a:bodyPr>
          <a:lstStyle/>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Example : </a:t>
            </a: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pPr marL="118872" indent="0">
              <a:buNone/>
            </a:pPr>
            <a:r>
              <a:rPr lang="en-US" sz="2000" dirty="0">
                <a:latin typeface="Calibri" panose="020F0502020204030204" pitchFamily="34" charset="0"/>
                <a:cs typeface="Calibri" panose="020F0502020204030204" pitchFamily="34" charset="0"/>
              </a:rPr>
              <a:t>Comment ID </a:t>
            </a:r>
            <a:r>
              <a:rPr lang="en-US" sz="2000" dirty="0" smtClean="0">
                <a:latin typeface="Calibri" panose="020F0502020204030204" pitchFamily="34" charset="0"/>
                <a:cs typeface="Calibri" panose="020F0502020204030204" pitchFamily="34" charset="0"/>
              </a:rPr>
              <a:t>: LZQPQhLyRh80UYxNuaDWhIGQYNQ96IuCg-AYWqNPjpU</a:t>
            </a:r>
          </a:p>
          <a:p>
            <a:pPr marL="118872" indent="0">
              <a:buNone/>
            </a:pPr>
            <a:r>
              <a:rPr lang="en-US" sz="2000" dirty="0">
                <a:latin typeface="Calibri" panose="020F0502020204030204" pitchFamily="34" charset="0"/>
                <a:cs typeface="Calibri" panose="020F0502020204030204" pitchFamily="34" charset="0"/>
              </a:rPr>
              <a:t>Date : 2013-11-07T06:20:48</a:t>
            </a:r>
            <a:endParaRPr lang="en-US" sz="2000" dirty="0" smtClean="0">
              <a:latin typeface="Calibri" panose="020F0502020204030204" pitchFamily="34" charset="0"/>
              <a:cs typeface="Calibri" panose="020F0502020204030204" pitchFamily="34" charset="0"/>
            </a:endParaRPr>
          </a:p>
          <a:p>
            <a:pPr marL="118872" indent="0">
              <a:buNone/>
            </a:pPr>
            <a:r>
              <a:rPr lang="en-US" sz="2000" dirty="0" smtClean="0">
                <a:latin typeface="Calibri" panose="020F0502020204030204" pitchFamily="34" charset="0"/>
                <a:cs typeface="Calibri" panose="020F0502020204030204" pitchFamily="34" charset="0"/>
              </a:rPr>
              <a:t>Author </a:t>
            </a:r>
            <a:r>
              <a:rPr lang="en-US" sz="2000" dirty="0">
                <a:latin typeface="Calibri" panose="020F0502020204030204" pitchFamily="34" charset="0"/>
                <a:cs typeface="Calibri" panose="020F0502020204030204" pitchFamily="34" charset="0"/>
              </a:rPr>
              <a:t>: Julius </a:t>
            </a:r>
            <a:r>
              <a:rPr lang="en-US" sz="2000" dirty="0" smtClean="0">
                <a:latin typeface="Calibri" panose="020F0502020204030204" pitchFamily="34" charset="0"/>
                <a:cs typeface="Calibri" panose="020F0502020204030204" pitchFamily="34" charset="0"/>
              </a:rPr>
              <a:t>NM</a:t>
            </a:r>
          </a:p>
          <a:p>
            <a:pPr marL="118872" indent="0">
              <a:buNone/>
            </a:pPr>
            <a:r>
              <a:rPr lang="en-US" sz="2000" dirty="0">
                <a:latin typeface="Calibri" panose="020F0502020204030204" pitchFamily="34" charset="0"/>
                <a:cs typeface="Calibri" panose="020F0502020204030204" pitchFamily="34" charset="0"/>
              </a:rPr>
              <a:t>Content : Huh, anyway check out this you[tube] channel: </a:t>
            </a:r>
            <a:r>
              <a:rPr lang="en-US" sz="2000" dirty="0" smtClean="0">
                <a:latin typeface="Calibri" panose="020F0502020204030204" pitchFamily="34" charset="0"/>
                <a:cs typeface="Calibri" panose="020F0502020204030204" pitchFamily="34" charset="0"/>
              </a:rPr>
              <a:t>kobyoshi02</a:t>
            </a:r>
          </a:p>
          <a:p>
            <a:pPr marL="118872" indent="0">
              <a:buNone/>
            </a:pPr>
            <a:r>
              <a:rPr lang="en-US" sz="2000" dirty="0" smtClean="0">
                <a:latin typeface="Calibri" panose="020F0502020204030204" pitchFamily="34" charset="0"/>
                <a:cs typeface="Calibri" panose="020F0502020204030204" pitchFamily="34" charset="0"/>
              </a:rPr>
              <a:t>Class : 1</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117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sp>
        <p:nvSpPr>
          <p:cNvPr id="3" name="Content Placeholder 2"/>
          <p:cNvSpPr>
            <a:spLocks noGrp="1"/>
          </p:cNvSpPr>
          <p:nvPr>
            <p:ph idx="1"/>
          </p:nvPr>
        </p:nvSpPr>
        <p:spPr/>
        <p:txBody>
          <a:bodyPr>
            <a:normAutofit/>
          </a:bodyPr>
          <a:lstStyle/>
          <a:p>
            <a:r>
              <a:rPr lang="en-US" sz="2800" dirty="0" smtClean="0">
                <a:latin typeface="Calibri" panose="020F0502020204030204" pitchFamily="34" charset="0"/>
                <a:cs typeface="Calibri" panose="020F0502020204030204" pitchFamily="34" charset="0"/>
              </a:rPr>
              <a:t>We used ensemble approach to figure out the problem of spam detection in comments of YouTube Videos.</a:t>
            </a:r>
          </a:p>
          <a:p>
            <a:endParaRPr lang="en-US" sz="2800" dirty="0" smtClean="0">
              <a:latin typeface="Calibri" panose="020F0502020204030204" pitchFamily="34" charset="0"/>
              <a:cs typeface="Calibri" panose="020F0502020204030204" pitchFamily="34" charset="0"/>
            </a:endParaRPr>
          </a:p>
          <a:p>
            <a:pPr marL="118872" indent="0">
              <a:buNone/>
            </a:pPr>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The Algorithms used in ensemble are</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1. Logistics Regression</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2. Random Forest</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3. Gradient Boosting</a:t>
            </a:r>
          </a:p>
        </p:txBody>
      </p:sp>
    </p:spTree>
    <p:extLst>
      <p:ext uri="{BB962C8B-B14F-4D97-AF65-F5344CB8AC3E}">
        <p14:creationId xmlns:p14="http://schemas.microsoft.com/office/powerpoint/2010/main" val="41431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a:t>
            </a:r>
            <a:endParaRPr lang="en-US" dirty="0"/>
          </a:p>
        </p:txBody>
      </p:sp>
      <p:sp>
        <p:nvSpPr>
          <p:cNvPr id="3" name="Content Placeholder 2"/>
          <p:cNvSpPr>
            <a:spLocks noGrp="1"/>
          </p:cNvSpPr>
          <p:nvPr>
            <p:ph idx="1"/>
          </p:nvPr>
        </p:nvSpPr>
        <p:spPr>
          <a:xfrm>
            <a:off x="304800" y="1676400"/>
            <a:ext cx="8077200" cy="4625609"/>
          </a:xfrm>
        </p:spPr>
        <p:txBody>
          <a:bodyPr>
            <a:normAutofit lnSpcReduction="10000"/>
          </a:bodyPr>
          <a:lstStyle/>
          <a:p>
            <a:r>
              <a:rPr lang="en-US" sz="2400" dirty="0">
                <a:latin typeface="Calibri" panose="020F0502020204030204" pitchFamily="34" charset="0"/>
                <a:cs typeface="Calibri" panose="020F0502020204030204" pitchFamily="34" charset="0"/>
              </a:rPr>
              <a:t>Ensemble methods are techniques that create multiple models and then combine them to produce improved results. </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118872" indent="0">
              <a:buNone/>
            </a:pP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Reason to use Ensemble : </a:t>
            </a:r>
          </a:p>
          <a:p>
            <a:pPr marL="118872" indent="0">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 More Accurate Results.</a:t>
            </a:r>
          </a:p>
          <a:p>
            <a:pPr marL="118872" indent="0">
              <a:buNone/>
            </a:pPr>
            <a:r>
              <a:rPr lang="en-US" sz="2400" dirty="0" smtClean="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C</a:t>
            </a:r>
            <a:r>
              <a:rPr lang="en-US" sz="2400" dirty="0" smtClean="0">
                <a:latin typeface="Calibri" panose="020F0502020204030204" pitchFamily="34" charset="0"/>
                <a:cs typeface="Calibri" panose="020F0502020204030204" pitchFamily="34" charset="0"/>
              </a:rPr>
              <a:t>ompetition winners used Ensemble</a:t>
            </a:r>
            <a:br>
              <a:rPr lang="en-US" sz="2400" dirty="0" smtClean="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     	Netflix</a:t>
            </a:r>
          </a:p>
          <a:p>
            <a:pPr marL="118872" indent="0">
              <a:buNone/>
            </a:pP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Kaggle</a:t>
            </a:r>
            <a:endParaRPr lang="en-US" sz="2400" dirty="0" smtClean="0">
              <a:latin typeface="Calibri" panose="020F0502020204030204" pitchFamily="34" charset="0"/>
              <a:cs typeface="Calibri" panose="020F0502020204030204" pitchFamily="34" charset="0"/>
            </a:endParaRPr>
          </a:p>
          <a:p>
            <a:pPr marL="118872" indent="0">
              <a:buNone/>
            </a:pPr>
            <a:r>
              <a:rPr lang="en-US" sz="2400" dirty="0" smtClean="0">
                <a:latin typeface="Calibri" panose="020F0502020204030204" pitchFamily="34" charset="0"/>
                <a:cs typeface="Calibri" panose="020F0502020204030204" pitchFamily="34" charset="0"/>
              </a:rPr>
              <a:t>	KDD 2009</a:t>
            </a:r>
          </a:p>
          <a:p>
            <a:pPr marL="118872"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Majority Voting Classifier used</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276600"/>
            <a:ext cx="3052763" cy="3052763"/>
          </a:xfrm>
          <a:prstGeom prst="rect">
            <a:avLst/>
          </a:prstGeom>
        </p:spPr>
      </p:pic>
    </p:spTree>
    <p:extLst>
      <p:ext uri="{BB962C8B-B14F-4D97-AF65-F5344CB8AC3E}">
        <p14:creationId xmlns:p14="http://schemas.microsoft.com/office/powerpoint/2010/main" val="34386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Regression:</a:t>
            </a:r>
            <a:endParaRPr lang="en-US" dirty="0"/>
          </a:p>
        </p:txBody>
      </p:sp>
      <p:sp>
        <p:nvSpPr>
          <p:cNvPr id="3" name="Content Placeholder 2"/>
          <p:cNvSpPr>
            <a:spLocks noGrp="1"/>
          </p:cNvSpPr>
          <p:nvPr>
            <p:ph idx="1"/>
          </p:nvPr>
        </p:nvSpPr>
        <p:spPr/>
        <p:txBody>
          <a:bodyPr>
            <a:normAutofit/>
          </a:bodyPr>
          <a:lstStyle/>
          <a:p>
            <a:r>
              <a:rPr lang="en-US" sz="2800" dirty="0" err="1" smtClean="0">
                <a:latin typeface="Calibri" panose="020F0502020204030204" pitchFamily="34" charset="0"/>
                <a:cs typeface="Calibri" panose="020F0502020204030204" pitchFamily="34" charset="0"/>
              </a:rPr>
              <a:t>Goto</a:t>
            </a:r>
            <a:r>
              <a:rPr lang="en-US" sz="2800" dirty="0" smtClean="0">
                <a:latin typeface="Calibri" panose="020F0502020204030204" pitchFamily="34" charset="0"/>
                <a:cs typeface="Calibri" panose="020F0502020204030204" pitchFamily="34" charset="0"/>
              </a:rPr>
              <a:t> method for binary classifications.</a:t>
            </a: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Used to plot all values on the scale of 0-1 can use that as </a:t>
            </a:r>
            <a:r>
              <a:rPr lang="en-US" sz="2800" dirty="0" err="1" smtClean="0">
                <a:latin typeface="Calibri" panose="020F0502020204030204" pitchFamily="34" charset="0"/>
                <a:cs typeface="Calibri" panose="020F0502020204030204" pitchFamily="34" charset="0"/>
              </a:rPr>
              <a:t>probabilties</a:t>
            </a:r>
            <a:r>
              <a:rPr lang="en-US" sz="2800" dirty="0" smtClean="0">
                <a:latin typeface="Calibri" panose="020F0502020204030204" pitchFamily="34" charset="0"/>
                <a:cs typeface="Calibri" panose="020F0502020204030204" pitchFamily="34" charset="0"/>
              </a:rPr>
              <a:t>.</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Work great when we remove unrelated attributes, or repeated attributes.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0732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94</TotalTime>
  <Words>373</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YouTube Spam Detection</vt:lpstr>
      <vt:lpstr>Introduction:</vt:lpstr>
      <vt:lpstr>Work Division:</vt:lpstr>
      <vt:lpstr>Dataset:</vt:lpstr>
      <vt:lpstr>Dataset:</vt:lpstr>
      <vt:lpstr>Dataset:</vt:lpstr>
      <vt:lpstr>Algorithms used:</vt:lpstr>
      <vt:lpstr>Ensemble:</vt:lpstr>
      <vt:lpstr>Logistics Regression:</vt:lpstr>
      <vt:lpstr>Random Forest:</vt:lpstr>
      <vt:lpstr>Gradient Boosting:</vt:lpstr>
      <vt:lpstr>Confusion Matrix:</vt:lpstr>
      <vt:lpstr>Results: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Spam Detection</dc:title>
  <dc:creator>Talha Memon</dc:creator>
  <cp:lastModifiedBy>Talha Memon</cp:lastModifiedBy>
  <cp:revision>11</cp:revision>
  <dcterms:created xsi:type="dcterms:W3CDTF">2017-12-31T20:39:50Z</dcterms:created>
  <dcterms:modified xsi:type="dcterms:W3CDTF">2017-12-31T22:13:57Z</dcterms:modified>
</cp:coreProperties>
</file>