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78" r:id="rId9"/>
    <p:sldId id="270" r:id="rId10"/>
    <p:sldId id="279" r:id="rId11"/>
    <p:sldId id="263" r:id="rId12"/>
    <p:sldId id="273" r:id="rId13"/>
    <p:sldId id="264" r:id="rId14"/>
    <p:sldId id="265" r:id="rId15"/>
    <p:sldId id="280" r:id="rId16"/>
    <p:sldId id="272" r:id="rId17"/>
    <p:sldId id="271" r:id="rId18"/>
    <p:sldId id="269" r:id="rId19"/>
    <p:sldId id="266" r:id="rId20"/>
    <p:sldId id="274" r:id="rId21"/>
    <p:sldId id="275" r:id="rId22"/>
    <p:sldId id="276" r:id="rId23"/>
    <p:sldId id="277" r:id="rId24"/>
    <p:sldId id="267" r:id="rId25"/>
    <p:sldId id="282" r:id="rId26"/>
    <p:sldId id="283" r:id="rId27"/>
    <p:sldId id="284" r:id="rId28"/>
    <p:sldId id="285" r:id="rId29"/>
    <p:sldId id="268"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E5ECEC-5E61-4AFB-8C65-9A9AD0C2C752}" v="179" dt="2022-05-17T20:10:20.190"/>
    <p1510:client id="{2A008581-7B74-4798-90FC-2F5D7581D69B}" v="411" dt="2022-05-17T19:58:11.144"/>
    <p1510:client id="{800FC496-34B9-452C-B88F-491194E82DDD}" v="214" dt="2022-05-17T17:56:27.543"/>
    <p1510:client id="{D73B0293-2E74-4C6E-8EEA-93C7ED382131}" v="439" dt="2022-05-17T21:17:19.272"/>
    <p1510:client id="{F890AF33-A82B-4FE0-A011-2E2DE7C97C1C}" v="3938" dt="2022-05-17T22:09:13.3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showGuides="1">
      <p:cViewPr varScale="1">
        <p:scale>
          <a:sx n="49" d="100"/>
          <a:sy n="49" d="100"/>
        </p:scale>
        <p:origin x="874" y="43"/>
      </p:cViewPr>
      <p:guideLst>
        <p:guide orient="horz" pos="216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A7161-E1DC-4052-BBCE-6764EE66F4A7}" type="datetimeFigureOut">
              <a:rPr lang="en-US" smtClean="0"/>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94100-F240-4364-AFBD-906355ED4968}" type="slidenum">
              <a:rPr lang="en-US" smtClean="0"/>
              <a:t>‹#›</a:t>
            </a:fld>
            <a:endParaRPr lang="en-US"/>
          </a:p>
        </p:txBody>
      </p:sp>
    </p:spTree>
    <p:extLst>
      <p:ext uri="{BB962C8B-B14F-4D97-AF65-F5344CB8AC3E}">
        <p14:creationId xmlns:p14="http://schemas.microsoft.com/office/powerpoint/2010/main" val="405188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FF89-F429-3D74-4F88-343C277DF5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BDD5AF-07C7-08AA-0406-69BF05285E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89C5E0-3398-5B97-2BFD-3E1DB5F17AC9}"/>
              </a:ext>
            </a:extLst>
          </p:cNvPr>
          <p:cNvSpPr>
            <a:spLocks noGrp="1"/>
          </p:cNvSpPr>
          <p:nvPr>
            <p:ph type="dt" sz="half" idx="10"/>
          </p:nvPr>
        </p:nvSpPr>
        <p:spPr/>
        <p:txBody>
          <a:bodyPr/>
          <a:lstStyle/>
          <a:p>
            <a:fld id="{7048B1A6-5168-4AD5-9718-0E55E0598801}" type="datetimeFigureOut">
              <a:rPr lang="en-US" smtClean="0"/>
              <a:t>5/19/2022</a:t>
            </a:fld>
            <a:endParaRPr lang="en-US"/>
          </a:p>
        </p:txBody>
      </p:sp>
      <p:sp>
        <p:nvSpPr>
          <p:cNvPr id="5" name="Footer Placeholder 4">
            <a:extLst>
              <a:ext uri="{FF2B5EF4-FFF2-40B4-BE49-F238E27FC236}">
                <a16:creationId xmlns:a16="http://schemas.microsoft.com/office/drawing/2014/main" id="{EA7A526F-7138-0094-C257-6E3AAF8FA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9E7FB-8DE8-A918-FBD8-D19F059DD782}"/>
              </a:ext>
            </a:extLst>
          </p:cNvPr>
          <p:cNvSpPr>
            <a:spLocks noGrp="1"/>
          </p:cNvSpPr>
          <p:nvPr>
            <p:ph type="sldNum" sz="quarter" idx="12"/>
          </p:nvPr>
        </p:nvSpPr>
        <p:spPr/>
        <p:txBody>
          <a:bodyPr/>
          <a:lstStyle/>
          <a:p>
            <a:fld id="{A0BDE6F8-0D76-47A9-9727-C5A9FCBCEBED}" type="slidenum">
              <a:rPr lang="en-US" smtClean="0"/>
              <a:t>‹#›</a:t>
            </a:fld>
            <a:endParaRPr lang="en-US"/>
          </a:p>
        </p:txBody>
      </p:sp>
    </p:spTree>
    <p:extLst>
      <p:ext uri="{BB962C8B-B14F-4D97-AF65-F5344CB8AC3E}">
        <p14:creationId xmlns:p14="http://schemas.microsoft.com/office/powerpoint/2010/main" val="189701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4178-8CBF-9757-37CB-D62A08A356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2404F-8A4F-FA71-02E4-274C38BAE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8944A-CB10-29D1-2544-C6A2B4944927}"/>
              </a:ext>
            </a:extLst>
          </p:cNvPr>
          <p:cNvSpPr>
            <a:spLocks noGrp="1"/>
          </p:cNvSpPr>
          <p:nvPr>
            <p:ph type="dt" sz="half" idx="10"/>
          </p:nvPr>
        </p:nvSpPr>
        <p:spPr/>
        <p:txBody>
          <a:bodyPr/>
          <a:lstStyle/>
          <a:p>
            <a:fld id="{7048B1A6-5168-4AD5-9718-0E55E0598801}" type="datetimeFigureOut">
              <a:rPr lang="en-US" smtClean="0"/>
              <a:t>5/19/2022</a:t>
            </a:fld>
            <a:endParaRPr lang="en-US"/>
          </a:p>
        </p:txBody>
      </p:sp>
      <p:sp>
        <p:nvSpPr>
          <p:cNvPr id="5" name="Footer Placeholder 4">
            <a:extLst>
              <a:ext uri="{FF2B5EF4-FFF2-40B4-BE49-F238E27FC236}">
                <a16:creationId xmlns:a16="http://schemas.microsoft.com/office/drawing/2014/main" id="{B157F958-C27C-F22E-DF9D-E53932AFF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1CA5E0-8550-126C-A3F3-7294BC337ED8}"/>
              </a:ext>
            </a:extLst>
          </p:cNvPr>
          <p:cNvSpPr>
            <a:spLocks noGrp="1"/>
          </p:cNvSpPr>
          <p:nvPr>
            <p:ph type="sldNum" sz="quarter" idx="12"/>
          </p:nvPr>
        </p:nvSpPr>
        <p:spPr/>
        <p:txBody>
          <a:bodyPr/>
          <a:lstStyle/>
          <a:p>
            <a:fld id="{A0BDE6F8-0D76-47A9-9727-C5A9FCBCEBED}" type="slidenum">
              <a:rPr lang="en-US" smtClean="0"/>
              <a:t>‹#›</a:t>
            </a:fld>
            <a:endParaRPr lang="en-US"/>
          </a:p>
        </p:txBody>
      </p:sp>
    </p:spTree>
    <p:extLst>
      <p:ext uri="{BB962C8B-B14F-4D97-AF65-F5344CB8AC3E}">
        <p14:creationId xmlns:p14="http://schemas.microsoft.com/office/powerpoint/2010/main" val="101980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C46450-A247-1EE9-6070-269E863B05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4BADBE-E8EF-0269-DF01-2B80478130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2D2E1-21FB-C149-DA13-CD27E3B0EA56}"/>
              </a:ext>
            </a:extLst>
          </p:cNvPr>
          <p:cNvSpPr>
            <a:spLocks noGrp="1"/>
          </p:cNvSpPr>
          <p:nvPr>
            <p:ph type="dt" sz="half" idx="10"/>
          </p:nvPr>
        </p:nvSpPr>
        <p:spPr/>
        <p:txBody>
          <a:bodyPr/>
          <a:lstStyle/>
          <a:p>
            <a:fld id="{7048B1A6-5168-4AD5-9718-0E55E0598801}" type="datetimeFigureOut">
              <a:rPr lang="en-US" smtClean="0"/>
              <a:t>5/19/2022</a:t>
            </a:fld>
            <a:endParaRPr lang="en-US"/>
          </a:p>
        </p:txBody>
      </p:sp>
      <p:sp>
        <p:nvSpPr>
          <p:cNvPr id="5" name="Footer Placeholder 4">
            <a:extLst>
              <a:ext uri="{FF2B5EF4-FFF2-40B4-BE49-F238E27FC236}">
                <a16:creationId xmlns:a16="http://schemas.microsoft.com/office/drawing/2014/main" id="{09560BD6-1C13-135E-B27A-4A0B8B62E7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7DE85-EE6F-F5A5-A35E-DEEE2583C16F}"/>
              </a:ext>
            </a:extLst>
          </p:cNvPr>
          <p:cNvSpPr>
            <a:spLocks noGrp="1"/>
          </p:cNvSpPr>
          <p:nvPr>
            <p:ph type="sldNum" sz="quarter" idx="12"/>
          </p:nvPr>
        </p:nvSpPr>
        <p:spPr/>
        <p:txBody>
          <a:bodyPr/>
          <a:lstStyle/>
          <a:p>
            <a:fld id="{A0BDE6F8-0D76-47A9-9727-C5A9FCBCEBED}" type="slidenum">
              <a:rPr lang="en-US" smtClean="0"/>
              <a:t>‹#›</a:t>
            </a:fld>
            <a:endParaRPr lang="en-US"/>
          </a:p>
        </p:txBody>
      </p:sp>
    </p:spTree>
    <p:extLst>
      <p:ext uri="{BB962C8B-B14F-4D97-AF65-F5344CB8AC3E}">
        <p14:creationId xmlns:p14="http://schemas.microsoft.com/office/powerpoint/2010/main" val="428263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77CA-1678-1DB8-225F-29C08EA4B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23B12-6383-2975-A0D7-410F497499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275BA-7CC6-1FDF-40E8-E90734AC57A0}"/>
              </a:ext>
            </a:extLst>
          </p:cNvPr>
          <p:cNvSpPr>
            <a:spLocks noGrp="1"/>
          </p:cNvSpPr>
          <p:nvPr>
            <p:ph type="dt" sz="half" idx="10"/>
          </p:nvPr>
        </p:nvSpPr>
        <p:spPr/>
        <p:txBody>
          <a:bodyPr/>
          <a:lstStyle/>
          <a:p>
            <a:fld id="{7048B1A6-5168-4AD5-9718-0E55E0598801}" type="datetimeFigureOut">
              <a:rPr lang="en-US" smtClean="0"/>
              <a:t>5/19/2022</a:t>
            </a:fld>
            <a:endParaRPr lang="en-US"/>
          </a:p>
        </p:txBody>
      </p:sp>
      <p:sp>
        <p:nvSpPr>
          <p:cNvPr id="5" name="Footer Placeholder 4">
            <a:extLst>
              <a:ext uri="{FF2B5EF4-FFF2-40B4-BE49-F238E27FC236}">
                <a16:creationId xmlns:a16="http://schemas.microsoft.com/office/drawing/2014/main" id="{7E03DBFC-0FF0-772F-7496-B3FE4402E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175A5-D629-4FE9-EB47-B902E338A67A}"/>
              </a:ext>
            </a:extLst>
          </p:cNvPr>
          <p:cNvSpPr>
            <a:spLocks noGrp="1"/>
          </p:cNvSpPr>
          <p:nvPr>
            <p:ph type="sldNum" sz="quarter" idx="12"/>
          </p:nvPr>
        </p:nvSpPr>
        <p:spPr/>
        <p:txBody>
          <a:bodyPr/>
          <a:lstStyle/>
          <a:p>
            <a:fld id="{A0BDE6F8-0D76-47A9-9727-C5A9FCBCEBED}" type="slidenum">
              <a:rPr lang="en-US" smtClean="0"/>
              <a:t>‹#›</a:t>
            </a:fld>
            <a:endParaRPr lang="en-US"/>
          </a:p>
        </p:txBody>
      </p:sp>
    </p:spTree>
    <p:extLst>
      <p:ext uri="{BB962C8B-B14F-4D97-AF65-F5344CB8AC3E}">
        <p14:creationId xmlns:p14="http://schemas.microsoft.com/office/powerpoint/2010/main" val="6128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5D5CB-E5C3-62C2-51F3-9E4E01022B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75575E-87CD-F003-4C67-93E79BEB2C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BF7A9-0C52-AAAA-4876-6981BFC80C39}"/>
              </a:ext>
            </a:extLst>
          </p:cNvPr>
          <p:cNvSpPr>
            <a:spLocks noGrp="1"/>
          </p:cNvSpPr>
          <p:nvPr>
            <p:ph type="dt" sz="half" idx="10"/>
          </p:nvPr>
        </p:nvSpPr>
        <p:spPr/>
        <p:txBody>
          <a:bodyPr/>
          <a:lstStyle/>
          <a:p>
            <a:fld id="{7048B1A6-5168-4AD5-9718-0E55E0598801}" type="datetimeFigureOut">
              <a:rPr lang="en-US" smtClean="0"/>
              <a:t>5/19/2022</a:t>
            </a:fld>
            <a:endParaRPr lang="en-US"/>
          </a:p>
        </p:txBody>
      </p:sp>
      <p:sp>
        <p:nvSpPr>
          <p:cNvPr id="5" name="Footer Placeholder 4">
            <a:extLst>
              <a:ext uri="{FF2B5EF4-FFF2-40B4-BE49-F238E27FC236}">
                <a16:creationId xmlns:a16="http://schemas.microsoft.com/office/drawing/2014/main" id="{6DD3728D-DE71-16F1-5105-C3F9C27A2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AFF9F-51EE-4DC5-77D9-191C1536092C}"/>
              </a:ext>
            </a:extLst>
          </p:cNvPr>
          <p:cNvSpPr>
            <a:spLocks noGrp="1"/>
          </p:cNvSpPr>
          <p:nvPr>
            <p:ph type="sldNum" sz="quarter" idx="12"/>
          </p:nvPr>
        </p:nvSpPr>
        <p:spPr/>
        <p:txBody>
          <a:bodyPr/>
          <a:lstStyle/>
          <a:p>
            <a:fld id="{A0BDE6F8-0D76-47A9-9727-C5A9FCBCEBED}" type="slidenum">
              <a:rPr lang="en-US" smtClean="0"/>
              <a:t>‹#›</a:t>
            </a:fld>
            <a:endParaRPr lang="en-US"/>
          </a:p>
        </p:txBody>
      </p:sp>
    </p:spTree>
    <p:extLst>
      <p:ext uri="{BB962C8B-B14F-4D97-AF65-F5344CB8AC3E}">
        <p14:creationId xmlns:p14="http://schemas.microsoft.com/office/powerpoint/2010/main" val="268754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57CD-1B7A-51DA-FEEA-5C96E393C8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C87936-88C1-9C3B-E15F-74F4818EFD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D21968-8A9E-5A6F-A8E5-539462DC5C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1D6497-3DFA-37B0-7FF9-CB9BFB49BBA2}"/>
              </a:ext>
            </a:extLst>
          </p:cNvPr>
          <p:cNvSpPr>
            <a:spLocks noGrp="1"/>
          </p:cNvSpPr>
          <p:nvPr>
            <p:ph type="dt" sz="half" idx="10"/>
          </p:nvPr>
        </p:nvSpPr>
        <p:spPr/>
        <p:txBody>
          <a:bodyPr/>
          <a:lstStyle/>
          <a:p>
            <a:fld id="{7048B1A6-5168-4AD5-9718-0E55E0598801}" type="datetimeFigureOut">
              <a:rPr lang="en-US" smtClean="0"/>
              <a:t>5/19/2022</a:t>
            </a:fld>
            <a:endParaRPr lang="en-US"/>
          </a:p>
        </p:txBody>
      </p:sp>
      <p:sp>
        <p:nvSpPr>
          <p:cNvPr id="6" name="Footer Placeholder 5">
            <a:extLst>
              <a:ext uri="{FF2B5EF4-FFF2-40B4-BE49-F238E27FC236}">
                <a16:creationId xmlns:a16="http://schemas.microsoft.com/office/drawing/2014/main" id="{4531A745-1105-71E8-A6A8-F9C7A2BE47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F09928-F4F5-553D-3523-630C640F0608}"/>
              </a:ext>
            </a:extLst>
          </p:cNvPr>
          <p:cNvSpPr>
            <a:spLocks noGrp="1"/>
          </p:cNvSpPr>
          <p:nvPr>
            <p:ph type="sldNum" sz="quarter" idx="12"/>
          </p:nvPr>
        </p:nvSpPr>
        <p:spPr/>
        <p:txBody>
          <a:bodyPr/>
          <a:lstStyle/>
          <a:p>
            <a:fld id="{A0BDE6F8-0D76-47A9-9727-C5A9FCBCEBED}" type="slidenum">
              <a:rPr lang="en-US" smtClean="0"/>
              <a:t>‹#›</a:t>
            </a:fld>
            <a:endParaRPr lang="en-US"/>
          </a:p>
        </p:txBody>
      </p:sp>
    </p:spTree>
    <p:extLst>
      <p:ext uri="{BB962C8B-B14F-4D97-AF65-F5344CB8AC3E}">
        <p14:creationId xmlns:p14="http://schemas.microsoft.com/office/powerpoint/2010/main" val="99710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209B-C785-A025-765E-63F7A8B0D3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E69301-86DD-0734-E3E5-5B4706A03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85E9FD-0BAB-B1DB-E046-82B453AC8A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82BF7A-5F36-3330-145B-8182AFDC5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1D8270-BCEC-09D9-4FBC-BB4D9DBC91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6A2858-A414-C160-9B11-EF761F331299}"/>
              </a:ext>
            </a:extLst>
          </p:cNvPr>
          <p:cNvSpPr>
            <a:spLocks noGrp="1"/>
          </p:cNvSpPr>
          <p:nvPr>
            <p:ph type="dt" sz="half" idx="10"/>
          </p:nvPr>
        </p:nvSpPr>
        <p:spPr/>
        <p:txBody>
          <a:bodyPr/>
          <a:lstStyle/>
          <a:p>
            <a:fld id="{7048B1A6-5168-4AD5-9718-0E55E0598801}" type="datetimeFigureOut">
              <a:rPr lang="en-US" smtClean="0"/>
              <a:t>5/19/2022</a:t>
            </a:fld>
            <a:endParaRPr lang="en-US"/>
          </a:p>
        </p:txBody>
      </p:sp>
      <p:sp>
        <p:nvSpPr>
          <p:cNvPr id="8" name="Footer Placeholder 7">
            <a:extLst>
              <a:ext uri="{FF2B5EF4-FFF2-40B4-BE49-F238E27FC236}">
                <a16:creationId xmlns:a16="http://schemas.microsoft.com/office/drawing/2014/main" id="{A10EFBCD-87DC-6E7E-5B0F-ACC4CAB0A3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E4BA4-16AC-E390-8641-239B6DAAA6CD}"/>
              </a:ext>
            </a:extLst>
          </p:cNvPr>
          <p:cNvSpPr>
            <a:spLocks noGrp="1"/>
          </p:cNvSpPr>
          <p:nvPr>
            <p:ph type="sldNum" sz="quarter" idx="12"/>
          </p:nvPr>
        </p:nvSpPr>
        <p:spPr/>
        <p:txBody>
          <a:bodyPr/>
          <a:lstStyle/>
          <a:p>
            <a:fld id="{A0BDE6F8-0D76-47A9-9727-C5A9FCBCEBED}" type="slidenum">
              <a:rPr lang="en-US" smtClean="0"/>
              <a:t>‹#›</a:t>
            </a:fld>
            <a:endParaRPr lang="en-US"/>
          </a:p>
        </p:txBody>
      </p:sp>
    </p:spTree>
    <p:extLst>
      <p:ext uri="{BB962C8B-B14F-4D97-AF65-F5344CB8AC3E}">
        <p14:creationId xmlns:p14="http://schemas.microsoft.com/office/powerpoint/2010/main" val="43575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C196-B757-3FCF-D6F6-AEF65DE40E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80B3DC-DC7B-9932-EBF5-C998DB248022}"/>
              </a:ext>
            </a:extLst>
          </p:cNvPr>
          <p:cNvSpPr>
            <a:spLocks noGrp="1"/>
          </p:cNvSpPr>
          <p:nvPr>
            <p:ph type="dt" sz="half" idx="10"/>
          </p:nvPr>
        </p:nvSpPr>
        <p:spPr/>
        <p:txBody>
          <a:bodyPr/>
          <a:lstStyle/>
          <a:p>
            <a:fld id="{7048B1A6-5168-4AD5-9718-0E55E0598801}" type="datetimeFigureOut">
              <a:rPr lang="en-US" smtClean="0"/>
              <a:t>5/19/2022</a:t>
            </a:fld>
            <a:endParaRPr lang="en-US"/>
          </a:p>
        </p:txBody>
      </p:sp>
      <p:sp>
        <p:nvSpPr>
          <p:cNvPr id="4" name="Footer Placeholder 3">
            <a:extLst>
              <a:ext uri="{FF2B5EF4-FFF2-40B4-BE49-F238E27FC236}">
                <a16:creationId xmlns:a16="http://schemas.microsoft.com/office/drawing/2014/main" id="{D91453F2-BBD8-4FF9-6AE3-561F78470D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10039D-519D-529B-EE82-ECE335DEE0E2}"/>
              </a:ext>
            </a:extLst>
          </p:cNvPr>
          <p:cNvSpPr>
            <a:spLocks noGrp="1"/>
          </p:cNvSpPr>
          <p:nvPr>
            <p:ph type="sldNum" sz="quarter" idx="12"/>
          </p:nvPr>
        </p:nvSpPr>
        <p:spPr/>
        <p:txBody>
          <a:bodyPr/>
          <a:lstStyle/>
          <a:p>
            <a:fld id="{A0BDE6F8-0D76-47A9-9727-C5A9FCBCEBED}" type="slidenum">
              <a:rPr lang="en-US" smtClean="0"/>
              <a:t>‹#›</a:t>
            </a:fld>
            <a:endParaRPr lang="en-US"/>
          </a:p>
        </p:txBody>
      </p:sp>
    </p:spTree>
    <p:extLst>
      <p:ext uri="{BB962C8B-B14F-4D97-AF65-F5344CB8AC3E}">
        <p14:creationId xmlns:p14="http://schemas.microsoft.com/office/powerpoint/2010/main" val="416454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6A654-6018-CA6F-A9F3-A710013E3147}"/>
              </a:ext>
            </a:extLst>
          </p:cNvPr>
          <p:cNvSpPr>
            <a:spLocks noGrp="1"/>
          </p:cNvSpPr>
          <p:nvPr>
            <p:ph type="dt" sz="half" idx="10"/>
          </p:nvPr>
        </p:nvSpPr>
        <p:spPr/>
        <p:txBody>
          <a:bodyPr/>
          <a:lstStyle/>
          <a:p>
            <a:fld id="{7048B1A6-5168-4AD5-9718-0E55E0598801}" type="datetimeFigureOut">
              <a:rPr lang="en-US" smtClean="0"/>
              <a:t>5/19/2022</a:t>
            </a:fld>
            <a:endParaRPr lang="en-US"/>
          </a:p>
        </p:txBody>
      </p:sp>
      <p:sp>
        <p:nvSpPr>
          <p:cNvPr id="3" name="Footer Placeholder 2">
            <a:extLst>
              <a:ext uri="{FF2B5EF4-FFF2-40B4-BE49-F238E27FC236}">
                <a16:creationId xmlns:a16="http://schemas.microsoft.com/office/drawing/2014/main" id="{AE803140-E904-4DF6-78E0-A6ABC4B7E2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3B6190-051F-F4B6-C5B9-A5EA875B6462}"/>
              </a:ext>
            </a:extLst>
          </p:cNvPr>
          <p:cNvSpPr>
            <a:spLocks noGrp="1"/>
          </p:cNvSpPr>
          <p:nvPr>
            <p:ph type="sldNum" sz="quarter" idx="12"/>
          </p:nvPr>
        </p:nvSpPr>
        <p:spPr/>
        <p:txBody>
          <a:bodyPr/>
          <a:lstStyle/>
          <a:p>
            <a:fld id="{A0BDE6F8-0D76-47A9-9727-C5A9FCBCEBED}" type="slidenum">
              <a:rPr lang="en-US" smtClean="0"/>
              <a:t>‹#›</a:t>
            </a:fld>
            <a:endParaRPr lang="en-US"/>
          </a:p>
        </p:txBody>
      </p:sp>
    </p:spTree>
    <p:extLst>
      <p:ext uri="{BB962C8B-B14F-4D97-AF65-F5344CB8AC3E}">
        <p14:creationId xmlns:p14="http://schemas.microsoft.com/office/powerpoint/2010/main" val="34339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C721-3A20-49AB-B11B-070B43BC78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11AE1C-8A1B-0016-2DEB-B87F5263F5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50DF90-6D51-D62C-6330-9CE7AA3EC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FCB8-BD0D-9567-9475-A0EBCA8401D1}"/>
              </a:ext>
            </a:extLst>
          </p:cNvPr>
          <p:cNvSpPr>
            <a:spLocks noGrp="1"/>
          </p:cNvSpPr>
          <p:nvPr>
            <p:ph type="dt" sz="half" idx="10"/>
          </p:nvPr>
        </p:nvSpPr>
        <p:spPr/>
        <p:txBody>
          <a:bodyPr/>
          <a:lstStyle/>
          <a:p>
            <a:fld id="{7048B1A6-5168-4AD5-9718-0E55E0598801}" type="datetimeFigureOut">
              <a:rPr lang="en-US" smtClean="0"/>
              <a:t>5/19/2022</a:t>
            </a:fld>
            <a:endParaRPr lang="en-US"/>
          </a:p>
        </p:txBody>
      </p:sp>
      <p:sp>
        <p:nvSpPr>
          <p:cNvPr id="6" name="Footer Placeholder 5">
            <a:extLst>
              <a:ext uri="{FF2B5EF4-FFF2-40B4-BE49-F238E27FC236}">
                <a16:creationId xmlns:a16="http://schemas.microsoft.com/office/drawing/2014/main" id="{F362506E-37DC-5DF4-FC10-C4D39485E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A4FC2-F35E-29E3-E707-62856F53ED4F}"/>
              </a:ext>
            </a:extLst>
          </p:cNvPr>
          <p:cNvSpPr>
            <a:spLocks noGrp="1"/>
          </p:cNvSpPr>
          <p:nvPr>
            <p:ph type="sldNum" sz="quarter" idx="12"/>
          </p:nvPr>
        </p:nvSpPr>
        <p:spPr/>
        <p:txBody>
          <a:bodyPr/>
          <a:lstStyle/>
          <a:p>
            <a:fld id="{A0BDE6F8-0D76-47A9-9727-C5A9FCBCEBED}" type="slidenum">
              <a:rPr lang="en-US" smtClean="0"/>
              <a:t>‹#›</a:t>
            </a:fld>
            <a:endParaRPr lang="en-US"/>
          </a:p>
        </p:txBody>
      </p:sp>
    </p:spTree>
    <p:extLst>
      <p:ext uri="{BB962C8B-B14F-4D97-AF65-F5344CB8AC3E}">
        <p14:creationId xmlns:p14="http://schemas.microsoft.com/office/powerpoint/2010/main" val="301665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208C-BC4C-BF27-4458-8B45ED7CE3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B2678-011D-975B-AF79-B6196170C7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B83B30-0D59-2A84-0572-B85FF245A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294736-2FB9-10EE-D69B-5EB4066F4070}"/>
              </a:ext>
            </a:extLst>
          </p:cNvPr>
          <p:cNvSpPr>
            <a:spLocks noGrp="1"/>
          </p:cNvSpPr>
          <p:nvPr>
            <p:ph type="dt" sz="half" idx="10"/>
          </p:nvPr>
        </p:nvSpPr>
        <p:spPr/>
        <p:txBody>
          <a:bodyPr/>
          <a:lstStyle/>
          <a:p>
            <a:fld id="{7048B1A6-5168-4AD5-9718-0E55E0598801}" type="datetimeFigureOut">
              <a:rPr lang="en-US" smtClean="0"/>
              <a:t>5/19/2022</a:t>
            </a:fld>
            <a:endParaRPr lang="en-US"/>
          </a:p>
        </p:txBody>
      </p:sp>
      <p:sp>
        <p:nvSpPr>
          <p:cNvPr id="6" name="Footer Placeholder 5">
            <a:extLst>
              <a:ext uri="{FF2B5EF4-FFF2-40B4-BE49-F238E27FC236}">
                <a16:creationId xmlns:a16="http://schemas.microsoft.com/office/drawing/2014/main" id="{6C9F0E49-E66E-1446-66D7-D38ABFE44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7E5049-3610-D2D6-21E0-FF5128054C7E}"/>
              </a:ext>
            </a:extLst>
          </p:cNvPr>
          <p:cNvSpPr>
            <a:spLocks noGrp="1"/>
          </p:cNvSpPr>
          <p:nvPr>
            <p:ph type="sldNum" sz="quarter" idx="12"/>
          </p:nvPr>
        </p:nvSpPr>
        <p:spPr/>
        <p:txBody>
          <a:bodyPr/>
          <a:lstStyle/>
          <a:p>
            <a:fld id="{A0BDE6F8-0D76-47A9-9727-C5A9FCBCEBED}" type="slidenum">
              <a:rPr lang="en-US" smtClean="0"/>
              <a:t>‹#›</a:t>
            </a:fld>
            <a:endParaRPr lang="en-US"/>
          </a:p>
        </p:txBody>
      </p:sp>
    </p:spTree>
    <p:extLst>
      <p:ext uri="{BB962C8B-B14F-4D97-AF65-F5344CB8AC3E}">
        <p14:creationId xmlns:p14="http://schemas.microsoft.com/office/powerpoint/2010/main" val="3758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26F64-C402-B3A4-F256-7802641F18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725160-3FBD-D58C-57CE-0FE2477607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C5A8C-82F3-A407-A7BF-43A571B2D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8B1A6-5168-4AD5-9718-0E55E0598801}" type="datetimeFigureOut">
              <a:rPr lang="en-US" smtClean="0"/>
              <a:t>5/19/2022</a:t>
            </a:fld>
            <a:endParaRPr lang="en-US"/>
          </a:p>
        </p:txBody>
      </p:sp>
      <p:sp>
        <p:nvSpPr>
          <p:cNvPr id="5" name="Footer Placeholder 4">
            <a:extLst>
              <a:ext uri="{FF2B5EF4-FFF2-40B4-BE49-F238E27FC236}">
                <a16:creationId xmlns:a16="http://schemas.microsoft.com/office/drawing/2014/main" id="{6D60B931-A363-80DF-E0CB-F5187ECC5A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795004-60E1-1D97-4237-E0DD0E6131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DE6F8-0D76-47A9-9727-C5A9FCBCEBED}" type="slidenum">
              <a:rPr lang="en-US" smtClean="0"/>
              <a:t>‹#›</a:t>
            </a:fld>
            <a:endParaRPr lang="en-US"/>
          </a:p>
        </p:txBody>
      </p:sp>
    </p:spTree>
    <p:extLst>
      <p:ext uri="{BB962C8B-B14F-4D97-AF65-F5344CB8AC3E}">
        <p14:creationId xmlns:p14="http://schemas.microsoft.com/office/powerpoint/2010/main" val="279100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Talha771/DS2Projec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0639-D2B6-45CE-D071-2D06F8D3F236}"/>
              </a:ext>
            </a:extLst>
          </p:cNvPr>
          <p:cNvSpPr>
            <a:spLocks noGrp="1"/>
          </p:cNvSpPr>
          <p:nvPr>
            <p:ph type="ctrTitle"/>
          </p:nvPr>
        </p:nvSpPr>
        <p:spPr>
          <a:xfrm>
            <a:off x="0" y="83208"/>
            <a:ext cx="8534400" cy="937172"/>
          </a:xfrm>
        </p:spPr>
        <p:txBody>
          <a:bodyPr/>
          <a:lstStyle/>
          <a:p>
            <a:r>
              <a:rPr lang="en-US" dirty="0"/>
              <a:t>Exponential Search Trees</a:t>
            </a:r>
          </a:p>
        </p:txBody>
      </p:sp>
      <p:sp>
        <p:nvSpPr>
          <p:cNvPr id="3" name="Subtitle 2">
            <a:extLst>
              <a:ext uri="{FF2B5EF4-FFF2-40B4-BE49-F238E27FC236}">
                <a16:creationId xmlns:a16="http://schemas.microsoft.com/office/drawing/2014/main" id="{8420B4BD-B528-4BB2-B76D-2F7DD18F1463}"/>
              </a:ext>
            </a:extLst>
          </p:cNvPr>
          <p:cNvSpPr>
            <a:spLocks noGrp="1"/>
          </p:cNvSpPr>
          <p:nvPr>
            <p:ph type="subTitle" idx="1"/>
          </p:nvPr>
        </p:nvSpPr>
        <p:spPr>
          <a:xfrm>
            <a:off x="0" y="3429000"/>
            <a:ext cx="6910552" cy="2704169"/>
          </a:xfrm>
        </p:spPr>
        <p:txBody>
          <a:bodyPr vert="horz" lIns="91440" tIns="45720" rIns="91440" bIns="45720" rtlCol="0" anchor="t">
            <a:normAutofit/>
          </a:bodyPr>
          <a:lstStyle/>
          <a:p>
            <a:pPr algn="l"/>
            <a:r>
              <a:rPr lang="en-US" dirty="0"/>
              <a:t>Group Members: </a:t>
            </a:r>
          </a:p>
          <a:p>
            <a:pPr algn="l"/>
            <a:r>
              <a:rPr lang="en-US" dirty="0"/>
              <a:t>Muhammad Talha </a:t>
            </a:r>
          </a:p>
          <a:p>
            <a:pPr algn="l"/>
            <a:r>
              <a:rPr lang="en-US" dirty="0"/>
              <a:t>Ali </a:t>
            </a:r>
            <a:r>
              <a:rPr lang="en-US" dirty="0" err="1"/>
              <a:t>Hashir</a:t>
            </a:r>
            <a:r>
              <a:rPr lang="en-US"/>
              <a:t> </a:t>
            </a:r>
            <a:endParaRPr lang="en-US" dirty="0"/>
          </a:p>
          <a:p>
            <a:pPr algn="l"/>
            <a:r>
              <a:rPr lang="en-US" dirty="0"/>
              <a:t>Ibrahim Ali </a:t>
            </a:r>
          </a:p>
          <a:p>
            <a:pPr algn="l"/>
            <a:r>
              <a:rPr lang="en-US" dirty="0"/>
              <a:t>Laiba Jamil </a:t>
            </a:r>
          </a:p>
          <a:p>
            <a:pPr algn="l"/>
            <a:r>
              <a:rPr lang="en-US"/>
              <a:t>Mustafa </a:t>
            </a:r>
            <a:r>
              <a:rPr lang="en-US" dirty="0"/>
              <a:t>Usman</a:t>
            </a:r>
          </a:p>
        </p:txBody>
      </p:sp>
      <p:pic>
        <p:nvPicPr>
          <p:cNvPr id="5" name="Picture 4" descr="Chart&#10;&#10;Description automatically generated">
            <a:extLst>
              <a:ext uri="{FF2B5EF4-FFF2-40B4-BE49-F238E27FC236}">
                <a16:creationId xmlns:a16="http://schemas.microsoft.com/office/drawing/2014/main" id="{545F3326-E5D0-62B6-F61D-0F435B6E4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34435"/>
            <a:ext cx="5852172" cy="4389129"/>
          </a:xfrm>
          <a:prstGeom prst="rect">
            <a:avLst/>
          </a:prstGeom>
        </p:spPr>
      </p:pic>
    </p:spTree>
    <p:extLst>
      <p:ext uri="{BB962C8B-B14F-4D97-AF65-F5344CB8AC3E}">
        <p14:creationId xmlns:p14="http://schemas.microsoft.com/office/powerpoint/2010/main" val="1526806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84A5-DC61-2139-113B-0A78ADCB6839}"/>
              </a:ext>
            </a:extLst>
          </p:cNvPr>
          <p:cNvSpPr>
            <a:spLocks noGrp="1"/>
          </p:cNvSpPr>
          <p:nvPr>
            <p:ph type="title"/>
          </p:nvPr>
        </p:nvSpPr>
        <p:spPr/>
        <p:txBody>
          <a:bodyPr/>
          <a:lstStyle/>
          <a:p>
            <a:r>
              <a:rPr lang="en-US">
                <a:cs typeface="Calibri Light"/>
              </a:rPr>
              <a:t>Lexicographically ordered Exponential Tree</a:t>
            </a:r>
            <a:endParaRPr lang="en-US"/>
          </a:p>
        </p:txBody>
      </p:sp>
      <p:pic>
        <p:nvPicPr>
          <p:cNvPr id="5" name="Picture 5" descr="Diagram&#10;&#10;Description automatically generated">
            <a:extLst>
              <a:ext uri="{FF2B5EF4-FFF2-40B4-BE49-F238E27FC236}">
                <a16:creationId xmlns:a16="http://schemas.microsoft.com/office/drawing/2014/main" id="{B0CBFC99-0FEA-756A-E6E4-A64830F9FE57}"/>
              </a:ext>
            </a:extLst>
          </p:cNvPr>
          <p:cNvPicPr>
            <a:picLocks noGrp="1" noChangeAspect="1"/>
          </p:cNvPicPr>
          <p:nvPr>
            <p:ph idx="1"/>
          </p:nvPr>
        </p:nvPicPr>
        <p:blipFill>
          <a:blip r:embed="rId2"/>
          <a:stretch>
            <a:fillRect/>
          </a:stretch>
        </p:blipFill>
        <p:spPr>
          <a:xfrm>
            <a:off x="3351631" y="2115074"/>
            <a:ext cx="5503113" cy="3312363"/>
          </a:xfrm>
        </p:spPr>
      </p:pic>
    </p:spTree>
    <p:extLst>
      <p:ext uri="{BB962C8B-B14F-4D97-AF65-F5344CB8AC3E}">
        <p14:creationId xmlns:p14="http://schemas.microsoft.com/office/powerpoint/2010/main" val="3129493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4265-6680-767A-14CA-227976894718}"/>
              </a:ext>
            </a:extLst>
          </p:cNvPr>
          <p:cNvSpPr>
            <a:spLocks noGrp="1"/>
          </p:cNvSpPr>
          <p:nvPr>
            <p:ph type="ctrTitle"/>
          </p:nvPr>
        </p:nvSpPr>
        <p:spPr>
          <a:xfrm>
            <a:off x="-236484" y="-126125"/>
            <a:ext cx="8418787" cy="1192432"/>
          </a:xfrm>
        </p:spPr>
        <p:txBody>
          <a:bodyPr/>
          <a:lstStyle/>
          <a:p>
            <a:r>
              <a:rPr lang="en-US" dirty="0"/>
              <a:t>Proving the Max Height </a:t>
            </a:r>
          </a:p>
        </p:txBody>
      </p:sp>
      <p:sp>
        <p:nvSpPr>
          <p:cNvPr id="3" name="Subtitle 2">
            <a:extLst>
              <a:ext uri="{FF2B5EF4-FFF2-40B4-BE49-F238E27FC236}">
                <a16:creationId xmlns:a16="http://schemas.microsoft.com/office/drawing/2014/main" id="{3BC1EBFB-B307-541E-0BAD-5AD4AB506A9C}"/>
              </a:ext>
            </a:extLst>
          </p:cNvPr>
          <p:cNvSpPr>
            <a:spLocks noGrp="1"/>
          </p:cNvSpPr>
          <p:nvPr>
            <p:ph type="subTitle" idx="1"/>
          </p:nvPr>
        </p:nvSpPr>
        <p:spPr>
          <a:xfrm>
            <a:off x="268012" y="1316038"/>
            <a:ext cx="7441325" cy="3508210"/>
          </a:xfrm>
        </p:spPr>
        <p:txBody>
          <a:bodyPr>
            <a:normAutofit fontScale="92500" lnSpcReduction="10000"/>
          </a:bodyPr>
          <a:lstStyle/>
          <a:p>
            <a:pPr algn="l"/>
            <a:r>
              <a:rPr lang="en-US" dirty="0"/>
              <a:t>We know that it is one of the definitions of the Exponential Search Tree to have log(log(n)) height </a:t>
            </a:r>
          </a:p>
          <a:p>
            <a:pPr algn="l"/>
            <a:endParaRPr lang="en-US" dirty="0"/>
          </a:p>
          <a:p>
            <a:pPr algn="l"/>
            <a:r>
              <a:rPr lang="en-US" dirty="0"/>
              <a:t>N=8 </a:t>
            </a:r>
          </a:p>
          <a:p>
            <a:pPr algn="l"/>
            <a:endParaRPr lang="en-US" dirty="0"/>
          </a:p>
          <a:p>
            <a:pPr algn="l"/>
            <a:endParaRPr lang="en-US" dirty="0"/>
          </a:p>
          <a:p>
            <a:pPr algn="l"/>
            <a:endParaRPr lang="en-US" dirty="0"/>
          </a:p>
          <a:p>
            <a:pPr algn="l"/>
            <a:r>
              <a:rPr lang="en-US" dirty="0"/>
              <a:t>Log2(8)=3 </a:t>
            </a:r>
          </a:p>
          <a:p>
            <a:pPr algn="l"/>
            <a:r>
              <a:rPr lang="en-US" dirty="0"/>
              <a:t>Log2(3)=1.585 ~ 2 </a:t>
            </a:r>
          </a:p>
          <a:p>
            <a:pPr algn="l"/>
            <a:endParaRPr lang="en-US" dirty="0"/>
          </a:p>
        </p:txBody>
      </p:sp>
      <p:pic>
        <p:nvPicPr>
          <p:cNvPr id="4" name="Picture 3" descr="Chart&#10;&#10;Description automatically generated">
            <a:extLst>
              <a:ext uri="{FF2B5EF4-FFF2-40B4-BE49-F238E27FC236}">
                <a16:creationId xmlns:a16="http://schemas.microsoft.com/office/drawing/2014/main" id="{D4CF85A3-FBAF-E828-5C29-608DD96CF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904" y="2021736"/>
            <a:ext cx="2795751" cy="2096813"/>
          </a:xfrm>
          <a:prstGeom prst="rect">
            <a:avLst/>
          </a:prstGeom>
        </p:spPr>
      </p:pic>
    </p:spTree>
    <p:extLst>
      <p:ext uri="{BB962C8B-B14F-4D97-AF65-F5344CB8AC3E}">
        <p14:creationId xmlns:p14="http://schemas.microsoft.com/office/powerpoint/2010/main" val="275934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EAC99E00-B678-BF93-8F87-AC9085B9C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398" y="1008993"/>
            <a:ext cx="7638099" cy="5728575"/>
          </a:xfrm>
          <a:prstGeom prst="rect">
            <a:avLst/>
          </a:prstGeom>
        </p:spPr>
      </p:pic>
      <p:sp>
        <p:nvSpPr>
          <p:cNvPr id="2" name="Title 1">
            <a:extLst>
              <a:ext uri="{FF2B5EF4-FFF2-40B4-BE49-F238E27FC236}">
                <a16:creationId xmlns:a16="http://schemas.microsoft.com/office/drawing/2014/main" id="{FB0C73EB-EED2-6379-B353-9C2B2D9F3CBF}"/>
              </a:ext>
            </a:extLst>
          </p:cNvPr>
          <p:cNvSpPr>
            <a:spLocks noGrp="1"/>
          </p:cNvSpPr>
          <p:nvPr>
            <p:ph type="title"/>
          </p:nvPr>
        </p:nvSpPr>
        <p:spPr/>
        <p:txBody>
          <a:bodyPr/>
          <a:lstStyle/>
          <a:p>
            <a:r>
              <a:rPr lang="en-US" dirty="0"/>
              <a:t>Proving the max height</a:t>
            </a:r>
          </a:p>
        </p:txBody>
      </p:sp>
      <p:sp>
        <p:nvSpPr>
          <p:cNvPr id="3" name="Content Placeholder 2">
            <a:extLst>
              <a:ext uri="{FF2B5EF4-FFF2-40B4-BE49-F238E27FC236}">
                <a16:creationId xmlns:a16="http://schemas.microsoft.com/office/drawing/2014/main" id="{E96152CF-43B4-F789-1BB4-54D2A2440CBA}"/>
              </a:ext>
            </a:extLst>
          </p:cNvPr>
          <p:cNvSpPr>
            <a:spLocks noGrp="1"/>
          </p:cNvSpPr>
          <p:nvPr>
            <p:ph idx="1"/>
          </p:nvPr>
        </p:nvSpPr>
        <p:spPr/>
        <p:txBody>
          <a:bodyPr/>
          <a:lstStyle/>
          <a:p>
            <a:r>
              <a:rPr lang="en-US" dirty="0"/>
              <a:t>Height=3</a:t>
            </a:r>
          </a:p>
          <a:p>
            <a:r>
              <a:rPr lang="en-US" dirty="0"/>
              <a:t>N=64</a:t>
            </a:r>
          </a:p>
          <a:p>
            <a:endParaRPr lang="en-US" dirty="0"/>
          </a:p>
          <a:p>
            <a:endParaRPr lang="en-US" dirty="0"/>
          </a:p>
        </p:txBody>
      </p:sp>
    </p:spTree>
    <p:extLst>
      <p:ext uri="{BB962C8B-B14F-4D97-AF65-F5344CB8AC3E}">
        <p14:creationId xmlns:p14="http://schemas.microsoft.com/office/powerpoint/2010/main" val="2990020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901B-B02D-5D01-310D-F896F6223262}"/>
              </a:ext>
            </a:extLst>
          </p:cNvPr>
          <p:cNvSpPr>
            <a:spLocks noGrp="1"/>
          </p:cNvSpPr>
          <p:nvPr>
            <p:ph type="ctrTitle"/>
          </p:nvPr>
        </p:nvSpPr>
        <p:spPr>
          <a:xfrm>
            <a:off x="126124" y="173421"/>
            <a:ext cx="3972910" cy="693682"/>
          </a:xfrm>
        </p:spPr>
        <p:txBody>
          <a:bodyPr>
            <a:normAutofit fontScale="90000"/>
          </a:bodyPr>
          <a:lstStyle/>
          <a:p>
            <a:r>
              <a:rPr lang="en-US" dirty="0"/>
              <a:t>Demerits</a:t>
            </a:r>
          </a:p>
        </p:txBody>
      </p:sp>
      <p:sp>
        <p:nvSpPr>
          <p:cNvPr id="3" name="Subtitle 2">
            <a:extLst>
              <a:ext uri="{FF2B5EF4-FFF2-40B4-BE49-F238E27FC236}">
                <a16:creationId xmlns:a16="http://schemas.microsoft.com/office/drawing/2014/main" id="{D8E014E2-28DE-229E-20FD-51D69EE90C51}"/>
              </a:ext>
            </a:extLst>
          </p:cNvPr>
          <p:cNvSpPr>
            <a:spLocks noGrp="1"/>
          </p:cNvSpPr>
          <p:nvPr>
            <p:ph type="subTitle" idx="1"/>
          </p:nvPr>
        </p:nvSpPr>
        <p:spPr>
          <a:xfrm>
            <a:off x="126123" y="1000727"/>
            <a:ext cx="10689021" cy="5305479"/>
          </a:xfrm>
        </p:spPr>
        <p:txBody>
          <a:bodyPr>
            <a:normAutofit/>
          </a:bodyPr>
          <a:lstStyle/>
          <a:p>
            <a:pPr marL="342900" indent="-342900" algn="l">
              <a:buFont typeface="Arial" panose="020B0604020202020204" pitchFamily="34" charset="0"/>
              <a:buChar char="•"/>
            </a:pPr>
            <a:r>
              <a:rPr lang="en-US" dirty="0"/>
              <a:t>Novel Approach – Hardly Used</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algn="l"/>
            <a:endParaRPr lang="en-US" dirty="0"/>
          </a:p>
          <a:p>
            <a:pPr marL="342900" indent="-342900" algn="l">
              <a:buFont typeface="Arial" panose="020B0604020202020204" pitchFamily="34" charset="0"/>
              <a:buChar char="•"/>
            </a:pPr>
            <a:r>
              <a:rPr lang="en-US" dirty="0"/>
              <a:t>Bad Average Case Optimal Bound</a:t>
            </a:r>
            <a:br>
              <a:rPr lang="en-US" dirty="0"/>
            </a:b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Costly Resizing/Insertion</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algn="l"/>
            <a:endParaRPr lang="en-US" dirty="0"/>
          </a:p>
        </p:txBody>
      </p:sp>
    </p:spTree>
    <p:extLst>
      <p:ext uri="{BB962C8B-B14F-4D97-AF65-F5344CB8AC3E}">
        <p14:creationId xmlns:p14="http://schemas.microsoft.com/office/powerpoint/2010/main" val="4250689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5B13-1341-18E2-C718-61A57A0698CC}"/>
              </a:ext>
            </a:extLst>
          </p:cNvPr>
          <p:cNvSpPr>
            <a:spLocks noGrp="1"/>
          </p:cNvSpPr>
          <p:nvPr>
            <p:ph type="ctrTitle"/>
          </p:nvPr>
        </p:nvSpPr>
        <p:spPr>
          <a:xfrm>
            <a:off x="0" y="0"/>
            <a:ext cx="2990193" cy="940184"/>
          </a:xfrm>
        </p:spPr>
        <p:txBody>
          <a:bodyPr>
            <a:normAutofit fontScale="90000"/>
          </a:bodyPr>
          <a:lstStyle/>
          <a:p>
            <a:r>
              <a:rPr lang="en-US" dirty="0"/>
              <a:t>Use-Case</a:t>
            </a:r>
          </a:p>
        </p:txBody>
      </p:sp>
      <p:sp>
        <p:nvSpPr>
          <p:cNvPr id="3" name="Subtitle 2">
            <a:extLst>
              <a:ext uri="{FF2B5EF4-FFF2-40B4-BE49-F238E27FC236}">
                <a16:creationId xmlns:a16="http://schemas.microsoft.com/office/drawing/2014/main" id="{10F8CFBB-BDE1-F25C-CF78-3709E1DD65E5}"/>
              </a:ext>
            </a:extLst>
          </p:cNvPr>
          <p:cNvSpPr>
            <a:spLocks noGrp="1"/>
          </p:cNvSpPr>
          <p:nvPr>
            <p:ph type="subTitle" idx="1"/>
          </p:nvPr>
        </p:nvSpPr>
        <p:spPr>
          <a:xfrm>
            <a:off x="136634" y="940183"/>
            <a:ext cx="11214537" cy="5413319"/>
          </a:xfrm>
        </p:spPr>
        <p:txBody>
          <a:bodyPr>
            <a:normAutofit/>
          </a:bodyPr>
          <a:lstStyle/>
          <a:p>
            <a:pPr algn="l"/>
            <a:r>
              <a:rPr lang="en-US" dirty="0"/>
              <a:t>Same case as Red-Black Trees and AVL, this data structure can be deployed where insertion and deletion are low </a:t>
            </a:r>
          </a:p>
          <a:p>
            <a:pPr algn="l"/>
            <a:r>
              <a:rPr lang="en-US" dirty="0"/>
              <a:t>Insertion also brings cost of n or n-I shifts</a:t>
            </a:r>
          </a:p>
          <a:p>
            <a:pPr algn="l"/>
            <a:r>
              <a:rPr lang="en-US" dirty="0"/>
              <a:t>Data that does not increase dramatically in size</a:t>
            </a:r>
          </a:p>
          <a:p>
            <a:pPr algn="l"/>
            <a:r>
              <a:rPr lang="en-US" dirty="0"/>
              <a:t>Can be used to store ordered data. </a:t>
            </a:r>
          </a:p>
          <a:p>
            <a:pPr algn="l"/>
            <a:r>
              <a:rPr lang="en-US" dirty="0"/>
              <a:t>Can be used at </a:t>
            </a:r>
          </a:p>
          <a:p>
            <a:pPr marL="342900" indent="-342900" algn="l">
              <a:buFont typeface="Arial" panose="020B0604020202020204" pitchFamily="34" charset="0"/>
              <a:buChar char="•"/>
            </a:pPr>
            <a:r>
              <a:rPr lang="en-US" dirty="0"/>
              <a:t>Library management system. </a:t>
            </a:r>
          </a:p>
          <a:p>
            <a:pPr marL="342900" indent="-342900" algn="l">
              <a:buFont typeface="Arial" panose="020B0604020202020204" pitchFamily="34" charset="0"/>
              <a:buChar char="•"/>
            </a:pPr>
            <a:r>
              <a:rPr lang="en-US" dirty="0"/>
              <a:t>Website Archives</a:t>
            </a:r>
          </a:p>
          <a:p>
            <a:pPr marL="342900" indent="-342900" algn="l">
              <a:buFont typeface="Arial" panose="020B0604020202020204" pitchFamily="34" charset="0"/>
              <a:buChar char="•"/>
            </a:pPr>
            <a:r>
              <a:rPr lang="en-US" dirty="0"/>
              <a:t>A Point Of Sale system for a failing business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2614795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901B-B02D-5D01-310D-F896F6223262}"/>
              </a:ext>
            </a:extLst>
          </p:cNvPr>
          <p:cNvSpPr>
            <a:spLocks noGrp="1"/>
          </p:cNvSpPr>
          <p:nvPr>
            <p:ph type="ctrTitle"/>
          </p:nvPr>
        </p:nvSpPr>
        <p:spPr>
          <a:xfrm>
            <a:off x="126124" y="173421"/>
            <a:ext cx="3972910" cy="693682"/>
          </a:xfrm>
        </p:spPr>
        <p:txBody>
          <a:bodyPr>
            <a:normAutofit fontScale="90000"/>
          </a:bodyPr>
          <a:lstStyle/>
          <a:p>
            <a:r>
              <a:rPr lang="en-US" dirty="0"/>
              <a:t>Merits</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D8E014E2-28DE-229E-20FD-51D69EE90C51}"/>
                  </a:ext>
                </a:extLst>
              </p:cNvPr>
              <p:cNvSpPr>
                <a:spLocks noGrp="1"/>
              </p:cNvSpPr>
              <p:nvPr>
                <p:ph type="subTitle" idx="1"/>
              </p:nvPr>
            </p:nvSpPr>
            <p:spPr>
              <a:xfrm>
                <a:off x="126123" y="1000727"/>
                <a:ext cx="10689021" cy="5305479"/>
              </a:xfrm>
            </p:spPr>
            <p:txBody>
              <a:bodyPr>
                <a:normAutofit lnSpcReduction="10000"/>
              </a:bodyPr>
              <a:lstStyle/>
              <a:p>
                <a:pPr marL="342900" indent="-342900" algn="l">
                  <a:buFont typeface="Arial" panose="020B0604020202020204" pitchFamily="34" charset="0"/>
                  <a:buChar char="•"/>
                </a:pPr>
                <a:r>
                  <a:rPr lang="en-US" dirty="0"/>
                  <a:t>Log(n) Searching Time Complexity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algn="l"/>
                <a:endParaRPr lang="en-US" dirty="0"/>
              </a:p>
              <a:p>
                <a:pPr marL="342900" indent="-342900" algn="l">
                  <a:buFont typeface="Arial" panose="020B0604020202020204" pitchFamily="34" charset="0"/>
                  <a:buChar char="•"/>
                </a:pPr>
                <a:r>
                  <a:rPr lang="en-US" dirty="0"/>
                  <a:t>Good for search-intensive applications</a:t>
                </a:r>
                <a:br>
                  <a:rPr lang="en-US" dirty="0"/>
                </a:b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Currently Best-Case Optimal Bound </a:t>
                </a:r>
              </a:p>
              <a:p>
                <a:pPr algn="l"/>
                <a:r>
                  <a:rPr lang="en-US" dirty="0"/>
                  <a:t>	Max Height = </a:t>
                </a:r>
                <a14:m>
                  <m:oMath xmlns:m="http://schemas.openxmlformats.org/officeDocument/2006/math">
                    <m:r>
                      <m:rPr>
                        <m:sty m:val="p"/>
                      </m:rPr>
                      <a:rPr lang="en-US" b="0" i="0" smtClean="0">
                        <a:latin typeface="Cambria Math" panose="02040503050406030204" pitchFamily="18" charset="0"/>
                      </a:rPr>
                      <m:t>log</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func>
                    <m:r>
                      <a:rPr lang="en-US" b="0" i="1" smtClean="0">
                        <a:latin typeface="Cambria Math" panose="02040503050406030204" pitchFamily="18" charset="0"/>
                      </a:rPr>
                      <m:t>)</m:t>
                    </m:r>
                  </m:oMath>
                </a14:m>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algn="l"/>
                <a:endParaRPr lang="en-US" dirty="0"/>
              </a:p>
            </p:txBody>
          </p:sp>
        </mc:Choice>
        <mc:Fallback xmlns="">
          <p:sp>
            <p:nvSpPr>
              <p:cNvPr id="3" name="Subtitle 2">
                <a:extLst>
                  <a:ext uri="{FF2B5EF4-FFF2-40B4-BE49-F238E27FC236}">
                    <a16:creationId xmlns:a16="http://schemas.microsoft.com/office/drawing/2014/main" id="{D8E014E2-28DE-229E-20FD-51D69EE90C51}"/>
                  </a:ext>
                </a:extLst>
              </p:cNvPr>
              <p:cNvSpPr>
                <a:spLocks noGrp="1" noRot="1" noChangeAspect="1" noMove="1" noResize="1" noEditPoints="1" noAdjustHandles="1" noChangeArrowheads="1" noChangeShapeType="1" noTextEdit="1"/>
              </p:cNvSpPr>
              <p:nvPr>
                <p:ph type="subTitle" idx="1"/>
              </p:nvPr>
            </p:nvSpPr>
            <p:spPr>
              <a:xfrm>
                <a:off x="126123" y="1000727"/>
                <a:ext cx="10689021" cy="5305479"/>
              </a:xfrm>
              <a:blipFill>
                <a:blip r:embed="rId2"/>
                <a:stretch>
                  <a:fillRect l="-799" t="-2184"/>
                </a:stretch>
              </a:blipFill>
            </p:spPr>
            <p:txBody>
              <a:bodyPr/>
              <a:lstStyle/>
              <a:p>
                <a:r>
                  <a:rPr lang="en-US">
                    <a:noFill/>
                  </a:rPr>
                  <a:t> </a:t>
                </a:r>
              </a:p>
            </p:txBody>
          </p:sp>
        </mc:Fallback>
      </mc:AlternateContent>
    </p:spTree>
    <p:extLst>
      <p:ext uri="{BB962C8B-B14F-4D97-AF65-F5344CB8AC3E}">
        <p14:creationId xmlns:p14="http://schemas.microsoft.com/office/powerpoint/2010/main" val="4016075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0C3E-2592-0F46-F6A5-6A5FFF45BC16}"/>
              </a:ext>
            </a:extLst>
          </p:cNvPr>
          <p:cNvSpPr>
            <a:spLocks noGrp="1"/>
          </p:cNvSpPr>
          <p:nvPr>
            <p:ph type="title"/>
          </p:nvPr>
        </p:nvSpPr>
        <p:spPr/>
        <p:txBody>
          <a:bodyPr/>
          <a:lstStyle/>
          <a:p>
            <a:r>
              <a:rPr lang="en-US">
                <a:ea typeface="Calibri Light"/>
                <a:cs typeface="Calibri Light"/>
              </a:rPr>
              <a:t>Why exponential tree?</a:t>
            </a:r>
            <a:endParaRPr lang="en-US"/>
          </a:p>
        </p:txBody>
      </p:sp>
      <p:sp>
        <p:nvSpPr>
          <p:cNvPr id="3" name="Content Placeholder 2">
            <a:extLst>
              <a:ext uri="{FF2B5EF4-FFF2-40B4-BE49-F238E27FC236}">
                <a16:creationId xmlns:a16="http://schemas.microsoft.com/office/drawing/2014/main" id="{EEC04F31-6406-80C1-3C6A-DCB1240BB6C4}"/>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Time taken for searching and insertion using exponential search trees (worst case) =  </a:t>
            </a:r>
            <a:r>
              <a:rPr lang="en-US" b="1" i="1">
                <a:ea typeface="+mn-lt"/>
                <a:cs typeface="+mn-lt"/>
              </a:rPr>
              <a:t>O(sqrt(log n/ log </a:t>
            </a:r>
            <a:r>
              <a:rPr lang="en-US" b="1" i="1" err="1">
                <a:ea typeface="+mn-lt"/>
                <a:cs typeface="+mn-lt"/>
              </a:rPr>
              <a:t>logn</a:t>
            </a:r>
            <a:r>
              <a:rPr lang="en-US" b="1" i="1">
                <a:ea typeface="+mn-lt"/>
                <a:cs typeface="+mn-lt"/>
              </a:rPr>
              <a:t>))</a:t>
            </a:r>
            <a:r>
              <a:rPr lang="en-US">
                <a:ea typeface="+mn-lt"/>
                <a:cs typeface="+mn-lt"/>
              </a:rPr>
              <a:t> and the height is </a:t>
            </a:r>
            <a:r>
              <a:rPr lang="en-US" b="1" i="1">
                <a:ea typeface="+mn-lt"/>
                <a:cs typeface="+mn-lt"/>
              </a:rPr>
              <a:t>O(log </a:t>
            </a:r>
            <a:r>
              <a:rPr lang="en-US" b="1" i="1" err="1">
                <a:ea typeface="+mn-lt"/>
                <a:cs typeface="+mn-lt"/>
              </a:rPr>
              <a:t>log</a:t>
            </a:r>
            <a:r>
              <a:rPr lang="en-US" b="1" i="1">
                <a:ea typeface="+mn-lt"/>
                <a:cs typeface="+mn-lt"/>
              </a:rPr>
              <a:t> n)</a:t>
            </a:r>
            <a:r>
              <a:rPr lang="en-US">
                <a:ea typeface="+mn-lt"/>
                <a:cs typeface="+mn-lt"/>
              </a:rPr>
              <a:t> which is otherwise  </a:t>
            </a:r>
            <a:r>
              <a:rPr lang="en-US" b="1" i="1">
                <a:ea typeface="+mn-lt"/>
                <a:cs typeface="+mn-lt"/>
              </a:rPr>
              <a:t>O(log n)</a:t>
            </a:r>
            <a:r>
              <a:rPr lang="en-US">
                <a:ea typeface="+mn-lt"/>
                <a:cs typeface="+mn-lt"/>
              </a:rPr>
              <a:t> in case of </a:t>
            </a:r>
            <a:r>
              <a:rPr lang="en-US" err="1">
                <a:ea typeface="+mn-lt"/>
                <a:cs typeface="+mn-lt"/>
              </a:rPr>
              <a:t>bst</a:t>
            </a:r>
            <a:r>
              <a:rPr lang="en-US">
                <a:ea typeface="+mn-lt"/>
                <a:cs typeface="+mn-lt"/>
              </a:rPr>
              <a:t>, </a:t>
            </a:r>
            <a:r>
              <a:rPr lang="en-US" err="1">
                <a:ea typeface="+mn-lt"/>
                <a:cs typeface="+mn-lt"/>
              </a:rPr>
              <a:t>avl</a:t>
            </a:r>
            <a:r>
              <a:rPr lang="en-US">
                <a:ea typeface="+mn-lt"/>
                <a:cs typeface="+mn-lt"/>
              </a:rPr>
              <a:t>, etc. </a:t>
            </a:r>
            <a:endParaRPr lang="en-US">
              <a:ea typeface="Calibri" panose="020F0502020204030204"/>
              <a:cs typeface="Calibri" panose="020F0502020204030204"/>
            </a:endParaRPr>
          </a:p>
          <a:p>
            <a:r>
              <a:rPr lang="en-US">
                <a:ea typeface="+mn-lt"/>
                <a:cs typeface="+mn-lt"/>
              </a:rPr>
              <a:t>How? </a:t>
            </a:r>
            <a:endParaRPr lang="en-US"/>
          </a:p>
          <a:p>
            <a:pPr marL="0" indent="0">
              <a:buNone/>
            </a:pPr>
            <a:r>
              <a:rPr lang="en-US">
                <a:ea typeface="+mn-lt"/>
                <a:cs typeface="+mn-lt"/>
              </a:rPr>
              <a:t>Modification:</a:t>
            </a:r>
          </a:p>
          <a:p>
            <a:pPr marL="0" indent="0">
              <a:buNone/>
            </a:pPr>
            <a:r>
              <a:rPr lang="en-US" b="1">
                <a:ea typeface="+mn-lt"/>
                <a:cs typeface="+mn-lt"/>
              </a:rPr>
              <a:t>Search (X, y)</a:t>
            </a:r>
            <a:r>
              <a:rPr lang="en-US">
                <a:ea typeface="+mn-lt"/>
                <a:cs typeface="+mn-lt"/>
              </a:rPr>
              <a:t> Returns a pointer to the largest key in X which is smaller than or equal to y, or null if y is smaller than any key in X </a:t>
            </a:r>
            <a:endParaRPr lang="en-US">
              <a:ea typeface="Calibri" panose="020F0502020204030204"/>
              <a:cs typeface="Calibri" panose="020F0502020204030204"/>
            </a:endParaRPr>
          </a:p>
        </p:txBody>
      </p:sp>
    </p:spTree>
    <p:extLst>
      <p:ext uri="{BB962C8B-B14F-4D97-AF65-F5344CB8AC3E}">
        <p14:creationId xmlns:p14="http://schemas.microsoft.com/office/powerpoint/2010/main" val="1020178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1952-FA34-9D62-7AA9-C1F3224B1448}"/>
              </a:ext>
            </a:extLst>
          </p:cNvPr>
          <p:cNvSpPr>
            <a:spLocks noGrp="1"/>
          </p:cNvSpPr>
          <p:nvPr>
            <p:ph type="title"/>
          </p:nvPr>
        </p:nvSpPr>
        <p:spPr/>
        <p:txBody>
          <a:bodyPr/>
          <a:lstStyle/>
          <a:p>
            <a:pPr algn="ctr"/>
            <a:r>
              <a:rPr lang="en-US">
                <a:ea typeface="Calibri Light" panose="020F0302020204030204"/>
                <a:cs typeface="Calibri Light" panose="020F0302020204030204"/>
              </a:rPr>
              <a:t>Suitability</a:t>
            </a:r>
          </a:p>
        </p:txBody>
      </p:sp>
      <p:sp>
        <p:nvSpPr>
          <p:cNvPr id="3" name="Content Placeholder 2">
            <a:extLst>
              <a:ext uri="{FF2B5EF4-FFF2-40B4-BE49-F238E27FC236}">
                <a16:creationId xmlns:a16="http://schemas.microsoft.com/office/drawing/2014/main" id="{A880F6F3-E0D8-55D1-0858-0390BDEEC897}"/>
              </a:ext>
            </a:extLst>
          </p:cNvPr>
          <p:cNvSpPr>
            <a:spLocks noGrp="1"/>
          </p:cNvSpPr>
          <p:nvPr>
            <p:ph idx="1"/>
          </p:nvPr>
        </p:nvSpPr>
        <p:spPr>
          <a:xfrm>
            <a:off x="838200" y="1774825"/>
            <a:ext cx="10515600" cy="4402138"/>
          </a:xfrm>
        </p:spPr>
        <p:txBody>
          <a:bodyPr vert="horz" lIns="91440" tIns="45720" rIns="91440" bIns="45720" rtlCol="0" anchor="t">
            <a:normAutofit/>
          </a:bodyPr>
          <a:lstStyle/>
          <a:p>
            <a:pPr marL="0" indent="0">
              <a:buNone/>
            </a:pPr>
            <a:r>
              <a:rPr lang="en-US" u="sng">
                <a:ea typeface="Calibri"/>
                <a:cs typeface="Calibri"/>
              </a:rPr>
              <a:t>Dynamic Ordered Sets – Basic Operations starting from an empty set X</a:t>
            </a:r>
          </a:p>
          <a:p>
            <a:r>
              <a:rPr lang="en-US" sz="2400" b="1">
                <a:ea typeface="+mn-lt"/>
                <a:cs typeface="+mn-lt"/>
              </a:rPr>
              <a:t>Insert (X, x)</a:t>
            </a:r>
            <a:r>
              <a:rPr lang="en-US" sz="2400">
                <a:ea typeface="+mn-lt"/>
                <a:cs typeface="+mn-lt"/>
              </a:rPr>
              <a:t> Add x to X where x is a pointer to a key. </a:t>
            </a:r>
            <a:endParaRPr lang="en-US" sz="2400">
              <a:ea typeface="Calibri" panose="020F0502020204030204"/>
              <a:cs typeface="Calibri" panose="020F0502020204030204"/>
            </a:endParaRPr>
          </a:p>
          <a:p>
            <a:r>
              <a:rPr lang="en-US" sz="2400" b="1">
                <a:ea typeface="+mn-lt"/>
                <a:cs typeface="+mn-lt"/>
              </a:rPr>
              <a:t>Delete (X, x)</a:t>
            </a:r>
            <a:r>
              <a:rPr lang="en-US" sz="2400">
                <a:ea typeface="+mn-lt"/>
                <a:cs typeface="+mn-lt"/>
              </a:rPr>
              <a:t> Remove x from X, here x is a pointer to a key in X. </a:t>
            </a:r>
            <a:endParaRPr lang="en-US" sz="2400">
              <a:ea typeface="Calibri" panose="020F0502020204030204"/>
              <a:cs typeface="Calibri" panose="020F0502020204030204"/>
            </a:endParaRPr>
          </a:p>
          <a:p>
            <a:r>
              <a:rPr lang="en-US" sz="2400" b="1">
                <a:ea typeface="+mn-lt"/>
                <a:cs typeface="+mn-lt"/>
              </a:rPr>
              <a:t>Search (X, y)</a:t>
            </a:r>
            <a:r>
              <a:rPr lang="en-US" sz="2400">
                <a:ea typeface="+mn-lt"/>
                <a:cs typeface="+mn-lt"/>
              </a:rPr>
              <a:t> Returns a pointer to a key in X with the same value as y, or return a null pointer if there is no such key in X. </a:t>
            </a:r>
            <a:endParaRPr lang="en-US" sz="2400">
              <a:ea typeface="Calibri" panose="020F0502020204030204"/>
              <a:cs typeface="Calibri" panose="020F0502020204030204"/>
            </a:endParaRPr>
          </a:p>
          <a:p>
            <a:r>
              <a:rPr lang="en-US" sz="2400" b="1">
                <a:ea typeface="+mn-lt"/>
                <a:cs typeface="+mn-lt"/>
              </a:rPr>
              <a:t>Predecessor/Successor (X, x</a:t>
            </a:r>
            <a:r>
              <a:rPr lang="en-US" sz="2400">
                <a:ea typeface="+mn-lt"/>
                <a:cs typeface="+mn-lt"/>
              </a:rPr>
              <a:t>) Given that x points at a key in X, return a pointer to the next smaller/larger key in X (or a null pointer if no such key exists). </a:t>
            </a:r>
          </a:p>
          <a:p>
            <a:r>
              <a:rPr lang="en-US" sz="2400" b="1">
                <a:ea typeface="+mn-lt"/>
                <a:cs typeface="+mn-lt"/>
              </a:rPr>
              <a:t>Minimum/Maximum (X)</a:t>
            </a:r>
            <a:r>
              <a:rPr lang="en-US" sz="2400">
                <a:ea typeface="+mn-lt"/>
                <a:cs typeface="+mn-lt"/>
              </a:rPr>
              <a:t> Return a pointer to the smallest/largest key in X (or a null pointer if X is empty).</a:t>
            </a:r>
            <a:endParaRPr lang="en-US" sz="2400">
              <a:ea typeface="Calibri"/>
              <a:cs typeface="Calibri"/>
            </a:endParaRPr>
          </a:p>
          <a:p>
            <a:pPr marL="0" indent="0">
              <a:buNone/>
            </a:pPr>
            <a:endParaRPr lang="en-US">
              <a:ea typeface="Calibri"/>
              <a:cs typeface="Calibri"/>
            </a:endParaRPr>
          </a:p>
        </p:txBody>
      </p:sp>
    </p:spTree>
    <p:extLst>
      <p:ext uri="{BB962C8B-B14F-4D97-AF65-F5344CB8AC3E}">
        <p14:creationId xmlns:p14="http://schemas.microsoft.com/office/powerpoint/2010/main" val="1120270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FB59-FA8C-1761-27AE-E62DE35D908E}"/>
              </a:ext>
            </a:extLst>
          </p:cNvPr>
          <p:cNvSpPr>
            <a:spLocks noGrp="1"/>
          </p:cNvSpPr>
          <p:nvPr>
            <p:ph type="ctrTitle"/>
          </p:nvPr>
        </p:nvSpPr>
        <p:spPr>
          <a:xfrm>
            <a:off x="0" y="0"/>
            <a:ext cx="7830206" cy="1160901"/>
          </a:xfrm>
        </p:spPr>
        <p:txBody>
          <a:bodyPr/>
          <a:lstStyle/>
          <a:p>
            <a:r>
              <a:rPr lang="en-US" dirty="0"/>
              <a:t>Similar Data Structures </a:t>
            </a:r>
          </a:p>
        </p:txBody>
      </p:sp>
      <p:sp>
        <p:nvSpPr>
          <p:cNvPr id="3" name="Subtitle 2">
            <a:extLst>
              <a:ext uri="{FF2B5EF4-FFF2-40B4-BE49-F238E27FC236}">
                <a16:creationId xmlns:a16="http://schemas.microsoft.com/office/drawing/2014/main" id="{4B8D901C-A9D2-423F-C26C-18DFEB5AC392}"/>
              </a:ext>
            </a:extLst>
          </p:cNvPr>
          <p:cNvSpPr>
            <a:spLocks noGrp="1"/>
          </p:cNvSpPr>
          <p:nvPr>
            <p:ph type="subTitle" idx="1"/>
          </p:nvPr>
        </p:nvSpPr>
        <p:spPr>
          <a:xfrm>
            <a:off x="467710" y="1394865"/>
            <a:ext cx="10189780" cy="4201893"/>
          </a:xfrm>
        </p:spPr>
        <p:txBody>
          <a:bodyPr>
            <a:normAutofit/>
          </a:bodyPr>
          <a:lstStyle/>
          <a:p>
            <a:pPr algn="l"/>
            <a:r>
              <a:rPr lang="en-US" dirty="0"/>
              <a:t>Main Use Case Efficient Searching  and storing sorted data</a:t>
            </a:r>
          </a:p>
          <a:p>
            <a:pPr marL="342900" indent="-342900" algn="l">
              <a:buFont typeface="Arial" panose="020B0604020202020204" pitchFamily="34" charset="0"/>
              <a:buChar char="•"/>
            </a:pPr>
            <a:r>
              <a:rPr lang="en-US" dirty="0"/>
              <a:t>BST</a:t>
            </a:r>
          </a:p>
          <a:p>
            <a:pPr marL="342900" indent="-342900" algn="l">
              <a:buFont typeface="Arial" panose="020B0604020202020204" pitchFamily="34" charset="0"/>
              <a:buChar char="•"/>
            </a:pPr>
            <a:r>
              <a:rPr lang="en-US" dirty="0"/>
              <a:t>AVL</a:t>
            </a:r>
          </a:p>
          <a:p>
            <a:pPr marL="342900" indent="-342900" algn="l">
              <a:buFont typeface="Arial" panose="020B0604020202020204" pitchFamily="34" charset="0"/>
              <a:buChar char="•"/>
            </a:pPr>
            <a:r>
              <a:rPr lang="en-US" dirty="0"/>
              <a:t>Red Black Trees</a:t>
            </a:r>
          </a:p>
          <a:p>
            <a:pPr marL="342900" indent="-342900" algn="l">
              <a:buFont typeface="Arial" panose="020B0604020202020204" pitchFamily="34" charset="0"/>
              <a:buChar char="•"/>
            </a:pPr>
            <a:r>
              <a:rPr lang="en-US" dirty="0" err="1"/>
              <a:t>SkipList</a:t>
            </a:r>
            <a:endParaRPr lang="en-US" dirty="0"/>
          </a:p>
          <a:p>
            <a:pPr algn="l"/>
            <a:endParaRPr lang="en-US" dirty="0"/>
          </a:p>
          <a:p>
            <a:pPr algn="l"/>
            <a:r>
              <a:rPr lang="en-US" dirty="0"/>
              <a:t>In terms of Optimal Bound </a:t>
            </a:r>
          </a:p>
          <a:p>
            <a:pPr marL="342900" indent="-342900" algn="l">
              <a:buFont typeface="Arial" panose="020B0604020202020204" pitchFamily="34" charset="0"/>
              <a:buChar char="•"/>
            </a:pPr>
            <a:r>
              <a:rPr lang="en-US" dirty="0"/>
              <a:t>Fusion Trees</a:t>
            </a:r>
          </a:p>
        </p:txBody>
      </p:sp>
    </p:spTree>
    <p:extLst>
      <p:ext uri="{BB962C8B-B14F-4D97-AF65-F5344CB8AC3E}">
        <p14:creationId xmlns:p14="http://schemas.microsoft.com/office/powerpoint/2010/main" val="3947910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A060047-4485-A4A6-513D-A97A198A8984}"/>
              </a:ext>
            </a:extLst>
          </p:cNvPr>
          <p:cNvSpPr>
            <a:spLocks noGrp="1"/>
          </p:cNvSpPr>
          <p:nvPr>
            <p:ph type="ctrTitle"/>
          </p:nvPr>
        </p:nvSpPr>
        <p:spPr>
          <a:xfrm>
            <a:off x="457201" y="723406"/>
            <a:ext cx="3234018" cy="3826728"/>
          </a:xfrm>
        </p:spPr>
        <p:txBody>
          <a:bodyPr anchor="b">
            <a:normAutofit/>
          </a:bodyPr>
          <a:lstStyle/>
          <a:p>
            <a:r>
              <a:rPr lang="en-US" sz="5900"/>
              <a:t>Searching </a:t>
            </a:r>
          </a:p>
        </p:txBody>
      </p:sp>
      <p:sp>
        <p:nvSpPr>
          <p:cNvPr id="3" name="Subtitle 2">
            <a:extLst>
              <a:ext uri="{FF2B5EF4-FFF2-40B4-BE49-F238E27FC236}">
                <a16:creationId xmlns:a16="http://schemas.microsoft.com/office/drawing/2014/main" id="{20ED7053-95A8-7AA4-A338-2E08EB9775D0}"/>
              </a:ext>
            </a:extLst>
          </p:cNvPr>
          <p:cNvSpPr>
            <a:spLocks noGrp="1"/>
          </p:cNvSpPr>
          <p:nvPr>
            <p:ph type="subTitle" idx="1"/>
          </p:nvPr>
        </p:nvSpPr>
        <p:spPr>
          <a:xfrm>
            <a:off x="458454" y="4778734"/>
            <a:ext cx="3220917" cy="1452160"/>
          </a:xfrm>
        </p:spPr>
        <p:txBody>
          <a:bodyPr anchor="t">
            <a:normAutofit/>
          </a:bodyPr>
          <a:lstStyle/>
          <a:p>
            <a:r>
              <a:rPr lang="en-US" sz="2000">
                <a:solidFill>
                  <a:schemeClr val="tx1">
                    <a:alpha val="60000"/>
                  </a:schemeClr>
                </a:solidFill>
              </a:rPr>
              <a:t>Let’s imagine we want to search for the number 1500</a:t>
            </a:r>
          </a:p>
          <a:p>
            <a:endParaRPr lang="en-US" sz="2000">
              <a:solidFill>
                <a:schemeClr val="tx1">
                  <a:alpha val="60000"/>
                </a:schemeClr>
              </a:solidFill>
            </a:endParaRPr>
          </a:p>
          <a:p>
            <a:endParaRPr lang="en-US" sz="2000">
              <a:solidFill>
                <a:schemeClr val="tx1">
                  <a:alpha val="60000"/>
                </a:schemeClr>
              </a:solidFill>
            </a:endParaRPr>
          </a:p>
        </p:txBody>
      </p:sp>
      <p:pic>
        <p:nvPicPr>
          <p:cNvPr id="5" name="Picture 4" descr="Chart&#10;&#10;Description automatically generated">
            <a:extLst>
              <a:ext uri="{FF2B5EF4-FFF2-40B4-BE49-F238E27FC236}">
                <a16:creationId xmlns:a16="http://schemas.microsoft.com/office/drawing/2014/main" id="{EEC4B223-76A5-7806-0E1F-2FA1EC50D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1219" y="361841"/>
            <a:ext cx="9000993" cy="6415549"/>
          </a:xfrm>
          <a:prstGeom prst="rect">
            <a:avLst/>
          </a:prstGeom>
        </p:spPr>
      </p:pic>
    </p:spTree>
    <p:extLst>
      <p:ext uri="{BB962C8B-B14F-4D97-AF65-F5344CB8AC3E}">
        <p14:creationId xmlns:p14="http://schemas.microsoft.com/office/powerpoint/2010/main" val="283715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A926-AACF-4E10-4B06-540F0CCA848C}"/>
              </a:ext>
            </a:extLst>
          </p:cNvPr>
          <p:cNvSpPr>
            <a:spLocks noGrp="1"/>
          </p:cNvSpPr>
          <p:nvPr>
            <p:ph type="title"/>
          </p:nvPr>
        </p:nvSpPr>
        <p:spPr/>
        <p:txBody>
          <a:bodyPr/>
          <a:lstStyle/>
          <a:p>
            <a:r>
              <a:rPr lang="en-US" dirty="0"/>
              <a:t>Understanding the Exponential Tree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EA1C81-4AB4-10BF-1F4D-CC5E437FAA39}"/>
                  </a:ext>
                </a:extLst>
              </p:cNvPr>
              <p:cNvSpPr txBox="1"/>
              <p:nvPr/>
            </p:nvSpPr>
            <p:spPr>
              <a:xfrm>
                <a:off x="838200" y="1813034"/>
                <a:ext cx="10654862" cy="4247317"/>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Exponential Tree is a data-structure first documented in 1995, that has a sorting complexity of O(</a:t>
                </a:r>
                <a:r>
                  <a:rPr lang="en-US" sz="2400" dirty="0" err="1"/>
                  <a:t>logn</a:t>
                </a:r>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It’s main definition includes having a maximum height of </a:t>
                </a:r>
                <a14:m>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m:t>
                        </m:r>
                        <m:r>
                          <m:rPr>
                            <m:sty m:val="p"/>
                          </m:rPr>
                          <a:rPr lang="en-US" sz="2400" b="0" i="0" smtClean="0">
                            <a:latin typeface="Cambria Math" panose="02040503050406030204" pitchFamily="18" charset="0"/>
                          </a:rPr>
                          <m:t>log</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e>
                    </m:func>
                    <m:r>
                      <a:rPr lang="en-US" sz="2400" b="0" i="1" smtClean="0">
                        <a:latin typeface="Cambria Math" panose="02040503050406030204" pitchFamily="18" charset="0"/>
                      </a:rPr>
                      <m:t> </m:t>
                    </m:r>
                  </m:oMath>
                </a14:m>
                <a:r>
                  <a:rPr lang="en-US" sz="2400" dirty="0"/>
                  <a:t>and the depth of the node having an exponential relationship with the out-degree of a node.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Therefore, there is some amount of ambiguity around a standardized exponential tree, we will be going over both the implementations. </a:t>
                </a:r>
              </a:p>
              <a:p>
                <a:endParaRPr lang="en-US" dirty="0"/>
              </a:p>
              <a:p>
                <a:endParaRPr lang="en-US" dirty="0"/>
              </a:p>
              <a:p>
                <a:endParaRPr lang="en-US" dirty="0"/>
              </a:p>
            </p:txBody>
          </p:sp>
        </mc:Choice>
        <mc:Fallback xmlns="">
          <p:sp>
            <p:nvSpPr>
              <p:cNvPr id="4" name="TextBox 3">
                <a:extLst>
                  <a:ext uri="{FF2B5EF4-FFF2-40B4-BE49-F238E27FC236}">
                    <a16:creationId xmlns:a16="http://schemas.microsoft.com/office/drawing/2014/main" id="{D2EA1C81-4AB4-10BF-1F4D-CC5E437FAA39}"/>
                  </a:ext>
                </a:extLst>
              </p:cNvPr>
              <p:cNvSpPr txBox="1">
                <a:spLocks noRot="1" noChangeAspect="1" noMove="1" noResize="1" noEditPoints="1" noAdjustHandles="1" noChangeArrowheads="1" noChangeShapeType="1" noTextEdit="1"/>
              </p:cNvSpPr>
              <p:nvPr/>
            </p:nvSpPr>
            <p:spPr>
              <a:xfrm>
                <a:off x="838200" y="1813034"/>
                <a:ext cx="10654862" cy="4247317"/>
              </a:xfrm>
              <a:prstGeom prst="rect">
                <a:avLst/>
              </a:prstGeom>
              <a:blipFill>
                <a:blip r:embed="rId2"/>
                <a:stretch>
                  <a:fillRect l="-801" t="-1148" r="-172"/>
                </a:stretch>
              </a:blipFill>
            </p:spPr>
            <p:txBody>
              <a:bodyPr/>
              <a:lstStyle/>
              <a:p>
                <a:r>
                  <a:rPr lang="en-US">
                    <a:noFill/>
                  </a:rPr>
                  <a:t> </a:t>
                </a:r>
              </a:p>
            </p:txBody>
          </p:sp>
        </mc:Fallback>
      </mc:AlternateContent>
    </p:spTree>
    <p:extLst>
      <p:ext uri="{BB962C8B-B14F-4D97-AF65-F5344CB8AC3E}">
        <p14:creationId xmlns:p14="http://schemas.microsoft.com/office/powerpoint/2010/main" val="327925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8" name="Freeform: Shape 17">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0" name="Freeform: Shape 19">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A060047-4485-A4A6-513D-A97A198A8984}"/>
              </a:ext>
            </a:extLst>
          </p:cNvPr>
          <p:cNvSpPr>
            <a:spLocks noGrp="1"/>
          </p:cNvSpPr>
          <p:nvPr>
            <p:ph type="ctrTitle"/>
          </p:nvPr>
        </p:nvSpPr>
        <p:spPr>
          <a:xfrm>
            <a:off x="457201" y="723406"/>
            <a:ext cx="3234018" cy="3826728"/>
          </a:xfrm>
        </p:spPr>
        <p:txBody>
          <a:bodyPr anchor="b">
            <a:normAutofit/>
          </a:bodyPr>
          <a:lstStyle/>
          <a:p>
            <a:r>
              <a:rPr lang="en-US" sz="5900"/>
              <a:t>Searching </a:t>
            </a:r>
          </a:p>
        </p:txBody>
      </p:sp>
      <p:sp>
        <p:nvSpPr>
          <p:cNvPr id="3" name="Subtitle 2">
            <a:extLst>
              <a:ext uri="{FF2B5EF4-FFF2-40B4-BE49-F238E27FC236}">
                <a16:creationId xmlns:a16="http://schemas.microsoft.com/office/drawing/2014/main" id="{20ED7053-95A8-7AA4-A338-2E08EB9775D0}"/>
              </a:ext>
            </a:extLst>
          </p:cNvPr>
          <p:cNvSpPr>
            <a:spLocks noGrp="1"/>
          </p:cNvSpPr>
          <p:nvPr>
            <p:ph type="subTitle" idx="1"/>
          </p:nvPr>
        </p:nvSpPr>
        <p:spPr>
          <a:xfrm>
            <a:off x="458454" y="4778734"/>
            <a:ext cx="3220917" cy="1452160"/>
          </a:xfrm>
        </p:spPr>
        <p:txBody>
          <a:bodyPr anchor="t">
            <a:normAutofit/>
          </a:bodyPr>
          <a:lstStyle/>
          <a:p>
            <a:r>
              <a:rPr lang="en-US" sz="2000">
                <a:solidFill>
                  <a:schemeClr val="tx1">
                    <a:alpha val="60000"/>
                  </a:schemeClr>
                </a:solidFill>
              </a:rPr>
              <a:t>Value is less than 4598</a:t>
            </a:r>
          </a:p>
          <a:p>
            <a:endParaRPr lang="en-US" sz="2000">
              <a:solidFill>
                <a:schemeClr val="tx1">
                  <a:alpha val="60000"/>
                </a:schemeClr>
              </a:solidFill>
            </a:endParaRPr>
          </a:p>
        </p:txBody>
      </p:sp>
      <p:pic>
        <p:nvPicPr>
          <p:cNvPr id="9" name="Picture 8" descr="Chart&#10;&#10;Description automatically generated">
            <a:extLst>
              <a:ext uri="{FF2B5EF4-FFF2-40B4-BE49-F238E27FC236}">
                <a16:creationId xmlns:a16="http://schemas.microsoft.com/office/drawing/2014/main" id="{8698B78E-EB9F-7B94-4CB3-80E664E59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616" y="538060"/>
            <a:ext cx="7590447" cy="5692834"/>
          </a:xfrm>
          <a:prstGeom prst="rect">
            <a:avLst/>
          </a:prstGeom>
        </p:spPr>
      </p:pic>
    </p:spTree>
    <p:extLst>
      <p:ext uri="{BB962C8B-B14F-4D97-AF65-F5344CB8AC3E}">
        <p14:creationId xmlns:p14="http://schemas.microsoft.com/office/powerpoint/2010/main" val="1486948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A060047-4485-A4A6-513D-A97A198A8984}"/>
              </a:ext>
            </a:extLst>
          </p:cNvPr>
          <p:cNvSpPr>
            <a:spLocks noGrp="1"/>
          </p:cNvSpPr>
          <p:nvPr>
            <p:ph type="ctrTitle"/>
          </p:nvPr>
        </p:nvSpPr>
        <p:spPr>
          <a:xfrm>
            <a:off x="457201" y="723406"/>
            <a:ext cx="3234018" cy="3826728"/>
          </a:xfrm>
        </p:spPr>
        <p:txBody>
          <a:bodyPr anchor="b">
            <a:normAutofit/>
          </a:bodyPr>
          <a:lstStyle/>
          <a:p>
            <a:r>
              <a:rPr lang="en-US" sz="5900"/>
              <a:t>Searching </a:t>
            </a:r>
          </a:p>
        </p:txBody>
      </p:sp>
      <p:sp>
        <p:nvSpPr>
          <p:cNvPr id="3" name="Subtitle 2">
            <a:extLst>
              <a:ext uri="{FF2B5EF4-FFF2-40B4-BE49-F238E27FC236}">
                <a16:creationId xmlns:a16="http://schemas.microsoft.com/office/drawing/2014/main" id="{20ED7053-95A8-7AA4-A338-2E08EB9775D0}"/>
              </a:ext>
            </a:extLst>
          </p:cNvPr>
          <p:cNvSpPr>
            <a:spLocks noGrp="1"/>
          </p:cNvSpPr>
          <p:nvPr>
            <p:ph type="subTitle" idx="1"/>
          </p:nvPr>
        </p:nvSpPr>
        <p:spPr>
          <a:xfrm>
            <a:off x="458454" y="4778734"/>
            <a:ext cx="3220917" cy="1452160"/>
          </a:xfrm>
        </p:spPr>
        <p:txBody>
          <a:bodyPr anchor="t">
            <a:normAutofit/>
          </a:bodyPr>
          <a:lstStyle/>
          <a:p>
            <a:r>
              <a:rPr lang="en-US" sz="2000">
                <a:solidFill>
                  <a:schemeClr val="tx1">
                    <a:alpha val="60000"/>
                  </a:schemeClr>
                </a:solidFill>
              </a:rPr>
              <a:t>Value is more than 1347</a:t>
            </a:r>
          </a:p>
          <a:p>
            <a:endParaRPr lang="en-US" sz="2000">
              <a:solidFill>
                <a:schemeClr val="tx1">
                  <a:alpha val="60000"/>
                </a:schemeClr>
              </a:solidFill>
            </a:endParaRPr>
          </a:p>
        </p:txBody>
      </p:sp>
      <p:pic>
        <p:nvPicPr>
          <p:cNvPr id="5" name="Picture 4" descr="Diagram&#10;&#10;Description automatically generated">
            <a:extLst>
              <a:ext uri="{FF2B5EF4-FFF2-40B4-BE49-F238E27FC236}">
                <a16:creationId xmlns:a16="http://schemas.microsoft.com/office/drawing/2014/main" id="{62C225C2-7D8D-1BAC-26F2-993ABEC27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916" y="329729"/>
            <a:ext cx="7868221" cy="5901165"/>
          </a:xfrm>
          <a:prstGeom prst="rect">
            <a:avLst/>
          </a:prstGeom>
        </p:spPr>
      </p:pic>
    </p:spTree>
    <p:extLst>
      <p:ext uri="{BB962C8B-B14F-4D97-AF65-F5344CB8AC3E}">
        <p14:creationId xmlns:p14="http://schemas.microsoft.com/office/powerpoint/2010/main" val="664220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5" name="Freeform: Shape 14">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7" name="Freeform: Shape 16">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A060047-4485-A4A6-513D-A97A198A8984}"/>
              </a:ext>
            </a:extLst>
          </p:cNvPr>
          <p:cNvSpPr>
            <a:spLocks noGrp="1"/>
          </p:cNvSpPr>
          <p:nvPr>
            <p:ph type="ctrTitle"/>
          </p:nvPr>
        </p:nvSpPr>
        <p:spPr>
          <a:xfrm>
            <a:off x="457201" y="723406"/>
            <a:ext cx="3234018" cy="3826728"/>
          </a:xfrm>
        </p:spPr>
        <p:txBody>
          <a:bodyPr anchor="b">
            <a:normAutofit/>
          </a:bodyPr>
          <a:lstStyle/>
          <a:p>
            <a:r>
              <a:rPr lang="en-US" sz="5900"/>
              <a:t>Searching </a:t>
            </a:r>
          </a:p>
        </p:txBody>
      </p:sp>
      <p:sp>
        <p:nvSpPr>
          <p:cNvPr id="3" name="Subtitle 2">
            <a:extLst>
              <a:ext uri="{FF2B5EF4-FFF2-40B4-BE49-F238E27FC236}">
                <a16:creationId xmlns:a16="http://schemas.microsoft.com/office/drawing/2014/main" id="{20ED7053-95A8-7AA4-A338-2E08EB9775D0}"/>
              </a:ext>
            </a:extLst>
          </p:cNvPr>
          <p:cNvSpPr>
            <a:spLocks noGrp="1"/>
          </p:cNvSpPr>
          <p:nvPr>
            <p:ph type="subTitle" idx="1"/>
          </p:nvPr>
        </p:nvSpPr>
        <p:spPr>
          <a:xfrm>
            <a:off x="458454" y="4778734"/>
            <a:ext cx="3220917" cy="1452160"/>
          </a:xfrm>
        </p:spPr>
        <p:txBody>
          <a:bodyPr anchor="t">
            <a:normAutofit/>
          </a:bodyPr>
          <a:lstStyle/>
          <a:p>
            <a:r>
              <a:rPr lang="en-US" sz="2000">
                <a:solidFill>
                  <a:schemeClr val="tx1">
                    <a:alpha val="60000"/>
                  </a:schemeClr>
                </a:solidFill>
              </a:rPr>
              <a:t>Value is between 1352 and 2847</a:t>
            </a:r>
          </a:p>
        </p:txBody>
      </p:sp>
      <p:pic>
        <p:nvPicPr>
          <p:cNvPr id="6" name="Picture 5" descr="Diagram, shape&#10;&#10;Description automatically generated">
            <a:extLst>
              <a:ext uri="{FF2B5EF4-FFF2-40B4-BE49-F238E27FC236}">
                <a16:creationId xmlns:a16="http://schemas.microsoft.com/office/drawing/2014/main" id="{A13A659B-A5D1-A3ED-5B5A-C664F2B88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281" y="180562"/>
            <a:ext cx="8662502" cy="6496876"/>
          </a:xfrm>
          <a:prstGeom prst="rect">
            <a:avLst/>
          </a:prstGeom>
        </p:spPr>
      </p:pic>
    </p:spTree>
    <p:extLst>
      <p:ext uri="{BB962C8B-B14F-4D97-AF65-F5344CB8AC3E}">
        <p14:creationId xmlns:p14="http://schemas.microsoft.com/office/powerpoint/2010/main" val="2851053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A060047-4485-A4A6-513D-A97A198A8984}"/>
              </a:ext>
            </a:extLst>
          </p:cNvPr>
          <p:cNvSpPr>
            <a:spLocks noGrp="1"/>
          </p:cNvSpPr>
          <p:nvPr>
            <p:ph type="ctrTitle"/>
          </p:nvPr>
        </p:nvSpPr>
        <p:spPr>
          <a:xfrm>
            <a:off x="457201" y="723406"/>
            <a:ext cx="3234018" cy="3826728"/>
          </a:xfrm>
        </p:spPr>
        <p:txBody>
          <a:bodyPr anchor="b">
            <a:normAutofit/>
          </a:bodyPr>
          <a:lstStyle/>
          <a:p>
            <a:r>
              <a:rPr lang="en-US" sz="5900"/>
              <a:t>Searching </a:t>
            </a:r>
          </a:p>
        </p:txBody>
      </p:sp>
      <p:sp>
        <p:nvSpPr>
          <p:cNvPr id="3" name="Subtitle 2">
            <a:extLst>
              <a:ext uri="{FF2B5EF4-FFF2-40B4-BE49-F238E27FC236}">
                <a16:creationId xmlns:a16="http://schemas.microsoft.com/office/drawing/2014/main" id="{20ED7053-95A8-7AA4-A338-2E08EB9775D0}"/>
              </a:ext>
            </a:extLst>
          </p:cNvPr>
          <p:cNvSpPr>
            <a:spLocks noGrp="1"/>
          </p:cNvSpPr>
          <p:nvPr>
            <p:ph type="subTitle" idx="1"/>
          </p:nvPr>
        </p:nvSpPr>
        <p:spPr>
          <a:xfrm>
            <a:off x="458454" y="4778734"/>
            <a:ext cx="3220917" cy="1452160"/>
          </a:xfrm>
        </p:spPr>
        <p:txBody>
          <a:bodyPr anchor="t">
            <a:normAutofit/>
          </a:bodyPr>
          <a:lstStyle/>
          <a:p>
            <a:r>
              <a:rPr lang="en-US" sz="1700">
                <a:solidFill>
                  <a:schemeClr val="tx1">
                    <a:alpha val="60000"/>
                  </a:schemeClr>
                </a:solidFill>
              </a:rPr>
              <a:t>Value is greater than 1352 and</a:t>
            </a:r>
          </a:p>
          <a:p>
            <a:r>
              <a:rPr lang="en-US" sz="1700">
                <a:solidFill>
                  <a:schemeClr val="tx1">
                    <a:alpha val="60000"/>
                  </a:schemeClr>
                </a:solidFill>
              </a:rPr>
              <a:t>Smaller than 1654</a:t>
            </a:r>
          </a:p>
          <a:p>
            <a:endParaRPr lang="en-US" sz="1700">
              <a:solidFill>
                <a:schemeClr val="tx1">
                  <a:alpha val="60000"/>
                </a:schemeClr>
              </a:solidFill>
            </a:endParaRPr>
          </a:p>
          <a:p>
            <a:r>
              <a:rPr lang="en-US" sz="1700">
                <a:solidFill>
                  <a:schemeClr val="tx1">
                    <a:alpha val="60000"/>
                  </a:schemeClr>
                </a:solidFill>
              </a:rPr>
              <a:t>The value does not exist.</a:t>
            </a:r>
          </a:p>
        </p:txBody>
      </p:sp>
      <p:pic>
        <p:nvPicPr>
          <p:cNvPr id="5" name="Picture 4" descr="Diagram, shape, rectangle&#10;&#10;Description automatically generated">
            <a:extLst>
              <a:ext uri="{FF2B5EF4-FFF2-40B4-BE49-F238E27FC236}">
                <a16:creationId xmlns:a16="http://schemas.microsoft.com/office/drawing/2014/main" id="{B9BC467F-870C-322F-BB0A-9E641C2B1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3586" y="477213"/>
            <a:ext cx="8302422" cy="6226816"/>
          </a:xfrm>
          <a:prstGeom prst="rect">
            <a:avLst/>
          </a:prstGeom>
        </p:spPr>
      </p:pic>
    </p:spTree>
    <p:extLst>
      <p:ext uri="{BB962C8B-B14F-4D97-AF65-F5344CB8AC3E}">
        <p14:creationId xmlns:p14="http://schemas.microsoft.com/office/powerpoint/2010/main" val="1652982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3CD4-3223-C5DB-2592-6669BD79AB10}"/>
              </a:ext>
            </a:extLst>
          </p:cNvPr>
          <p:cNvSpPr>
            <a:spLocks noGrp="1"/>
          </p:cNvSpPr>
          <p:nvPr>
            <p:ph type="ctrTitle"/>
          </p:nvPr>
        </p:nvSpPr>
        <p:spPr>
          <a:xfrm>
            <a:off x="0" y="0"/>
            <a:ext cx="3352799" cy="811924"/>
          </a:xfrm>
        </p:spPr>
        <p:txBody>
          <a:bodyPr>
            <a:normAutofit fontScale="90000"/>
          </a:bodyPr>
          <a:lstStyle/>
          <a:p>
            <a:r>
              <a:rPr lang="en-US" dirty="0"/>
              <a:t>Insertion </a:t>
            </a:r>
          </a:p>
        </p:txBody>
      </p:sp>
      <p:sp>
        <p:nvSpPr>
          <p:cNvPr id="3" name="Subtitle 2">
            <a:extLst>
              <a:ext uri="{FF2B5EF4-FFF2-40B4-BE49-F238E27FC236}">
                <a16:creationId xmlns:a16="http://schemas.microsoft.com/office/drawing/2014/main" id="{9BEE3609-0E0C-0065-BEA3-5ABE24766224}"/>
              </a:ext>
            </a:extLst>
          </p:cNvPr>
          <p:cNvSpPr>
            <a:spLocks noGrp="1"/>
          </p:cNvSpPr>
          <p:nvPr>
            <p:ph type="subTitle" idx="1"/>
          </p:nvPr>
        </p:nvSpPr>
        <p:spPr>
          <a:xfrm>
            <a:off x="436180" y="811923"/>
            <a:ext cx="10410496" cy="4437993"/>
          </a:xfrm>
        </p:spPr>
        <p:txBody>
          <a:bodyPr>
            <a:normAutofit fontScale="92500"/>
          </a:bodyPr>
          <a:lstStyle/>
          <a:p>
            <a:pPr algn="l"/>
            <a:r>
              <a:rPr lang="en-US" dirty="0"/>
              <a:t>Duplicates are allowed, save for the application constraints</a:t>
            </a:r>
          </a:p>
          <a:p>
            <a:pPr algn="l"/>
            <a:r>
              <a:rPr lang="en-US" dirty="0"/>
              <a:t>Calls Search Function					Helpful Tip: Think of the</a:t>
            </a:r>
          </a:p>
          <a:p>
            <a:pPr algn="l"/>
            <a:r>
              <a:rPr lang="en-US" dirty="0"/>
              <a:t>If tree is not full</a:t>
            </a:r>
          </a:p>
          <a:p>
            <a:pPr algn="l"/>
            <a:r>
              <a:rPr lang="en-US" dirty="0"/>
              <a:t>	shift one to the right until free space is found. 	</a:t>
            </a:r>
          </a:p>
          <a:p>
            <a:pPr algn="l"/>
            <a:r>
              <a:rPr lang="en-US" dirty="0"/>
              <a:t>	Adjust range tuples according in parent nodes</a:t>
            </a:r>
          </a:p>
          <a:p>
            <a:pPr algn="l"/>
            <a:r>
              <a:rPr lang="en-US" dirty="0"/>
              <a:t>Else</a:t>
            </a:r>
          </a:p>
          <a:p>
            <a:pPr algn="l"/>
            <a:r>
              <a:rPr lang="en-US" dirty="0"/>
              <a:t>	</a:t>
            </a:r>
            <a:r>
              <a:rPr lang="en-US" b="1" dirty="0"/>
              <a:t>--Resize</a:t>
            </a:r>
          </a:p>
          <a:p>
            <a:pPr algn="l"/>
            <a:r>
              <a:rPr lang="en-US" dirty="0"/>
              <a:t>	--Add Extra Height, divide the current load as leaf nodes become internal nodes. </a:t>
            </a:r>
          </a:p>
          <a:p>
            <a:pPr algn="l"/>
            <a:r>
              <a:rPr lang="en-US" dirty="0"/>
              <a:t>	-- Resize-Balancing is not discussed in the paper. 	</a:t>
            </a:r>
          </a:p>
          <a:p>
            <a:pPr algn="l"/>
            <a:r>
              <a:rPr lang="en-US" dirty="0"/>
              <a:t>	</a:t>
            </a:r>
          </a:p>
          <a:p>
            <a:pPr algn="l"/>
            <a:endParaRPr lang="en-US" dirty="0"/>
          </a:p>
          <a:p>
            <a:pPr algn="l"/>
            <a:endParaRPr lang="en-US" dirty="0"/>
          </a:p>
        </p:txBody>
      </p:sp>
    </p:spTree>
    <p:extLst>
      <p:ext uri="{BB962C8B-B14F-4D97-AF65-F5344CB8AC3E}">
        <p14:creationId xmlns:p14="http://schemas.microsoft.com/office/powerpoint/2010/main" val="529806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3B6B5C9-BE23-4C39-92DF-62F5C1B96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9A8A11-BB5E-0E1D-983D-5F2E32581D82}"/>
              </a:ext>
            </a:extLst>
          </p:cNvPr>
          <p:cNvSpPr>
            <a:spLocks noGrp="1"/>
          </p:cNvSpPr>
          <p:nvPr>
            <p:ph type="title"/>
          </p:nvPr>
        </p:nvSpPr>
        <p:spPr>
          <a:xfrm>
            <a:off x="1271588" y="662399"/>
            <a:ext cx="3384000" cy="1494000"/>
          </a:xfrm>
        </p:spPr>
        <p:txBody>
          <a:bodyPr anchor="t">
            <a:normAutofit/>
          </a:bodyPr>
          <a:lstStyle/>
          <a:p>
            <a:r>
              <a:rPr lang="en-US" sz="3700"/>
              <a:t>Insertion Case 1</a:t>
            </a:r>
            <a:br>
              <a:rPr lang="en-US" sz="3700"/>
            </a:br>
            <a:endParaRPr lang="en-US" sz="3700"/>
          </a:p>
        </p:txBody>
      </p:sp>
      <p:grpSp>
        <p:nvGrpSpPr>
          <p:cNvPr id="14" name="Group 13">
            <a:extLst>
              <a:ext uri="{FF2B5EF4-FFF2-40B4-BE49-F238E27FC236}">
                <a16:creationId xmlns:a16="http://schemas.microsoft.com/office/drawing/2014/main" id="{4933887F-5725-499E-8BC5-19BEFD54DB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5" name="Freeform 6">
              <a:extLst>
                <a:ext uri="{FF2B5EF4-FFF2-40B4-BE49-F238E27FC236}">
                  <a16:creationId xmlns:a16="http://schemas.microsoft.com/office/drawing/2014/main" id="{951F68D6-DC6F-411C-AC90-625926C1F6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6" name="Freeform 6">
              <a:extLst>
                <a:ext uri="{FF2B5EF4-FFF2-40B4-BE49-F238E27FC236}">
                  <a16:creationId xmlns:a16="http://schemas.microsoft.com/office/drawing/2014/main" id="{237141AF-5F53-4F17-BC2C-4CD50626F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3" name="Content Placeholder 2">
            <a:extLst>
              <a:ext uri="{FF2B5EF4-FFF2-40B4-BE49-F238E27FC236}">
                <a16:creationId xmlns:a16="http://schemas.microsoft.com/office/drawing/2014/main" id="{9D46498E-BC18-4ECF-77DC-1A4B1FC6FD52}"/>
              </a:ext>
            </a:extLst>
          </p:cNvPr>
          <p:cNvSpPr>
            <a:spLocks noGrp="1"/>
          </p:cNvSpPr>
          <p:nvPr>
            <p:ph idx="1"/>
          </p:nvPr>
        </p:nvSpPr>
        <p:spPr>
          <a:xfrm>
            <a:off x="1251678" y="2286001"/>
            <a:ext cx="3384000" cy="3844800"/>
          </a:xfrm>
        </p:spPr>
        <p:txBody>
          <a:bodyPr>
            <a:normAutofit/>
          </a:bodyPr>
          <a:lstStyle/>
          <a:p>
            <a:r>
              <a:rPr lang="en-US" sz="2000">
                <a:solidFill>
                  <a:schemeClr val="tx1">
                    <a:alpha val="60000"/>
                  </a:schemeClr>
                </a:solidFill>
              </a:rPr>
              <a:t>We know if that there are values in the tree that are less than the values it can hold. There will be empty spaces to the right. Add your value to the tree by searching and then shift to the right. </a:t>
            </a:r>
          </a:p>
        </p:txBody>
      </p:sp>
      <p:pic>
        <p:nvPicPr>
          <p:cNvPr id="7" name="Picture 6" descr="Chart&#10;&#10;Description automatically generated">
            <a:extLst>
              <a:ext uri="{FF2B5EF4-FFF2-40B4-BE49-F238E27FC236}">
                <a16:creationId xmlns:a16="http://schemas.microsoft.com/office/drawing/2014/main" id="{0EE66F61-2C31-2D96-922D-693C02B0CF9E}"/>
              </a:ext>
            </a:extLst>
          </p:cNvPr>
          <p:cNvPicPr>
            <a:picLocks noChangeAspect="1"/>
          </p:cNvPicPr>
          <p:nvPr/>
        </p:nvPicPr>
        <p:blipFill rotWithShape="1">
          <a:blip r:embed="rId2">
            <a:extLst>
              <a:ext uri="{28A0092B-C50C-407E-A947-70E740481C1C}">
                <a14:useLocalDpi xmlns:a14="http://schemas.microsoft.com/office/drawing/2010/main" val="0"/>
              </a:ext>
            </a:extLst>
          </a:blip>
          <a:srcRect l="9667" r="4315" b="-1"/>
          <a:stretch/>
        </p:blipFill>
        <p:spPr>
          <a:xfrm>
            <a:off x="5158154" y="643469"/>
            <a:ext cx="6389438" cy="5571062"/>
          </a:xfrm>
          <a:prstGeom prst="rect">
            <a:avLst/>
          </a:prstGeom>
        </p:spPr>
      </p:pic>
    </p:spTree>
    <p:extLst>
      <p:ext uri="{BB962C8B-B14F-4D97-AF65-F5344CB8AC3E}">
        <p14:creationId xmlns:p14="http://schemas.microsoft.com/office/powerpoint/2010/main" val="1894195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3B6B5C9-BE23-4C39-92DF-62F5C1B96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9A8A11-BB5E-0E1D-983D-5F2E32581D82}"/>
              </a:ext>
            </a:extLst>
          </p:cNvPr>
          <p:cNvSpPr>
            <a:spLocks noGrp="1"/>
          </p:cNvSpPr>
          <p:nvPr>
            <p:ph type="title"/>
          </p:nvPr>
        </p:nvSpPr>
        <p:spPr>
          <a:xfrm>
            <a:off x="1271588" y="662399"/>
            <a:ext cx="3384000" cy="1494000"/>
          </a:xfrm>
        </p:spPr>
        <p:txBody>
          <a:bodyPr anchor="t">
            <a:normAutofit/>
          </a:bodyPr>
          <a:lstStyle/>
          <a:p>
            <a:r>
              <a:rPr lang="en-US" sz="3700" dirty="0"/>
              <a:t>Insertion Case 1</a:t>
            </a:r>
            <a:br>
              <a:rPr lang="en-US" sz="3700" dirty="0"/>
            </a:br>
            <a:endParaRPr lang="en-US" sz="3700" dirty="0"/>
          </a:p>
        </p:txBody>
      </p:sp>
      <p:grpSp>
        <p:nvGrpSpPr>
          <p:cNvPr id="14" name="Group 13">
            <a:extLst>
              <a:ext uri="{FF2B5EF4-FFF2-40B4-BE49-F238E27FC236}">
                <a16:creationId xmlns:a16="http://schemas.microsoft.com/office/drawing/2014/main" id="{4933887F-5725-499E-8BC5-19BEFD54DB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5" name="Freeform 6">
              <a:extLst>
                <a:ext uri="{FF2B5EF4-FFF2-40B4-BE49-F238E27FC236}">
                  <a16:creationId xmlns:a16="http://schemas.microsoft.com/office/drawing/2014/main" id="{951F68D6-DC6F-411C-AC90-625926C1F6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6" name="Freeform 6">
              <a:extLst>
                <a:ext uri="{FF2B5EF4-FFF2-40B4-BE49-F238E27FC236}">
                  <a16:creationId xmlns:a16="http://schemas.microsoft.com/office/drawing/2014/main" id="{237141AF-5F53-4F17-BC2C-4CD50626F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3" name="Content Placeholder 2">
            <a:extLst>
              <a:ext uri="{FF2B5EF4-FFF2-40B4-BE49-F238E27FC236}">
                <a16:creationId xmlns:a16="http://schemas.microsoft.com/office/drawing/2014/main" id="{9D46498E-BC18-4ECF-77DC-1A4B1FC6FD52}"/>
              </a:ext>
            </a:extLst>
          </p:cNvPr>
          <p:cNvSpPr>
            <a:spLocks noGrp="1"/>
          </p:cNvSpPr>
          <p:nvPr>
            <p:ph idx="1"/>
          </p:nvPr>
        </p:nvSpPr>
        <p:spPr>
          <a:xfrm>
            <a:off x="1251678" y="2286001"/>
            <a:ext cx="3384000" cy="3844800"/>
          </a:xfrm>
        </p:spPr>
        <p:txBody>
          <a:bodyPr>
            <a:normAutofit/>
          </a:bodyPr>
          <a:lstStyle/>
          <a:p>
            <a:r>
              <a:rPr lang="en-US" sz="2000" dirty="0">
                <a:solidFill>
                  <a:schemeClr val="tx1">
                    <a:alpha val="60000"/>
                  </a:schemeClr>
                </a:solidFill>
              </a:rPr>
              <a:t>Lets insert 43</a:t>
            </a:r>
          </a:p>
        </p:txBody>
      </p:sp>
      <p:pic>
        <p:nvPicPr>
          <p:cNvPr id="7" name="Picture 6" descr="Chart&#10;&#10;Description automatically generated">
            <a:extLst>
              <a:ext uri="{FF2B5EF4-FFF2-40B4-BE49-F238E27FC236}">
                <a16:creationId xmlns:a16="http://schemas.microsoft.com/office/drawing/2014/main" id="{0EE66F61-2C31-2D96-922D-693C02B0CF9E}"/>
              </a:ext>
            </a:extLst>
          </p:cNvPr>
          <p:cNvPicPr>
            <a:picLocks noChangeAspect="1"/>
          </p:cNvPicPr>
          <p:nvPr/>
        </p:nvPicPr>
        <p:blipFill rotWithShape="1">
          <a:blip r:embed="rId2">
            <a:extLst>
              <a:ext uri="{28A0092B-C50C-407E-A947-70E740481C1C}">
                <a14:useLocalDpi xmlns:a14="http://schemas.microsoft.com/office/drawing/2010/main" val="0"/>
              </a:ext>
            </a:extLst>
          </a:blip>
          <a:srcRect l="9667" r="4315" b="-1"/>
          <a:stretch/>
        </p:blipFill>
        <p:spPr>
          <a:xfrm>
            <a:off x="5158154" y="643469"/>
            <a:ext cx="6389438" cy="5571062"/>
          </a:xfrm>
          <a:prstGeom prst="rect">
            <a:avLst/>
          </a:prstGeom>
        </p:spPr>
      </p:pic>
    </p:spTree>
    <p:extLst>
      <p:ext uri="{BB962C8B-B14F-4D97-AF65-F5344CB8AC3E}">
        <p14:creationId xmlns:p14="http://schemas.microsoft.com/office/powerpoint/2010/main" val="57511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25" name="Freeform: Shape 24">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7" name="Freeform: Shape 26">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49A8A11-BB5E-0E1D-983D-5F2E32581D82}"/>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6400" kern="1200">
                <a:solidFill>
                  <a:schemeClr val="tx1"/>
                </a:solidFill>
                <a:latin typeface="+mj-lt"/>
                <a:ea typeface="+mj-ea"/>
                <a:cs typeface="+mj-cs"/>
              </a:rPr>
              <a:t>Insertion Case 1</a:t>
            </a:r>
            <a:br>
              <a:rPr lang="en-US" sz="6400" kern="1200">
                <a:solidFill>
                  <a:schemeClr val="tx1"/>
                </a:solidFill>
                <a:latin typeface="+mj-lt"/>
                <a:ea typeface="+mj-ea"/>
                <a:cs typeface="+mj-cs"/>
              </a:rPr>
            </a:br>
            <a:endParaRPr lang="en-US" sz="6400" kern="1200">
              <a:solidFill>
                <a:schemeClr val="tx1"/>
              </a:solidFill>
              <a:latin typeface="+mj-lt"/>
              <a:ea typeface="+mj-ea"/>
              <a:cs typeface="+mj-cs"/>
            </a:endParaRPr>
          </a:p>
        </p:txBody>
      </p:sp>
      <p:pic>
        <p:nvPicPr>
          <p:cNvPr id="5" name="Content Placeholder 4" descr="Chart, diagram&#10;&#10;Description automatically generated">
            <a:extLst>
              <a:ext uri="{FF2B5EF4-FFF2-40B4-BE49-F238E27FC236}">
                <a16:creationId xmlns:a16="http://schemas.microsoft.com/office/drawing/2014/main" id="{33A5A7F6-6086-DA22-D4DA-7C34A29E2D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6251" y="942247"/>
            <a:ext cx="6631341" cy="4973505"/>
          </a:xfrm>
          <a:prstGeom prst="rect">
            <a:avLst/>
          </a:prstGeom>
        </p:spPr>
      </p:pic>
    </p:spTree>
    <p:extLst>
      <p:ext uri="{BB962C8B-B14F-4D97-AF65-F5344CB8AC3E}">
        <p14:creationId xmlns:p14="http://schemas.microsoft.com/office/powerpoint/2010/main" val="2552831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36" name="Freeform: Shape 35">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38" name="Freeform: Shape 37">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49A8A11-BB5E-0E1D-983D-5F2E32581D82}"/>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6400" kern="1200">
                <a:solidFill>
                  <a:schemeClr val="tx1"/>
                </a:solidFill>
                <a:latin typeface="+mj-lt"/>
                <a:ea typeface="+mj-ea"/>
                <a:cs typeface="+mj-cs"/>
              </a:rPr>
              <a:t>Insertion Case 1</a:t>
            </a:r>
            <a:br>
              <a:rPr lang="en-US" sz="6400" kern="1200">
                <a:solidFill>
                  <a:schemeClr val="tx1"/>
                </a:solidFill>
                <a:latin typeface="+mj-lt"/>
                <a:ea typeface="+mj-ea"/>
                <a:cs typeface="+mj-cs"/>
              </a:rPr>
            </a:br>
            <a:endParaRPr lang="en-US" sz="6400" kern="1200">
              <a:solidFill>
                <a:schemeClr val="tx1"/>
              </a:solidFill>
              <a:latin typeface="+mj-lt"/>
              <a:ea typeface="+mj-ea"/>
              <a:cs typeface="+mj-cs"/>
            </a:endParaRPr>
          </a:p>
        </p:txBody>
      </p:sp>
      <p:pic>
        <p:nvPicPr>
          <p:cNvPr id="14" name="Content Placeholder 13" descr="Chart&#10;&#10;Description automatically generated">
            <a:extLst>
              <a:ext uri="{FF2B5EF4-FFF2-40B4-BE49-F238E27FC236}">
                <a16:creationId xmlns:a16="http://schemas.microsoft.com/office/drawing/2014/main" id="{DB5424E5-66D6-AEB1-23F3-8F3C2CA534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8807" y="0"/>
            <a:ext cx="9144000" cy="6858000"/>
          </a:xfrm>
        </p:spPr>
      </p:pic>
    </p:spTree>
    <p:extLst>
      <p:ext uri="{BB962C8B-B14F-4D97-AF65-F5344CB8AC3E}">
        <p14:creationId xmlns:p14="http://schemas.microsoft.com/office/powerpoint/2010/main" val="3429643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DEF9-1E3D-EA00-F814-4D42339A5328}"/>
              </a:ext>
            </a:extLst>
          </p:cNvPr>
          <p:cNvSpPr>
            <a:spLocks noGrp="1"/>
          </p:cNvSpPr>
          <p:nvPr>
            <p:ph type="ctrTitle"/>
          </p:nvPr>
        </p:nvSpPr>
        <p:spPr>
          <a:xfrm>
            <a:off x="36786" y="0"/>
            <a:ext cx="2974428" cy="798293"/>
          </a:xfrm>
        </p:spPr>
        <p:txBody>
          <a:bodyPr>
            <a:normAutofit fontScale="90000"/>
          </a:bodyPr>
          <a:lstStyle/>
          <a:p>
            <a:r>
              <a:rPr lang="en-US" dirty="0"/>
              <a:t>Deletion </a:t>
            </a:r>
          </a:p>
        </p:txBody>
      </p:sp>
      <p:sp>
        <p:nvSpPr>
          <p:cNvPr id="3" name="Subtitle 2">
            <a:extLst>
              <a:ext uri="{FF2B5EF4-FFF2-40B4-BE49-F238E27FC236}">
                <a16:creationId xmlns:a16="http://schemas.microsoft.com/office/drawing/2014/main" id="{02C30DD1-6D6F-6484-6DCB-7E129E9504D9}"/>
              </a:ext>
            </a:extLst>
          </p:cNvPr>
          <p:cNvSpPr>
            <a:spLocks noGrp="1"/>
          </p:cNvSpPr>
          <p:nvPr>
            <p:ph type="subTitle" idx="1"/>
          </p:nvPr>
        </p:nvSpPr>
        <p:spPr>
          <a:xfrm>
            <a:off x="420414" y="798293"/>
            <a:ext cx="10095186" cy="4735404"/>
          </a:xfrm>
        </p:spPr>
        <p:txBody>
          <a:bodyPr>
            <a:normAutofit fontScale="92500" lnSpcReduction="10000"/>
          </a:bodyPr>
          <a:lstStyle/>
          <a:p>
            <a:pPr algn="l"/>
            <a:r>
              <a:rPr lang="en-US" dirty="0"/>
              <a:t>The Deletion Algorithm has not defined properly because of lack of balancing in the initial paper. </a:t>
            </a:r>
          </a:p>
          <a:p>
            <a:pPr algn="l"/>
            <a:r>
              <a:rPr lang="en-US" dirty="0"/>
              <a:t>Our assumption : </a:t>
            </a:r>
            <a:br>
              <a:rPr lang="en-US" dirty="0"/>
            </a:br>
            <a:r>
              <a:rPr lang="en-US" dirty="0"/>
              <a:t>Call the search function</a:t>
            </a:r>
          </a:p>
          <a:p>
            <a:pPr algn="l"/>
            <a:r>
              <a:rPr lang="en-US" dirty="0"/>
              <a:t>If found </a:t>
            </a:r>
          </a:p>
          <a:p>
            <a:pPr algn="l"/>
            <a:r>
              <a:rPr lang="en-US" dirty="0"/>
              <a:t>	delete</a:t>
            </a:r>
          </a:p>
          <a:p>
            <a:pPr algn="l"/>
            <a:r>
              <a:rPr lang="en-US" dirty="0"/>
              <a:t>	shift all values in </a:t>
            </a:r>
            <a:r>
              <a:rPr lang="en-US" dirty="0" err="1"/>
              <a:t>parent_node</a:t>
            </a:r>
            <a:r>
              <a:rPr lang="en-US" dirty="0"/>
              <a:t> to left</a:t>
            </a:r>
          </a:p>
          <a:p>
            <a:pPr algn="l"/>
            <a:r>
              <a:rPr lang="en-US" dirty="0"/>
              <a:t>	replace empty nodes with terminating</a:t>
            </a:r>
          </a:p>
          <a:p>
            <a:pPr algn="l"/>
            <a:r>
              <a:rPr lang="en-US" dirty="0"/>
              <a:t>	character</a:t>
            </a:r>
          </a:p>
          <a:p>
            <a:pPr algn="l"/>
            <a:r>
              <a:rPr lang="en-US" dirty="0"/>
              <a:t>Else</a:t>
            </a:r>
            <a:br>
              <a:rPr lang="en-US" dirty="0"/>
            </a:br>
            <a:r>
              <a:rPr lang="en-US" dirty="0"/>
              <a:t>	ignore</a:t>
            </a:r>
          </a:p>
          <a:p>
            <a:pPr algn="l"/>
            <a:r>
              <a:rPr lang="en-US" dirty="0"/>
              <a:t>Check for </a:t>
            </a:r>
            <a:r>
              <a:rPr lang="en-US" dirty="0" err="1"/>
              <a:t>load_factor</a:t>
            </a:r>
            <a:r>
              <a:rPr lang="en-US" dirty="0"/>
              <a:t>, max values it can hold vs </a:t>
            </a:r>
          </a:p>
          <a:p>
            <a:pPr algn="l"/>
            <a:r>
              <a:rPr lang="en-US" dirty="0"/>
              <a:t>Values current stored. If below minimum load, shrink</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369814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5BC3-3D4A-778A-9D8C-76D8B9201923}"/>
              </a:ext>
            </a:extLst>
          </p:cNvPr>
          <p:cNvSpPr>
            <a:spLocks noGrp="1"/>
          </p:cNvSpPr>
          <p:nvPr>
            <p:ph type="title"/>
          </p:nvPr>
        </p:nvSpPr>
        <p:spPr/>
        <p:txBody>
          <a:bodyPr/>
          <a:lstStyle/>
          <a:p>
            <a:r>
              <a:rPr lang="en-US" dirty="0"/>
              <a:t>The M-Way Approach </a:t>
            </a:r>
          </a:p>
        </p:txBody>
      </p:sp>
      <p:sp>
        <p:nvSpPr>
          <p:cNvPr id="3" name="Content Placeholder 2">
            <a:extLst>
              <a:ext uri="{FF2B5EF4-FFF2-40B4-BE49-F238E27FC236}">
                <a16:creationId xmlns:a16="http://schemas.microsoft.com/office/drawing/2014/main" id="{6F157B13-5486-D4CD-4039-9ABBA8CF8A9B}"/>
              </a:ext>
            </a:extLst>
          </p:cNvPr>
          <p:cNvSpPr>
            <a:spLocks noGrp="1"/>
          </p:cNvSpPr>
          <p:nvPr>
            <p:ph idx="1"/>
          </p:nvPr>
        </p:nvSpPr>
        <p:spPr/>
        <p:txBody>
          <a:bodyPr/>
          <a:lstStyle/>
          <a:p>
            <a:r>
              <a:rPr lang="en-US" dirty="0"/>
              <a:t>Ibrahim ---</a:t>
            </a:r>
          </a:p>
        </p:txBody>
      </p:sp>
    </p:spTree>
    <p:extLst>
      <p:ext uri="{BB962C8B-B14F-4D97-AF65-F5344CB8AC3E}">
        <p14:creationId xmlns:p14="http://schemas.microsoft.com/office/powerpoint/2010/main" val="4196847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568C48-3CE8-9820-DFCC-D178FAC8AA6F}"/>
              </a:ext>
            </a:extLst>
          </p:cNvPr>
          <p:cNvSpPr>
            <a:spLocks noGrp="1"/>
          </p:cNvSpPr>
          <p:nvPr>
            <p:ph type="ctrTitle"/>
          </p:nvPr>
        </p:nvSpPr>
        <p:spPr>
          <a:xfrm>
            <a:off x="674237" y="914400"/>
            <a:ext cx="3657600" cy="2887579"/>
          </a:xfrm>
        </p:spPr>
        <p:txBody>
          <a:bodyPr>
            <a:normAutofit/>
          </a:bodyPr>
          <a:lstStyle/>
          <a:p>
            <a:r>
              <a:rPr lang="en-US" sz="4800">
                <a:solidFill>
                  <a:srgbClr val="FFFFFF"/>
                </a:solidFill>
              </a:rPr>
              <a:t>Thank You	</a:t>
            </a:r>
          </a:p>
        </p:txBody>
      </p:sp>
      <p:sp>
        <p:nvSpPr>
          <p:cNvPr id="3" name="Subtitle 2">
            <a:extLst>
              <a:ext uri="{FF2B5EF4-FFF2-40B4-BE49-F238E27FC236}">
                <a16:creationId xmlns:a16="http://schemas.microsoft.com/office/drawing/2014/main" id="{4DA21A7F-E486-C756-48EF-56E8A421B570}"/>
              </a:ext>
            </a:extLst>
          </p:cNvPr>
          <p:cNvSpPr>
            <a:spLocks noGrp="1"/>
          </p:cNvSpPr>
          <p:nvPr>
            <p:ph type="subTitle" idx="1"/>
          </p:nvPr>
        </p:nvSpPr>
        <p:spPr>
          <a:xfrm>
            <a:off x="674237" y="4170501"/>
            <a:ext cx="3657600" cy="1525597"/>
          </a:xfrm>
        </p:spPr>
        <p:txBody>
          <a:bodyPr>
            <a:normAutofit/>
          </a:bodyPr>
          <a:lstStyle/>
          <a:p>
            <a:r>
              <a:rPr lang="en-US" sz="2000">
                <a:solidFill>
                  <a:srgbClr val="FFFFFF"/>
                </a:solidFill>
              </a:rPr>
              <a:t>Github Repo : </a:t>
            </a:r>
            <a:r>
              <a:rPr lang="en-US" sz="2000">
                <a:solidFill>
                  <a:srgbClr val="FFFFFF"/>
                </a:solidFill>
                <a:hlinkClick r:id="rId2"/>
              </a:rPr>
              <a:t>https://github.com/Talha771/DS2Project</a:t>
            </a:r>
            <a:r>
              <a:rPr lang="en-US" sz="2000">
                <a:solidFill>
                  <a:srgbClr val="FFFFFF"/>
                </a:solidFill>
              </a:rPr>
              <a:t> </a:t>
            </a:r>
          </a:p>
          <a:p>
            <a:endParaRPr lang="en-US" sz="2000">
              <a:solidFill>
                <a:srgbClr val="FFFFFF"/>
              </a:solidFill>
            </a:endParaRPr>
          </a:p>
          <a:p>
            <a:endParaRPr lang="en-US" sz="2000">
              <a:solidFill>
                <a:srgbClr val="FFFFFF"/>
              </a:solidFill>
            </a:endParaRPr>
          </a:p>
          <a:p>
            <a:endParaRPr lang="en-US" sz="2000">
              <a:solidFill>
                <a:srgbClr val="FFFFFF"/>
              </a:solidFill>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Qr code&#10;&#10;Description automatically generated">
            <a:extLst>
              <a:ext uri="{FF2B5EF4-FFF2-40B4-BE49-F238E27FC236}">
                <a16:creationId xmlns:a16="http://schemas.microsoft.com/office/drawing/2014/main" id="{954ADC66-CA9A-377D-C604-41E51343F51B}"/>
              </a:ext>
            </a:extLst>
          </p:cNvPr>
          <p:cNvPicPr>
            <a:picLocks noChangeAspect="1"/>
          </p:cNvPicPr>
          <p:nvPr/>
        </p:nvPicPr>
        <p:blipFill>
          <a:blip r:embed="rId3"/>
          <a:stretch>
            <a:fillRect/>
          </a:stretch>
        </p:blipFill>
        <p:spPr>
          <a:xfrm>
            <a:off x="5233855" y="492573"/>
            <a:ext cx="6393479" cy="5880796"/>
          </a:xfrm>
          <a:prstGeom prst="rect">
            <a:avLst/>
          </a:prstGeom>
        </p:spPr>
      </p:pic>
    </p:spTree>
    <p:extLst>
      <p:ext uri="{BB962C8B-B14F-4D97-AF65-F5344CB8AC3E}">
        <p14:creationId xmlns:p14="http://schemas.microsoft.com/office/powerpoint/2010/main" val="113931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B8B9-D5B7-DAA8-DE63-8797C940E2CD}"/>
              </a:ext>
            </a:extLst>
          </p:cNvPr>
          <p:cNvSpPr>
            <a:spLocks noGrp="1"/>
          </p:cNvSpPr>
          <p:nvPr>
            <p:ph type="ctrTitle"/>
          </p:nvPr>
        </p:nvSpPr>
        <p:spPr>
          <a:xfrm>
            <a:off x="648929" y="629266"/>
            <a:ext cx="3505495" cy="1622321"/>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The Other Approach </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192DD8D4-E5FF-D309-D2DC-A04758108B26}"/>
                  </a:ext>
                </a:extLst>
              </p:cNvPr>
              <p:cNvSpPr>
                <a:spLocks noGrp="1"/>
              </p:cNvSpPr>
              <p:nvPr>
                <p:ph type="subTitle" idx="1"/>
              </p:nvPr>
            </p:nvSpPr>
            <p:spPr>
              <a:xfrm>
                <a:off x="648931" y="2438400"/>
                <a:ext cx="3505494" cy="3785419"/>
              </a:xfrm>
            </p:spPr>
            <p:txBody>
              <a:bodyPr vert="horz" lIns="91440" tIns="45720" rIns="91440" bIns="45720" rtlCol="0">
                <a:normAutofit lnSpcReduction="10000"/>
              </a:bodyPr>
              <a:lstStyle/>
              <a:p>
                <a:pPr indent="-228600" algn="l">
                  <a:buFont typeface="Arial" panose="020B0604020202020204" pitchFamily="34" charset="0"/>
                  <a:buChar char="•"/>
                </a:pPr>
                <a:r>
                  <a:rPr lang="en-US" sz="2000" dirty="0"/>
                  <a:t>The other approach to the exponential search tree is problem is the having the outdegree of the singular node being</a:t>
                </a:r>
                <a14:m>
                  <m:oMath xmlns:m="http://schemas.openxmlformats.org/officeDocument/2006/math">
                    <m:r>
                      <a:rPr lang="en-US" sz="2000" b="0" i="0">
                        <a:latin typeface="Cambria Math" panose="02040503050406030204" pitchFamily="18" charset="0"/>
                      </a:rPr>
                      <m:t> </m:t>
                    </m:r>
                    <m:r>
                      <m:rPr>
                        <m:nor/>
                      </m:rPr>
                      <a:rPr lang="en-US" sz="2000"/>
                      <m:t>2^</m:t>
                    </m:r>
                    <m:r>
                      <m:rPr>
                        <m:nor/>
                      </m:rPr>
                      <a:rPr lang="en-US" sz="2000"/>
                      <m:t>height</m:t>
                    </m:r>
                  </m:oMath>
                </a14:m>
                <a:endParaRPr lang="en-US" sz="2000" dirty="0"/>
              </a:p>
              <a:p>
                <a:pPr algn="l"/>
                <a:r>
                  <a:rPr lang="en-US" sz="2000" dirty="0"/>
                  <a:t>Also note that in both iterations of the exponential tree, one described in the initial paper (Andersson, 1996) and the </a:t>
                </a:r>
                <a:r>
                  <a:rPr lang="en-US" sz="2000" dirty="0" err="1"/>
                  <a:t>the</a:t>
                </a:r>
                <a:r>
                  <a:rPr lang="en-US" sz="2000" dirty="0"/>
                  <a:t> M-way Approach (Andersson &amp; </a:t>
                </a:r>
                <a:r>
                  <a:rPr lang="en-US" sz="2000" dirty="0" err="1"/>
                  <a:t>Thorup</a:t>
                </a:r>
                <a:r>
                  <a:rPr lang="en-US" sz="2000" dirty="0"/>
                  <a:t>, 2007) are leaf oriented</a:t>
                </a:r>
              </a:p>
              <a:p>
                <a:pPr algn="l"/>
                <a:r>
                  <a:rPr lang="en-US" sz="2000" dirty="0"/>
                  <a:t>We will focus our presentation on this approach. </a:t>
                </a:r>
              </a:p>
            </p:txBody>
          </p:sp>
        </mc:Choice>
        <mc:Fallback xmlns="">
          <p:sp>
            <p:nvSpPr>
              <p:cNvPr id="3" name="Subtitle 2">
                <a:extLst>
                  <a:ext uri="{FF2B5EF4-FFF2-40B4-BE49-F238E27FC236}">
                    <a16:creationId xmlns:a16="http://schemas.microsoft.com/office/drawing/2014/main" id="{192DD8D4-E5FF-D309-D2DC-A04758108B26}"/>
                  </a:ext>
                </a:extLst>
              </p:cNvPr>
              <p:cNvSpPr>
                <a:spLocks noGrp="1" noRot="1" noChangeAspect="1" noMove="1" noResize="1" noEditPoints="1" noAdjustHandles="1" noChangeArrowheads="1" noChangeShapeType="1" noTextEdit="1"/>
              </p:cNvSpPr>
              <p:nvPr>
                <p:ph type="subTitle" idx="1"/>
              </p:nvPr>
            </p:nvSpPr>
            <p:spPr>
              <a:xfrm>
                <a:off x="648931" y="2438400"/>
                <a:ext cx="3505494" cy="3785419"/>
              </a:xfrm>
              <a:blipFill>
                <a:blip r:embed="rId2"/>
                <a:stretch>
                  <a:fillRect l="-1736" t="-2254" r="-2431"/>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a:extLst>
              <a:ext uri="{FF2B5EF4-FFF2-40B4-BE49-F238E27FC236}">
                <a16:creationId xmlns:a16="http://schemas.microsoft.com/office/drawing/2014/main" id="{22CC68DD-0833-7C5F-362F-607C8E7C0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862" y="1170128"/>
            <a:ext cx="6019331" cy="4514497"/>
          </a:xfrm>
          <a:prstGeom prst="rect">
            <a:avLst/>
          </a:prstGeom>
          <a:effectLst/>
        </p:spPr>
      </p:pic>
    </p:spTree>
    <p:extLst>
      <p:ext uri="{BB962C8B-B14F-4D97-AF65-F5344CB8AC3E}">
        <p14:creationId xmlns:p14="http://schemas.microsoft.com/office/powerpoint/2010/main" val="393189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51AD-AB9C-5F36-7B3B-C93FD89D8774}"/>
              </a:ext>
            </a:extLst>
          </p:cNvPr>
          <p:cNvSpPr>
            <a:spLocks noGrp="1"/>
          </p:cNvSpPr>
          <p:nvPr>
            <p:ph type="ctrTitle"/>
          </p:nvPr>
        </p:nvSpPr>
        <p:spPr/>
        <p:txBody>
          <a:bodyPr/>
          <a:lstStyle/>
          <a:p>
            <a:r>
              <a:rPr lang="en-US" dirty="0"/>
              <a:t>Time Complexity </a:t>
            </a:r>
          </a:p>
        </p:txBody>
      </p:sp>
    </p:spTree>
    <p:extLst>
      <p:ext uri="{BB962C8B-B14F-4D97-AF65-F5344CB8AC3E}">
        <p14:creationId xmlns:p14="http://schemas.microsoft.com/office/powerpoint/2010/main" val="330702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BAA4-44E6-1DC1-7F3B-FB7D18B6FEAB}"/>
              </a:ext>
            </a:extLst>
          </p:cNvPr>
          <p:cNvSpPr>
            <a:spLocks noGrp="1"/>
          </p:cNvSpPr>
          <p:nvPr>
            <p:ph type="ctrTitle"/>
          </p:nvPr>
        </p:nvSpPr>
        <p:spPr>
          <a:xfrm>
            <a:off x="252248" y="281644"/>
            <a:ext cx="8965324" cy="1318556"/>
          </a:xfrm>
        </p:spPr>
        <p:txBody>
          <a:bodyPr/>
          <a:lstStyle/>
          <a:p>
            <a:r>
              <a:rPr lang="en-US" dirty="0"/>
              <a:t>Asymptomatic Complexity </a:t>
            </a:r>
          </a:p>
        </p:txBody>
      </p:sp>
      <p:graphicFrame>
        <p:nvGraphicFramePr>
          <p:cNvPr id="5" name="Table 5">
            <a:extLst>
              <a:ext uri="{FF2B5EF4-FFF2-40B4-BE49-F238E27FC236}">
                <a16:creationId xmlns:a16="http://schemas.microsoft.com/office/drawing/2014/main" id="{61BB8470-3183-D201-FF66-423B1E9E66EB}"/>
              </a:ext>
            </a:extLst>
          </p:cNvPr>
          <p:cNvGraphicFramePr>
            <a:graphicFrameLocks noGrp="1"/>
          </p:cNvGraphicFramePr>
          <p:nvPr>
            <p:extLst>
              <p:ext uri="{D42A27DB-BD31-4B8C-83A1-F6EECF244321}">
                <p14:modId xmlns:p14="http://schemas.microsoft.com/office/powerpoint/2010/main" val="3391810553"/>
              </p:ext>
            </p:extLst>
          </p:nvPr>
        </p:nvGraphicFramePr>
        <p:xfrm>
          <a:off x="670909" y="2341177"/>
          <a:ext cx="10853684" cy="3712780"/>
        </p:xfrm>
        <a:graphic>
          <a:graphicData uri="http://schemas.openxmlformats.org/drawingml/2006/table">
            <a:tbl>
              <a:tblPr firstRow="1" bandRow="1">
                <a:tableStyleId>{5C22544A-7EE6-4342-B048-85BDC9FD1C3A}</a:tableStyleId>
              </a:tblPr>
              <a:tblGrid>
                <a:gridCol w="5426842">
                  <a:extLst>
                    <a:ext uri="{9D8B030D-6E8A-4147-A177-3AD203B41FA5}">
                      <a16:colId xmlns:a16="http://schemas.microsoft.com/office/drawing/2014/main" val="260965335"/>
                    </a:ext>
                  </a:extLst>
                </a:gridCol>
                <a:gridCol w="5426842">
                  <a:extLst>
                    <a:ext uri="{9D8B030D-6E8A-4147-A177-3AD203B41FA5}">
                      <a16:colId xmlns:a16="http://schemas.microsoft.com/office/drawing/2014/main" val="865633923"/>
                    </a:ext>
                  </a:extLst>
                </a:gridCol>
              </a:tblGrid>
              <a:tr h="928195">
                <a:tc>
                  <a:txBody>
                    <a:bodyPr/>
                    <a:lstStyle/>
                    <a:p>
                      <a:r>
                        <a:rPr lang="en-US" sz="2400" dirty="0"/>
                        <a:t>Operation</a:t>
                      </a:r>
                    </a:p>
                  </a:txBody>
                  <a:tcPr/>
                </a:tc>
                <a:tc>
                  <a:txBody>
                    <a:bodyPr/>
                    <a:lstStyle/>
                    <a:p>
                      <a:r>
                        <a:rPr lang="en-US" dirty="0"/>
                        <a:t>Complexity (Big O) </a:t>
                      </a:r>
                    </a:p>
                  </a:txBody>
                  <a:tcPr/>
                </a:tc>
                <a:extLst>
                  <a:ext uri="{0D108BD9-81ED-4DB2-BD59-A6C34878D82A}">
                    <a16:rowId xmlns:a16="http://schemas.microsoft.com/office/drawing/2014/main" val="1949387367"/>
                  </a:ext>
                </a:extLst>
              </a:tr>
              <a:tr h="928195">
                <a:tc>
                  <a:txBody>
                    <a:bodyPr/>
                    <a:lstStyle/>
                    <a:p>
                      <a:r>
                        <a:rPr lang="en-US" sz="2400" dirty="0"/>
                        <a:t>Searching</a:t>
                      </a:r>
                    </a:p>
                  </a:txBody>
                  <a:tcPr/>
                </a:tc>
                <a:tc>
                  <a:txBody>
                    <a:bodyPr/>
                    <a:lstStyle/>
                    <a:p>
                      <a:r>
                        <a:rPr lang="en-US" sz="2400" dirty="0"/>
                        <a:t>Log (n)</a:t>
                      </a:r>
                    </a:p>
                  </a:txBody>
                  <a:tcPr/>
                </a:tc>
                <a:extLst>
                  <a:ext uri="{0D108BD9-81ED-4DB2-BD59-A6C34878D82A}">
                    <a16:rowId xmlns:a16="http://schemas.microsoft.com/office/drawing/2014/main" val="63643952"/>
                  </a:ext>
                </a:extLst>
              </a:tr>
              <a:tr h="928195">
                <a:tc>
                  <a:txBody>
                    <a:bodyPr/>
                    <a:lstStyle/>
                    <a:p>
                      <a:r>
                        <a:rPr lang="en-US" sz="2400" dirty="0"/>
                        <a:t>Insertion</a:t>
                      </a:r>
                    </a:p>
                  </a:txBody>
                  <a:tcPr/>
                </a:tc>
                <a:tc>
                  <a:txBody>
                    <a:bodyPr/>
                    <a:lstStyle/>
                    <a:p>
                      <a:r>
                        <a:rPr lang="en-US" sz="2400" dirty="0"/>
                        <a:t>max (n-</a:t>
                      </a:r>
                      <a:r>
                        <a:rPr lang="en-US" sz="2400" dirty="0" err="1"/>
                        <a:t>i,i</a:t>
                      </a:r>
                      <a:r>
                        <a:rPr lang="en-US" sz="2400" dirty="0"/>
                        <a:t>) ~ n</a:t>
                      </a:r>
                    </a:p>
                  </a:txBody>
                  <a:tcPr/>
                </a:tc>
                <a:extLst>
                  <a:ext uri="{0D108BD9-81ED-4DB2-BD59-A6C34878D82A}">
                    <a16:rowId xmlns:a16="http://schemas.microsoft.com/office/drawing/2014/main" val="2923153382"/>
                  </a:ext>
                </a:extLst>
              </a:tr>
              <a:tr h="928195">
                <a:tc>
                  <a:txBody>
                    <a:bodyPr/>
                    <a:lstStyle/>
                    <a:p>
                      <a:r>
                        <a:rPr lang="en-US" sz="2400" dirty="0"/>
                        <a:t>Deletion </a:t>
                      </a:r>
                    </a:p>
                  </a:txBody>
                  <a:tcPr/>
                </a:tc>
                <a:tc>
                  <a:txBody>
                    <a:bodyPr/>
                    <a:lstStyle/>
                    <a:p>
                      <a:r>
                        <a:rPr lang="en-US" sz="2400" dirty="0"/>
                        <a:t>Constant</a:t>
                      </a:r>
                    </a:p>
                  </a:txBody>
                  <a:tcPr/>
                </a:tc>
                <a:extLst>
                  <a:ext uri="{0D108BD9-81ED-4DB2-BD59-A6C34878D82A}">
                    <a16:rowId xmlns:a16="http://schemas.microsoft.com/office/drawing/2014/main" val="4090513301"/>
                  </a:ext>
                </a:extLst>
              </a:tr>
            </a:tbl>
          </a:graphicData>
        </a:graphic>
      </p:graphicFrame>
    </p:spTree>
    <p:extLst>
      <p:ext uri="{BB962C8B-B14F-4D97-AF65-F5344CB8AC3E}">
        <p14:creationId xmlns:p14="http://schemas.microsoft.com/office/powerpoint/2010/main" val="1423401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FB55A-EA14-A7F5-0746-56789853446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Amortized Analysis</a:t>
            </a:r>
          </a:p>
        </p:txBody>
      </p:sp>
      <p:graphicFrame>
        <p:nvGraphicFramePr>
          <p:cNvPr id="5" name="Table 5">
            <a:extLst>
              <a:ext uri="{FF2B5EF4-FFF2-40B4-BE49-F238E27FC236}">
                <a16:creationId xmlns:a16="http://schemas.microsoft.com/office/drawing/2014/main" id="{16D37FC3-1A1A-9535-FF21-383C6340A25A}"/>
              </a:ext>
            </a:extLst>
          </p:cNvPr>
          <p:cNvGraphicFramePr>
            <a:graphicFrameLocks noGrp="1"/>
          </p:cNvGraphicFramePr>
          <p:nvPr>
            <p:extLst>
              <p:ext uri="{D42A27DB-BD31-4B8C-83A1-F6EECF244321}">
                <p14:modId xmlns:p14="http://schemas.microsoft.com/office/powerpoint/2010/main" val="3236136125"/>
              </p:ext>
            </p:extLst>
          </p:nvPr>
        </p:nvGraphicFramePr>
        <p:xfrm>
          <a:off x="4038600" y="1653772"/>
          <a:ext cx="7188201" cy="4290754"/>
        </p:xfrm>
        <a:graphic>
          <a:graphicData uri="http://schemas.openxmlformats.org/drawingml/2006/table">
            <a:tbl>
              <a:tblPr firstRow="1" bandRow="1">
                <a:solidFill>
                  <a:schemeClr val="bg1"/>
                </a:solidFill>
                <a:tableStyleId>{5C22544A-7EE6-4342-B048-85BDC9FD1C3A}</a:tableStyleId>
              </a:tblPr>
              <a:tblGrid>
                <a:gridCol w="2265966">
                  <a:extLst>
                    <a:ext uri="{9D8B030D-6E8A-4147-A177-3AD203B41FA5}">
                      <a16:colId xmlns:a16="http://schemas.microsoft.com/office/drawing/2014/main" val="1105685688"/>
                    </a:ext>
                  </a:extLst>
                </a:gridCol>
                <a:gridCol w="2350532">
                  <a:extLst>
                    <a:ext uri="{9D8B030D-6E8A-4147-A177-3AD203B41FA5}">
                      <a16:colId xmlns:a16="http://schemas.microsoft.com/office/drawing/2014/main" val="1851140651"/>
                    </a:ext>
                  </a:extLst>
                </a:gridCol>
                <a:gridCol w="2571703">
                  <a:extLst>
                    <a:ext uri="{9D8B030D-6E8A-4147-A177-3AD203B41FA5}">
                      <a16:colId xmlns:a16="http://schemas.microsoft.com/office/drawing/2014/main" val="2645976625"/>
                    </a:ext>
                  </a:extLst>
                </a:gridCol>
              </a:tblGrid>
              <a:tr h="886767">
                <a:tc>
                  <a:txBody>
                    <a:bodyPr/>
                    <a:lstStyle/>
                    <a:p>
                      <a:r>
                        <a:rPr lang="en-US" sz="2900" b="0" cap="none" spc="0">
                          <a:solidFill>
                            <a:schemeClr val="bg1"/>
                          </a:solidFill>
                        </a:rPr>
                        <a:t>Operation</a:t>
                      </a:r>
                    </a:p>
                  </a:txBody>
                  <a:tcPr marL="243549" marR="187345" marT="187345" marB="187345"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2900" b="0" cap="none" spc="0">
                          <a:solidFill>
                            <a:schemeClr val="bg1"/>
                          </a:solidFill>
                        </a:rPr>
                        <a:t>Best Case</a:t>
                      </a:r>
                    </a:p>
                  </a:txBody>
                  <a:tcPr marL="243549" marR="187345" marT="187345" marB="187345"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2900" b="0" cap="none" spc="0">
                          <a:solidFill>
                            <a:schemeClr val="bg1"/>
                          </a:solidFill>
                        </a:rPr>
                        <a:t>Worst Case</a:t>
                      </a:r>
                    </a:p>
                  </a:txBody>
                  <a:tcPr marL="243549" marR="187345" marT="187345" marB="187345"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743235003"/>
                  </a:ext>
                </a:extLst>
              </a:tr>
              <a:tr h="886767">
                <a:tc>
                  <a:txBody>
                    <a:bodyPr/>
                    <a:lstStyle/>
                    <a:p>
                      <a:r>
                        <a:rPr lang="en-US" sz="2900" cap="none" spc="0">
                          <a:solidFill>
                            <a:schemeClr val="tx1"/>
                          </a:solidFill>
                        </a:rPr>
                        <a:t>Add</a:t>
                      </a:r>
                    </a:p>
                  </a:txBody>
                  <a:tcPr marL="243549" marR="187345" marT="187345" marB="187345">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buNone/>
                      </a:pPr>
                      <a:endParaRPr lang="en-US" sz="2900" b="0" i="0" u="none" strike="noStrike" cap="none" spc="0" noProof="0">
                        <a:latin typeface="Calibri"/>
                      </a:endParaRPr>
                    </a:p>
                  </a:txBody>
                  <a:tcPr marL="243549" marR="187345" marT="187345" marB="187345">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2900" cap="none" spc="0">
                          <a:solidFill>
                            <a:schemeClr val="tx1"/>
                          </a:solidFill>
                        </a:rPr>
                        <a:t>Log(log(n))</a:t>
                      </a:r>
                    </a:p>
                  </a:txBody>
                  <a:tcPr marL="243549" marR="187345" marT="187345" marB="187345">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859621655"/>
                  </a:ext>
                </a:extLst>
              </a:tr>
              <a:tr h="886767">
                <a:tc>
                  <a:txBody>
                    <a:bodyPr/>
                    <a:lstStyle/>
                    <a:p>
                      <a:r>
                        <a:rPr lang="en-US" sz="2900" cap="none" spc="0">
                          <a:solidFill>
                            <a:schemeClr val="tx1"/>
                          </a:solidFill>
                        </a:rPr>
                        <a:t>Search</a:t>
                      </a:r>
                    </a:p>
                  </a:txBody>
                  <a:tcPr marL="243549" marR="187345" marT="187345" marB="18734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buNone/>
                      </a:pPr>
                      <a:r>
                        <a:rPr lang="en-US" sz="2900" b="0" i="0" u="none" strike="noStrike" cap="none" spc="0" noProof="0">
                          <a:latin typeface="Calibri"/>
                        </a:rPr>
                        <a:t>O(log(n))</a:t>
                      </a:r>
                    </a:p>
                  </a:txBody>
                  <a:tcPr marL="243549" marR="187345" marT="187345" marB="187345">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l">
                        <a:lnSpc>
                          <a:spcPct val="100000"/>
                        </a:lnSpc>
                        <a:spcBef>
                          <a:spcPts val="0"/>
                        </a:spcBef>
                        <a:spcAft>
                          <a:spcPts val="0"/>
                        </a:spcAft>
                        <a:buNone/>
                      </a:pPr>
                      <a:r>
                        <a:rPr lang="en-US" sz="2900" b="0" i="0" u="none" strike="noStrike" cap="none" spc="0" noProof="0">
                          <a:solidFill>
                            <a:schemeClr val="tx1"/>
                          </a:solidFill>
                          <a:latin typeface="Calibri"/>
                        </a:rPr>
                        <a:t>Log(log(n))</a:t>
                      </a:r>
                      <a:endParaRPr lang="en-US" sz="2900" b="0" i="0" u="none" strike="noStrike" cap="none" spc="0" noProof="0">
                        <a:latin typeface="Calibri"/>
                      </a:endParaRPr>
                    </a:p>
                    <a:p>
                      <a:pPr lvl="0">
                        <a:buNone/>
                      </a:pPr>
                      <a:endParaRPr lang="en-US" sz="2900" cap="none" spc="0">
                        <a:solidFill>
                          <a:schemeClr val="tx1"/>
                        </a:solidFill>
                      </a:endParaRPr>
                    </a:p>
                  </a:txBody>
                  <a:tcPr marL="243549" marR="187345" marT="187345" marB="187345">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855834161"/>
                  </a:ext>
                </a:extLst>
              </a:tr>
              <a:tr h="886767">
                <a:tc>
                  <a:txBody>
                    <a:bodyPr/>
                    <a:lstStyle/>
                    <a:p>
                      <a:r>
                        <a:rPr lang="en-US" sz="2900" cap="none" spc="0">
                          <a:solidFill>
                            <a:schemeClr val="tx1"/>
                          </a:solidFill>
                        </a:rPr>
                        <a:t>Delete</a:t>
                      </a:r>
                    </a:p>
                  </a:txBody>
                  <a:tcPr marL="243549" marR="187345" marT="187345" marB="187345">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lvl="0">
                        <a:buNone/>
                      </a:pPr>
                      <a:endParaRPr lang="en-US" sz="2900" b="0" i="0" u="none" strike="noStrike" cap="none" spc="0" noProof="0">
                        <a:latin typeface="Calibri"/>
                      </a:endParaRPr>
                    </a:p>
                  </a:txBody>
                  <a:tcPr marL="243549" marR="187345" marT="187345" marB="187345">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lvl="0" algn="l">
                        <a:lnSpc>
                          <a:spcPct val="100000"/>
                        </a:lnSpc>
                        <a:spcBef>
                          <a:spcPts val="0"/>
                        </a:spcBef>
                        <a:spcAft>
                          <a:spcPts val="0"/>
                        </a:spcAft>
                        <a:buNone/>
                      </a:pPr>
                      <a:r>
                        <a:rPr lang="en-US" sz="2900" b="0" i="0" u="none" strike="noStrike" cap="none" spc="0" noProof="0">
                          <a:solidFill>
                            <a:schemeClr val="tx1"/>
                          </a:solidFill>
                          <a:latin typeface="Calibri"/>
                        </a:rPr>
                        <a:t>Log(log(n))</a:t>
                      </a:r>
                      <a:endParaRPr lang="en-US" sz="2900" b="0" i="0" u="none" strike="noStrike" cap="none" spc="0" noProof="0">
                        <a:latin typeface="Calibri"/>
                      </a:endParaRPr>
                    </a:p>
                    <a:p>
                      <a:pPr lvl="0">
                        <a:buNone/>
                      </a:pPr>
                      <a:endParaRPr lang="en-US" sz="2900" cap="none" spc="0">
                        <a:solidFill>
                          <a:schemeClr val="tx1"/>
                        </a:solidFill>
                      </a:endParaRPr>
                    </a:p>
                  </a:txBody>
                  <a:tcPr marL="243549" marR="187345" marT="187345" marB="187345">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439853232"/>
                  </a:ext>
                </a:extLst>
              </a:tr>
            </a:tbl>
          </a:graphicData>
        </a:graphic>
      </p:graphicFrame>
      <p:pic>
        <p:nvPicPr>
          <p:cNvPr id="6" name="Picture 8">
            <a:extLst>
              <a:ext uri="{FF2B5EF4-FFF2-40B4-BE49-F238E27FC236}">
                <a16:creationId xmlns:a16="http://schemas.microsoft.com/office/drawing/2014/main" id="{8D7FEE18-8948-D61F-3575-98CFED230F6A}"/>
              </a:ext>
            </a:extLst>
          </p:cNvPr>
          <p:cNvPicPr>
            <a:picLocks noChangeAspect="1"/>
          </p:cNvPicPr>
          <p:nvPr/>
        </p:nvPicPr>
        <p:blipFill>
          <a:blip r:embed="rId2"/>
          <a:stretch>
            <a:fillRect/>
          </a:stretch>
        </p:blipFill>
        <p:spPr>
          <a:xfrm>
            <a:off x="6342842" y="2897668"/>
            <a:ext cx="1720430" cy="430062"/>
          </a:xfrm>
          <a:prstGeom prst="rect">
            <a:avLst/>
          </a:prstGeom>
        </p:spPr>
      </p:pic>
      <p:pic>
        <p:nvPicPr>
          <p:cNvPr id="9" name="Picture 13">
            <a:extLst>
              <a:ext uri="{FF2B5EF4-FFF2-40B4-BE49-F238E27FC236}">
                <a16:creationId xmlns:a16="http://schemas.microsoft.com/office/drawing/2014/main" id="{83D88056-C7CB-3F06-F242-AF414FE3BADF}"/>
              </a:ext>
            </a:extLst>
          </p:cNvPr>
          <p:cNvPicPr>
            <a:picLocks noChangeAspect="1"/>
          </p:cNvPicPr>
          <p:nvPr/>
        </p:nvPicPr>
        <p:blipFill>
          <a:blip r:embed="rId2"/>
          <a:stretch>
            <a:fillRect/>
          </a:stretch>
        </p:blipFill>
        <p:spPr>
          <a:xfrm>
            <a:off x="6429106" y="5025517"/>
            <a:ext cx="1849826" cy="473194"/>
          </a:xfrm>
          <a:prstGeom prst="rect">
            <a:avLst/>
          </a:prstGeom>
        </p:spPr>
      </p:pic>
    </p:spTree>
    <p:extLst>
      <p:ext uri="{BB962C8B-B14F-4D97-AF65-F5344CB8AC3E}">
        <p14:creationId xmlns:p14="http://schemas.microsoft.com/office/powerpoint/2010/main" val="121539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C79E-C01E-2B02-11CE-744831C4E8C8}"/>
              </a:ext>
            </a:extLst>
          </p:cNvPr>
          <p:cNvSpPr>
            <a:spLocks noGrp="1"/>
          </p:cNvSpPr>
          <p:nvPr>
            <p:ph type="title"/>
          </p:nvPr>
        </p:nvSpPr>
        <p:spPr>
          <a:xfrm>
            <a:off x="1729596" y="1112748"/>
            <a:ext cx="10515600" cy="1325563"/>
          </a:xfrm>
        </p:spPr>
        <p:txBody>
          <a:bodyPr/>
          <a:lstStyle/>
          <a:p>
            <a:r>
              <a:rPr lang="en-US" sz="3200">
                <a:ea typeface="+mj-lt"/>
                <a:cs typeface="+mj-lt"/>
              </a:rPr>
              <a:t>Main functionalities w.r.t Worst and Best possible</a:t>
            </a:r>
          </a:p>
          <a:p>
            <a:endParaRPr lang="en-US">
              <a:ea typeface="+mj-lt"/>
              <a:cs typeface="+mj-lt"/>
            </a:endParaRPr>
          </a:p>
          <a:p>
            <a:endParaRPr lang="en-US">
              <a:cs typeface="Calibri Light"/>
            </a:endParaRPr>
          </a:p>
        </p:txBody>
      </p:sp>
      <p:sp>
        <p:nvSpPr>
          <p:cNvPr id="3" name="Picture Placeholder 2">
            <a:extLst>
              <a:ext uri="{FF2B5EF4-FFF2-40B4-BE49-F238E27FC236}">
                <a16:creationId xmlns:a16="http://schemas.microsoft.com/office/drawing/2014/main" id="{1BE91286-0831-C1DB-FE77-CF922E37A9F7}"/>
              </a:ext>
            </a:extLst>
          </p:cNvPr>
          <p:cNvSpPr>
            <a:spLocks noGrp="1"/>
          </p:cNvSpPr>
          <p:nvPr>
            <p:ph sz="half" idx="1"/>
          </p:nvPr>
        </p:nvSpPr>
        <p:spPr/>
        <p:txBody>
          <a:bodyPr vert="horz" lIns="91440" tIns="45720" rIns="91440" bIns="45720" rtlCol="0" anchor="t">
            <a:normAutofit/>
          </a:bodyPr>
          <a:lstStyle/>
          <a:p>
            <a:pPr marL="285750" indent="-285750">
              <a:lnSpc>
                <a:spcPct val="100000"/>
              </a:lnSpc>
              <a:spcBef>
                <a:spcPts val="0"/>
              </a:spcBef>
              <a:buFont typeface="Arial,Sans-Serif" panose="020B0604020202020204" pitchFamily="34" charset="0"/>
            </a:pPr>
            <a:r>
              <a:rPr lang="en-US">
                <a:cs typeface="Calibri"/>
              </a:rPr>
              <a:t>Insert (X, x) </a:t>
            </a:r>
            <a:endParaRPr lang="en-US">
              <a:ea typeface="+mn-lt"/>
              <a:cs typeface="+mn-lt"/>
            </a:endParaRPr>
          </a:p>
          <a:p>
            <a:pPr marL="285750" indent="-285750">
              <a:lnSpc>
                <a:spcPct val="100000"/>
              </a:lnSpc>
              <a:spcBef>
                <a:spcPts val="0"/>
              </a:spcBef>
              <a:buFont typeface="Arial,Sans-Serif" panose="020B0604020202020204" pitchFamily="34" charset="0"/>
            </a:pPr>
            <a:endParaRPr lang="en-US">
              <a:ea typeface="+mn-lt"/>
              <a:cs typeface="+mn-lt"/>
            </a:endParaRPr>
          </a:p>
          <a:p>
            <a:pPr marL="285750" indent="-285750">
              <a:lnSpc>
                <a:spcPct val="100000"/>
              </a:lnSpc>
              <a:spcBef>
                <a:spcPts val="0"/>
              </a:spcBef>
              <a:buFont typeface="Arial,Sans-Serif" panose="020B0604020202020204" pitchFamily="34" charset="0"/>
            </a:pPr>
            <a:r>
              <a:rPr lang="en-US">
                <a:cs typeface="Calibri"/>
              </a:rPr>
              <a:t>Delete (X, x)</a:t>
            </a:r>
            <a:endParaRPr lang="en-US">
              <a:ea typeface="+mn-lt"/>
              <a:cs typeface="+mn-lt"/>
            </a:endParaRPr>
          </a:p>
          <a:p>
            <a:pPr marL="285750" indent="-285750">
              <a:lnSpc>
                <a:spcPct val="100000"/>
              </a:lnSpc>
              <a:spcBef>
                <a:spcPts val="0"/>
              </a:spcBef>
              <a:buFont typeface="Arial,Sans-Serif" panose="020B0604020202020204" pitchFamily="34" charset="0"/>
            </a:pPr>
            <a:endParaRPr lang="en-US">
              <a:ea typeface="+mn-lt"/>
              <a:cs typeface="+mn-lt"/>
            </a:endParaRPr>
          </a:p>
          <a:p>
            <a:pPr marL="285750" indent="-285750">
              <a:lnSpc>
                <a:spcPct val="100000"/>
              </a:lnSpc>
              <a:spcBef>
                <a:spcPts val="0"/>
              </a:spcBef>
              <a:buFont typeface="Arial,Sans-Serif" panose="020B0604020202020204" pitchFamily="34" charset="0"/>
            </a:pPr>
            <a:r>
              <a:rPr lang="en-US">
                <a:cs typeface="Calibri"/>
              </a:rPr>
              <a:t>Search (X, y)</a:t>
            </a:r>
            <a:endParaRPr lang="en-US">
              <a:ea typeface="+mn-lt"/>
              <a:cs typeface="+mn-lt"/>
            </a:endParaRPr>
          </a:p>
          <a:p>
            <a:pPr marL="285750" indent="-285750">
              <a:lnSpc>
                <a:spcPct val="100000"/>
              </a:lnSpc>
              <a:spcBef>
                <a:spcPts val="0"/>
              </a:spcBef>
              <a:buFont typeface="Arial,Sans-Serif" panose="020B0604020202020204" pitchFamily="34" charset="0"/>
            </a:pPr>
            <a:endParaRPr lang="en-US">
              <a:ea typeface="+mn-lt"/>
              <a:cs typeface="+mn-lt"/>
            </a:endParaRPr>
          </a:p>
          <a:p>
            <a:pPr marL="285750" indent="-285750">
              <a:lnSpc>
                <a:spcPct val="100000"/>
              </a:lnSpc>
              <a:spcBef>
                <a:spcPts val="0"/>
              </a:spcBef>
              <a:buFont typeface="Arial,Sans-Serif" panose="020B0604020202020204" pitchFamily="34" charset="0"/>
            </a:pPr>
            <a:r>
              <a:rPr lang="en-US">
                <a:cs typeface="Calibri"/>
              </a:rPr>
              <a:t>Minimum/Maximum (X)</a:t>
            </a:r>
            <a:endParaRPr lang="en-US"/>
          </a:p>
        </p:txBody>
      </p:sp>
      <p:sp>
        <p:nvSpPr>
          <p:cNvPr id="4" name="Text Placeholder 3">
            <a:extLst>
              <a:ext uri="{FF2B5EF4-FFF2-40B4-BE49-F238E27FC236}">
                <a16:creationId xmlns:a16="http://schemas.microsoft.com/office/drawing/2014/main" id="{4200AB6C-09D7-6F73-6565-D91DD56B1E55}"/>
              </a:ext>
            </a:extLst>
          </p:cNvPr>
          <p:cNvSpPr>
            <a:spLocks noGrp="1"/>
          </p:cNvSpPr>
          <p:nvPr>
            <p:ph sz="half" idx="2"/>
          </p:nvPr>
        </p:nvSpPr>
        <p:spPr/>
        <p:txBody>
          <a:bodyPr vert="horz" lIns="91440" tIns="45720" rIns="91440" bIns="45720" rtlCol="0" anchor="t">
            <a:normAutofit/>
          </a:bodyPr>
          <a:lstStyle/>
          <a:p>
            <a:pPr marL="342900" indent="-342900">
              <a:buAutoNum type="arabicPeriod"/>
            </a:pPr>
            <a:r>
              <a:rPr lang="en-US">
                <a:cs typeface="Calibri"/>
              </a:rPr>
              <a:t>All of the following operations can be implemented in O(log n) time for comparison-only keys and O(log(n))^1/2. Best possible</a:t>
            </a:r>
            <a:endParaRPr lang="en-US">
              <a:ea typeface="+mn-lt"/>
              <a:cs typeface="+mn-lt"/>
            </a:endParaRPr>
          </a:p>
          <a:p>
            <a:pPr marL="342900" indent="-342900">
              <a:buAutoNum type="arabicPeriod"/>
            </a:pPr>
            <a:r>
              <a:rPr lang="en-US">
                <a:cs typeface="Calibri"/>
              </a:rPr>
              <a:t>For lexicographically ordered data types, exponential search trees, can support all the above operations in O(log </a:t>
            </a:r>
            <a:r>
              <a:rPr lang="en-US" err="1">
                <a:cs typeface="Calibri"/>
              </a:rPr>
              <a:t>log</a:t>
            </a:r>
            <a:r>
              <a:rPr lang="en-US">
                <a:cs typeface="Calibri"/>
              </a:rPr>
              <a:t> n) worst-case time, and this common bound is best possible</a:t>
            </a:r>
            <a:endParaRPr lang="en-US">
              <a:ea typeface="+mn-lt"/>
              <a:cs typeface="+mn-lt"/>
            </a:endParaRPr>
          </a:p>
          <a:p>
            <a:pPr marL="342900" indent="-342900">
              <a:buAutoNum type="arabicPeriod"/>
            </a:pPr>
            <a:endParaRPr lang="en-US">
              <a:ea typeface="+mn-lt"/>
              <a:cs typeface="+mn-lt"/>
            </a:endParaRPr>
          </a:p>
          <a:p>
            <a:endParaRPr lang="en-US">
              <a:cs typeface="Calibri"/>
            </a:endParaRPr>
          </a:p>
        </p:txBody>
      </p:sp>
    </p:spTree>
    <p:extLst>
      <p:ext uri="{BB962C8B-B14F-4D97-AF65-F5344CB8AC3E}">
        <p14:creationId xmlns:p14="http://schemas.microsoft.com/office/powerpoint/2010/main" val="186017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F3048E69-C24D-C715-BBE6-027135161A0E}"/>
              </a:ext>
            </a:extLst>
          </p:cNvPr>
          <p:cNvSpPr>
            <a:spLocks noGrp="1"/>
          </p:cNvSpPr>
          <p:nvPr>
            <p:ph type="title"/>
          </p:nvPr>
        </p:nvSpPr>
        <p:spPr/>
        <p:txBody>
          <a:bodyPr/>
          <a:lstStyle/>
          <a:p>
            <a:r>
              <a:rPr lang="en-US">
                <a:ea typeface="+mj-lt"/>
                <a:cs typeface="+mj-lt"/>
              </a:rPr>
              <a:t>lexicographically ordered data types?</a:t>
            </a:r>
            <a:endParaRPr lang="en-US"/>
          </a:p>
        </p:txBody>
      </p:sp>
      <p:pic>
        <p:nvPicPr>
          <p:cNvPr id="19" name="Picture 19" descr="A picture containing graphical user interface&#10;&#10;Description automatically generated">
            <a:extLst>
              <a:ext uri="{FF2B5EF4-FFF2-40B4-BE49-F238E27FC236}">
                <a16:creationId xmlns:a16="http://schemas.microsoft.com/office/drawing/2014/main" id="{35034773-3CCF-1B7A-F48C-AB5033E26484}"/>
              </a:ext>
            </a:extLst>
          </p:cNvPr>
          <p:cNvPicPr>
            <a:picLocks noGrp="1" noChangeAspect="1"/>
          </p:cNvPicPr>
          <p:nvPr>
            <p:ph idx="1"/>
          </p:nvPr>
        </p:nvPicPr>
        <p:blipFill>
          <a:blip r:embed="rId2"/>
          <a:stretch>
            <a:fillRect/>
          </a:stretch>
        </p:blipFill>
        <p:spPr>
          <a:xfrm>
            <a:off x="6091747" y="1392896"/>
            <a:ext cx="4772025" cy="3875776"/>
          </a:xfrm>
        </p:spPr>
      </p:pic>
      <p:sp>
        <p:nvSpPr>
          <p:cNvPr id="15" name="Text Placeholder 14">
            <a:extLst>
              <a:ext uri="{FF2B5EF4-FFF2-40B4-BE49-F238E27FC236}">
                <a16:creationId xmlns:a16="http://schemas.microsoft.com/office/drawing/2014/main" id="{E6366652-A3F9-90A3-4046-32249A179FE7}"/>
              </a:ext>
            </a:extLst>
          </p:cNvPr>
          <p:cNvSpPr>
            <a:spLocks noGrp="1"/>
          </p:cNvSpPr>
          <p:nvPr>
            <p:ph type="body" sz="half" idx="2"/>
          </p:nvPr>
        </p:nvSpPr>
        <p:spPr/>
        <p:txBody>
          <a:bodyPr vert="horz" lIns="91440" tIns="45720" rIns="91440" bIns="45720" rtlCol="0" anchor="t">
            <a:normAutofit/>
          </a:bodyPr>
          <a:lstStyle/>
          <a:p>
            <a:pPr marL="285750" indent="-285750">
              <a:buChar char="•"/>
            </a:pPr>
            <a:r>
              <a:rPr lang="en-US" sz="1800">
                <a:ea typeface="+mn-lt"/>
                <a:cs typeface="+mn-lt"/>
              </a:rPr>
              <a:t>Lexicographical order is nothing but the dictionary order.</a:t>
            </a:r>
          </a:p>
          <a:p>
            <a:pPr marL="285750" indent="-285750">
              <a:buChar char="•"/>
            </a:pPr>
            <a:r>
              <a:rPr lang="en-US" sz="1800">
                <a:ea typeface="+mn-lt"/>
                <a:cs typeface="+mn-lt"/>
              </a:rPr>
              <a:t> generalization of the alphabetical order of the dictionaries to sequences of ordered symbols or, more generally, of elements of a totally ordered set.</a:t>
            </a:r>
          </a:p>
          <a:p>
            <a:pPr marL="285750" indent="-285750">
              <a:buChar char="•"/>
            </a:pPr>
            <a:r>
              <a:rPr lang="en-US" sz="1800">
                <a:ea typeface="+mn-lt"/>
                <a:cs typeface="+mn-lt"/>
              </a:rPr>
              <a:t>For example, let's take three strings, "short", "shorthand" and "small". In the dictionary, "short" comes before "shorthand" and "shorthand" comes before "small".</a:t>
            </a:r>
            <a:endParaRPr lang="en-US" sz="1800">
              <a:cs typeface="Calibri" panose="020F0502020204030204"/>
            </a:endParaRPr>
          </a:p>
        </p:txBody>
      </p:sp>
    </p:spTree>
    <p:extLst>
      <p:ext uri="{BB962C8B-B14F-4D97-AF65-F5344CB8AC3E}">
        <p14:creationId xmlns:p14="http://schemas.microsoft.com/office/powerpoint/2010/main" val="3078218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1122</Words>
  <Application>Microsoft Office PowerPoint</Application>
  <PresentationFormat>Widescreen</PresentationFormat>
  <Paragraphs>173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Arial,Sans-Serif</vt:lpstr>
      <vt:lpstr>Calibri</vt:lpstr>
      <vt:lpstr>Calibri Light</vt:lpstr>
      <vt:lpstr>Cambria Math</vt:lpstr>
      <vt:lpstr>Office Theme</vt:lpstr>
      <vt:lpstr>Exponential Search Trees</vt:lpstr>
      <vt:lpstr>Understanding the Exponential Tree</vt:lpstr>
      <vt:lpstr>The M-Way Approach </vt:lpstr>
      <vt:lpstr>The Other Approach </vt:lpstr>
      <vt:lpstr>Time Complexity </vt:lpstr>
      <vt:lpstr>Asymptomatic Complexity </vt:lpstr>
      <vt:lpstr>Amortized Analysis</vt:lpstr>
      <vt:lpstr>Main functionalities w.r.t Worst and Best possible  </vt:lpstr>
      <vt:lpstr>lexicographically ordered data types?</vt:lpstr>
      <vt:lpstr>Lexicographically ordered Exponential Tree</vt:lpstr>
      <vt:lpstr>Proving the Max Height </vt:lpstr>
      <vt:lpstr>Proving the max height</vt:lpstr>
      <vt:lpstr>Demerits</vt:lpstr>
      <vt:lpstr>Use-Case</vt:lpstr>
      <vt:lpstr>Merits</vt:lpstr>
      <vt:lpstr>Why exponential tree?</vt:lpstr>
      <vt:lpstr>Suitability</vt:lpstr>
      <vt:lpstr>Similar Data Structures </vt:lpstr>
      <vt:lpstr>Searching </vt:lpstr>
      <vt:lpstr>Searching </vt:lpstr>
      <vt:lpstr>Searching </vt:lpstr>
      <vt:lpstr>Searching </vt:lpstr>
      <vt:lpstr>Searching </vt:lpstr>
      <vt:lpstr>Insertion </vt:lpstr>
      <vt:lpstr>Insertion Case 1 </vt:lpstr>
      <vt:lpstr>Insertion Case 1 </vt:lpstr>
      <vt:lpstr>Insertion Case 1 </vt:lpstr>
      <vt:lpstr>Insertion Case 1 </vt:lpstr>
      <vt:lpstr>Deletion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Exponential Search Trees</dc:title>
  <dc:creator>Talha Jawed</dc:creator>
  <cp:lastModifiedBy>Talha Jawed</cp:lastModifiedBy>
  <cp:revision>3</cp:revision>
  <dcterms:created xsi:type="dcterms:W3CDTF">2022-05-17T12:30:33Z</dcterms:created>
  <dcterms:modified xsi:type="dcterms:W3CDTF">2022-05-19T10:58:14Z</dcterms:modified>
</cp:coreProperties>
</file>