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ED73F-8BE2-45A1-87D3-CC0C0694AB7B}" v="32" dt="2023-04-26T13:55:32.426"/>
    <p1510:client id="{EC05D80F-A2B0-408A-8D5A-2EADEC836A78}" v="2067" dt="2023-04-26T13:43:4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03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" TargetMode="External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" TargetMode="External"/><Relationship Id="rId4" Type="http://schemas.openxmlformats.org/officeDocument/2006/relationships/hyperlink" Target="https://stackoverflow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43000" y="872937"/>
            <a:ext cx="5888182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Gravıty</a:t>
            </a:r>
            <a:r>
              <a:rPr lang="tr-TR" sz="4000" b="1" dirty="0"/>
              <a:t> </a:t>
            </a:r>
            <a:r>
              <a:rPr lang="tr-TR" sz="4000" b="1" dirty="0" err="1"/>
              <a:t>game</a:t>
            </a:r>
            <a:endParaRPr lang="en-US" sz="40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C579308-F019-EA2A-E449-310DFEBAD003}"/>
              </a:ext>
            </a:extLst>
          </p:cNvPr>
          <p:cNvSpPr txBox="1"/>
          <p:nvPr/>
        </p:nvSpPr>
        <p:spPr>
          <a:xfrm>
            <a:off x="997324" y="2791469"/>
            <a:ext cx="4301367" cy="3840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2020510158 Ali Özgür </a:t>
            </a:r>
            <a:r>
              <a:rPr lang="en-US" sz="2000" dirty="0" err="1"/>
              <a:t>İnep</a:t>
            </a:r>
            <a:endParaRPr lang="en-US" sz="200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2021510060 </a:t>
            </a:r>
            <a:r>
              <a:rPr lang="en-US" sz="2000" dirty="0" err="1"/>
              <a:t>İmdat</a:t>
            </a:r>
            <a:r>
              <a:rPr lang="en-US" sz="2000" dirty="0"/>
              <a:t> Sönmez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2021510070 Ege Yıldırım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2021510122 Talha Mustafa Antep</a:t>
            </a:r>
          </a:p>
        </p:txBody>
      </p:sp>
      <p:pic>
        <p:nvPicPr>
          <p:cNvPr id="5" name="Resim 5" descr="logo içeren bir resim&#10;&#10;Açıklama otomatik olarak oluşturuldu">
            <a:extLst>
              <a:ext uri="{FF2B5EF4-FFF2-40B4-BE49-F238E27FC236}">
                <a16:creationId xmlns:a16="http://schemas.microsoft.com/office/drawing/2014/main" id="{77FB2516-57C4-6445-B6B7-0B53CEFA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31" y="2411325"/>
            <a:ext cx="1836506" cy="1822487"/>
          </a:xfrm>
          <a:prstGeom prst="rect">
            <a:avLst/>
          </a:prstGeom>
        </p:spPr>
      </p:pic>
      <p:pic>
        <p:nvPicPr>
          <p:cNvPr id="7" name="Resim 7" descr="metin, işaret içeren bir resim&#10;&#10;Açıklama otomatik olarak oluşturuldu">
            <a:extLst>
              <a:ext uri="{FF2B5EF4-FFF2-40B4-BE49-F238E27FC236}">
                <a16:creationId xmlns:a16="http://schemas.microsoft.com/office/drawing/2014/main" id="{721078FD-E1FB-ED03-6EB5-B60C7513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875" y="4969875"/>
            <a:ext cx="1989265" cy="668209"/>
          </a:xfrm>
          <a:prstGeom prst="rect">
            <a:avLst/>
          </a:prstGeom>
        </p:spPr>
      </p:pic>
      <p:pic>
        <p:nvPicPr>
          <p:cNvPr id="6" name="Resim 6" descr="metin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016B55FF-924C-8616-FDA5-99669CAF3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902" y="4393428"/>
            <a:ext cx="1963765" cy="18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DC6AEB4-9A7D-D8E8-406F-7E97EB20B74D}"/>
              </a:ext>
            </a:extLst>
          </p:cNvPr>
          <p:cNvSpPr txBox="1"/>
          <p:nvPr/>
        </p:nvSpPr>
        <p:spPr>
          <a:xfrm>
            <a:off x="3161179" y="213629"/>
            <a:ext cx="58696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400" b="1" dirty="0">
                <a:latin typeface="Neue Haas Grotesk Text Pro"/>
              </a:rPr>
              <a:t>SCREENSHOTS</a:t>
            </a:r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1F5884-BF5C-9E7A-EADB-60A70916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12192000" cy="30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281E5AC-C7F0-22CD-B111-BBF1A651D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4" y="983070"/>
            <a:ext cx="8750808" cy="267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3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0360E4C-3730-0D38-384A-D568D681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67" y="332011"/>
            <a:ext cx="8660099" cy="619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30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3D32DE3-66A4-BEB4-2F9D-A1EEBC4466D8}"/>
              </a:ext>
            </a:extLst>
          </p:cNvPr>
          <p:cNvSpPr txBox="1"/>
          <p:nvPr/>
        </p:nvSpPr>
        <p:spPr>
          <a:xfrm>
            <a:off x="0" y="286121"/>
            <a:ext cx="5948082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  <a:latin typeface="Neue Haas Grotesk Text Pro"/>
              </a:rPr>
              <a:t>CONCLUSION ...</a:t>
            </a:r>
            <a:endParaRPr lang="tr-TR" sz="4400" dirty="0">
              <a:solidFill>
                <a:schemeClr val="bg1"/>
              </a:solidFill>
              <a:latin typeface="Neue Haas Grotesk Text Pro"/>
            </a:endParaRPr>
          </a:p>
          <a:p>
            <a:pPr algn="l"/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5BC347D-45E0-97A2-34A0-F0814EE94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92" y="1737360"/>
            <a:ext cx="2619375" cy="236728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E8B2316-5733-3741-E9B2-D60BA78D8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1435100"/>
            <a:ext cx="3028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7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7" descr="metin, raf, kitap, kitaplık içeren bir resim&#10;&#10;Açıklama otomatik olarak oluşturuldu">
            <a:extLst>
              <a:ext uri="{FF2B5EF4-FFF2-40B4-BE49-F238E27FC236}">
                <a16:creationId xmlns:a16="http://schemas.microsoft.com/office/drawing/2014/main" id="{71BA6510-4DB2-4528-F058-E2AA87A5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3" r="1636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BA0E956-D680-D935-58D8-31060E81AEB7}"/>
              </a:ext>
            </a:extLst>
          </p:cNvPr>
          <p:cNvSpPr txBox="1"/>
          <p:nvPr/>
        </p:nvSpPr>
        <p:spPr>
          <a:xfrm>
            <a:off x="795619" y="1265143"/>
            <a:ext cx="5920740" cy="13608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b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89FA4C8-BCD3-F6F7-679B-FBC8FB23D0B2}"/>
              </a:ext>
            </a:extLst>
          </p:cNvPr>
          <p:cNvSpPr txBox="1"/>
          <p:nvPr/>
        </p:nvSpPr>
        <p:spPr>
          <a:xfrm>
            <a:off x="717179" y="2623382"/>
            <a:ext cx="4376641" cy="38401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</a:t>
            </a:r>
            <a:endParaRPr lang="en-US" sz="240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</a:t>
            </a:r>
            <a:endParaRPr lang="en-US" sz="240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iç mekan, klavye içeren bir resim&#10;&#10;Açıklama otomatik olarak oluşturuldu">
            <a:extLst>
              <a:ext uri="{FF2B5EF4-FFF2-40B4-BE49-F238E27FC236}">
                <a16:creationId xmlns:a16="http://schemas.microsoft.com/office/drawing/2014/main" id="{2EEB936C-9B72-C6C5-2EB0-E6295ED75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E318F2-0707-FEF1-21DF-D8052A5B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54" y="1001807"/>
            <a:ext cx="8147490" cy="4625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cap="all" spc="300" dirty="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br>
              <a:rPr lang="en-US" sz="2000" b="1" cap="all" spc="300" dirty="0">
                <a:latin typeface="Calibri"/>
              </a:rPr>
            </a:br>
            <a:br>
              <a:rPr lang="en-US" sz="2000" b="1" cap="all" spc="300" dirty="0">
                <a:latin typeface="Calibri"/>
              </a:rPr>
            </a:b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*INTRODUCTION</a:t>
            </a:r>
            <a:br>
              <a:rPr lang="en-US" sz="2400" b="1" cap="all" spc="300" dirty="0">
                <a:latin typeface="Calibri"/>
              </a:rPr>
            </a:b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*PROGRESS SUMMARY</a:t>
            </a:r>
            <a:br>
              <a:rPr lang="tr-TR" sz="2400" b="1" cap="all" spc="30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tr-TR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ALGORITHM AND SOLUTION STRATEGIES</a:t>
            </a:r>
            <a:br>
              <a:rPr lang="en-US" sz="2400" b="1" cap="all" spc="300" dirty="0">
                <a:latin typeface="Calibri"/>
              </a:rPr>
            </a:b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*PROBLEMS ENCOUNTERED</a:t>
            </a:r>
            <a:br>
              <a:rPr lang="en-US" sz="2400" b="1" cap="all" spc="300" dirty="0">
                <a:latin typeface="Calibri"/>
              </a:rPr>
            </a:b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*SCREENSHOTS</a:t>
            </a:r>
            <a:br>
              <a:rPr lang="en-US" sz="2400" b="1" cap="all" spc="300" dirty="0">
                <a:latin typeface="Calibri"/>
              </a:rPr>
            </a:b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*CONCLUS</a:t>
            </a:r>
            <a:r>
              <a:rPr lang="tr-TR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br>
              <a:rPr lang="en-US" sz="2400" b="1" cap="all" spc="300" dirty="0">
                <a:latin typeface="Calibri"/>
              </a:rPr>
            </a:br>
            <a:r>
              <a:rPr lang="en-US" sz="2400" b="1" cap="all" spc="300" dirty="0">
                <a:solidFill>
                  <a:srgbClr val="FFFFFF"/>
                </a:solidFill>
                <a:latin typeface="Calibri"/>
                <a:cs typeface="Calibri"/>
              </a:rPr>
              <a:t>*REFERENCES</a:t>
            </a:r>
          </a:p>
        </p:txBody>
      </p:sp>
    </p:spTree>
    <p:extLst>
      <p:ext uri="{BB962C8B-B14F-4D97-AF65-F5344CB8AC3E}">
        <p14:creationId xmlns:p14="http://schemas.microsoft.com/office/powerpoint/2010/main" val="17027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5762BD-7875-34C8-9F34-3B39E99D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2" y="1651748"/>
            <a:ext cx="5793441" cy="2246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cap="all" spc="300"/>
              <a:t>WHAT IS THE PURPOSE OF THE PROJECT?</a:t>
            </a:r>
            <a:endParaRPr lang="en-US" sz="4100" cap="all" spc="300"/>
          </a:p>
        </p:txBody>
      </p:sp>
      <p:pic>
        <p:nvPicPr>
          <p:cNvPr id="18" name="Resim 19" descr="metin, kişi, şahıs, insanlar içeren bir resim&#10;&#10;Açıklama otomatik olarak oluşturuldu">
            <a:extLst>
              <a:ext uri="{FF2B5EF4-FFF2-40B4-BE49-F238E27FC236}">
                <a16:creationId xmlns:a16="http://schemas.microsoft.com/office/drawing/2014/main" id="{3EA1B92D-A9FA-2977-9956-3AAB9B27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0FAE79-8907-406A-B5E2-6DBE7E18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206" y="592788"/>
            <a:ext cx="10791263" cy="1360898"/>
          </a:xfrm>
        </p:spPr>
        <p:txBody>
          <a:bodyPr>
            <a:normAutofit/>
          </a:bodyPr>
          <a:lstStyle/>
          <a:p>
            <a:r>
              <a:rPr lang="tr-TR" sz="3600" dirty="0"/>
              <a:t>REQUIREMENTS                    TASK SHARING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2C598C3-BC96-B58A-8601-018E5FAB97C1}"/>
              </a:ext>
            </a:extLst>
          </p:cNvPr>
          <p:cNvSpPr txBox="1"/>
          <p:nvPr/>
        </p:nvSpPr>
        <p:spPr>
          <a:xfrm>
            <a:off x="1874183" y="1983441"/>
            <a:ext cx="233978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3000" dirty="0"/>
              <a:t>CODE</a:t>
            </a:r>
          </a:p>
          <a:p>
            <a:endParaRPr lang="tr-TR" sz="3000" dirty="0"/>
          </a:p>
          <a:p>
            <a:r>
              <a:rPr lang="tr-TR" sz="3000" dirty="0"/>
              <a:t>DEBUG</a:t>
            </a:r>
          </a:p>
          <a:p>
            <a:endParaRPr lang="tr-TR" sz="3000" dirty="0"/>
          </a:p>
          <a:p>
            <a:r>
              <a:rPr lang="tr-TR" sz="3000" dirty="0"/>
              <a:t>REPORT</a:t>
            </a:r>
          </a:p>
          <a:p>
            <a:endParaRPr lang="tr-TR" sz="3000" dirty="0"/>
          </a:p>
          <a:p>
            <a:r>
              <a:rPr lang="tr-TR" sz="3000" dirty="0"/>
              <a:t>SLIDES</a:t>
            </a:r>
          </a:p>
          <a:p>
            <a:endParaRPr lang="tr-TR" sz="3000" dirty="0"/>
          </a:p>
          <a:p>
            <a:r>
              <a:rPr lang="tr-TR" sz="3000" dirty="0"/>
              <a:t>VIDEO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CBCE48-0036-7A72-80EB-96A07D83BAA6}"/>
              </a:ext>
            </a:extLst>
          </p:cNvPr>
          <p:cNvSpPr txBox="1"/>
          <p:nvPr/>
        </p:nvSpPr>
        <p:spPr>
          <a:xfrm>
            <a:off x="7253006" y="1977837"/>
            <a:ext cx="409911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dirty="0"/>
              <a:t>TEAM WORK</a:t>
            </a:r>
          </a:p>
          <a:p>
            <a:endParaRPr lang="tr-TR" sz="3000" dirty="0"/>
          </a:p>
          <a:p>
            <a:r>
              <a:rPr lang="tr-TR" sz="3000" dirty="0"/>
              <a:t>TEAM WORK</a:t>
            </a:r>
          </a:p>
          <a:p>
            <a:endParaRPr lang="tr-TR" sz="3000" dirty="0"/>
          </a:p>
          <a:p>
            <a:r>
              <a:rPr lang="tr-TR" sz="3000" dirty="0"/>
              <a:t>TEAM WORK</a:t>
            </a:r>
          </a:p>
          <a:p>
            <a:endParaRPr lang="tr-TR" sz="3000" dirty="0"/>
          </a:p>
          <a:p>
            <a:r>
              <a:rPr lang="tr-TR" sz="3000" dirty="0"/>
              <a:t>İMDAT SÖNMEZ</a:t>
            </a:r>
          </a:p>
          <a:p>
            <a:endParaRPr lang="tr-TR" sz="3000" dirty="0"/>
          </a:p>
          <a:p>
            <a:r>
              <a:rPr lang="tr-TR" sz="3000" dirty="0"/>
              <a:t>EGE YILDIRIM</a:t>
            </a:r>
          </a:p>
        </p:txBody>
      </p:sp>
      <p:pic>
        <p:nvPicPr>
          <p:cNvPr id="10" name="Grafik 6" descr="Çizgi ok: Düz düz dolguyla">
            <a:extLst>
              <a:ext uri="{FF2B5EF4-FFF2-40B4-BE49-F238E27FC236}">
                <a16:creationId xmlns:a16="http://schemas.microsoft.com/office/drawing/2014/main" id="{7CFDC5C6-4DF1-5554-D706-E17EEC5E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383740" y="4563034"/>
            <a:ext cx="1833283" cy="914400"/>
          </a:xfrm>
          <a:prstGeom prst="rect">
            <a:avLst/>
          </a:prstGeom>
        </p:spPr>
      </p:pic>
      <p:pic>
        <p:nvPicPr>
          <p:cNvPr id="11" name="Grafik 6" descr="Çizgi ok: Düz düz dolguyla">
            <a:extLst>
              <a:ext uri="{FF2B5EF4-FFF2-40B4-BE49-F238E27FC236}">
                <a16:creationId xmlns:a16="http://schemas.microsoft.com/office/drawing/2014/main" id="{2311F922-28FD-FFBB-0DD2-F3D26571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383740" y="2691651"/>
            <a:ext cx="1833283" cy="914400"/>
          </a:xfrm>
          <a:prstGeom prst="rect">
            <a:avLst/>
          </a:prstGeom>
        </p:spPr>
      </p:pic>
      <p:pic>
        <p:nvPicPr>
          <p:cNvPr id="12" name="Grafik 6" descr="Çizgi ok: Düz düz dolguyla">
            <a:extLst>
              <a:ext uri="{FF2B5EF4-FFF2-40B4-BE49-F238E27FC236}">
                <a16:creationId xmlns:a16="http://schemas.microsoft.com/office/drawing/2014/main" id="{123C0C9C-43DC-42F2-59F4-0250BD46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383739" y="3644151"/>
            <a:ext cx="1833283" cy="914400"/>
          </a:xfrm>
          <a:prstGeom prst="rect">
            <a:avLst/>
          </a:prstGeom>
        </p:spPr>
      </p:pic>
      <p:pic>
        <p:nvPicPr>
          <p:cNvPr id="13" name="Grafik 6" descr="Çizgi ok: Düz düz dolguyla">
            <a:extLst>
              <a:ext uri="{FF2B5EF4-FFF2-40B4-BE49-F238E27FC236}">
                <a16:creationId xmlns:a16="http://schemas.microsoft.com/office/drawing/2014/main" id="{AC4C50AD-9CB4-F6BC-49EF-23F28D22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383740" y="5369857"/>
            <a:ext cx="1833283" cy="914400"/>
          </a:xfrm>
          <a:prstGeom prst="rect">
            <a:avLst/>
          </a:prstGeom>
        </p:spPr>
      </p:pic>
      <p:pic>
        <p:nvPicPr>
          <p:cNvPr id="14" name="Grafik 6" descr="Çizgi ok: Düz düz dolguyla">
            <a:extLst>
              <a:ext uri="{FF2B5EF4-FFF2-40B4-BE49-F238E27FC236}">
                <a16:creationId xmlns:a16="http://schemas.microsoft.com/office/drawing/2014/main" id="{DAE0F3BF-1465-7D75-40FE-C0B5FEF10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383739" y="1772768"/>
            <a:ext cx="183328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2C318BD8-7902-3401-3F81-0893A2C8883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5093458"/>
              </p:ext>
            </p:extLst>
          </p:nvPr>
        </p:nvGraphicFramePr>
        <p:xfrm>
          <a:off x="876861" y="1069020"/>
          <a:ext cx="9953057" cy="3950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345">
                  <a:extLst>
                    <a:ext uri="{9D8B030D-6E8A-4147-A177-3AD203B41FA5}">
                      <a16:colId xmlns:a16="http://schemas.microsoft.com/office/drawing/2014/main" val="1520043602"/>
                    </a:ext>
                  </a:extLst>
                </a:gridCol>
                <a:gridCol w="1978345">
                  <a:extLst>
                    <a:ext uri="{9D8B030D-6E8A-4147-A177-3AD203B41FA5}">
                      <a16:colId xmlns:a16="http://schemas.microsoft.com/office/drawing/2014/main" val="1401433451"/>
                    </a:ext>
                  </a:extLst>
                </a:gridCol>
                <a:gridCol w="1978345">
                  <a:extLst>
                    <a:ext uri="{9D8B030D-6E8A-4147-A177-3AD203B41FA5}">
                      <a16:colId xmlns:a16="http://schemas.microsoft.com/office/drawing/2014/main" val="1305525736"/>
                    </a:ext>
                  </a:extLst>
                </a:gridCol>
                <a:gridCol w="1978345">
                  <a:extLst>
                    <a:ext uri="{9D8B030D-6E8A-4147-A177-3AD203B41FA5}">
                      <a16:colId xmlns:a16="http://schemas.microsoft.com/office/drawing/2014/main" val="2029893385"/>
                    </a:ext>
                  </a:extLst>
                </a:gridCol>
                <a:gridCol w="2039677">
                  <a:extLst>
                    <a:ext uri="{9D8B030D-6E8A-4147-A177-3AD203B41FA5}">
                      <a16:colId xmlns:a16="http://schemas.microsoft.com/office/drawing/2014/main" val="83000848"/>
                    </a:ext>
                  </a:extLst>
                </a:gridCol>
              </a:tblGrid>
              <a:tr h="603539">
                <a:tc>
                  <a:txBody>
                    <a:bodyPr/>
                    <a:lstStyle/>
                    <a:p>
                      <a:endParaRPr lang="tr-TR" b="1" dirty="0" err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28280"/>
                  </a:ext>
                </a:extLst>
              </a:tr>
              <a:tr h="106076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050130"/>
                  </a:ext>
                </a:extLst>
              </a:tr>
              <a:tr h="117049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AD42"/>
                          </a:solidFill>
                          <a:latin typeface="Calibri"/>
                          <a:ea typeface="Tahoma"/>
                          <a:cs typeface="Tahoma"/>
                        </a:rPr>
                        <a:t>Computer movements</a:t>
                      </a:r>
                      <a:endParaRPr lang="tr-TR" b="1" dirty="0">
                        <a:solidFill>
                          <a:srgbClr val="FFAD42"/>
                        </a:solidFill>
                        <a:latin typeface="Calibri"/>
                        <a:cs typeface="Calibri"/>
                      </a:endParaRPr>
                    </a:p>
                    <a:p>
                      <a:endParaRPr lang="tr-TR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25007"/>
                  </a:ext>
                </a:extLst>
              </a:tr>
              <a:tr h="1115631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34330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32D4A6AF-BB94-7C81-792F-62AF1258265B}"/>
              </a:ext>
            </a:extLst>
          </p:cNvPr>
          <p:cNvSpPr txBox="1"/>
          <p:nvPr/>
        </p:nvSpPr>
        <p:spPr>
          <a:xfrm>
            <a:off x="1112183" y="1042146"/>
            <a:ext cx="9679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alibri"/>
                <a:cs typeface="Calibri"/>
              </a:rPr>
              <a:t>1.WEEK                        2.WEEK                          3.WEEK                      4.WEEK                        5.WEEK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81A944B-46A6-BC1B-527A-4EB098A770F0}"/>
              </a:ext>
            </a:extLst>
          </p:cNvPr>
          <p:cNvSpPr txBox="1"/>
          <p:nvPr/>
        </p:nvSpPr>
        <p:spPr>
          <a:xfrm>
            <a:off x="876861" y="1703293"/>
            <a:ext cx="20372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Design of classes and data structures</a:t>
            </a:r>
            <a:r>
              <a:rPr lang="en-US" b="1" dirty="0">
                <a:solidFill>
                  <a:schemeClr val="accent5"/>
                </a:solidFill>
                <a:latin typeface="Calibri"/>
                <a:ea typeface="Tahoma"/>
                <a:cs typeface="Tahoma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Calibri"/>
                <a:ea typeface="Tahoma"/>
                <a:cs typeface="Tahoma"/>
              </a:rPr>
              <a:t> </a:t>
            </a:r>
            <a:endParaRPr lang="tr-TR" sz="120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AA9AFE6-6A8D-D2DD-662D-B42A61791FC3}"/>
              </a:ext>
            </a:extLst>
          </p:cNvPr>
          <p:cNvSpPr txBox="1"/>
          <p:nvPr/>
        </p:nvSpPr>
        <p:spPr>
          <a:xfrm>
            <a:off x="1014131" y="2784661"/>
            <a:ext cx="1790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solidFill>
                  <a:srgbClr val="FFAD42"/>
                </a:solidFill>
                <a:latin typeface="Calibri"/>
                <a:cs typeface="Calibri"/>
              </a:rPr>
              <a:t>Design of </a:t>
            </a:r>
            <a:r>
              <a:rPr lang="tr-TR" b="1" dirty="0" err="1">
                <a:solidFill>
                  <a:srgbClr val="FFAD42"/>
                </a:solidFill>
                <a:latin typeface="Calibri"/>
                <a:cs typeface="Calibri"/>
              </a:rPr>
              <a:t>menu</a:t>
            </a:r>
            <a:r>
              <a:rPr lang="tr-TR" b="1" dirty="0">
                <a:solidFill>
                  <a:srgbClr val="FFAD42"/>
                </a:solidFill>
                <a:latin typeface="Calibri"/>
                <a:cs typeface="Calibri"/>
              </a:rPr>
              <a:t> </a:t>
            </a:r>
            <a:r>
              <a:rPr lang="tr-TR" b="1" dirty="0" err="1">
                <a:solidFill>
                  <a:srgbClr val="FFAD42"/>
                </a:solidFill>
                <a:latin typeface="Calibri"/>
                <a:cs typeface="Calibri"/>
              </a:rPr>
              <a:t>and</a:t>
            </a:r>
            <a:r>
              <a:rPr lang="tr-TR" b="1" dirty="0">
                <a:solidFill>
                  <a:srgbClr val="FFAD42"/>
                </a:solidFill>
                <a:latin typeface="Calibri"/>
                <a:cs typeface="Calibri"/>
              </a:rPr>
              <a:t> </a:t>
            </a:r>
            <a:r>
              <a:rPr lang="tr-TR" b="1" dirty="0" err="1">
                <a:solidFill>
                  <a:srgbClr val="FFAD42"/>
                </a:solidFill>
                <a:latin typeface="Calibri"/>
                <a:cs typeface="Calibri"/>
              </a:rPr>
              <a:t>screen</a:t>
            </a:r>
            <a:endParaRPr lang="tr-TR" b="1" dirty="0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03B83A3-7EB0-B6F3-7D75-A851337AA26B}"/>
              </a:ext>
            </a:extLst>
          </p:cNvPr>
          <p:cNvSpPr txBox="1"/>
          <p:nvPr/>
        </p:nvSpPr>
        <p:spPr>
          <a:xfrm>
            <a:off x="1002925" y="3790388"/>
            <a:ext cx="170105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dirty="0">
              <a:solidFill>
                <a:schemeClr val="accent5"/>
              </a:solidFill>
              <a:latin typeface="Calibri"/>
              <a:ea typeface="Tahoma"/>
              <a:cs typeface="Tahoma"/>
            </a:endParaRPr>
          </a:p>
          <a:p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Game Initializations</a:t>
            </a:r>
            <a:endParaRPr lang="en-US" b="1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50BE80-9C05-9B48-2FB0-930857FBC024}"/>
              </a:ext>
            </a:extLst>
          </p:cNvPr>
          <p:cNvSpPr txBox="1"/>
          <p:nvPr/>
        </p:nvSpPr>
        <p:spPr>
          <a:xfrm>
            <a:off x="2919132" y="18265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Player movements </a:t>
            </a:r>
            <a:endParaRPr lang="tr-TR">
              <a:solidFill>
                <a:srgbClr val="FFAD42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090A156-AF1E-429D-23F0-A71DA0491C31}"/>
              </a:ext>
            </a:extLst>
          </p:cNvPr>
          <p:cNvSpPr txBox="1"/>
          <p:nvPr/>
        </p:nvSpPr>
        <p:spPr>
          <a:xfrm>
            <a:off x="3353359" y="2963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b="1" dirty="0" err="1">
                <a:solidFill>
                  <a:srgbClr val="FFAD42"/>
                </a:solidFill>
                <a:latin typeface="Calibri"/>
                <a:cs typeface="Calibri"/>
              </a:rPr>
              <a:t>Timing</a:t>
            </a:r>
            <a:endParaRPr lang="tr-TR" b="1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CEAF7A5-BF70-9163-E57F-9C0D96CFACF0}"/>
              </a:ext>
            </a:extLst>
          </p:cNvPr>
          <p:cNvSpPr txBox="1"/>
          <p:nvPr/>
        </p:nvSpPr>
        <p:spPr>
          <a:xfrm>
            <a:off x="2961154" y="3947272"/>
            <a:ext cx="2138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Backpack implementation</a:t>
            </a:r>
            <a:endParaRPr lang="tr-TR" sz="1600" b="1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5B5FA8A-89F0-A4B6-A059-CCE226403B20}"/>
              </a:ext>
            </a:extLst>
          </p:cNvPr>
          <p:cNvSpPr txBox="1"/>
          <p:nvPr/>
        </p:nvSpPr>
        <p:spPr>
          <a:xfrm>
            <a:off x="4997823" y="17341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Input queue implementation. </a:t>
            </a:r>
            <a:endParaRPr lang="tr-TR" dirty="0">
              <a:solidFill>
                <a:srgbClr val="FFAD42"/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96989A3-9FE3-439B-C76B-29329CDA3BC3}"/>
              </a:ext>
            </a:extLst>
          </p:cNvPr>
          <p:cNvSpPr txBox="1"/>
          <p:nvPr/>
        </p:nvSpPr>
        <p:spPr>
          <a:xfrm>
            <a:off x="7042896" y="1711698"/>
            <a:ext cx="2160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Boulder fall</a:t>
            </a:r>
            <a:endParaRPr lang="tr-TR" sz="1600" b="1" dirty="0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451CF6A-A02E-F7E8-C942-60010DFFF6D0}"/>
              </a:ext>
            </a:extLst>
          </p:cNvPr>
          <p:cNvSpPr txBox="1"/>
          <p:nvPr/>
        </p:nvSpPr>
        <p:spPr>
          <a:xfrm>
            <a:off x="8813426" y="1697691"/>
            <a:ext cx="21941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Remaining parts of the game</a:t>
            </a:r>
            <a:endParaRPr lang="tr-TR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CDAA40D-E85A-2431-9597-C7EE680CB3BE}"/>
              </a:ext>
            </a:extLst>
          </p:cNvPr>
          <p:cNvSpPr txBox="1"/>
          <p:nvPr/>
        </p:nvSpPr>
        <p:spPr>
          <a:xfrm>
            <a:off x="8810625" y="2963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AD42"/>
                </a:solidFill>
                <a:latin typeface="Calibri"/>
                <a:ea typeface="Tahoma"/>
                <a:cs typeface="Tahoma"/>
              </a:rPr>
              <a:t>Testing/debugging</a:t>
            </a:r>
            <a:endParaRPr lang="tr-TR">
              <a:solidFill>
                <a:srgbClr val="FFAD42"/>
              </a:solidFill>
              <a:latin typeface="Calibri"/>
              <a:cs typeface="Calibri"/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738D131-FAC9-8FAE-FF3C-927E8CFD8DE5}"/>
              </a:ext>
            </a:extLst>
          </p:cNvPr>
          <p:cNvSpPr txBox="1"/>
          <p:nvPr/>
        </p:nvSpPr>
        <p:spPr>
          <a:xfrm>
            <a:off x="8754595" y="4090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 err="1">
                <a:solidFill>
                  <a:srgbClr val="FFAD42"/>
                </a:solidFill>
                <a:latin typeface="Calibri"/>
                <a:cs typeface="Calibri"/>
              </a:rPr>
              <a:t>Slides</a:t>
            </a:r>
            <a:r>
              <a:rPr lang="tr-TR" b="1" dirty="0">
                <a:solidFill>
                  <a:srgbClr val="FFAD42"/>
                </a:solidFill>
                <a:latin typeface="Calibri"/>
                <a:cs typeface="Calibri"/>
              </a:rPr>
              <a:t>, video, </a:t>
            </a:r>
            <a:r>
              <a:rPr lang="tr-TR" b="1" dirty="0" err="1">
                <a:solidFill>
                  <a:srgbClr val="FFAD42"/>
                </a:solidFill>
                <a:latin typeface="Calibri"/>
                <a:cs typeface="Calibri"/>
              </a:rPr>
              <a:t>report</a:t>
            </a:r>
            <a:endParaRPr lang="tr-TR" b="1" dirty="0">
              <a:solidFill>
                <a:srgbClr val="FFAD42"/>
              </a:solidFill>
              <a:latin typeface="Calibri"/>
              <a:cs typeface="Calibri"/>
            </a:endParaRPr>
          </a:p>
        </p:txBody>
      </p:sp>
      <p:pic>
        <p:nvPicPr>
          <p:cNvPr id="26" name="Grafik 26" descr="Toplantı odası düz dolguyla">
            <a:extLst>
              <a:ext uri="{FF2B5EF4-FFF2-40B4-BE49-F238E27FC236}">
                <a16:creationId xmlns:a16="http://schemas.microsoft.com/office/drawing/2014/main" id="{F66B1C65-B88F-897A-FFFC-69753417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1" y="5448300"/>
            <a:ext cx="914400" cy="914400"/>
          </a:xfrm>
          <a:prstGeom prst="rect">
            <a:avLst/>
          </a:prstGeom>
        </p:spPr>
      </p:pic>
      <p:pic>
        <p:nvPicPr>
          <p:cNvPr id="27" name="Grafik 27" descr="Kontrol listesi düz dolguyla">
            <a:extLst>
              <a:ext uri="{FF2B5EF4-FFF2-40B4-BE49-F238E27FC236}">
                <a16:creationId xmlns:a16="http://schemas.microsoft.com/office/drawing/2014/main" id="{5809FE09-8E5A-DFCC-91A2-30F50AEC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6225" y="5100918"/>
            <a:ext cx="914400" cy="914400"/>
          </a:xfrm>
          <a:prstGeom prst="rect">
            <a:avLst/>
          </a:prstGeom>
        </p:spPr>
      </p:pic>
      <p:pic>
        <p:nvPicPr>
          <p:cNvPr id="28" name="Grafik 28" descr="Bağlantılar düz dolguyla">
            <a:extLst>
              <a:ext uri="{FF2B5EF4-FFF2-40B4-BE49-F238E27FC236}">
                <a16:creationId xmlns:a16="http://schemas.microsoft.com/office/drawing/2014/main" id="{B901A14C-34D5-7FBA-212A-825D8FCD8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7476" y="5100918"/>
            <a:ext cx="914400" cy="914400"/>
          </a:xfrm>
          <a:prstGeom prst="rect">
            <a:avLst/>
          </a:prstGeom>
        </p:spPr>
      </p:pic>
      <p:pic>
        <p:nvPicPr>
          <p:cNvPr id="29" name="Grafik 29" descr="Şerefe düz dolguyla">
            <a:extLst>
              <a:ext uri="{FF2B5EF4-FFF2-40B4-BE49-F238E27FC236}">
                <a16:creationId xmlns:a16="http://schemas.microsoft.com/office/drawing/2014/main" id="{8E8F85A5-A086-6532-F7DC-96E8066A6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2332" y="5448300"/>
            <a:ext cx="914400" cy="914400"/>
          </a:xfrm>
          <a:prstGeom prst="rect">
            <a:avLst/>
          </a:prstGeom>
        </p:spPr>
      </p:pic>
      <p:pic>
        <p:nvPicPr>
          <p:cNvPr id="30" name="Grafik 30" descr="Günlük takvim düz dolguyla">
            <a:extLst>
              <a:ext uri="{FF2B5EF4-FFF2-40B4-BE49-F238E27FC236}">
                <a16:creationId xmlns:a16="http://schemas.microsoft.com/office/drawing/2014/main" id="{2183A3A8-F9F8-900E-F748-DEA5E0E1D9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7720" y="5448300"/>
            <a:ext cx="914400" cy="9144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73AC947-7F63-97DB-1BB1-0BEA984F49BA}"/>
              </a:ext>
            </a:extLst>
          </p:cNvPr>
          <p:cNvSpPr txBox="1"/>
          <p:nvPr/>
        </p:nvSpPr>
        <p:spPr>
          <a:xfrm>
            <a:off x="4001156" y="283296"/>
            <a:ext cx="86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9602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Resim 6" descr="dolma kalem içeren bir resim&#10;&#10;Açıklama otomatik olarak oluşturuldu">
            <a:extLst>
              <a:ext uri="{FF2B5EF4-FFF2-40B4-BE49-F238E27FC236}">
                <a16:creationId xmlns:a16="http://schemas.microsoft.com/office/drawing/2014/main" id="{DC147C4F-8EA7-1E7E-BB81-CC5BF915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573" r="2845" b="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3AF84F-1222-C5F7-4535-8C436B8A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COMPLETED TASKS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2F92B8F-30FA-257D-195B-6E9D034B5E58}"/>
              </a:ext>
            </a:extLst>
          </p:cNvPr>
          <p:cNvSpPr txBox="1"/>
          <p:nvPr/>
        </p:nvSpPr>
        <p:spPr>
          <a:xfrm>
            <a:off x="7120318" y="1998805"/>
            <a:ext cx="4959622" cy="422045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latin typeface="Calibri"/>
                <a:cs typeface="Calibri"/>
              </a:rPr>
              <a:t>CODING</a:t>
            </a:r>
            <a:endParaRPr lang="tr-TR" sz="2000" b="1" dirty="0">
              <a:latin typeface="Calibri"/>
              <a:cs typeface="Calibri"/>
            </a:endParaRP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Calibri"/>
                <a:cs typeface="Calibri"/>
              </a:rPr>
              <a:t>Design of classes, data structures, menu and screen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Calibri"/>
                <a:cs typeface="Calibri"/>
              </a:rPr>
              <a:t>Game Initializations.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Calibri"/>
                <a:cs typeface="Calibri"/>
              </a:rPr>
              <a:t>Player and Robot Movements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Calibri"/>
                <a:cs typeface="Calibri"/>
              </a:rPr>
              <a:t>Rocks Moving and Other Details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endParaRPr lang="en-US" sz="2000" b="1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latin typeface="Calibri"/>
                <a:cs typeface="Calibri"/>
              </a:rPr>
              <a:t>DEBUGGING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b="1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latin typeface="Calibri"/>
                <a:cs typeface="Calibri"/>
              </a:rPr>
              <a:t>REPORT, SLIDES, VIDEO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8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F9D73-BB6A-3112-ADE9-94419D9CF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32"/>
            <a:ext cx="10190480" cy="2247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cap="all" spc="300" dirty="0">
                <a:solidFill>
                  <a:srgbClr val="FFFF00"/>
                </a:solidFill>
                <a:latin typeface="Neue Haas Grotesk Text Pro" panose="020B0504020202020204" pitchFamily="34" charset="-94"/>
              </a:rPr>
              <a:t>ADDITIONAL </a:t>
            </a:r>
            <a:r>
              <a:rPr lang="tr-TR" sz="4100" b="1" cap="all" spc="300" dirty="0">
                <a:solidFill>
                  <a:srgbClr val="FFFF00"/>
                </a:solidFill>
                <a:latin typeface="Neue Haas Grotesk Text Pro" panose="020B0504020202020204" pitchFamily="34" charset="-94"/>
              </a:rPr>
              <a:t> </a:t>
            </a:r>
            <a:r>
              <a:rPr lang="en-US" sz="4100" b="1" cap="all" spc="300" dirty="0">
                <a:solidFill>
                  <a:srgbClr val="FFFF00"/>
                </a:solidFill>
                <a:latin typeface="Neue Haas Grotesk Text Pro" panose="020B0504020202020204" pitchFamily="34" charset="-94"/>
              </a:rPr>
              <a:t>IMPROVEMENTS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ADDD1E7-F12D-C6ED-A758-0C35FDF1F447}"/>
              </a:ext>
            </a:extLst>
          </p:cNvPr>
          <p:cNvSpPr txBox="1"/>
          <p:nvPr/>
        </p:nvSpPr>
        <p:spPr>
          <a:xfrm>
            <a:off x="442632" y="36531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02FD954-6794-8731-1168-2BE02FA01CD0}"/>
              </a:ext>
            </a:extLst>
          </p:cNvPr>
          <p:cNvSpPr txBox="1"/>
          <p:nvPr/>
        </p:nvSpPr>
        <p:spPr>
          <a:xfrm>
            <a:off x="439830" y="23812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/>
              <a:t>Metin eklemek için tıklayın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4C4EFC-A4E9-3DCF-836D-05B993F6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591"/>
            <a:ext cx="3660749" cy="331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31769C-2556-8837-4978-44A51A7A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81" y="1235591"/>
            <a:ext cx="4744719" cy="43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F992E3-710C-8839-7A80-A9456E691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33" y="1235591"/>
            <a:ext cx="3251506" cy="69209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4D2F8C3-EF69-5AAD-C7FF-7997854E8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33" y="1927684"/>
            <a:ext cx="3251505" cy="262486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266F53CE-4B90-36C1-1514-2723C46310B3}"/>
              </a:ext>
            </a:extLst>
          </p:cNvPr>
          <p:cNvSpPr txBox="1"/>
          <p:nvPr/>
        </p:nvSpPr>
        <p:spPr>
          <a:xfrm>
            <a:off x="8888010" y="4733835"/>
            <a:ext cx="258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game the name is entered and written in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highscoretable</a:t>
            </a:r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CADD2F5-B86C-0CB1-A573-F81F6C744A09}"/>
              </a:ext>
            </a:extLst>
          </p:cNvPr>
          <p:cNvSpPr txBox="1"/>
          <p:nvPr/>
        </p:nvSpPr>
        <p:spPr>
          <a:xfrm>
            <a:off x="3845581" y="5582493"/>
            <a:ext cx="547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in the game can be changed 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ettings</a:t>
            </a:r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gamespeed,teleport</a:t>
            </a:r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6BCA022-F5C2-A4BE-F3E7-047D3149B9CF}"/>
              </a:ext>
            </a:extLst>
          </p:cNvPr>
          <p:cNvSpPr txBox="1"/>
          <p:nvPr/>
        </p:nvSpPr>
        <p:spPr>
          <a:xfrm>
            <a:off x="267171" y="4641502"/>
            <a:ext cx="248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game starts, a menu welcomes you and the game rules are displayed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1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FEE52E9-18B3-513D-4D18-84F0955394E8}"/>
              </a:ext>
            </a:extLst>
          </p:cNvPr>
          <p:cNvSpPr txBox="1"/>
          <p:nvPr/>
        </p:nvSpPr>
        <p:spPr>
          <a:xfrm>
            <a:off x="327212" y="248771"/>
            <a:ext cx="1198805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b="1" dirty="0">
                <a:solidFill>
                  <a:srgbClr val="FFFF00"/>
                </a:solidFill>
                <a:latin typeface="Neue Haas Grotesk Text Pro"/>
              </a:rPr>
              <a:t>ALGORITHM AND SOLUTION STRATEGIES</a:t>
            </a:r>
            <a:endParaRPr lang="tr-TR" sz="3800" dirty="0">
              <a:solidFill>
                <a:srgbClr val="FFFF00"/>
              </a:solidFill>
              <a:latin typeface="Neue Haas Grotesk Text Pro"/>
            </a:endParaRPr>
          </a:p>
          <a:p>
            <a:pPr algn="l"/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47F984F-B18F-9C68-FDDA-C1FE2C125118}"/>
              </a:ext>
            </a:extLst>
          </p:cNvPr>
          <p:cNvSpPr txBox="1"/>
          <p:nvPr/>
        </p:nvSpPr>
        <p:spPr>
          <a:xfrm>
            <a:off x="784411" y="208709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/>
              <a:t>Metin eklemek için tıklayın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4068028-862A-4B1B-C684-60190C491D17}"/>
              </a:ext>
            </a:extLst>
          </p:cNvPr>
          <p:cNvSpPr txBox="1"/>
          <p:nvPr/>
        </p:nvSpPr>
        <p:spPr>
          <a:xfrm>
            <a:off x="4770904" y="208989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/>
              <a:t>Metin eklemek için tıklayın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68F4AD-46AE-3D7B-689F-D92E08270019}"/>
              </a:ext>
            </a:extLst>
          </p:cNvPr>
          <p:cNvSpPr txBox="1"/>
          <p:nvPr/>
        </p:nvSpPr>
        <p:spPr>
          <a:xfrm>
            <a:off x="8925485" y="208429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pic>
        <p:nvPicPr>
          <p:cNvPr id="6" name="Grafik 6" descr="Kapat düz dolguyla">
            <a:extLst>
              <a:ext uri="{FF2B5EF4-FFF2-40B4-BE49-F238E27FC236}">
                <a16:creationId xmlns:a16="http://schemas.microsoft.com/office/drawing/2014/main" id="{EBF9A0C7-8674-5A66-266F-4EB70DDF6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288" y="5773905"/>
            <a:ext cx="835324" cy="835324"/>
          </a:xfrm>
          <a:prstGeom prst="rect">
            <a:avLst/>
          </a:prstGeom>
        </p:spPr>
      </p:pic>
      <p:pic>
        <p:nvPicPr>
          <p:cNvPr id="9" name="Grafik 9" descr="Çalıştır düz dolguyla">
            <a:extLst>
              <a:ext uri="{FF2B5EF4-FFF2-40B4-BE49-F238E27FC236}">
                <a16:creationId xmlns:a16="http://schemas.microsoft.com/office/drawing/2014/main" id="{01618917-AA44-47EF-7B37-715C481AA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765" y="5721266"/>
            <a:ext cx="914400" cy="914400"/>
          </a:xfrm>
          <a:prstGeom prst="rect">
            <a:avLst/>
          </a:prstGeom>
        </p:spPr>
      </p:pic>
      <p:pic>
        <p:nvPicPr>
          <p:cNvPr id="8" name="Grafik 9" descr="Çalıştır düz dolguyla">
            <a:extLst>
              <a:ext uri="{FF2B5EF4-FFF2-40B4-BE49-F238E27FC236}">
                <a16:creationId xmlns:a16="http://schemas.microsoft.com/office/drawing/2014/main" id="{9354ECCC-5A38-CD88-6D5A-467B3C874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7513" y="5721266"/>
            <a:ext cx="914400" cy="914400"/>
          </a:xfrm>
          <a:prstGeom prst="rect">
            <a:avLst/>
          </a:prstGeom>
        </p:spPr>
      </p:pic>
      <p:pic>
        <p:nvPicPr>
          <p:cNvPr id="10" name="Grafik 9" descr="Çalıştır düz dolguyla">
            <a:extLst>
              <a:ext uri="{FF2B5EF4-FFF2-40B4-BE49-F238E27FC236}">
                <a16:creationId xmlns:a16="http://schemas.microsoft.com/office/drawing/2014/main" id="{FC85A32E-5EEE-1711-66BD-82434AFC8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8763" y="5721266"/>
            <a:ext cx="914400" cy="914400"/>
          </a:xfrm>
          <a:prstGeom prst="rect">
            <a:avLst/>
          </a:prstGeom>
        </p:spPr>
      </p:pic>
      <p:pic>
        <p:nvPicPr>
          <p:cNvPr id="11" name="Grafik 9" descr="Çalıştır düz dolguyla">
            <a:extLst>
              <a:ext uri="{FF2B5EF4-FFF2-40B4-BE49-F238E27FC236}">
                <a16:creationId xmlns:a16="http://schemas.microsoft.com/office/drawing/2014/main" id="{DF996E61-0959-B885-7018-C001EB6BB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7439" y="5687041"/>
            <a:ext cx="914400" cy="914400"/>
          </a:xfrm>
          <a:prstGeom prst="rect">
            <a:avLst/>
          </a:prstGeom>
        </p:spPr>
      </p:pic>
      <p:pic>
        <p:nvPicPr>
          <p:cNvPr id="12" name="Grafik 9" descr="Çalıştır düz dolguyla">
            <a:extLst>
              <a:ext uri="{FF2B5EF4-FFF2-40B4-BE49-F238E27FC236}">
                <a16:creationId xmlns:a16="http://schemas.microsoft.com/office/drawing/2014/main" id="{616E8EEB-3C8F-E096-4C25-4FEA29D59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4274" y="5721266"/>
            <a:ext cx="914400" cy="914400"/>
          </a:xfrm>
          <a:prstGeom prst="rect">
            <a:avLst/>
          </a:prstGeom>
        </p:spPr>
      </p:pic>
      <p:pic>
        <p:nvPicPr>
          <p:cNvPr id="13" name="Grafik 9" descr="Çalıştır düz dolguyla">
            <a:extLst>
              <a:ext uri="{FF2B5EF4-FFF2-40B4-BE49-F238E27FC236}">
                <a16:creationId xmlns:a16="http://schemas.microsoft.com/office/drawing/2014/main" id="{537F0FD2-D4BF-BBEC-31DA-30A87678C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1109" y="5675695"/>
            <a:ext cx="914400" cy="914400"/>
          </a:xfrm>
          <a:prstGeom prst="rect">
            <a:avLst/>
          </a:prstGeom>
        </p:spPr>
      </p:pic>
      <p:pic>
        <p:nvPicPr>
          <p:cNvPr id="14" name="Grafik 9" descr="Çalıştır düz dolguyla">
            <a:extLst>
              <a:ext uri="{FF2B5EF4-FFF2-40B4-BE49-F238E27FC236}">
                <a16:creationId xmlns:a16="http://schemas.microsoft.com/office/drawing/2014/main" id="{A15D6476-8F4C-4D80-A3B4-443079F40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0087" y="5696313"/>
            <a:ext cx="914400" cy="914400"/>
          </a:xfrm>
          <a:prstGeom prst="rect">
            <a:avLst/>
          </a:prstGeom>
        </p:spPr>
      </p:pic>
      <p:pic>
        <p:nvPicPr>
          <p:cNvPr id="15" name="Grafik 9" descr="Çalıştır düz dolguyla">
            <a:extLst>
              <a:ext uri="{FF2B5EF4-FFF2-40B4-BE49-F238E27FC236}">
                <a16:creationId xmlns:a16="http://schemas.microsoft.com/office/drawing/2014/main" id="{82B33ACA-1C9A-061A-1527-02529C82B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8835" y="5687041"/>
            <a:ext cx="914400" cy="9144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FD40602-E81A-D9DF-BE41-478EE5F6E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" y="909654"/>
            <a:ext cx="6263056" cy="402814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9EBFF672-029B-8A1B-D926-061B0CD35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38" y="909655"/>
            <a:ext cx="5720133" cy="4028147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C0FD8E20-7CEB-15E2-2AE7-B69A978E1D1D}"/>
              </a:ext>
            </a:extLst>
          </p:cNvPr>
          <p:cNvSpPr txBox="1"/>
          <p:nvPr/>
        </p:nvSpPr>
        <p:spPr>
          <a:xfrm>
            <a:off x="1545193" y="5048029"/>
            <a:ext cx="413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FF00"/>
                </a:solidFill>
              </a:rPr>
              <a:t>Main Solution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9D786D7-3ED8-38A0-F4BC-9C46127F1637}"/>
              </a:ext>
            </a:extLst>
          </p:cNvPr>
          <p:cNvSpPr txBox="1"/>
          <p:nvPr/>
        </p:nvSpPr>
        <p:spPr>
          <a:xfrm>
            <a:off x="8080377" y="5059375"/>
            <a:ext cx="32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FFFF00"/>
                </a:solidFill>
              </a:rPr>
              <a:t>Boulder</a:t>
            </a:r>
            <a:r>
              <a:rPr lang="tr-TR" sz="2400" b="1" dirty="0">
                <a:solidFill>
                  <a:srgbClr val="FFFF00"/>
                </a:solidFill>
              </a:rPr>
              <a:t> Fall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F09EFC8A-04AD-0E6E-4E60-1A219743FE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74" y="5772772"/>
            <a:ext cx="761481" cy="7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Kafası karışmış kişi düz dolguyla">
            <a:extLst>
              <a:ext uri="{FF2B5EF4-FFF2-40B4-BE49-F238E27FC236}">
                <a16:creationId xmlns:a16="http://schemas.microsoft.com/office/drawing/2014/main" id="{97A5DEDC-ACD2-A996-EB77-1AFBFC8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82" y="4636735"/>
            <a:ext cx="1620371" cy="1609164"/>
          </a:xfrm>
          <a:prstGeom prst="rect">
            <a:avLst/>
          </a:prstGeom>
        </p:spPr>
      </p:pic>
      <p:pic>
        <p:nvPicPr>
          <p:cNvPr id="3" name="Grafik 3" descr="Dişlileri olan kafa düz dolguyla">
            <a:extLst>
              <a:ext uri="{FF2B5EF4-FFF2-40B4-BE49-F238E27FC236}">
                <a16:creationId xmlns:a16="http://schemas.microsoft.com/office/drawing/2014/main" id="{6DC7B2AC-C4F3-6812-56D6-F085F610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206" y="4636735"/>
            <a:ext cx="1620370" cy="1609164"/>
          </a:xfrm>
          <a:prstGeom prst="rect">
            <a:avLst/>
          </a:prstGeom>
        </p:spPr>
      </p:pic>
      <p:pic>
        <p:nvPicPr>
          <p:cNvPr id="4" name="Grafik 4" descr="Kafa içinde beyin düz dolguyla">
            <a:extLst>
              <a:ext uri="{FF2B5EF4-FFF2-40B4-BE49-F238E27FC236}">
                <a16:creationId xmlns:a16="http://schemas.microsoft.com/office/drawing/2014/main" id="{9B2B643C-4616-0B68-D9B2-C0178C390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9138" y="4551830"/>
            <a:ext cx="1541929" cy="1553135"/>
          </a:xfrm>
          <a:prstGeom prst="rect">
            <a:avLst/>
          </a:prstGeom>
        </p:spPr>
      </p:pic>
      <p:pic>
        <p:nvPicPr>
          <p:cNvPr id="5" name="Grafik 5" descr="Grup beyin fırtınası düz dolguyla">
            <a:extLst>
              <a:ext uri="{FF2B5EF4-FFF2-40B4-BE49-F238E27FC236}">
                <a16:creationId xmlns:a16="http://schemas.microsoft.com/office/drawing/2014/main" id="{9B75370C-B897-3F1C-9939-42FF58D18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5426" y="4372536"/>
            <a:ext cx="1732429" cy="1732429"/>
          </a:xfrm>
          <a:prstGeom prst="rect">
            <a:avLst/>
          </a:prstGeom>
        </p:spPr>
      </p:pic>
      <p:pic>
        <p:nvPicPr>
          <p:cNvPr id="6" name="Grafik 6" descr="Soru İşareti düz dolguyla">
            <a:extLst>
              <a:ext uri="{FF2B5EF4-FFF2-40B4-BE49-F238E27FC236}">
                <a16:creationId xmlns:a16="http://schemas.microsoft.com/office/drawing/2014/main" id="{CA22DA79-0200-3ECE-F0DF-89CCB74FD2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80000">
            <a:off x="839054" y="4066144"/>
            <a:ext cx="611842" cy="611842"/>
          </a:xfrm>
          <a:prstGeom prst="rect">
            <a:avLst/>
          </a:prstGeom>
        </p:spPr>
      </p:pic>
      <p:pic>
        <p:nvPicPr>
          <p:cNvPr id="7" name="Grafik 7" descr="Başparmak yukarı işareti  düz dolguyla">
            <a:extLst>
              <a:ext uri="{FF2B5EF4-FFF2-40B4-BE49-F238E27FC236}">
                <a16:creationId xmlns:a16="http://schemas.microsoft.com/office/drawing/2014/main" id="{3E884DAA-20E2-131A-D381-A0C1B8D4FC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1895" y="4105330"/>
            <a:ext cx="1978958" cy="1978958"/>
          </a:xfrm>
          <a:prstGeom prst="rect">
            <a:avLst/>
          </a:prstGeom>
        </p:spPr>
      </p:pic>
      <p:pic>
        <p:nvPicPr>
          <p:cNvPr id="8" name="Grafik 6" descr="Soru İşareti düz dolguyla">
            <a:extLst>
              <a:ext uri="{FF2B5EF4-FFF2-40B4-BE49-F238E27FC236}">
                <a16:creationId xmlns:a16="http://schemas.microsoft.com/office/drawing/2014/main" id="{A18C28A1-83FD-4BB2-F61C-93E93A1B12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4524" y="3987704"/>
            <a:ext cx="611842" cy="611842"/>
          </a:xfrm>
          <a:prstGeom prst="rect">
            <a:avLst/>
          </a:prstGeom>
        </p:spPr>
      </p:pic>
      <p:pic>
        <p:nvPicPr>
          <p:cNvPr id="9" name="Grafik 6" descr="Soru İşareti düz dolguyla">
            <a:extLst>
              <a:ext uri="{FF2B5EF4-FFF2-40B4-BE49-F238E27FC236}">
                <a16:creationId xmlns:a16="http://schemas.microsoft.com/office/drawing/2014/main" id="{2E025BC8-F422-72DF-AA36-50C8B1536C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80000">
            <a:off x="1903611" y="4066144"/>
            <a:ext cx="611842" cy="61184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4786F19-D52E-95DD-836E-56BEC90FB8C4}"/>
              </a:ext>
            </a:extLst>
          </p:cNvPr>
          <p:cNvSpPr txBox="1"/>
          <p:nvPr/>
        </p:nvSpPr>
        <p:spPr>
          <a:xfrm>
            <a:off x="1392330" y="456638"/>
            <a:ext cx="9623611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100" b="1" dirty="0">
                <a:solidFill>
                  <a:srgbClr val="FFC000"/>
                </a:solidFill>
                <a:latin typeface="Neue Haas Grotesk Text Pro"/>
              </a:rPr>
              <a:t>PROBLEMS ENCOUNTERED</a:t>
            </a:r>
            <a:endParaRPr lang="tr-TR" sz="5100" dirty="0">
              <a:solidFill>
                <a:srgbClr val="FFC000"/>
              </a:solidFill>
              <a:latin typeface="Neue Haas Grotesk Text Pro"/>
            </a:endParaRPr>
          </a:p>
          <a:p>
            <a:pPr algn="l"/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A6EF396-753A-12A8-1D12-9DC78902A714}"/>
              </a:ext>
            </a:extLst>
          </p:cNvPr>
          <p:cNvSpPr txBox="1"/>
          <p:nvPr/>
        </p:nvSpPr>
        <p:spPr>
          <a:xfrm>
            <a:off x="1652867" y="1808082"/>
            <a:ext cx="9285557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1.Communication</a:t>
            </a:r>
          </a:p>
          <a:p>
            <a:pPr algn="l"/>
            <a:r>
              <a:rPr lang="tr-T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2.Some </a:t>
            </a:r>
            <a:r>
              <a:rPr lang="tr-T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tr-T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algn="l"/>
            <a:r>
              <a:rPr lang="tr-T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3.Robot </a:t>
            </a:r>
            <a:r>
              <a:rPr lang="tr-T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tr-T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tr-TR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9289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Geniş ekran</PresentationFormat>
  <Paragraphs>74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Neue Haas Grotesk Text Pro</vt:lpstr>
      <vt:lpstr>Times New Roman</vt:lpstr>
      <vt:lpstr>Walbaum Display</vt:lpstr>
      <vt:lpstr>RegattaVTI</vt:lpstr>
      <vt:lpstr>Gravıty game</vt:lpstr>
      <vt:lpstr>CONTENTS  *INTRODUCTION *PROGRESS SUMMARY *ALGORITHM AND SOLUTION STRATEGIES *PROBLEMS ENCOUNTERED *SCREENSHOTS *CONCLUSION *REFERENCES</vt:lpstr>
      <vt:lpstr>WHAT IS THE PURPOSE OF THE PROJECT?</vt:lpstr>
      <vt:lpstr>REQUIREMENTS                    TASK SHARING</vt:lpstr>
      <vt:lpstr>PowerPoint Sunusu</vt:lpstr>
      <vt:lpstr>COMPLETED TASKS</vt:lpstr>
      <vt:lpstr>ADDITIONAL  IMPROVEMENTS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661</cp:revision>
  <dcterms:created xsi:type="dcterms:W3CDTF">2012-08-15T22:53:30Z</dcterms:created>
  <dcterms:modified xsi:type="dcterms:W3CDTF">2023-04-27T15:20:25Z</dcterms:modified>
</cp:coreProperties>
</file>