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2"/>
  </p:notesMasterIdLst>
  <p:sldIdLst>
    <p:sldId id="352" r:id="rId2"/>
    <p:sldId id="561" r:id="rId3"/>
    <p:sldId id="421" r:id="rId4"/>
    <p:sldId id="422" r:id="rId5"/>
    <p:sldId id="423" r:id="rId6"/>
    <p:sldId id="424" r:id="rId7"/>
    <p:sldId id="448" r:id="rId8"/>
    <p:sldId id="425" r:id="rId9"/>
    <p:sldId id="444" r:id="rId10"/>
    <p:sldId id="416" r:id="rId11"/>
    <p:sldId id="405" r:id="rId12"/>
    <p:sldId id="406" r:id="rId13"/>
    <p:sldId id="445" r:id="rId14"/>
    <p:sldId id="446" r:id="rId15"/>
    <p:sldId id="419" r:id="rId16"/>
    <p:sldId id="410" r:id="rId17"/>
    <p:sldId id="449" r:id="rId18"/>
    <p:sldId id="429" r:id="rId19"/>
    <p:sldId id="619" r:id="rId20"/>
    <p:sldId id="412" r:id="rId21"/>
    <p:sldId id="432" r:id="rId22"/>
    <p:sldId id="433" r:id="rId23"/>
    <p:sldId id="434" r:id="rId24"/>
    <p:sldId id="435" r:id="rId25"/>
    <p:sldId id="450" r:id="rId26"/>
    <p:sldId id="451" r:id="rId27"/>
    <p:sldId id="427" r:id="rId28"/>
    <p:sldId id="426" r:id="rId29"/>
    <p:sldId id="452" r:id="rId30"/>
    <p:sldId id="453" r:id="rId31"/>
    <p:sldId id="454" r:id="rId32"/>
    <p:sldId id="436" r:id="rId33"/>
    <p:sldId id="418" r:id="rId34"/>
    <p:sldId id="428" r:id="rId35"/>
    <p:sldId id="455" r:id="rId36"/>
    <p:sldId id="442" r:id="rId37"/>
    <p:sldId id="441" r:id="rId38"/>
    <p:sldId id="456" r:id="rId39"/>
    <p:sldId id="414" r:id="rId40"/>
    <p:sldId id="58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>
        <p:scale>
          <a:sx n="68" d="100"/>
          <a:sy n="68" d="100"/>
        </p:scale>
        <p:origin x="616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20-Aug-25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E22CC12-F0AE-473E-AC0D-E6EDBB12A353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   Dr. Noshina Tariq with thanks to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14150-CA31-4964-8EA9-BB4AB738084E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9C7DB-7BCC-4179-9B0F-8C8E680F5BAA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29131" y="360038"/>
            <a:ext cx="3333739" cy="672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36" b="1" i="0">
                <a:solidFill>
                  <a:srgbClr val="0000C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98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41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Presented by    Dr. Noshina Tariq with thanks to Dr. AKHTAR JAMIL 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85D-E715-4B5B-A3A0-C78EBCCD2762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47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7412526">
              <a:lnSpc>
                <a:spcPts val="1191"/>
              </a:lnSpc>
            </a:pPr>
            <a:fld id="{81D60167-4931-47E6-BA6A-407CBD079E47}" type="slidenum">
              <a:rPr lang="en-US" spc="-44" smtClean="0"/>
              <a:pPr marL="7412526">
                <a:lnSpc>
                  <a:spcPts val="1191"/>
                </a:lnSpc>
              </a:pPr>
              <a:t>‹#›</a:t>
            </a:fld>
            <a:endParaRPr lang="en-US" spc="-44" dirty="0"/>
          </a:p>
        </p:txBody>
      </p:sp>
    </p:spTree>
    <p:extLst>
      <p:ext uri="{BB962C8B-B14F-4D97-AF65-F5344CB8AC3E}">
        <p14:creationId xmlns:p14="http://schemas.microsoft.com/office/powerpoint/2010/main" val="351479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ABA2-834E-4B61-AE90-2CC67517F393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3EC3-BCA9-441D-A15C-FBCBAF3868B3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5847A-C92E-400A-B907-58F75507C404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F0D5-3F74-494F-8650-891852ADB984}" type="datetime1">
              <a:rPr lang="en-US" smtClean="0"/>
              <a:t>20-Aug-25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6CEC-F000-4B65-831B-6F971EE732CB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A36A-C994-452C-9592-561E529D89A0}" type="datetime1">
              <a:rPr lang="en-US" smtClean="0"/>
              <a:t>20-Aug-25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A963-3920-4221-B274-E2774BE74248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5979-8CD6-420B-AFDB-528F404E7C8A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97F03E7-4588-4B4A-8505-7D0E2C0F988C}" type="datetime1">
              <a:rPr lang="en-US" smtClean="0"/>
              <a:t>20-Aug-25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   Dr. Noshina Tariq with thanks to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i-platform/docs/ml-solutions-overview" TargetMode="External"/><Relationship Id="rId2" Type="http://schemas.openxmlformats.org/officeDocument/2006/relationships/hyperlink" Target="https://towardsdatascience.com/workflow-of-a-machine-learning-project-ec1dba419b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686D-71E2-4AF2-8EFB-88B2BF95592F}" type="datetime1">
              <a:rPr lang="en-US" smtClean="0"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4089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National University of Computer and Emerging Sciences,</a:t>
            </a:r>
          </a:p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Islamabad, Pakistan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Machine Learning Basics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Dr. </a:t>
            </a:r>
            <a:r>
              <a:rPr lang="en-GB" sz="2000" b="1" dirty="0" smtClean="0">
                <a:solidFill>
                  <a:srgbClr val="002060"/>
                </a:solidFill>
                <a:latin typeface="Arial" charset="0"/>
              </a:rPr>
              <a:t>Noshina Tariq</a:t>
            </a:r>
            <a:endParaRPr lang="en-GB" sz="2000" b="1" dirty="0">
              <a:solidFill>
                <a:srgbClr val="00206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</a:t>
            </a:r>
            <a:r>
              <a:rPr lang="en-GB" sz="2000" b="1" dirty="0" smtClean="0">
                <a:solidFill>
                  <a:srgbClr val="002060"/>
                </a:solidFill>
                <a:latin typeface="Arial" charset="0"/>
              </a:rPr>
              <a:t>AI &amp; DS</a:t>
            </a:r>
            <a:endParaRPr lang="en-GB" sz="2000" b="1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CS-4025: Deep Learning for Perception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79" y="228600"/>
            <a:ext cx="1223315" cy="12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can be defined as computational methods using </a:t>
            </a:r>
            <a:r>
              <a:rPr lang="en-US" dirty="0">
                <a:solidFill>
                  <a:srgbClr val="FF0000"/>
                </a:solidFill>
              </a:rPr>
              <a:t>experience</a:t>
            </a:r>
            <a:r>
              <a:rPr lang="en-US" dirty="0"/>
              <a:t> to </a:t>
            </a:r>
            <a:r>
              <a:rPr lang="en-US" dirty="0">
                <a:solidFill>
                  <a:srgbClr val="FF0000"/>
                </a:solidFill>
              </a:rPr>
              <a:t>improve performance </a:t>
            </a:r>
            <a:r>
              <a:rPr lang="en-US" dirty="0"/>
              <a:t>or to </a:t>
            </a:r>
            <a:r>
              <a:rPr lang="en-US" dirty="0">
                <a:solidFill>
                  <a:srgbClr val="FF0000"/>
                </a:solidFill>
              </a:rPr>
              <a:t>make accurate predictions</a:t>
            </a:r>
            <a:r>
              <a:rPr lang="en-US" dirty="0"/>
              <a:t>. </a:t>
            </a:r>
          </a:p>
          <a:p>
            <a:r>
              <a:rPr lang="en-US" i="1" dirty="0">
                <a:solidFill>
                  <a:srgbClr val="00B050"/>
                </a:solidFill>
              </a:rPr>
              <a:t>Experience</a:t>
            </a:r>
            <a:r>
              <a:rPr lang="en-US" i="1" dirty="0"/>
              <a:t> </a:t>
            </a:r>
            <a:r>
              <a:rPr lang="en-US" dirty="0"/>
              <a:t>refers to the </a:t>
            </a:r>
            <a:r>
              <a:rPr lang="en-US" dirty="0">
                <a:solidFill>
                  <a:srgbClr val="00B050"/>
                </a:solidFill>
              </a:rPr>
              <a:t>past information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 err="1"/>
              <a:t>Mohri</a:t>
            </a:r>
            <a:r>
              <a:rPr lang="en-US" dirty="0"/>
              <a:t> et al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23AB-3EF6-4EA5-A817-31BE78EC6EE8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2866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“A computer program is said to learn from </a:t>
            </a:r>
            <a:r>
              <a:rPr lang="en-US" dirty="0">
                <a:solidFill>
                  <a:srgbClr val="FF0000"/>
                </a:solidFill>
              </a:rPr>
              <a:t>experience E </a:t>
            </a:r>
            <a:r>
              <a:rPr lang="en-US" dirty="0"/>
              <a:t>with respect to some class of </a:t>
            </a:r>
            <a:r>
              <a:rPr lang="en-US" dirty="0">
                <a:solidFill>
                  <a:srgbClr val="FF0000"/>
                </a:solidFill>
              </a:rPr>
              <a:t>tasks 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performance measure P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/>
              <a:t>if its performance at tasks in T, as measured by P, improves with experience E”</a:t>
            </a:r>
          </a:p>
          <a:p>
            <a:pPr marL="0" indent="0">
              <a:buNone/>
            </a:pPr>
            <a:r>
              <a:rPr lang="en-US" dirty="0"/>
              <a:t>					Tom M. Mitchel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721BB-2546-47C4-9FD7-C1D0855308B7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114800"/>
            <a:ext cx="2190750" cy="19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checkers learning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41904"/>
            <a:ext cx="7886700" cy="4351338"/>
          </a:xfrm>
        </p:spPr>
        <p:txBody>
          <a:bodyPr/>
          <a:lstStyle/>
          <a:p>
            <a:r>
              <a:rPr lang="en-US" b="1" dirty="0"/>
              <a:t>Task T: </a:t>
            </a:r>
            <a:r>
              <a:rPr lang="en-US" dirty="0"/>
              <a:t>playing checkers</a:t>
            </a:r>
          </a:p>
          <a:p>
            <a:r>
              <a:rPr lang="en-US" b="1" dirty="0"/>
              <a:t>Performance measure P:</a:t>
            </a:r>
            <a:r>
              <a:rPr lang="en-US" dirty="0"/>
              <a:t> percent of games won against opponents</a:t>
            </a:r>
          </a:p>
          <a:p>
            <a:r>
              <a:rPr lang="en-US" b="1" dirty="0"/>
              <a:t>Training experience E:</a:t>
            </a:r>
            <a:r>
              <a:rPr lang="en-US" dirty="0"/>
              <a:t> playing practice games against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 descr="http://cdn.sheknows.com/articles/2010/03/girls-playing-check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488" y="3392068"/>
            <a:ext cx="4218462" cy="28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0BC9-1CAD-4055-9D70-A1743E93765E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346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CE7DE8-0188-41A4-AFF3-0A74A1D5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sz="3200" dirty="0">
                <a:latin typeface="TimesNewRomanPSMT"/>
              </a:rPr>
              <a:t>Your </a:t>
            </a:r>
            <a:r>
              <a:rPr lang="en-US" sz="3200" dirty="0">
                <a:solidFill>
                  <a:srgbClr val="0070C0"/>
                </a:solidFill>
                <a:latin typeface="TimesNewRomanPSMT"/>
              </a:rPr>
              <a:t>spam filter </a:t>
            </a:r>
            <a:r>
              <a:rPr lang="en-US" sz="3200" dirty="0">
                <a:latin typeface="TimesNewRomanPSMT"/>
              </a:rPr>
              <a:t>is a Machine Learning program</a:t>
            </a:r>
          </a:p>
          <a:p>
            <a:pPr lvl="1"/>
            <a:r>
              <a:rPr lang="en-US" sz="3200" dirty="0">
                <a:solidFill>
                  <a:srgbClr val="00B050"/>
                </a:solidFill>
                <a:latin typeface="TimesNewRomanPSMT"/>
              </a:rPr>
              <a:t>Binary Classification Problem</a:t>
            </a:r>
            <a:r>
              <a:rPr lang="en-US" sz="3200" dirty="0">
                <a:latin typeface="TimesNewRomanPSMT"/>
              </a:rPr>
              <a:t>: spam emails or </a:t>
            </a:r>
            <a:r>
              <a:rPr lang="en-US" sz="3200" dirty="0" err="1">
                <a:latin typeface="TimesNewRomanPSMT"/>
              </a:rPr>
              <a:t>nonspam</a:t>
            </a:r>
            <a:endParaRPr lang="en-US" sz="3200" dirty="0">
              <a:latin typeface="TimesNewRomanPSMT"/>
            </a:endParaRPr>
          </a:p>
          <a:p>
            <a:r>
              <a:rPr lang="en-US" sz="3600" dirty="0">
                <a:latin typeface="TimesNewRomanPSMT"/>
              </a:rPr>
              <a:t>To train a machine learning model, examples of emails that are  </a:t>
            </a:r>
            <a:r>
              <a:rPr lang="en-US" sz="3600" dirty="0">
                <a:solidFill>
                  <a:srgbClr val="FF0000"/>
                </a:solidFill>
                <a:latin typeface="TimesNewRomanPSMT"/>
              </a:rPr>
              <a:t>spam and </a:t>
            </a:r>
            <a:r>
              <a:rPr lang="en-US" sz="3600" dirty="0" err="1">
                <a:solidFill>
                  <a:srgbClr val="FF0000"/>
                </a:solidFill>
                <a:latin typeface="TimesNewRomanPSMT"/>
              </a:rPr>
              <a:t>nonspam</a:t>
            </a:r>
            <a:r>
              <a:rPr lang="en-US" sz="3600" dirty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US" sz="3600" dirty="0">
                <a:latin typeface="TimesNewRomanPSMT"/>
              </a:rPr>
              <a:t>should be presented to the model</a:t>
            </a:r>
          </a:p>
          <a:p>
            <a:pPr lvl="1"/>
            <a:r>
              <a:rPr lang="en-US" sz="3200" dirty="0">
                <a:solidFill>
                  <a:srgbClr val="0070C0"/>
                </a:solidFill>
                <a:latin typeface="TimesNewRomanPSMT"/>
              </a:rPr>
              <a:t>Usually flagged by users</a:t>
            </a:r>
          </a:p>
          <a:p>
            <a:pPr algn="l"/>
            <a:r>
              <a:rPr lang="en-US" sz="3200" dirty="0">
                <a:latin typeface="TimesNewRomanPSMT"/>
              </a:rPr>
              <a:t>The examples that the model uses to learn are called the </a:t>
            </a:r>
            <a:r>
              <a:rPr lang="en-US" sz="3200" dirty="0">
                <a:solidFill>
                  <a:srgbClr val="FF0000"/>
                </a:solidFill>
                <a:latin typeface="TimesNewRomanPS-ItalicMT"/>
              </a:rPr>
              <a:t>training set</a:t>
            </a:r>
            <a:r>
              <a:rPr lang="en-US" sz="3200" dirty="0">
                <a:latin typeface="TimesNewRomanPSMT"/>
              </a:rPr>
              <a:t>. </a:t>
            </a:r>
          </a:p>
          <a:p>
            <a:pPr lvl="1"/>
            <a:r>
              <a:rPr lang="en-US" sz="3200" dirty="0">
                <a:latin typeface="TimesNewRomanPSMT"/>
              </a:rPr>
              <a:t>Training instance (or sample). </a:t>
            </a:r>
          </a:p>
          <a:p>
            <a:endParaRPr lang="en-US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5098F-C46C-4ABB-9930-294C7780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BF1C-3669-4F35-BBA8-57583920A9C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D3DB5-A21A-4357-8C3A-3CB50233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EB7DA-B3BB-44E5-A7F0-48CF7B15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922A8-EEA9-4EB3-84C8-970E1E55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Tagging Problem</a:t>
            </a:r>
          </a:p>
        </p:txBody>
      </p:sp>
    </p:spTree>
    <p:extLst>
      <p:ext uri="{BB962C8B-B14F-4D97-AF65-F5344CB8AC3E}">
        <p14:creationId xmlns:p14="http://schemas.microsoft.com/office/powerpoint/2010/main" val="26266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9FB02C-2E30-4F99-8A85-B900C4D0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TimesNewRomanPSMT"/>
              </a:rPr>
              <a:t>For Spam classification:</a:t>
            </a:r>
          </a:p>
          <a:p>
            <a:pPr lvl="1"/>
            <a:r>
              <a:rPr lang="en-US" sz="2800" dirty="0">
                <a:latin typeface="TimesNewRomanPSMT"/>
              </a:rPr>
              <a:t>The </a:t>
            </a:r>
            <a:r>
              <a:rPr lang="en-US" sz="2800" dirty="0">
                <a:solidFill>
                  <a:srgbClr val="FF0000"/>
                </a:solidFill>
                <a:latin typeface="TimesNewRomanPSMT"/>
              </a:rPr>
              <a:t>task T </a:t>
            </a:r>
            <a:r>
              <a:rPr lang="en-US" sz="2800" dirty="0">
                <a:latin typeface="TimesNewRomanPSMT"/>
              </a:rPr>
              <a:t>is to flag spam for new emails</a:t>
            </a:r>
          </a:p>
          <a:p>
            <a:pPr lvl="1"/>
            <a:r>
              <a:rPr lang="en-US" sz="2800" dirty="0">
                <a:latin typeface="TimesNewRomanPSMT"/>
              </a:rPr>
              <a:t>The </a:t>
            </a:r>
            <a:r>
              <a:rPr lang="en-US" sz="2800" dirty="0">
                <a:solidFill>
                  <a:srgbClr val="00B050"/>
                </a:solidFill>
                <a:latin typeface="TimesNewRomanPSMT"/>
              </a:rPr>
              <a:t>experience </a:t>
            </a:r>
            <a:r>
              <a:rPr lang="en-US" sz="2800" i="1" dirty="0">
                <a:solidFill>
                  <a:srgbClr val="00B050"/>
                </a:solidFill>
                <a:latin typeface="TimesNewRomanPS-ItalicMT"/>
              </a:rPr>
              <a:t>E </a:t>
            </a:r>
            <a:r>
              <a:rPr lang="en-US" sz="2800" dirty="0">
                <a:latin typeface="TimesNewRomanPSMT"/>
              </a:rPr>
              <a:t>is the </a:t>
            </a:r>
            <a:r>
              <a:rPr lang="en-US" sz="2800" i="1" dirty="0">
                <a:latin typeface="TimesNewRomanPS-ItalicMT"/>
              </a:rPr>
              <a:t>training data</a:t>
            </a:r>
            <a:r>
              <a:rPr lang="en-US" sz="2800" dirty="0">
                <a:latin typeface="TimesNewRomanPSMT"/>
              </a:rPr>
              <a:t>, </a:t>
            </a:r>
          </a:p>
          <a:p>
            <a:pPr lvl="1"/>
            <a:r>
              <a:rPr lang="en-US" sz="2800" dirty="0">
                <a:latin typeface="TimesNewRomanPSMT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TimesNewRomanPSMT"/>
              </a:rPr>
              <a:t>performance measure </a:t>
            </a:r>
            <a:r>
              <a:rPr lang="en-US" sz="2800" i="1" dirty="0">
                <a:solidFill>
                  <a:srgbClr val="0070C0"/>
                </a:solidFill>
                <a:latin typeface="TimesNewRomanPS-ItalicMT"/>
              </a:rPr>
              <a:t>P </a:t>
            </a:r>
            <a:r>
              <a:rPr lang="en-US" sz="2800" dirty="0">
                <a:latin typeface="TimesNewRomanPSMT"/>
              </a:rPr>
              <a:t>needs to be defined; </a:t>
            </a:r>
          </a:p>
          <a:p>
            <a:pPr lvl="2"/>
            <a:r>
              <a:rPr lang="en-US" sz="2800" dirty="0">
                <a:latin typeface="TimesNewRomanPSMT"/>
              </a:rPr>
              <a:t>Percentage of correctly classified emails (</a:t>
            </a:r>
            <a:r>
              <a:rPr lang="en-US" sz="2800" i="1" dirty="0">
                <a:latin typeface="TimesNewRomanPS-ItalicMT"/>
              </a:rPr>
              <a:t>accuracy)</a:t>
            </a:r>
            <a:endParaRPr lang="en-US" sz="2800" dirty="0">
              <a:latin typeface="TimesNewRomanPSMT"/>
            </a:endParaRPr>
          </a:p>
          <a:p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F2B30-D337-41E1-BB66-CC6451DE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F87D-A570-48D8-9ED5-CC1E5BD210B3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2A31D-1543-4C4D-A9EF-E9EAACC7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6CE2-2961-4AD1-AE36-FD4FDB36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8DA7D3-33E3-45B1-83BD-54780604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Tagging Problem</a:t>
            </a:r>
          </a:p>
        </p:txBody>
      </p:sp>
    </p:spTree>
    <p:extLst>
      <p:ext uri="{BB962C8B-B14F-4D97-AF65-F5344CB8AC3E}">
        <p14:creationId xmlns:p14="http://schemas.microsoft.com/office/powerpoint/2010/main" val="343232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3FCC-8183-4080-A7F6-12145773DC42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Learning…</a:t>
            </a:r>
          </a:p>
        </p:txBody>
      </p:sp>
      <p:pic>
        <p:nvPicPr>
          <p:cNvPr id="2050" name="Picture 2" descr="Image result for reinforcement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467395"/>
            <a:ext cx="6829425" cy="46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55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SimSun" panose="02010600030101010101" pitchFamily="2" charset="-122"/>
              </a:rPr>
              <a:t>For supervised learning, we provide </a:t>
            </a:r>
            <a:r>
              <a:rPr lang="en-US" altLang="zh-CN" sz="3200" dirty="0">
                <a:solidFill>
                  <a:srgbClr val="FF0000"/>
                </a:solidFill>
                <a:ea typeface="SimSun" panose="02010600030101010101" pitchFamily="2" charset="-122"/>
              </a:rPr>
              <a:t>both data and labels </a:t>
            </a:r>
            <a:r>
              <a:rPr lang="en-US" altLang="zh-CN" sz="3200" dirty="0">
                <a:ea typeface="SimSun" panose="02010600030101010101" pitchFamily="2" charset="-122"/>
              </a:rPr>
              <a:t>for training the algorithm.</a:t>
            </a:r>
          </a:p>
          <a:p>
            <a:r>
              <a:rPr lang="en-US" altLang="zh-CN" sz="3200" dirty="0">
                <a:ea typeface="SimSun" panose="02010600030101010101" pitchFamily="2" charset="-122"/>
              </a:rPr>
              <a:t>The algorithms learns from the </a:t>
            </a:r>
            <a:r>
              <a:rPr lang="en-US" altLang="zh-CN" sz="3200" dirty="0">
                <a:solidFill>
                  <a:srgbClr val="FF0000"/>
                </a:solidFill>
                <a:ea typeface="SimSun" panose="02010600030101010101" pitchFamily="2" charset="-122"/>
              </a:rPr>
              <a:t>data and labels</a:t>
            </a:r>
          </a:p>
          <a:p>
            <a:r>
              <a:rPr lang="en-US" altLang="zh-CN" sz="3200" dirty="0">
                <a:ea typeface="SimSun" panose="02010600030101010101" pitchFamily="2" charset="-122"/>
              </a:rPr>
              <a:t>After training, we can pass </a:t>
            </a:r>
            <a:r>
              <a:rPr lang="en-US" altLang="zh-CN" sz="3200" dirty="0">
                <a:solidFill>
                  <a:srgbClr val="0070C0"/>
                </a:solidFill>
                <a:ea typeface="SimSun" panose="02010600030101010101" pitchFamily="2" charset="-122"/>
              </a:rPr>
              <a:t>test samples </a:t>
            </a:r>
            <a:r>
              <a:rPr lang="en-US" altLang="zh-CN" sz="3200" dirty="0">
                <a:ea typeface="SimSun" panose="02010600030101010101" pitchFamily="2" charset="-122"/>
              </a:rPr>
              <a:t>to check if the </a:t>
            </a:r>
            <a:r>
              <a:rPr lang="en-US" altLang="zh-CN" sz="3200" dirty="0">
                <a:solidFill>
                  <a:srgbClr val="0070C0"/>
                </a:solidFill>
                <a:ea typeface="SimSun" panose="02010600030101010101" pitchFamily="2" charset="-122"/>
              </a:rPr>
              <a:t>algorithm learned the data or not</a:t>
            </a:r>
          </a:p>
          <a:p>
            <a:r>
              <a:rPr lang="en-US" altLang="zh-CN" sz="3200" dirty="0">
                <a:solidFill>
                  <a:srgbClr val="00B050"/>
                </a:solidFill>
                <a:ea typeface="SimSun" panose="02010600030101010101" pitchFamily="2" charset="-122"/>
              </a:rPr>
              <a:t>Most popular </a:t>
            </a:r>
            <a:r>
              <a:rPr lang="en-US" altLang="zh-CN" sz="3200" dirty="0">
                <a:ea typeface="SimSun" panose="02010600030101010101" pitchFamily="2" charset="-122"/>
              </a:rPr>
              <a:t>in ML community</a:t>
            </a:r>
          </a:p>
          <a:p>
            <a:endParaRPr lang="en-US" altLang="zh-CN" sz="3200" dirty="0">
              <a:solidFill>
                <a:sysClr val="windowText" lastClr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C89E-513B-440E-B28D-ABA963352C98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DC6B4-35C2-4F63-B75F-A3C298F1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0C7B-69A8-49B2-86B6-13338DAB1FE4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54D2-0A96-47DD-BF01-41F8695B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04294-F26D-47B1-99B0-C683548E3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3305E1-A1B4-4504-A0E1-4C5FDEBC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68BB18-A50A-5395-9875-94B84DFB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54021"/>
            <a:ext cx="4732430" cy="2484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E5238E-57FC-4723-CF8A-9EF6B41F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994" y="1507411"/>
            <a:ext cx="5609111" cy="24143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C5761E-94DF-F892-9311-9183F44A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052656"/>
            <a:ext cx="3313545" cy="23100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89F0A3-FE1C-E452-258F-E203F3A13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9994" y="3948343"/>
            <a:ext cx="3450560" cy="24143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FD626B-4963-BBD5-1485-83C8D9C8C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3921767"/>
            <a:ext cx="3478951" cy="24242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5A312A-88D6-58BE-9EE2-62343D642C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1382" y="1447801"/>
            <a:ext cx="2362405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E02E-4E30-4158-B39C-D220CDDD3CEA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600200"/>
            <a:ext cx="5562600" cy="476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3B65C-7264-006C-3ACB-8624CBB0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solidFill>
                  <a:srgbClr val="333333"/>
                </a:solidFill>
                <a:effectLst/>
                <a:latin typeface="-apple-system"/>
              </a:rPr>
              <a:t>Supervised learning is widely used for tasks such 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-apple-system"/>
              </a:rPr>
              <a:t>Classifying medical images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Given a large datasets of images of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-apple-system"/>
              </a:rPr>
              <a:t>malignant and benign tumors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-apple-system"/>
              </a:rPr>
              <a:t>Translating between pairs of languages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Pairs of sentences that have the same meaning in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-apple-system"/>
              </a:rPr>
              <a:t>two different languages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-apple-system"/>
              </a:rPr>
              <a:t>Detecting objects in a self-driving car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Provide the model with examples of 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-apple-system"/>
              </a:rPr>
              <a:t>cars, pedestrians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-apple-system"/>
              </a:rPr>
              <a:t>, etc.</a:t>
            </a:r>
          </a:p>
          <a:p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3AD33-CFDA-0E74-D68A-18DB5F18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9B63-87A2-44E8-891B-218F6616ADF9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F1D8-EF89-7B6C-8F08-F6ACAAE3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DE627-1FB6-32C0-406E-654AEA6D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5F67970-B423-8E6C-186C-C76BB026A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learning: Example</a:t>
            </a:r>
          </a:p>
        </p:txBody>
      </p:sp>
    </p:spTree>
    <p:extLst>
      <p:ext uri="{BB962C8B-B14F-4D97-AF65-F5344CB8AC3E}">
        <p14:creationId xmlns:p14="http://schemas.microsoft.com/office/powerpoint/2010/main" val="342406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FDC06A-2AE3-4A87-8A96-524AD37D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shared via </a:t>
            </a:r>
            <a:r>
              <a:rPr lang="en-US" dirty="0">
                <a:solidFill>
                  <a:srgbClr val="FF0000"/>
                </a:solidFill>
              </a:rPr>
              <a:t>Google Classroom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Class Code</a:t>
            </a:r>
            <a:endParaRPr lang="en-PK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DCFD0-A2E1-40C1-BF82-D309D6B4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F055-9FE9-4330-AB61-B8B71E3B18A3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86768-7462-4A85-B79C-3313B31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97BE7-9C11-4126-A14A-AC44D5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8150192-A01B-4697-A1C8-94293465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  <a:endParaRPr lang="en-PK" dirty="0"/>
          </a:p>
        </p:txBody>
      </p:sp>
      <p:sp>
        <p:nvSpPr>
          <p:cNvPr id="7" name="Rectangle 6"/>
          <p:cNvSpPr/>
          <p:nvPr/>
        </p:nvSpPr>
        <p:spPr>
          <a:xfrm>
            <a:off x="2667000" y="2610921"/>
            <a:ext cx="8077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600" dirty="0">
                <a:solidFill>
                  <a:srgbClr val="FF0000"/>
                </a:solidFill>
              </a:rPr>
              <a:t>sr2pyool</a:t>
            </a:r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08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3342" y="533400"/>
            <a:ext cx="4349058" cy="8382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Supervised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33342" y="1828800"/>
            <a:ext cx="4950802" cy="3657600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2915-41E0-43CA-A285-93497F8D3C18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140224"/>
            <a:ext cx="7086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Space (X)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Represents the attributes or characteristics that describe an object.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in text classification, the features could be </a:t>
            </a:r>
            <a:r>
              <a:rPr lang="en-US" b="1" dirty="0"/>
              <a:t>words in a document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biological classification, the features could be </a:t>
            </a:r>
            <a:r>
              <a:rPr lang="en-US" b="1" dirty="0"/>
              <a:t>cell properties</a:t>
            </a:r>
            <a:r>
              <a:rPr lang="en-US" dirty="0"/>
              <a:t> like shape, size,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Label Space (Y)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Corresponds to the categories or labels we assign to data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in text classification, labels could be the </a:t>
            </a:r>
            <a:r>
              <a:rPr lang="en-US" b="1" dirty="0">
                <a:solidFill>
                  <a:srgbClr val="FF0000"/>
                </a:solidFill>
              </a:rPr>
              <a:t>type of article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such as "Sports", "News", or "Science".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biological classification, the labels could be "Anemic cell" or "Healthy cell".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Discrete Labels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The labels are distinct and non-overlapping categories that the model aims to predict.</a:t>
            </a:r>
          </a:p>
          <a:p>
            <a:r>
              <a:rPr lang="en-US" b="1" dirty="0"/>
              <a:t>Example in Action: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Classification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 Space (X)</a:t>
            </a:r>
            <a:r>
              <a:rPr lang="en-US" dirty="0"/>
              <a:t>: The words appearing in the document.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Label Space (Y)</a:t>
            </a:r>
            <a:r>
              <a:rPr lang="en-US" dirty="0"/>
              <a:t>: Categories like </a:t>
            </a:r>
            <a:r>
              <a:rPr lang="en-US" b="1" dirty="0"/>
              <a:t>"Sports"</a:t>
            </a:r>
            <a:r>
              <a:rPr lang="en-US" dirty="0"/>
              <a:t>, </a:t>
            </a:r>
            <a:r>
              <a:rPr lang="en-US" b="1" dirty="0"/>
              <a:t>"News"</a:t>
            </a:r>
            <a:r>
              <a:rPr lang="en-US" dirty="0"/>
              <a:t>, and </a:t>
            </a:r>
            <a:r>
              <a:rPr lang="en-US" b="1" dirty="0"/>
              <a:t>"Science"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Cell Classification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Feature Space (X)</a:t>
            </a:r>
            <a:r>
              <a:rPr lang="en-US" dirty="0"/>
              <a:t>: The properties of cells, such as shape, size, or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Label Space (Y)</a:t>
            </a:r>
            <a:r>
              <a:rPr lang="en-US" dirty="0"/>
              <a:t>: Categories like </a:t>
            </a:r>
            <a:r>
              <a:rPr lang="en-US" b="1" dirty="0"/>
              <a:t>"Anemic cell"</a:t>
            </a:r>
            <a:r>
              <a:rPr lang="en-US" dirty="0"/>
              <a:t> or </a:t>
            </a:r>
            <a:r>
              <a:rPr lang="en-US" b="1" dirty="0"/>
              <a:t>"Healthy cell"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118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533400"/>
            <a:ext cx="9558775" cy="59691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7F74-1FA4-45F0-96B0-07AFB34FD72E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-76200"/>
            <a:ext cx="10972800" cy="8382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4017981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609600"/>
            <a:ext cx="6000750" cy="21621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D809C-5E13-48D8-97F1-9D1CF7E6C696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3676" y="-76200"/>
            <a:ext cx="10972800" cy="8382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60989"/>
              </p:ext>
            </p:extLst>
          </p:nvPr>
        </p:nvGraphicFramePr>
        <p:xfrm>
          <a:off x="612741" y="2762056"/>
          <a:ext cx="10969659" cy="3640650"/>
        </p:xfrm>
        <a:graphic>
          <a:graphicData uri="http://schemas.openxmlformats.org/drawingml/2006/table">
            <a:tbl>
              <a:tblPr/>
              <a:tblGrid>
                <a:gridCol w="3656553">
                  <a:extLst>
                    <a:ext uri="{9D8B030D-6E8A-4147-A177-3AD203B41FA5}">
                      <a16:colId xmlns:a16="http://schemas.microsoft.com/office/drawing/2014/main" val="27697090"/>
                    </a:ext>
                  </a:extLst>
                </a:gridCol>
                <a:gridCol w="3656553">
                  <a:extLst>
                    <a:ext uri="{9D8B030D-6E8A-4147-A177-3AD203B41FA5}">
                      <a16:colId xmlns:a16="http://schemas.microsoft.com/office/drawing/2014/main" val="3312440855"/>
                    </a:ext>
                  </a:extLst>
                </a:gridCol>
                <a:gridCol w="3656553">
                  <a:extLst>
                    <a:ext uri="{9D8B030D-6E8A-4147-A177-3AD203B41FA5}">
                      <a16:colId xmlns:a16="http://schemas.microsoft.com/office/drawing/2014/main" val="414563671"/>
                    </a:ext>
                  </a:extLst>
                </a:gridCol>
              </a:tblGrid>
              <a:tr h="37340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Classification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565465"/>
                  </a:ext>
                </a:extLst>
              </a:tr>
              <a:tr h="653450">
                <a:tc>
                  <a:txBody>
                    <a:bodyPr/>
                    <a:lstStyle/>
                    <a:p>
                      <a:r>
                        <a:rPr lang="en-US" b="1"/>
                        <a:t>Output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(e.g., price, temperature, 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Discrete (e.g., spam, disease, animal type)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064730"/>
                  </a:ext>
                </a:extLst>
              </a:tr>
              <a:tr h="653450">
                <a:tc>
                  <a:txBody>
                    <a:bodyPr/>
                    <a:lstStyle/>
                    <a:p>
                      <a:r>
                        <a:rPr lang="en-US" b="1"/>
                        <a:t>Nature of Problem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numerical values based on input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a category/label based on input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158824"/>
                  </a:ext>
                </a:extLst>
              </a:tr>
              <a:tr h="653450">
                <a:tc>
                  <a:txBody>
                    <a:bodyPr/>
                    <a:lstStyle/>
                    <a:p>
                      <a:r>
                        <a:rPr lang="en-US" b="1" dirty="0"/>
                        <a:t>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Predicting house prices, stock prices,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Email spam detection, disease diagnosis, object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835789"/>
                  </a:ext>
                </a:extLst>
              </a:tr>
              <a:tr h="653450">
                <a:tc>
                  <a:txBody>
                    <a:bodyPr/>
                    <a:lstStyle/>
                    <a:p>
                      <a:r>
                        <a:rPr lang="en-US" b="1"/>
                        <a:t>Algorithms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Regression, Polynomial Regression, 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Logistic Regression, Decision Trees, SVM, Neural Networks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016017"/>
                  </a:ext>
                </a:extLst>
              </a:tr>
              <a:tr h="653450">
                <a:tc>
                  <a:txBody>
                    <a:bodyPr/>
                    <a:lstStyle/>
                    <a:p>
                      <a:r>
                        <a:rPr lang="en-US" b="1"/>
                        <a:t>Use Cases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Quantitative analysis (e.g., sales forecasting)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Qualitative analysis (e.g., categorizing emails or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765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168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1439-E677-4B1B-9538-3F9674673175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1591491"/>
            <a:ext cx="86010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1" y="1600201"/>
            <a:ext cx="7614167" cy="45259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02EA-9962-41D0-8D32-9E3D41A5AE49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02986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69A272-145F-4902-980B-12A13F87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NewRomanPSMT"/>
              </a:rPr>
              <a:t>Can regression algorithms be used for classification and vice versa?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  <a:latin typeface="TimesNewRomanPSMT"/>
              </a:rPr>
              <a:t>Yes, some algorithms can be used</a:t>
            </a:r>
            <a:r>
              <a:rPr lang="en-US" sz="3200" dirty="0">
                <a:latin typeface="TimesNewRomanPSMT"/>
              </a:rPr>
              <a:t>.</a:t>
            </a:r>
          </a:p>
          <a:p>
            <a:pPr algn="l"/>
            <a:r>
              <a:rPr lang="en-US" sz="3200" dirty="0">
                <a:solidFill>
                  <a:srgbClr val="0070C0"/>
                </a:solidFill>
                <a:latin typeface="TimesNewRomanPS-ItalicMT"/>
              </a:rPr>
              <a:t>Logistic Regression </a:t>
            </a:r>
            <a:r>
              <a:rPr lang="en-US" sz="3200" dirty="0">
                <a:latin typeface="TimesNewRomanPSMT"/>
              </a:rPr>
              <a:t>is commonly used for classification</a:t>
            </a:r>
            <a:endParaRPr lang="en-US" sz="3200" dirty="0">
              <a:latin typeface="TimesNewRomanPS-ItalicMT"/>
            </a:endParaRPr>
          </a:p>
          <a:p>
            <a:pPr lvl="1"/>
            <a:r>
              <a:rPr lang="en-US" sz="3200" dirty="0">
                <a:latin typeface="TimesNewRomanPSMT"/>
              </a:rPr>
              <a:t>Predicts probability belonging to a class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0F70D7-E98C-41D6-93A3-CDC9DB3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FC60A-0865-4B5A-B720-03D93059FEFF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22E20-86F0-4E87-ABAF-4B22B7F6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DF999-E42C-4218-AABB-C931694A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1F37B9-B227-40DA-90C6-A122DD05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7677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7F9094-B1E7-4917-B501-F5475B453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supervised ML algorithms: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Linear Regression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Logistic Regression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Support Vector Machines (SVMs)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Decision Trees and Random Forests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Neural networks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k-Nearest Neighbors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549E26-483C-4C90-9C04-33E8A21B6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A8DC2-8224-4A3B-AB28-E0ABEF9BBD3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DEE64-EE19-4BE3-A013-25A86CA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BF3B4-4AFA-4491-9BB5-A5E52CAD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1BD624-9FE2-4672-8B17-D83FC9C8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045298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For unsupervised learning, we provide </a:t>
            </a:r>
            <a:r>
              <a:rPr lang="en-US" altLang="zh-CN" dirty="0">
                <a:solidFill>
                  <a:srgbClr val="00B0F0"/>
                </a:solidFill>
                <a:ea typeface="SimSun" panose="02010600030101010101" pitchFamily="2" charset="-122"/>
              </a:rPr>
              <a:t>data but NOT labels </a:t>
            </a:r>
            <a:r>
              <a:rPr lang="en-US" altLang="zh-CN" dirty="0">
                <a:ea typeface="SimSun" panose="02010600030101010101" pitchFamily="2" charset="-122"/>
              </a:rPr>
              <a:t>for training the algorithm </a:t>
            </a:r>
          </a:p>
          <a:p>
            <a:r>
              <a:rPr lang="en-US" dirty="0"/>
              <a:t>The system tries to learn </a:t>
            </a:r>
            <a:r>
              <a:rPr lang="en-US" dirty="0">
                <a:solidFill>
                  <a:srgbClr val="00B050"/>
                </a:solidFill>
              </a:rPr>
              <a:t>without a teacher</a:t>
            </a:r>
            <a:r>
              <a:rPr lang="en-US" dirty="0"/>
              <a:t>.</a:t>
            </a:r>
          </a:p>
          <a:p>
            <a:r>
              <a:rPr lang="en-US" dirty="0"/>
              <a:t>Learns </a:t>
            </a:r>
            <a:r>
              <a:rPr lang="en-US" dirty="0">
                <a:solidFill>
                  <a:srgbClr val="FF0000"/>
                </a:solidFill>
              </a:rPr>
              <a:t>relations among data </a:t>
            </a:r>
            <a:r>
              <a:rPr lang="en-US" dirty="0"/>
              <a:t>by itself</a:t>
            </a:r>
          </a:p>
          <a:p>
            <a:r>
              <a:rPr lang="en-US" dirty="0"/>
              <a:t>Then put the data into different </a:t>
            </a:r>
            <a:r>
              <a:rPr lang="en-US" dirty="0">
                <a:solidFill>
                  <a:srgbClr val="FF0000"/>
                </a:solidFill>
              </a:rPr>
              <a:t>groups/clusters</a:t>
            </a:r>
            <a:endParaRPr lang="en-US" altLang="zh-CN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CE6F2-4A81-4B55-97F8-81B7377011AC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04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600200"/>
            <a:ext cx="6553200" cy="439754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37B3-4287-4A04-8F7B-ED622B48138C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7410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F3E3E-6135-4BE8-B86D-ECBC8E4B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B269-2599-4BF0-A12D-B1A0EA37094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217D6-3D20-4C7E-BC24-6E74E38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D6CFC-88AA-4EA8-9EB8-48AB904C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5E60BD-65D2-4A07-8DAB-5BB8A782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1026" name="Picture 2" descr="A Brief Introduction to Unsupervised Learning | by Aidan Wilson | Towards  Data Science">
            <a:extLst>
              <a:ext uri="{FF2B5EF4-FFF2-40B4-BE49-F238E27FC236}">
                <a16:creationId xmlns:a16="http://schemas.microsoft.com/office/drawing/2014/main" id="{5DDF4CC3-F152-4CA7-BD79-7FB198E100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41" b="4034"/>
          <a:stretch/>
        </p:blipFill>
        <p:spPr bwMode="auto">
          <a:xfrm>
            <a:off x="3200400" y="1568201"/>
            <a:ext cx="4495800" cy="478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1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  <a:p>
            <a:r>
              <a:rPr lang="en-US" dirty="0"/>
              <a:t>What is machine learning?</a:t>
            </a: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Classification vs Regression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B7EA-BDCF-4D23-9C1C-56D98D85453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29D15-ADE5-4118-B271-1FC5BE4C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widely used unsupervised learning algorithms:</a:t>
            </a:r>
          </a:p>
          <a:p>
            <a:pPr lvl="1"/>
            <a:r>
              <a:rPr lang="en-US" dirty="0"/>
              <a:t>K-Means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 err="1"/>
              <a:t>Apriori</a:t>
            </a:r>
            <a:endParaRPr lang="en-US" dirty="0"/>
          </a:p>
          <a:p>
            <a:pPr lvl="1"/>
            <a:r>
              <a:rPr lang="en-US" dirty="0"/>
              <a:t>Hierarchical Cluster Analysis (HCA)</a:t>
            </a:r>
          </a:p>
          <a:p>
            <a:pPr lvl="1"/>
            <a:r>
              <a:rPr lang="en-US" dirty="0"/>
              <a:t>One-class SVM</a:t>
            </a:r>
          </a:p>
          <a:p>
            <a:endParaRPr lang="en-US" sz="18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55CF0-787C-4962-AC18-63E56DA1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E989-708B-44E0-805B-6BBEADC5C59A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41EC9-7A91-4CD4-ABA4-F0688F7D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91A9-B8F6-4FB0-9761-9BD6A0EB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35C6F39-DA81-4F7D-893C-C538FEF9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18158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C2905-422D-4019-9219-40115F6B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Dimensionality reduction</a:t>
            </a:r>
          </a:p>
          <a:p>
            <a:r>
              <a:rPr lang="en-US" dirty="0"/>
              <a:t>Clustering</a:t>
            </a:r>
          </a:p>
          <a:p>
            <a:r>
              <a:rPr lang="en-US" dirty="0"/>
              <a:t>Anomaly detection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A5CCD-6D5D-42D6-A39A-DA2461A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CD633-6A04-4EB8-9634-2CEA92A8EBFA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44318-C881-41F6-8702-A9777403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D046E-8F3C-4851-BA2D-24D6019F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EBBCA6-2405-4D9F-9E01-4D5471B2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Unsupervised Learning	</a:t>
            </a:r>
          </a:p>
        </p:txBody>
      </p:sp>
    </p:spTree>
    <p:extLst>
      <p:ext uri="{BB962C8B-B14F-4D97-AF65-F5344CB8AC3E}">
        <p14:creationId xmlns:p14="http://schemas.microsoft.com/office/powerpoint/2010/main" val="3137257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40E7-CFE2-4521-BC6C-BA467081858B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52" y="1589314"/>
            <a:ext cx="78962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6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53A0B-C040-4DAA-8C3C-872A3B30ECC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 Unsupervised Learning </a:t>
            </a:r>
          </a:p>
        </p:txBody>
      </p:sp>
      <p:pic>
        <p:nvPicPr>
          <p:cNvPr id="1026" name="Picture 2" descr="Image result for unsupervised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39181"/>
            <a:ext cx="708837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51366" y="2819400"/>
            <a:ext cx="102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Labels: y</a:t>
            </a:r>
          </a:p>
        </p:txBody>
      </p:sp>
    </p:spTree>
    <p:extLst>
      <p:ext uri="{BB962C8B-B14F-4D97-AF65-F5344CB8AC3E}">
        <p14:creationId xmlns:p14="http://schemas.microsoft.com/office/powerpoint/2010/main" val="760217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learning system, called an </a:t>
            </a:r>
            <a:r>
              <a:rPr lang="en-US" dirty="0">
                <a:solidFill>
                  <a:srgbClr val="00B050"/>
                </a:solidFill>
              </a:rPr>
              <a:t>agent</a:t>
            </a:r>
            <a:r>
              <a:rPr lang="en-US" dirty="0"/>
              <a:t>, can </a:t>
            </a:r>
            <a:r>
              <a:rPr lang="en-US" dirty="0">
                <a:solidFill>
                  <a:srgbClr val="00B0F0"/>
                </a:solidFill>
              </a:rPr>
              <a:t>observe the environment, select and perform actions</a:t>
            </a:r>
            <a:r>
              <a:rPr lang="en-US" dirty="0"/>
              <a:t>:</a:t>
            </a:r>
          </a:p>
          <a:p>
            <a:pPr lvl="1"/>
            <a:r>
              <a:rPr lang="en-US" sz="2800" dirty="0"/>
              <a:t>Get </a:t>
            </a:r>
            <a:r>
              <a:rPr lang="en-US" sz="2800" dirty="0">
                <a:solidFill>
                  <a:srgbClr val="00B050"/>
                </a:solidFill>
              </a:rPr>
              <a:t>positive rewards </a:t>
            </a:r>
            <a:r>
              <a:rPr lang="en-US" sz="2800" dirty="0"/>
              <a:t>for good actions</a:t>
            </a:r>
          </a:p>
          <a:p>
            <a:pPr lvl="1"/>
            <a:r>
              <a:rPr lang="en-US" sz="2800" dirty="0"/>
              <a:t>Get </a:t>
            </a:r>
            <a:r>
              <a:rPr lang="en-US" sz="2800" dirty="0">
                <a:solidFill>
                  <a:srgbClr val="00B050"/>
                </a:solidFill>
              </a:rPr>
              <a:t>negative rewards </a:t>
            </a:r>
            <a:r>
              <a:rPr lang="en-US" sz="2800" dirty="0"/>
              <a:t>for wrong action</a:t>
            </a:r>
          </a:p>
          <a:p>
            <a:r>
              <a:rPr lang="en-US" dirty="0"/>
              <a:t>Reinforcement learning </a:t>
            </a:r>
            <a:r>
              <a:rPr lang="en-US" dirty="0">
                <a:solidFill>
                  <a:srgbClr val="FF0000"/>
                </a:solidFill>
              </a:rPr>
              <a:t>refers to goal-oriented algorithms</a:t>
            </a:r>
            <a:r>
              <a:rPr lang="en-US" dirty="0"/>
              <a:t>, which learn how to attain a complex </a:t>
            </a:r>
            <a:r>
              <a:rPr lang="en-US" dirty="0">
                <a:solidFill>
                  <a:srgbClr val="FF0000"/>
                </a:solidFill>
              </a:rPr>
              <a:t>objective (goal) or maximize </a:t>
            </a:r>
          </a:p>
          <a:p>
            <a:endParaRPr lang="en-US" altLang="zh-CN" dirty="0">
              <a:solidFill>
                <a:sysClr val="windowText" lastClr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A708E-8C24-4C2C-8F55-A35FE804B6BA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8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71A47-629A-41A9-AFCC-A35F43408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It must then learn by itself what is the best strategy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latin typeface="TimesNewRomanPSMT"/>
              </a:rPr>
              <a:t>P</a:t>
            </a:r>
            <a:r>
              <a:rPr lang="en-US" sz="2800" dirty="0">
                <a:solidFill>
                  <a:srgbClr val="00B050"/>
                </a:solidFill>
                <a:latin typeface="TimesNewRomanPS-ItalicMT"/>
              </a:rPr>
              <a:t>olicy</a:t>
            </a:r>
            <a:r>
              <a:rPr lang="en-US" sz="2800" dirty="0">
                <a:latin typeface="TimesNewRomanPS-ItalicMT"/>
              </a:rPr>
              <a:t>: best strategy</a:t>
            </a:r>
            <a:endParaRPr lang="en-US" sz="2800" dirty="0">
              <a:latin typeface="TimesNewRomanPSMT"/>
            </a:endParaRPr>
          </a:p>
          <a:p>
            <a:pPr algn="l"/>
            <a:r>
              <a:rPr lang="en-US" b="0" i="0" u="none" strike="noStrike" baseline="0" dirty="0">
                <a:latin typeface="TimesNewRomanPSMT"/>
              </a:rPr>
              <a:t>A policy defines what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NewRomanPSMT"/>
              </a:rPr>
              <a:t>action the agent should choose </a:t>
            </a:r>
            <a:r>
              <a:rPr lang="en-US" b="0" i="0" u="none" strike="noStrike" baseline="0" dirty="0">
                <a:latin typeface="TimesNewRomanPSMT"/>
              </a:rPr>
              <a:t>when it is in a given situation.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Example: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Playing games, Robotics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Robots </a:t>
            </a:r>
            <a:r>
              <a:rPr lang="en-US" dirty="0">
                <a:ea typeface="SimSun" panose="02010600030101010101" pitchFamily="2" charset="-122"/>
              </a:rPr>
              <a:t>learn how to walk.</a:t>
            </a:r>
          </a:p>
          <a:p>
            <a:pPr lvl="1"/>
            <a:r>
              <a:rPr lang="en-US" sz="2800" dirty="0">
                <a:latin typeface="TimesNewRomanPSMT"/>
              </a:rPr>
              <a:t>DeepMind’s AlphaGo</a:t>
            </a:r>
          </a:p>
          <a:p>
            <a:pPr lvl="1"/>
            <a:endParaRPr lang="en-US" dirty="0">
              <a:ea typeface="SimSun" panose="02010600030101010101" pitchFamily="2" charset="-122"/>
            </a:endParaRPr>
          </a:p>
          <a:p>
            <a:endParaRPr lang="en-US" altLang="zh-CN" dirty="0">
              <a:ea typeface="SimSun" panose="02010600030101010101" pitchFamily="2" charset="-122"/>
            </a:endParaRPr>
          </a:p>
          <a:p>
            <a:pPr algn="l"/>
            <a:endParaRPr lang="en-US" dirty="0">
              <a:ea typeface="SimSun" panose="02010600030101010101" pitchFamily="2" charset="-122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46D9A0-230B-4834-87AD-49F1D80B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279-91FF-49DE-9D44-DF3D0BD603E8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D24CE-61B6-406F-9678-9E006DC0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FAAB2-313C-479F-ACC0-A093ABFF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24DF71-75D8-4B1E-8AA9-5010D9E7C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DF4A17-126D-46D1-86AE-38D263049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3200401"/>
            <a:ext cx="28575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FE9E-EB14-4290-9747-D5A45B9C28C2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  <p:pic>
        <p:nvPicPr>
          <p:cNvPr id="3074" name="Picture 2" descr="Image result for reinforcement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87686"/>
            <a:ext cx="7010400" cy="443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1" y="1699420"/>
            <a:ext cx="7329357" cy="45259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C85C-85CC-4993-A949-DBAEE16AF62D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a typeface="SimSun" panose="02010600030101010101" pitchFamily="2" charset="-122"/>
              </a:rPr>
              <a:t>Reinforcement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3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A48F2C-2D4C-4D15-970F-912CCCA6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</a:t>
            </a:r>
            <a:r>
              <a:rPr lang="en-US" dirty="0">
                <a:solidFill>
                  <a:srgbClr val="00B050"/>
                </a:solidFill>
              </a:rPr>
              <a:t>data is changing</a:t>
            </a:r>
            <a:r>
              <a:rPr lang="en-US" dirty="0"/>
              <a:t>, should we </a:t>
            </a:r>
            <a:r>
              <a:rPr lang="en-US" dirty="0">
                <a:solidFill>
                  <a:srgbClr val="FF0000"/>
                </a:solidFill>
              </a:rPr>
              <a:t>retrain</a:t>
            </a:r>
            <a:r>
              <a:rPr lang="en-US" dirty="0"/>
              <a:t> the model from scratch?</a:t>
            </a:r>
          </a:p>
          <a:p>
            <a:r>
              <a:rPr lang="en-US" dirty="0"/>
              <a:t>Or anything else can be done?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54A38-09E5-4ABB-A3D8-0B62F8F9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7E0DB-D535-423B-A9B2-2387B08B3E04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055A7-B76E-4AD4-BB97-98EAC55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D8F73-BA30-4701-B03F-155F0A5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ED4C76-45EF-451B-85BC-5EBB3D97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Curiosity: Question of the Day</a:t>
            </a:r>
          </a:p>
        </p:txBody>
      </p:sp>
    </p:spTree>
    <p:extLst>
      <p:ext uri="{BB962C8B-B14F-4D97-AF65-F5344CB8AC3E}">
        <p14:creationId xmlns:p14="http://schemas.microsoft.com/office/powerpoint/2010/main" val="123250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tr-TR" dirty="0">
                <a:cs typeface="Times New Roman" panose="02020603050405020304" pitchFamily="18" charset="0"/>
              </a:rPr>
              <a:t>Read  1</a:t>
            </a:r>
            <a:r>
              <a:rPr lang="en-GB" altLang="tr-TR" baseline="30000" dirty="0">
                <a:cs typeface="Times New Roman" panose="02020603050405020304" pitchFamily="18" charset="0"/>
              </a:rPr>
              <a:t>st</a:t>
            </a:r>
            <a:r>
              <a:rPr lang="en-GB" altLang="tr-TR" dirty="0">
                <a:cs typeface="Times New Roman" panose="02020603050405020304" pitchFamily="18" charset="0"/>
              </a:rPr>
              <a:t> Chapter of </a:t>
            </a:r>
            <a:r>
              <a:rPr lang="en-US" altLang="tr-TR" dirty="0">
                <a:cs typeface="Times New Roman" panose="02020603050405020304" pitchFamily="18" charset="0"/>
              </a:rPr>
              <a:t>Hands-on Machine Learning with Scikit-Learn, Keras, and TensorFlow- (2019)</a:t>
            </a:r>
          </a:p>
          <a:p>
            <a:r>
              <a:rPr lang="en-GB" altLang="tr-TR" i="1" dirty="0">
                <a:cs typeface="Times New Roman" panose="02020603050405020304" pitchFamily="18" charset="0"/>
                <a:hlinkClick r:id="rId2"/>
              </a:rPr>
              <a:t>https://towardsdatascience.com/workflow-of-a-machine-learning-project-ec1dba419b94</a:t>
            </a:r>
            <a:endParaRPr lang="en-GB" altLang="tr-TR" i="1" dirty="0">
              <a:cs typeface="Times New Roman" panose="02020603050405020304" pitchFamily="18" charset="0"/>
            </a:endParaRPr>
          </a:p>
          <a:p>
            <a:r>
              <a:rPr lang="en-GB" altLang="tr-TR" i="1" dirty="0">
                <a:cs typeface="Times New Roman" panose="02020603050405020304" pitchFamily="18" charset="0"/>
                <a:hlinkClick r:id="rId3"/>
              </a:rPr>
              <a:t>https://cloud.google.com/ai-platform/docs/ml-solutions-overview</a:t>
            </a:r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GB" altLang="tr-TR" i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940B-4845-4BE6-99C3-DDFA07760BCD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2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solve a specific problem? </a:t>
            </a:r>
          </a:p>
          <a:p>
            <a:pPr lvl="1"/>
            <a:r>
              <a:rPr lang="en-US" dirty="0"/>
              <a:t>We write a program with a </a:t>
            </a:r>
            <a:r>
              <a:rPr lang="en-US" dirty="0">
                <a:solidFill>
                  <a:srgbClr val="FF0000"/>
                </a:solidFill>
              </a:rPr>
              <a:t>set of rules </a:t>
            </a:r>
            <a:r>
              <a:rPr lang="en-US" dirty="0"/>
              <a:t>that are useful to solve the problem.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Find average of </a:t>
            </a:r>
          </a:p>
          <a:p>
            <a:pPr marL="457200" lvl="1" indent="0">
              <a:buNone/>
            </a:pPr>
            <a:r>
              <a:rPr lang="en-US" dirty="0"/>
              <a:t>    three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E49F-91A6-4E5A-A935-91E6FD91204E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62909"/>
            <a:ext cx="3543436" cy="38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40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F4F88-12FF-483A-A7B5-EF4BDA0A1678}" type="datetime1">
              <a:rPr lang="en-US" smtClean="0"/>
              <a:t>20-Aug-25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0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situations it is very difficult to </a:t>
            </a:r>
            <a:r>
              <a:rPr lang="en-US" dirty="0">
                <a:solidFill>
                  <a:srgbClr val="FF0000"/>
                </a:solidFill>
              </a:rPr>
              <a:t>specify those rule</a:t>
            </a:r>
            <a:r>
              <a:rPr lang="en-US" dirty="0"/>
              <a:t>s to solve a problem.</a:t>
            </a:r>
          </a:p>
          <a:p>
            <a:r>
              <a:rPr lang="en-US" dirty="0"/>
              <a:t>For example, given a picture determine whether there is </a:t>
            </a:r>
            <a:r>
              <a:rPr lang="en-US" dirty="0">
                <a:solidFill>
                  <a:srgbClr val="00B050"/>
                </a:solidFill>
              </a:rPr>
              <a:t>a cat in the image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1749-305E-4D94-8C0D-119BFECF912D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02" y="3482953"/>
            <a:ext cx="5936159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6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face of a specific person?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0B988-0830-4ECB-BA50-D3EFB24B0157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210654"/>
            <a:ext cx="6858000" cy="40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A27065E-FB61-4B6B-9D29-D6931E0DB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93465"/>
            <a:ext cx="6781800" cy="381540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BB9E4-8F0A-4868-81CD-9B765003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CD8F3-02EF-4F72-9E90-6E1A33256B75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B3916-B907-47E6-B6B9-0D639D50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0AEDD-8185-41F0-BB9F-1EE4A311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2FD1926-8A71-43C0-9F68-9AA2D035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B673A5-F570-4462-9FD9-B994BB8F5E8F}"/>
              </a:ext>
            </a:extLst>
          </p:cNvPr>
          <p:cNvSpPr txBox="1"/>
          <p:nvPr/>
        </p:nvSpPr>
        <p:spPr>
          <a:xfrm>
            <a:off x="3384056" y="1608690"/>
            <a:ext cx="4693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Benign vs Malignant tumor</a:t>
            </a:r>
          </a:p>
        </p:txBody>
      </p:sp>
    </p:spTree>
    <p:extLst>
      <p:ext uri="{BB962C8B-B14F-4D97-AF65-F5344CB8AC3E}">
        <p14:creationId xmlns:p14="http://schemas.microsoft.com/office/powerpoint/2010/main" val="949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600200"/>
            <a:ext cx="5791200" cy="4525963"/>
          </a:xfrm>
        </p:spPr>
        <p:txBody>
          <a:bodyPr/>
          <a:lstStyle/>
          <a:p>
            <a:r>
              <a:rPr lang="en-US" dirty="0"/>
              <a:t>Any learning systems </a:t>
            </a:r>
            <a:r>
              <a:rPr lang="en-US" dirty="0">
                <a:solidFill>
                  <a:srgbClr val="00B050"/>
                </a:solidFill>
              </a:rPr>
              <a:t>are not directly programmed using conditions </a:t>
            </a:r>
            <a:r>
              <a:rPr lang="en-US" dirty="0"/>
              <a:t>to solve a problem</a:t>
            </a:r>
          </a:p>
          <a:p>
            <a:r>
              <a:rPr lang="en-US" dirty="0"/>
              <a:t>Instead it should </a:t>
            </a:r>
            <a:r>
              <a:rPr lang="en-US" dirty="0">
                <a:solidFill>
                  <a:srgbClr val="FF0000"/>
                </a:solidFill>
              </a:rPr>
              <a:t>learn from examples </a:t>
            </a:r>
            <a:r>
              <a:rPr lang="en-US" dirty="0"/>
              <a:t>(data)</a:t>
            </a:r>
          </a:p>
          <a:p>
            <a:r>
              <a:rPr lang="en-US" dirty="0"/>
              <a:t>From </a:t>
            </a:r>
            <a:r>
              <a:rPr lang="en-US" dirty="0">
                <a:solidFill>
                  <a:srgbClr val="00B0F0"/>
                </a:solidFill>
              </a:rPr>
              <a:t>trial-and-error experience</a:t>
            </a:r>
            <a:r>
              <a:rPr lang="en-US" dirty="0"/>
              <a:t> trying to solve the problem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BE59-7091-42D2-A85A-F75E988D9F4E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181600"/>
            <a:ext cx="6076950" cy="781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2211645"/>
            <a:ext cx="6602359" cy="25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0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08C449-B0C5-4372-BEC9-77E12577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NewRomanPSMT"/>
              </a:rPr>
              <a:t>Machine Learning is the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NewRomanPSMT"/>
              </a:rPr>
              <a:t>science (and art) </a:t>
            </a:r>
            <a:r>
              <a:rPr lang="en-US" b="0" i="0" u="none" strike="noStrike" baseline="0" dirty="0">
                <a:latin typeface="TimesNewRomanPSMT"/>
              </a:rPr>
              <a:t>of programming computers so they can </a:t>
            </a:r>
            <a:r>
              <a:rPr lang="en-US" b="0" i="1" u="none" strike="noStrike" baseline="0" dirty="0">
                <a:solidFill>
                  <a:srgbClr val="FF0000"/>
                </a:solidFill>
                <a:latin typeface="TimesNewRomanPS-ItalicMT"/>
              </a:rPr>
              <a:t>learn from data</a:t>
            </a:r>
            <a:r>
              <a:rPr lang="en-US" b="0" i="0" u="none" strike="noStrike" baseline="0" dirty="0">
                <a:latin typeface="TimesNewRomanPSMT"/>
              </a:rPr>
              <a:t>.</a:t>
            </a:r>
          </a:p>
          <a:p>
            <a:pPr algn="l"/>
            <a:endParaRPr lang="en-US" b="0" i="1" u="none" strike="noStrike" baseline="0" dirty="0">
              <a:latin typeface="TimesNewRomanPS-ItalicMT"/>
            </a:endParaRPr>
          </a:p>
          <a:p>
            <a:pPr algn="l"/>
            <a:r>
              <a:rPr lang="en-US" b="0" i="1" u="none" strike="noStrike" baseline="0" dirty="0">
                <a:latin typeface="TimesNewRomanPS-ItalicMT"/>
              </a:rPr>
              <a:t>[Machine Learning is the] field of study that gives computers the ability to </a:t>
            </a:r>
            <a:r>
              <a:rPr lang="en-US" b="0" i="1" u="none" strike="noStrike" baseline="0" dirty="0">
                <a:solidFill>
                  <a:srgbClr val="0070C0"/>
                </a:solidFill>
                <a:latin typeface="TimesNewRomanPS-ItalicMT"/>
              </a:rPr>
              <a:t>learn without being explicitly programmed</a:t>
            </a:r>
            <a:r>
              <a:rPr lang="en-US" b="0" i="1" u="none" strike="noStrike" baseline="0" dirty="0">
                <a:latin typeface="TimesNewRomanPS-ItalicMT"/>
              </a:rPr>
              <a:t>.</a:t>
            </a:r>
          </a:p>
          <a:p>
            <a:pPr lvl="1"/>
            <a:r>
              <a:rPr lang="en-US" b="0" i="0" u="none" strike="noStrike" baseline="0" dirty="0">
                <a:latin typeface="TimesNewRomanPSMT"/>
              </a:rPr>
              <a:t>Arthur Samuel, 1959</a:t>
            </a:r>
            <a:endParaRPr lang="en-US" b="0" i="0" u="none" strike="noStrike" baseline="0" dirty="0">
              <a:latin typeface="TimesNewRomanPS-ItalicMT"/>
            </a:endParaRPr>
          </a:p>
          <a:p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68BAB-476B-4905-A605-15FFB736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E45F7-DE30-4D6C-A5E5-BED33495BAE1}" type="datetime1">
              <a:rPr lang="en-US" smtClean="0"/>
              <a:t>20-Aug-25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09529-7F0C-4BBB-A041-0610C71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Noshina Tariq with thanks to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7EC28-AC46-490D-BA89-45D4B70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4C0073-608C-4ADA-98AA-E3C28B61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9412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1792</Words>
  <Application>Microsoft Office PowerPoint</Application>
  <PresentationFormat>Widescreen</PresentationFormat>
  <Paragraphs>296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SimSun</vt:lpstr>
      <vt:lpstr>-apple-system</vt:lpstr>
      <vt:lpstr>Arial</vt:lpstr>
      <vt:lpstr>Arial</vt:lpstr>
      <vt:lpstr>Calibri</vt:lpstr>
      <vt:lpstr>Times New Roman</vt:lpstr>
      <vt:lpstr>TimesNewRomanPS-ItalicMT</vt:lpstr>
      <vt:lpstr>TimesNewRomanPSMT</vt:lpstr>
      <vt:lpstr>Wingdings</vt:lpstr>
      <vt:lpstr>Office Theme</vt:lpstr>
      <vt:lpstr>PowerPoint Presentation</vt:lpstr>
      <vt:lpstr>Course Materials</vt:lpstr>
      <vt:lpstr>Goals</vt:lpstr>
      <vt:lpstr>What is Learning?</vt:lpstr>
      <vt:lpstr>What is Learning?</vt:lpstr>
      <vt:lpstr>What is Learning?</vt:lpstr>
      <vt:lpstr>What is Learning?</vt:lpstr>
      <vt:lpstr>What is Learning?</vt:lpstr>
      <vt:lpstr>What is Machine Learning?</vt:lpstr>
      <vt:lpstr>What is Machine Learning?</vt:lpstr>
      <vt:lpstr>What is Machine Learning?</vt:lpstr>
      <vt:lpstr>A checkers learning problem</vt:lpstr>
      <vt:lpstr>Spam Tagging Problem</vt:lpstr>
      <vt:lpstr>Spam Tagging Problem</vt:lpstr>
      <vt:lpstr>Types of Machine Learning…</vt:lpstr>
      <vt:lpstr>Supervised learning</vt:lpstr>
      <vt:lpstr>Supervised learning: Example</vt:lpstr>
      <vt:lpstr>Supervised learning: Example</vt:lpstr>
      <vt:lpstr>Supervised learning: Example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Usage of Unsupervised Learning </vt:lpstr>
      <vt:lpstr>Unsupervised Learning</vt:lpstr>
      <vt:lpstr>Supervised vs Unsupervised Learning </vt:lpstr>
      <vt:lpstr>Reinforcement learning</vt:lpstr>
      <vt:lpstr>Reinforcement learning</vt:lpstr>
      <vt:lpstr>Reinforcement learning</vt:lpstr>
      <vt:lpstr>Reinforcement learning</vt:lpstr>
      <vt:lpstr>Curiosity: Question of the Day</vt:lpstr>
      <vt:lpstr>Reference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KING's LAPTOP STORE</cp:lastModifiedBy>
  <cp:revision>1327</cp:revision>
  <dcterms:created xsi:type="dcterms:W3CDTF">2006-08-16T00:00:00Z</dcterms:created>
  <dcterms:modified xsi:type="dcterms:W3CDTF">2025-08-20T06:51:02Z</dcterms:modified>
</cp:coreProperties>
</file>