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48" r:id="rId1"/>
  </p:sldMasterIdLst>
  <p:notesMasterIdLst>
    <p:notesMasterId r:id="rId34"/>
  </p:notesMasterIdLst>
  <p:sldIdLst>
    <p:sldId id="522" r:id="rId2"/>
    <p:sldId id="421" r:id="rId3"/>
    <p:sldId id="463" r:id="rId4"/>
    <p:sldId id="422" r:id="rId5"/>
    <p:sldId id="423" r:id="rId6"/>
    <p:sldId id="405" r:id="rId7"/>
    <p:sldId id="419" r:id="rId8"/>
    <p:sldId id="464" r:id="rId9"/>
    <p:sldId id="418" r:id="rId10"/>
    <p:sldId id="455" r:id="rId11"/>
    <p:sldId id="466" r:id="rId12"/>
    <p:sldId id="420" r:id="rId13"/>
    <p:sldId id="520" r:id="rId14"/>
    <p:sldId id="521" r:id="rId15"/>
    <p:sldId id="479" r:id="rId16"/>
    <p:sldId id="480" r:id="rId17"/>
    <p:sldId id="465" r:id="rId18"/>
    <p:sldId id="519" r:id="rId19"/>
    <p:sldId id="481" r:id="rId20"/>
    <p:sldId id="467" r:id="rId21"/>
    <p:sldId id="447" r:id="rId22"/>
    <p:sldId id="468" r:id="rId23"/>
    <p:sldId id="482" r:id="rId24"/>
    <p:sldId id="508" r:id="rId25"/>
    <p:sldId id="262" r:id="rId26"/>
    <p:sldId id="263" r:id="rId27"/>
    <p:sldId id="500" r:id="rId28"/>
    <p:sldId id="509" r:id="rId29"/>
    <p:sldId id="510" r:id="rId30"/>
    <p:sldId id="511" r:id="rId31"/>
    <p:sldId id="273" r:id="rId32"/>
    <p:sldId id="41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v" initials="C" lastIdx="1" clrIdx="0">
    <p:extLst>
      <p:ext uri="{19B8F6BF-5375-455C-9EA6-DF929625EA0E}">
        <p15:presenceInfo xmlns:p15="http://schemas.microsoft.com/office/powerpoint/2012/main" userId="Cv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>
      <p:cViewPr varScale="1">
        <p:scale>
          <a:sx n="68" d="100"/>
          <a:sy n="68" d="100"/>
        </p:scale>
        <p:origin x="616" y="3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28C82-CA69-4C24-80B0-668ACBAF35BA}" type="datetimeFigureOut">
              <a:rPr lang="en-US" smtClean="0"/>
              <a:pPr/>
              <a:t>28-Aug-25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793F-0F1D-49B1-A0BA-855CC243B4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D1793F-0F1D-49B1-A0BA-855CC243B45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005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13207C-337C-5744-B32B-244402CD9E3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331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492876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F3D38A30-706E-47C6-A2ED-DDF4137A5D65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492876"/>
            <a:ext cx="3860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477001"/>
            <a:ext cx="2844800" cy="365125"/>
          </a:xfr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AB81A-B953-45AA-919F-EDD23E161D9E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328AC-8BE7-42D7-A205-C22886BD50B1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D9D9F-D3A5-47B5-9FD4-BF587E85199E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609600" y="609601"/>
            <a:ext cx="10972800" cy="838200"/>
          </a:xfrm>
        </p:spPr>
        <p:txBody>
          <a:bodyPr>
            <a:noAutofit/>
          </a:bodyPr>
          <a:lstStyle>
            <a:lvl1pPr>
              <a:defRPr sz="3600" b="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6AF73-F34A-45BD-8AE4-C2510D0A5546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365EF-E7C9-4DD6-80E9-1C47ECFD2DC2}" type="datetime1">
              <a:rPr lang="en-US" smtClean="0"/>
              <a:t>28-Aug-25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17391-CD19-412D-9F32-F42B659890BC}" type="datetime1">
              <a:rPr lang="en-US" smtClean="0"/>
              <a:t>28-Aug-25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D09D-8611-4EC7-8D15-38DCBAD07996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600" y="1524000"/>
            <a:ext cx="109728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97D92-BDAE-4FF7-B291-7E35306078DD}" type="datetime1">
              <a:rPr lang="en-US" smtClean="0"/>
              <a:t>28-Aug-25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EAF23-875E-41F3-86AF-B28CF5B0FE17}" type="datetime1">
              <a:rPr lang="en-US" smtClean="0"/>
              <a:t>28-Aug-25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271B11-8C4E-4D43-8DA6-8184779A13D7}" type="datetime1">
              <a:rPr lang="en-US" smtClean="0"/>
              <a:t>28-Aug-25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E1D6CDA-11BC-4FB9-AD2D-41970D93B461}"/>
              </a:ext>
            </a:extLst>
          </p:cNvPr>
          <p:cNvSpPr/>
          <p:nvPr userDrawn="1"/>
        </p:nvSpPr>
        <p:spPr>
          <a:xfrm>
            <a:off x="14400" y="182564"/>
            <a:ext cx="12158400" cy="3508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28801"/>
            <a:ext cx="10972800" cy="4297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49A6A586-A1A5-410F-BCC8-096102D3AA8D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77000"/>
            <a:ext cx="3860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77000"/>
            <a:ext cx="28448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64F4-CF91-48AF-A4C8-643C80890701}" type="datetime1">
              <a:rPr lang="en-US" smtClean="0"/>
              <a:t>28-Aug-25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440891"/>
            <a:ext cx="723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National University of Computer and Emerging Sciences,</a:t>
            </a:r>
          </a:p>
          <a:p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</a:rPr>
              <a:t>Islamabad, Pakistan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2400301" y="2589242"/>
            <a:ext cx="7391399" cy="83820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45791" dir="3378596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Machine Learning Basics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2552700" y="4829633"/>
            <a:ext cx="70866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Dr. </a:t>
            </a:r>
            <a:r>
              <a:rPr lang="en-GB" sz="2000" b="1" dirty="0" smtClean="0">
                <a:solidFill>
                  <a:srgbClr val="002060"/>
                </a:solidFill>
                <a:latin typeface="Arial" charset="0"/>
              </a:rPr>
              <a:t>Noshina Tariq</a:t>
            </a:r>
            <a:endParaRPr lang="en-GB" sz="2000" b="1" dirty="0">
              <a:solidFill>
                <a:srgbClr val="002060"/>
              </a:solidFill>
              <a:latin typeface="Arial" charset="0"/>
            </a:endParaRPr>
          </a:p>
          <a:p>
            <a:pPr algn="ctr">
              <a:spcBef>
                <a:spcPct val="50000"/>
              </a:spcBef>
            </a:pPr>
            <a:r>
              <a:rPr lang="en-GB" sz="2000" b="1" dirty="0">
                <a:solidFill>
                  <a:srgbClr val="002060"/>
                </a:solidFill>
                <a:latin typeface="Arial" charset="0"/>
              </a:rPr>
              <a:t>Department of Computer Science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514600" y="3842753"/>
            <a:ext cx="739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800" b="1" smtClean="0"/>
              <a:t>DS-5006 Deep </a:t>
            </a:r>
            <a:r>
              <a:rPr lang="en-US" sz="2800" b="1" dirty="0" smtClean="0"/>
              <a:t>Learning</a:t>
            </a:r>
            <a:endParaRPr lang="en-US" sz="2800" b="1" dirty="0"/>
          </a:p>
        </p:txBody>
      </p:sp>
      <p:pic>
        <p:nvPicPr>
          <p:cNvPr id="4098" name="Picture 2" descr="National University of Computer and Emerging Sciences - Wikipedia">
            <a:extLst>
              <a:ext uri="{FF2B5EF4-FFF2-40B4-BE49-F238E27FC236}">
                <a16:creationId xmlns:a16="http://schemas.microsoft.com/office/drawing/2014/main" id="{E0F510F5-0228-44A0-926A-4D4211F68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979" y="228600"/>
            <a:ext cx="1223315" cy="12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8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028552"/>
            <a:ext cx="5627968" cy="296718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AB7EA-C4E7-4FE7-B9BC-3D0D72F3B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B8D02-79E5-48E8-A39F-F4766EBABC5E}" type="datetime1">
              <a:rPr lang="en-US" smtClean="0"/>
              <a:t>28-Aug-25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FA130-54A1-4268-B43E-988A8FF4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52400" y="214491"/>
            <a:ext cx="6324600" cy="61863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Artificial Intelligence (AI)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Broadest field → making machines mimic human intelligence.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Includes reasoning, problem-solving, decision-making, language, vision.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Chess-playing programs, Siri, autonomous cars.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Subset of AI.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Focuses on systems that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 patterns from 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improve performance.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Spam filters, recommendation systems (Netflix, YouTube).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(DL)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Subset of ML.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multi-layered neural networks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automatic feature extraction.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Especially powerful in images, speech, natural language.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Face recognition,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ChatGPT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self-driving car vision.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547784" y="4495800"/>
            <a:ext cx="548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Question: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If </a:t>
            </a:r>
            <a:r>
              <a:rPr lang="en-US" b="1" dirty="0">
                <a:solidFill>
                  <a:srgbClr val="FF0000"/>
                </a:solidFill>
              </a:rPr>
              <a:t>AI is the big circle, where do ML and DL fit in? Can you think of an AI example that is not ML?</a:t>
            </a:r>
          </a:p>
        </p:txBody>
      </p:sp>
    </p:spTree>
    <p:extLst>
      <p:ext uri="{BB962C8B-B14F-4D97-AF65-F5344CB8AC3E}">
        <p14:creationId xmlns:p14="http://schemas.microsoft.com/office/powerpoint/2010/main" val="1128581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9E4CE5D-B7FB-491C-8553-65068D12B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Different </a:t>
            </a:r>
            <a:r>
              <a:rPr lang="en-US" dirty="0"/>
              <a:t>algorithms (Decision Trees, SVM, Neural Networks) fit data in different ways.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linear regression draws a line, decision tree splits rules.</a:t>
            </a:r>
          </a:p>
          <a:p>
            <a:r>
              <a:rPr lang="en-US" dirty="0" smtClean="0"/>
              <a:t>Models </a:t>
            </a:r>
            <a:r>
              <a:rPr lang="en-US" dirty="0"/>
              <a:t>can have many </a:t>
            </a:r>
            <a:r>
              <a:rPr lang="en-US" dirty="0" err="1" smtClean="0">
                <a:solidFill>
                  <a:srgbClr val="00B0F0"/>
                </a:solidFill>
              </a:rPr>
              <a:t>hyperparameters</a:t>
            </a:r>
            <a:r>
              <a:rPr lang="en-US" dirty="0" smtClean="0">
                <a:solidFill>
                  <a:srgbClr val="00B0F0"/>
                </a:solidFill>
              </a:rPr>
              <a:t> </a:t>
            </a:r>
          </a:p>
          <a:p>
            <a:pPr lvl="1"/>
            <a:r>
              <a:rPr lang="en-US" dirty="0" smtClean="0"/>
              <a:t>Settings </a:t>
            </a:r>
            <a:r>
              <a:rPr lang="en-US" dirty="0"/>
              <a:t>chosen before training (like learning rate, tree depth, number of layers).</a:t>
            </a:r>
          </a:p>
          <a:p>
            <a:pPr lvl="1"/>
            <a:r>
              <a:rPr lang="en-US" dirty="0"/>
              <a:t>These affect model performance a lot.</a:t>
            </a:r>
          </a:p>
          <a:p>
            <a:r>
              <a:rPr lang="en-US" dirty="0" smtClean="0"/>
              <a:t>Learning </a:t>
            </a:r>
            <a:r>
              <a:rPr lang="en-US" dirty="0"/>
              <a:t>algorithm </a:t>
            </a:r>
            <a:r>
              <a:rPr lang="en-US" dirty="0">
                <a:solidFill>
                  <a:srgbClr val="00B0F0"/>
                </a:solidFill>
              </a:rPr>
              <a:t>statistically estimate complicated functions </a:t>
            </a:r>
            <a:r>
              <a:rPr lang="en-US" dirty="0"/>
              <a:t>to learn about </a:t>
            </a:r>
            <a:r>
              <a:rPr lang="en-US" dirty="0" smtClean="0"/>
              <a:t>data </a:t>
            </a:r>
          </a:p>
          <a:p>
            <a:pPr lvl="1"/>
            <a:r>
              <a:rPr lang="en-US" dirty="0" smtClean="0"/>
              <a:t>ML </a:t>
            </a:r>
            <a:r>
              <a:rPr lang="en-US" dirty="0"/>
              <a:t>is about approximating the hidden relationship between input (X) and output (Y).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</a:t>
            </a:r>
            <a:r>
              <a:rPr lang="en-US" dirty="0"/>
              <a:t>: predicting house price from size, location, rooms.</a:t>
            </a:r>
          </a:p>
          <a:p>
            <a:r>
              <a:rPr lang="en-US" dirty="0" smtClean="0"/>
              <a:t>Uses </a:t>
            </a:r>
            <a:r>
              <a:rPr lang="en-US" dirty="0"/>
              <a:t>some optimization algorithm to learn about data, most widely used algorithm called </a:t>
            </a:r>
            <a:r>
              <a:rPr lang="en-US" dirty="0">
                <a:solidFill>
                  <a:srgbClr val="FF0000"/>
                </a:solidFill>
              </a:rPr>
              <a:t>gradient descent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main optimization method in ML/DL.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Idea: </a:t>
            </a:r>
            <a:r>
              <a:rPr lang="en-US" dirty="0"/>
              <a:t>keep adjusting parameters step by step to minimize error (like walking downhill to reach the lowest valley).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EAFA45-CF08-46B5-A4EC-7632BBC3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595C8-6580-4D3E-83DC-2748D2EB1ACC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F6A10-741E-41BB-ACB3-ECB4803D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2101CD-28A1-499D-B4FE-0838E1CF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5CEFC17-2667-419E-90C5-B55884F0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948055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D33CB5F-96B8-45ED-862F-59125B9D9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Machine learning</a:t>
            </a:r>
            <a:r>
              <a:rPr lang="tr-TR" dirty="0"/>
              <a:t> algor</a:t>
            </a:r>
            <a:r>
              <a:rPr lang="en-US" dirty="0" err="1"/>
              <a:t>i</a:t>
            </a:r>
            <a:r>
              <a:rPr lang="tr-TR" dirty="0"/>
              <a:t>thms are </a:t>
            </a:r>
            <a:r>
              <a:rPr lang="en-US" dirty="0"/>
              <a:t>complex </a:t>
            </a:r>
          </a:p>
          <a:p>
            <a:r>
              <a:rPr lang="en-US" dirty="0"/>
              <a:t>A machine learning algorithm is an algorithm that is </a:t>
            </a:r>
            <a:r>
              <a:rPr lang="en-US" dirty="0">
                <a:solidFill>
                  <a:srgbClr val="00B050"/>
                </a:solidFill>
              </a:rPr>
              <a:t>able to learn from </a:t>
            </a:r>
            <a:r>
              <a:rPr lang="en-US" dirty="0" smtClean="0">
                <a:solidFill>
                  <a:srgbClr val="00B050"/>
                </a:solidFill>
              </a:rPr>
              <a:t>data</a:t>
            </a:r>
            <a:r>
              <a:rPr lang="en-US" dirty="0" smtClean="0"/>
              <a:t> (collection </a:t>
            </a:r>
            <a:r>
              <a:rPr lang="en-US" dirty="0"/>
              <a:t>of examples to learn </a:t>
            </a:r>
            <a:r>
              <a:rPr lang="en-US" dirty="0" smtClean="0"/>
              <a:t>from)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Example: </a:t>
            </a:r>
            <a:r>
              <a:rPr lang="en-US" dirty="0"/>
              <a:t>images of cats and dogs.</a:t>
            </a:r>
          </a:p>
          <a:p>
            <a:r>
              <a:rPr lang="en-US" dirty="0" smtClean="0"/>
              <a:t>ML </a:t>
            </a:r>
            <a:r>
              <a:rPr lang="en-US" dirty="0"/>
              <a:t>algorithms combine</a:t>
            </a:r>
            <a:r>
              <a:rPr lang="tr-TR" dirty="0"/>
              <a:t>s</a:t>
            </a:r>
            <a:r>
              <a:rPr lang="en-US" dirty="0"/>
              <a:t> various algorithm </a:t>
            </a:r>
            <a:r>
              <a:rPr lang="en-US" dirty="0" smtClean="0"/>
              <a:t>(</a:t>
            </a:r>
            <a:r>
              <a:rPr lang="en-US" dirty="0"/>
              <a:t>mathematical function that makes </a:t>
            </a:r>
            <a:r>
              <a:rPr lang="en-US" dirty="0" smtClean="0"/>
              <a:t>predictions, e.g., logistic </a:t>
            </a:r>
            <a:r>
              <a:rPr lang="en-US" dirty="0"/>
              <a:t>regression, decision tree, or neural </a:t>
            </a:r>
            <a:r>
              <a:rPr lang="en-US" dirty="0" smtClean="0"/>
              <a:t>network) components</a:t>
            </a:r>
            <a:r>
              <a:rPr lang="en-US" dirty="0"/>
              <a:t>, such </a:t>
            </a:r>
            <a:r>
              <a:rPr lang="en-US" dirty="0" smtClean="0"/>
              <a:t>as:</a:t>
            </a:r>
          </a:p>
          <a:p>
            <a:r>
              <a:rPr lang="en-US" dirty="0" smtClean="0"/>
              <a:t>an</a:t>
            </a:r>
            <a:r>
              <a:rPr lang="tr-TR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optimization </a:t>
            </a:r>
            <a:r>
              <a:rPr lang="en-US" dirty="0" smtClean="0">
                <a:solidFill>
                  <a:srgbClr val="FF0000"/>
                </a:solidFill>
              </a:rPr>
              <a:t>algorithm (</a:t>
            </a:r>
            <a:r>
              <a:rPr lang="en-US" dirty="0"/>
              <a:t>adjusts model parameters to reduce </a:t>
            </a:r>
            <a:r>
              <a:rPr lang="en-US" dirty="0" smtClean="0"/>
              <a:t>error, e.g., Gradient Descent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>
                <a:solidFill>
                  <a:srgbClr val="FF0000"/>
                </a:solidFill>
              </a:rPr>
              <a:t>a cost </a:t>
            </a:r>
            <a:r>
              <a:rPr lang="en-US" dirty="0" smtClean="0">
                <a:solidFill>
                  <a:srgbClr val="FF0000"/>
                </a:solidFill>
              </a:rPr>
              <a:t>function (</a:t>
            </a:r>
            <a:r>
              <a:rPr lang="en-US" b="1" dirty="0" smtClean="0"/>
              <a:t>Loss </a:t>
            </a:r>
            <a:r>
              <a:rPr lang="en-US" b="1" dirty="0"/>
              <a:t>Function)</a:t>
            </a:r>
            <a:r>
              <a:rPr lang="en-US" dirty="0"/>
              <a:t> – measures error between prediction and </a:t>
            </a:r>
            <a:r>
              <a:rPr lang="en-US" dirty="0" smtClean="0"/>
              <a:t>reality, e.g., mean </a:t>
            </a:r>
            <a:r>
              <a:rPr lang="en-US" dirty="0"/>
              <a:t>squared error, cross-entropy </a:t>
            </a:r>
            <a:r>
              <a:rPr lang="en-US" dirty="0" smtClean="0"/>
              <a:t>loss</a:t>
            </a:r>
            <a:r>
              <a:rPr lang="en-US" dirty="0" smtClean="0">
                <a:solidFill>
                  <a:srgbClr val="FF0000"/>
                </a:solidFill>
              </a:rPr>
              <a:t>), </a:t>
            </a:r>
            <a:r>
              <a:rPr lang="en-US" dirty="0">
                <a:solidFill>
                  <a:srgbClr val="FF0000"/>
                </a:solidFill>
              </a:rPr>
              <a:t>a model, and a dataset</a:t>
            </a:r>
            <a:r>
              <a:rPr lang="en-US" dirty="0"/>
              <a:t>, to build a machine</a:t>
            </a:r>
            <a:r>
              <a:rPr lang="tr-TR" dirty="0"/>
              <a:t> </a:t>
            </a:r>
            <a:r>
              <a:rPr lang="en-US" dirty="0"/>
              <a:t>learning algorithm.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CC348F-39BA-49B9-80CA-EA9D07FC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D4FE5-BEDB-4E12-AF26-CDCB58E2034A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9A6E07-63BB-4C54-91AE-517ECA28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5A98E-3DA2-4893-B7ED-3E6D995F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CCDE284-BC65-4D79-8661-E276E4493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209032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EE1E6-14F3-B029-C65A-FAC193049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60198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solidFill>
                  <a:srgbClr val="FFC000"/>
                </a:solidFill>
              </a:rPr>
              <a:t>Hyperparameters and parameters </a:t>
            </a:r>
            <a:r>
              <a:rPr lang="en-US" dirty="0"/>
              <a:t>are both essential components of a machine learning model.</a:t>
            </a:r>
          </a:p>
          <a:p>
            <a:pPr lvl="1"/>
            <a:r>
              <a:rPr lang="en-US" dirty="0"/>
              <a:t>Have different purposes and distinct characteristics.</a:t>
            </a:r>
          </a:p>
          <a:p>
            <a:r>
              <a:rPr lang="en-US" b="1" dirty="0"/>
              <a:t>Parameters:</a:t>
            </a:r>
          </a:p>
          <a:p>
            <a:pPr lvl="1"/>
            <a:r>
              <a:rPr lang="en-US" dirty="0"/>
              <a:t>Parameters are the </a:t>
            </a:r>
            <a:r>
              <a:rPr lang="en-US" dirty="0">
                <a:solidFill>
                  <a:srgbClr val="00B050"/>
                </a:solidFill>
              </a:rPr>
              <a:t>internal variables </a:t>
            </a:r>
            <a:r>
              <a:rPr lang="en-US" dirty="0"/>
              <a:t>of a machine learning model that are </a:t>
            </a:r>
            <a:r>
              <a:rPr lang="en-US" dirty="0">
                <a:solidFill>
                  <a:srgbClr val="00B050"/>
                </a:solidFill>
              </a:rPr>
              <a:t>learned during the training process.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Model adjusts </a:t>
            </a:r>
            <a:r>
              <a:rPr lang="en-US" dirty="0"/>
              <a:t>to fit the training data to understand the relationships in data. </a:t>
            </a:r>
          </a:p>
          <a:p>
            <a:pPr lvl="1"/>
            <a:r>
              <a:rPr lang="en-US" dirty="0"/>
              <a:t>For example, in a </a:t>
            </a:r>
            <a:r>
              <a:rPr lang="en-US" dirty="0">
                <a:solidFill>
                  <a:srgbClr val="FF0000"/>
                </a:solidFill>
              </a:rPr>
              <a:t>linear regression model, </a:t>
            </a:r>
            <a:r>
              <a:rPr lang="en-US" dirty="0"/>
              <a:t>the parameters are </a:t>
            </a:r>
            <a:r>
              <a:rPr lang="en-US" dirty="0">
                <a:solidFill>
                  <a:srgbClr val="0070C0"/>
                </a:solidFill>
              </a:rPr>
              <a:t>the coefficients assigned to each feature</a:t>
            </a:r>
            <a:r>
              <a:rPr lang="en-US" dirty="0"/>
              <a:t>, and in a neural network, the parameters include the </a:t>
            </a:r>
            <a:r>
              <a:rPr lang="en-US" dirty="0">
                <a:solidFill>
                  <a:srgbClr val="0070C0"/>
                </a:solidFill>
              </a:rPr>
              <a:t>weights and biases of the network's neurons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Keep updating these parameters iteratively to minimize a chosen </a:t>
            </a:r>
            <a:r>
              <a:rPr lang="en-US" dirty="0">
                <a:solidFill>
                  <a:srgbClr val="FF0000"/>
                </a:solidFill>
              </a:rPr>
              <a:t>loss function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EE99A3-035B-199C-02A1-DAFA577757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477000"/>
            <a:ext cx="1896533" cy="457200"/>
          </a:xfrm>
        </p:spPr>
        <p:txBody>
          <a:bodyPr/>
          <a:lstStyle/>
          <a:p>
            <a:fld id="{CEF471F1-78F5-42EC-ABDD-0906313669CF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1FF2C-AB98-7239-868F-86172B4E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65600" y="6477000"/>
            <a:ext cx="2573867" cy="457200"/>
          </a:xfrm>
        </p:spPr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71CA3-7CD1-AE7F-3306-E51E11F3C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477000"/>
            <a:ext cx="1896533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AAF9655-10F5-1787-43C6-6DF2EBC85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09601"/>
            <a:ext cx="7315200" cy="838200"/>
          </a:xfrm>
        </p:spPr>
        <p:txBody>
          <a:bodyPr/>
          <a:lstStyle/>
          <a:p>
            <a:r>
              <a:rPr lang="en-US" dirty="0"/>
              <a:t>Hyperparameters vs Parameters 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917856"/>
              </p:ext>
            </p:extLst>
          </p:nvPr>
        </p:nvGraphicFramePr>
        <p:xfrm>
          <a:off x="6629400" y="1479224"/>
          <a:ext cx="4953000" cy="4815840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1326955434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793309037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49324180"/>
                    </a:ext>
                  </a:extLst>
                </a:gridCol>
              </a:tblGrid>
              <a:tr h="358488">
                <a:tc>
                  <a:txBody>
                    <a:bodyPr/>
                    <a:lstStyle/>
                    <a:p>
                      <a:r>
                        <a:rPr lang="en-US" sz="1400" b="1"/>
                        <a:t>Aspect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Parameters</a:t>
                      </a:r>
                      <a:r>
                        <a:rPr lang="en-US" sz="1400"/>
                        <a:t> (Learned by Model)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/>
                        <a:t>Hyperparameters</a:t>
                      </a:r>
                      <a:r>
                        <a:rPr lang="en-US" sz="1400"/>
                        <a:t> (Set by Human)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9705208"/>
                  </a:ext>
                </a:extLst>
              </a:tr>
              <a:tr h="627354">
                <a:tc>
                  <a:txBody>
                    <a:bodyPr/>
                    <a:lstStyle/>
                    <a:p>
                      <a:r>
                        <a:rPr lang="en-US" sz="1400" b="1" dirty="0"/>
                        <a:t>Definition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Internal variables adjusted during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External settings chosen before 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0604843"/>
                  </a:ext>
                </a:extLst>
              </a:tr>
              <a:tr h="627354">
                <a:tc>
                  <a:txBody>
                    <a:bodyPr/>
                    <a:lstStyle/>
                    <a:p>
                      <a:r>
                        <a:rPr lang="en-US" sz="1400" b="1"/>
                        <a:t>Who decides?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Learned automatically by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Decided manually by user/researcher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976739"/>
                  </a:ext>
                </a:extLst>
              </a:tr>
              <a:tr h="896219">
                <a:tc>
                  <a:txBody>
                    <a:bodyPr/>
                    <a:lstStyle/>
                    <a:p>
                      <a:r>
                        <a:rPr lang="en-US" sz="1400" b="1"/>
                        <a:t>Examples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Linear regression coefficients - Neural network weights &amp; biases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- Learning rate - Batch size - Number of epochs - Layers/neurons in a network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2321533"/>
                  </a:ext>
                </a:extLst>
              </a:tr>
              <a:tr h="627354">
                <a:tc>
                  <a:txBody>
                    <a:bodyPr/>
                    <a:lstStyle/>
                    <a:p>
                      <a:r>
                        <a:rPr lang="en-US" sz="1400" b="1"/>
                        <a:t>Changes during training?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Yes, updated via optimization (e.g., gradient descent)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No, fixed unless manually tuned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4558392"/>
                  </a:ext>
                </a:extLst>
              </a:tr>
              <a:tr h="627354">
                <a:tc>
                  <a:txBody>
                    <a:bodyPr/>
                    <a:lstStyle/>
                    <a:p>
                      <a:r>
                        <a:rPr lang="en-US" sz="1400" b="1"/>
                        <a:t>Role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Represent the model’s knowledge (what it has learned)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Control how the model learns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8023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607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14E783-7575-7B3D-DEC3-83FF0259B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Hyperparameters:</a:t>
            </a:r>
          </a:p>
          <a:p>
            <a:pPr lvl="1"/>
            <a:r>
              <a:rPr lang="en-US" sz="2800" dirty="0"/>
              <a:t>External parameters that are </a:t>
            </a:r>
            <a:r>
              <a:rPr lang="en-US" sz="2800" dirty="0">
                <a:solidFill>
                  <a:srgbClr val="FF0000"/>
                </a:solidFill>
              </a:rPr>
              <a:t>not learned by the model.</a:t>
            </a:r>
          </a:p>
          <a:p>
            <a:pPr lvl="1"/>
            <a:r>
              <a:rPr lang="en-US" sz="2800" dirty="0">
                <a:solidFill>
                  <a:srgbClr val="FFC000"/>
                </a:solidFill>
              </a:rPr>
              <a:t>Set before the training </a:t>
            </a:r>
            <a:r>
              <a:rPr lang="en-US" sz="2800" dirty="0"/>
              <a:t>process begins. </a:t>
            </a:r>
          </a:p>
          <a:p>
            <a:pPr lvl="1"/>
            <a:r>
              <a:rPr lang="en-US" sz="2800" dirty="0"/>
              <a:t>They have influence on learning algorithm</a:t>
            </a:r>
          </a:p>
          <a:p>
            <a:pPr lvl="2"/>
            <a:r>
              <a:rPr lang="en-US" sz="2400" dirty="0">
                <a:solidFill>
                  <a:srgbClr val="0070C0"/>
                </a:solidFill>
              </a:rPr>
              <a:t>Model's generalization, convergence speed, and overall performance</a:t>
            </a:r>
            <a:r>
              <a:rPr lang="en-US" sz="2400" dirty="0"/>
              <a:t>. </a:t>
            </a:r>
          </a:p>
          <a:p>
            <a:r>
              <a:rPr lang="en-US" dirty="0"/>
              <a:t>These parameters are chosen by the </a:t>
            </a:r>
            <a:r>
              <a:rPr lang="en-US" dirty="0">
                <a:solidFill>
                  <a:srgbClr val="00B050"/>
                </a:solidFill>
              </a:rPr>
              <a:t>model developer based on experimentation and domain knowledge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For Examples: </a:t>
            </a:r>
            <a:r>
              <a:rPr lang="en-US" dirty="0"/>
              <a:t>For ANN learning rate, batch size, number of hidden layers, choice of optimization algorithm, etc.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AEA6AF-D82A-C4F7-2F8F-6C1693019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965C4-084F-422C-B2C7-3BE8BE4DD763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7FCB6-D6FF-9B7E-B233-D5E86663C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FEFD5-01F2-B38F-8796-82CBAE06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E24564A-5A1E-3CE3-1B6D-ED753B48E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vs Parameters </a:t>
            </a:r>
          </a:p>
        </p:txBody>
      </p:sp>
    </p:spTree>
    <p:extLst>
      <p:ext uri="{BB962C8B-B14F-4D97-AF65-F5344CB8AC3E}">
        <p14:creationId xmlns:p14="http://schemas.microsoft.com/office/powerpoint/2010/main" val="265203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B183E-4973-426C-9581-419DE13FF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22F80-B282-46B2-AB04-4185AC1DE9AA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FBE05D-38A4-43CA-942B-D34B970F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8FC422-18A7-4268-B1E4-096763C1F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779E37A-FBEC-4F5C-8059-51BB2E0B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NewRomanPSMT"/>
              </a:rPr>
              <a:t>Workflow of ML tasks</a:t>
            </a:r>
          </a:p>
        </p:txBody>
      </p:sp>
      <p:sp>
        <p:nvSpPr>
          <p:cNvPr id="7" name="AutoShape 2" descr="Output imag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97" y="1225291"/>
            <a:ext cx="11302006" cy="4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66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FCE6F-D2F6-420A-A533-BB1F60B02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5715000" cy="4525963"/>
          </a:xfrm>
        </p:spPr>
        <p:txBody>
          <a:bodyPr>
            <a:normAutofit fontScale="925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374151"/>
                </a:solidFill>
                <a:effectLst/>
                <a:latin typeface="Söhne"/>
              </a:rPr>
              <a:t>The process of machine learning typically involves the following key steps: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i="0" dirty="0">
                <a:effectLst/>
                <a:latin typeface="Söhne"/>
              </a:rPr>
              <a:t>Data Gathering and </a:t>
            </a:r>
            <a:r>
              <a:rPr lang="en-US" sz="2800" b="1" dirty="0">
                <a:latin typeface="Söhne"/>
              </a:rPr>
              <a:t>Preparation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Feature Extraction/Selection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Model Selection and Development.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Train and Test model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Deploy your trained model.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800" b="1" dirty="0">
                <a:latin typeface="Söhne"/>
              </a:rPr>
              <a:t>Monitor and Manage models</a:t>
            </a:r>
          </a:p>
          <a:p>
            <a:endParaRPr lang="en-US" sz="44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1A8102-83BE-4BD8-9093-C49AAEE33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655FA-705E-463D-9990-1123A9BBCA18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A23D6-45D1-40FA-B8C2-00D526A7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105B84-18D8-4B16-97A2-562845981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17B2A13-917E-4770-AB89-10B8C5B48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NewRomanPSMT"/>
              </a:rPr>
              <a:t>Workflow of ML Problem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2275" y="152400"/>
            <a:ext cx="5343525" cy="628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7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C9AFA6-9449-475F-A0B3-341440BF3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67D19-3AF5-4A3D-93DD-F15E74478004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50E4-8E6F-489A-86E9-6601796B9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5C3A57-7DA5-4EF4-86EC-772024A57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A73D85D-F273-4ABE-BB7C-540E9337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NewRomanPSMT"/>
              </a:rPr>
              <a:t>Workflow of ML Problem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295400"/>
            <a:ext cx="8943001" cy="5286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10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56BB4-4886-E0B3-65A8-8A8D8F5F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BA4B-B877-4E77-B168-2A44652FB944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3A2D21-37A7-9B21-226C-DA4F83CD5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EED55-68F2-E191-2606-DEA3A584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D7BB70-7976-561A-C334-9CF79E948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NewRomanPSMT"/>
              </a:rPr>
              <a:t>Workflow of ML Problem</a:t>
            </a:r>
            <a:endParaRPr lang="en-US" dirty="0"/>
          </a:p>
        </p:txBody>
      </p:sp>
      <p:pic>
        <p:nvPicPr>
          <p:cNvPr id="1026" name="Picture 2" descr="What is the difference between feature extraction and feature selection? |  Quantdare">
            <a:extLst>
              <a:ext uri="{FF2B5EF4-FFF2-40B4-BE49-F238E27FC236}">
                <a16:creationId xmlns:a16="http://schemas.microsoft.com/office/drawing/2014/main" id="{BBD199E1-3BBF-025B-4351-EC142B6B2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124200"/>
            <a:ext cx="4517423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09600" y="1462528"/>
            <a:ext cx="68580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 (feature selection</a:t>
            </a:r>
            <a:r>
              <a:rPr kumimoji="0" lang="en-US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extraction)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of identifying the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important and relevant features (attributes)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dataset.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Removes unnecessary or redundant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it’s needed?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High-dimensional data (too many features) → slow training, risk of overfitting.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Selecting key features makes the model faster, simpler, and more accurate.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Training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selected features are used to train the machine learning model.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In predicting student performance, features like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study hours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attendance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useful, but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favorite color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irrelevant.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Performance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accuracy.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 computation cost.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to interpret results.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58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59EE00C-75AC-42F3-A412-EEDD8A265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kind of data you have?</a:t>
            </a:r>
          </a:p>
          <a:p>
            <a:r>
              <a:rPr lang="en-US" dirty="0">
                <a:solidFill>
                  <a:srgbClr val="0070C0"/>
                </a:solidFill>
              </a:rPr>
              <a:t>Select model accordingly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Supervised or Unsupervised</a:t>
            </a:r>
          </a:p>
          <a:p>
            <a:pPr lvl="1"/>
            <a:r>
              <a:rPr lang="en-US" dirty="0"/>
              <a:t>Classification or Regression</a:t>
            </a:r>
          </a:p>
          <a:p>
            <a:pPr lvl="1"/>
            <a:r>
              <a:rPr lang="en-US" dirty="0"/>
              <a:t>Time series data or Image Data</a:t>
            </a:r>
          </a:p>
          <a:p>
            <a:pPr lvl="1"/>
            <a:r>
              <a:rPr lang="en-US" dirty="0"/>
              <a:t>Textual data</a:t>
            </a:r>
          </a:p>
          <a:p>
            <a:r>
              <a:rPr lang="en-US" dirty="0">
                <a:solidFill>
                  <a:srgbClr val="FF0000"/>
                </a:solidFill>
              </a:rPr>
              <a:t>Develop your model using established ML techniques</a:t>
            </a:r>
          </a:p>
          <a:p>
            <a:pPr lvl="1"/>
            <a:r>
              <a:rPr lang="en-US" dirty="0"/>
              <a:t>Scikit-Learn</a:t>
            </a:r>
          </a:p>
          <a:p>
            <a:pPr lvl="1"/>
            <a:r>
              <a:rPr lang="en-US" dirty="0"/>
              <a:t>Keras/</a:t>
            </a:r>
            <a:r>
              <a:rPr lang="en-US" dirty="0" err="1"/>
              <a:t>Tensorflow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29ACE0-8D32-4D42-8E09-8FF0DE6A2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244962-8C19-4D8E-8529-8E252ADE6E9D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C77B77-B61B-4841-9733-E60E3ED2F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FD394-9887-4D0F-8219-5AD3BBF3A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D85626D-FEC0-4569-8F80-84F4D3CDA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>
                <a:latin typeface="TimesNewRomanPSMT"/>
              </a:rPr>
              <a:t>Model Selection </a:t>
            </a:r>
            <a:r>
              <a:rPr lang="en-US">
                <a:latin typeface="TimesNewRomanPSMT"/>
              </a:rPr>
              <a:t>and Development</a:t>
            </a:r>
            <a:endParaRPr lang="en-US" dirty="0">
              <a:latin typeface="TimesNewRomanPSMT"/>
            </a:endParaRPr>
          </a:p>
        </p:txBody>
      </p:sp>
    </p:spTree>
    <p:extLst>
      <p:ext uri="{BB962C8B-B14F-4D97-AF65-F5344CB8AC3E}">
        <p14:creationId xmlns:p14="http://schemas.microsoft.com/office/powerpoint/2010/main" val="1758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Review of Previous Lecture</a:t>
            </a:r>
          </a:p>
          <a:p>
            <a:r>
              <a:rPr lang="en-US" dirty="0">
                <a:solidFill>
                  <a:srgbClr val="00B050"/>
                </a:solidFill>
              </a:rPr>
              <a:t>Today’s Lecture</a:t>
            </a:r>
          </a:p>
          <a:p>
            <a:pPr lvl="1"/>
            <a:r>
              <a:rPr lang="en-US" altLang="zh-CN" dirty="0">
                <a:ea typeface="SimSun" panose="02010600030101010101" pitchFamily="2" charset="-122"/>
              </a:rPr>
              <a:t>Machine Learning Overview</a:t>
            </a:r>
          </a:p>
          <a:p>
            <a:pPr lvl="1"/>
            <a:r>
              <a:rPr lang="en-US" dirty="0">
                <a:ea typeface="SimSun" panose="02010600030101010101" pitchFamily="2" charset="-122"/>
              </a:rPr>
              <a:t>Linear models</a:t>
            </a:r>
          </a:p>
          <a:p>
            <a:pPr lvl="1"/>
            <a:r>
              <a:rPr lang="en-US" dirty="0">
                <a:ea typeface="SimSun" panose="02010600030101010101" pitchFamily="2" charset="-122"/>
              </a:rPr>
              <a:t>Loss functions, linear regression, gradient descent, overfitting, underfitting generalization, regularization, cross-validation</a:t>
            </a:r>
            <a:endParaRPr lang="en-US" altLang="zh-CN" dirty="0">
              <a:ea typeface="SimSun" panose="02010600030101010101" pitchFamily="2" charset="-122"/>
            </a:endParaRPr>
          </a:p>
          <a:p>
            <a:pPr lvl="1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7397-CB01-45F4-BA0F-2214A92F5C28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5359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69D304-B803-48FE-801B-21966EBA6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388" y="1036950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Why Split the Data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ML </a:t>
            </a:r>
            <a:r>
              <a:rPr lang="en-US" dirty="0"/>
              <a:t>models should not just memorize (</a:t>
            </a:r>
            <a:r>
              <a:rPr lang="en-US" dirty="0" err="1"/>
              <a:t>overfit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To </a:t>
            </a:r>
            <a:r>
              <a:rPr lang="en-US" dirty="0"/>
              <a:t>check if the model generalizes, we divide the dataset into three parts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Training Dataset: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train the model (fit weights/parameters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Giving the model cat and dog images to learn patterns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Validation Dataset: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to tune </a:t>
            </a:r>
            <a:r>
              <a:rPr lang="en-US" dirty="0" err="1"/>
              <a:t>hyperparameters</a:t>
            </a:r>
            <a:r>
              <a:rPr lang="en-US" dirty="0"/>
              <a:t> (like learning rate, number of layers, epochs</a:t>
            </a:r>
            <a:r>
              <a:rPr lang="en-US" dirty="0" smtClean="0"/>
              <a:t>).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prevent overfitting by checking performance during training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Adjusting how “fast” the model learns to avoid </a:t>
            </a:r>
            <a:r>
              <a:rPr lang="en-US" dirty="0" err="1"/>
              <a:t>underfitting</a:t>
            </a:r>
            <a:r>
              <a:rPr lang="en-US" dirty="0"/>
              <a:t>/overfitting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Test Dataset: </a:t>
            </a:r>
          </a:p>
          <a:p>
            <a:pPr lvl="1"/>
            <a:r>
              <a:rPr lang="en-US" dirty="0" smtClean="0"/>
              <a:t>Used </a:t>
            </a:r>
            <a:r>
              <a:rPr lang="en-US" dirty="0"/>
              <a:t>only once after training is complete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Tests </a:t>
            </a:r>
            <a:r>
              <a:rPr lang="en-US" dirty="0"/>
              <a:t>model’s performance on unseen data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Example</a:t>
            </a:r>
            <a:r>
              <a:rPr lang="en-US" dirty="0"/>
              <a:t>: After training a spam filter, test it on a fresh set of emails that were not part of training or validation.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CCBB77-3697-4348-8B14-1C62BCC68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BA75A-62CA-4EDE-B255-B87185A6AF51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699F90-4820-495B-889A-139900ED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F0F81B-F21F-4495-A032-5F28AEF36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CF733F0-36CD-4F64-9CD0-405BF3DBA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388" y="198750"/>
            <a:ext cx="10972800" cy="838200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</a:rPr>
              <a:t>Train, Test and Evaluate model 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C3676B-1A83-42D3-9E55-BAFBDA10EB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442149"/>
              </p:ext>
            </p:extLst>
          </p:nvPr>
        </p:nvGraphicFramePr>
        <p:xfrm>
          <a:off x="1994293" y="5684126"/>
          <a:ext cx="8001000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724433012"/>
                    </a:ext>
                  </a:extLst>
                </a:gridCol>
                <a:gridCol w="1588655">
                  <a:extLst>
                    <a:ext uri="{9D8B030D-6E8A-4147-A177-3AD203B41FA5}">
                      <a16:colId xmlns:a16="http://schemas.microsoft.com/office/drawing/2014/main" val="994913022"/>
                    </a:ext>
                  </a:extLst>
                </a:gridCol>
                <a:gridCol w="1535545">
                  <a:extLst>
                    <a:ext uri="{9D8B030D-6E8A-4147-A177-3AD203B41FA5}">
                      <a16:colId xmlns:a16="http://schemas.microsoft.com/office/drawing/2014/main" val="362229962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Training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Validation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181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728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8C13F7-AA5C-4D56-8D46-B65E339C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1E98B0-04AA-4321-AB61-A0F7B388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561D6-59B6-4CD3-9300-7DEC8033EE66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B88E6-1E11-4CAC-AA0A-C4B61FF07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70BB1-AEFA-4C1F-8521-CB5AD0322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7A752D3-1E9C-4271-8B9D-5DF6F448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Training, Validation and Testing Data</a:t>
            </a:r>
          </a:p>
        </p:txBody>
      </p:sp>
      <p:pic>
        <p:nvPicPr>
          <p:cNvPr id="2050" name="Picture 2" descr="Image result for test data training data validation data">
            <a:extLst>
              <a:ext uri="{FF2B5EF4-FFF2-40B4-BE49-F238E27FC236}">
                <a16:creationId xmlns:a16="http://schemas.microsoft.com/office/drawing/2014/main" id="{76A11630-B162-44E2-A391-E57EDA817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8352014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560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7EFBB6-55D2-41FB-A226-1D26119D7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7030A0"/>
                </a:solidFill>
              </a:rPr>
              <a:t>Cross-Validation</a:t>
            </a:r>
          </a:p>
          <a:p>
            <a:r>
              <a:rPr lang="en-US" dirty="0"/>
              <a:t>Set aside some </a:t>
            </a:r>
            <a:r>
              <a:rPr lang="en-US" dirty="0">
                <a:solidFill>
                  <a:srgbClr val="FF0000"/>
                </a:solidFill>
              </a:rPr>
              <a:t>portion of the data for validation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Train on rest of it</a:t>
            </a:r>
            <a:r>
              <a:rPr lang="en-US" dirty="0"/>
              <a:t>.</a:t>
            </a:r>
          </a:p>
          <a:p>
            <a:r>
              <a:rPr lang="en-US" b="1" dirty="0"/>
              <a:t>LOOCV (Leave One Out Cross Validation)</a:t>
            </a:r>
          </a:p>
          <a:p>
            <a:pPr lvl="1"/>
            <a:r>
              <a:rPr lang="en-US" sz="2800" dirty="0"/>
              <a:t>Perform training on the </a:t>
            </a:r>
            <a:r>
              <a:rPr lang="en-US" sz="2800" dirty="0">
                <a:solidFill>
                  <a:srgbClr val="FF0000"/>
                </a:solidFill>
              </a:rPr>
              <a:t>whole training data set but leaves only one sample </a:t>
            </a:r>
            <a:r>
              <a:rPr lang="en-US" sz="2800" dirty="0"/>
              <a:t>for validation</a:t>
            </a:r>
          </a:p>
          <a:p>
            <a:r>
              <a:rPr lang="en-US" b="1" dirty="0"/>
              <a:t>K-Fold Cross Validation</a:t>
            </a:r>
          </a:p>
          <a:p>
            <a:pPr lvl="1"/>
            <a:r>
              <a:rPr lang="en-US" sz="2800" dirty="0"/>
              <a:t>The </a:t>
            </a:r>
            <a:r>
              <a:rPr lang="en-US" sz="2800" dirty="0">
                <a:solidFill>
                  <a:srgbClr val="7030A0"/>
                </a:solidFill>
              </a:rPr>
              <a:t>data-set into split into k subsets(folds)</a:t>
            </a:r>
          </a:p>
          <a:p>
            <a:pPr lvl="1"/>
            <a:r>
              <a:rPr lang="en-US" sz="2800" dirty="0"/>
              <a:t>Perform </a:t>
            </a:r>
            <a:r>
              <a:rPr lang="en-US" sz="2800" dirty="0">
                <a:solidFill>
                  <a:srgbClr val="00B050"/>
                </a:solidFill>
              </a:rPr>
              <a:t>training on the all the subsets but leave one(k-1)</a:t>
            </a:r>
          </a:p>
          <a:p>
            <a:pPr lvl="1"/>
            <a:r>
              <a:rPr lang="en-US" sz="2800" dirty="0"/>
              <a:t>Iterate for all folds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8D8F1-166C-40C0-BF6F-C6D251AC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0203-BECA-4879-9DB2-AE1812BB97ED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DCF5D-C3B7-4AE3-96B1-AF9833F90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D9CF9-5B1D-4286-A5D2-80869C85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11B109-2A8C-48D4-A0D8-4ABD3E42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Train, Test and Evaluate model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84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87AC1D-1180-44CC-9505-2DED64D45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Roboto" panose="02000000000000000000" pitchFamily="2" charset="0"/>
              </a:rPr>
              <a:t>Monitor the predictions </a:t>
            </a:r>
            <a:r>
              <a:rPr lang="en-US" sz="3200" dirty="0">
                <a:solidFill>
                  <a:srgbClr val="202124"/>
                </a:solidFill>
                <a:latin typeface="Roboto" panose="02000000000000000000" pitchFamily="2" charset="0"/>
              </a:rPr>
              <a:t>on an ongoing basis. </a:t>
            </a:r>
          </a:p>
          <a:p>
            <a:r>
              <a:rPr lang="en-US" sz="3200" dirty="0">
                <a:solidFill>
                  <a:srgbClr val="202124"/>
                </a:solidFill>
              </a:rPr>
              <a:t>Manage your models and </a:t>
            </a:r>
            <a:r>
              <a:rPr lang="en-US" sz="3200" dirty="0">
                <a:solidFill>
                  <a:srgbClr val="0070C0"/>
                </a:solidFill>
              </a:rPr>
              <a:t>model versions</a:t>
            </a:r>
          </a:p>
          <a:p>
            <a:pPr lvl="1"/>
            <a:r>
              <a:rPr lang="en-US" sz="2800" dirty="0">
                <a:solidFill>
                  <a:srgbClr val="202124"/>
                </a:solidFill>
                <a:latin typeface="Roboto" panose="02000000000000000000" pitchFamily="2" charset="0"/>
              </a:rPr>
              <a:t>New models with versions numbers</a:t>
            </a:r>
            <a:endParaRPr lang="en-US" sz="28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0555E5-CC10-48D8-8C41-D660FD954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9F69D-97DA-4191-BD1C-88738899659D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8AD5-5D1E-472D-A1F6-84DE7E1DF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011C8-E4C9-4248-88D5-AABA98586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8C6A141-DFB2-408F-90F8-3AC560E99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Monitor and Manage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02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pitchFamily="-110" charset="-128"/>
                <a:cs typeface="ＭＳ Ｐゴシック" pitchFamily="-110" charset="-128"/>
              </a:rPr>
              <a:t>Linear models for learning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6054" y="1353189"/>
            <a:ext cx="6934200" cy="160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An assumption is </a:t>
            </a:r>
            <a:r>
              <a:rPr lang="en-US" sz="2400" i="1" dirty="0">
                <a:solidFill>
                  <a:srgbClr val="FF6600"/>
                </a:solidFill>
                <a:ea typeface="ＭＳ Ｐゴシック" pitchFamily="-110" charset="-128"/>
                <a:cs typeface="ＭＳ Ｐゴシック" pitchFamily="-110" charset="-128"/>
              </a:rPr>
              <a:t>linear separability</a:t>
            </a:r>
            <a:r>
              <a:rPr lang="en-US" sz="2400" dirty="0">
                <a:ea typeface="ＭＳ Ｐゴシック" pitchFamily="-110" charset="-128"/>
                <a:cs typeface="ＭＳ Ｐゴシック" pitchFamily="-110" charset="-128"/>
              </a:rPr>
              <a:t>:</a:t>
            </a:r>
          </a:p>
          <a:p>
            <a:pPr lvl="1" eaLnBrk="1" hangingPunct="1"/>
            <a:r>
              <a:rPr lang="en-US" dirty="0"/>
              <a:t>in 2 dimensions, can </a:t>
            </a:r>
            <a:r>
              <a:rPr lang="en-US" dirty="0">
                <a:solidFill>
                  <a:srgbClr val="FF0000"/>
                </a:solidFill>
              </a:rPr>
              <a:t>separate classes by a line</a:t>
            </a:r>
          </a:p>
          <a:p>
            <a:pPr lvl="1" eaLnBrk="1" hangingPunct="1"/>
            <a:r>
              <a:rPr lang="en-US" dirty="0"/>
              <a:t>in higher dimensions, </a:t>
            </a:r>
            <a:r>
              <a:rPr lang="en-US" dirty="0">
                <a:solidFill>
                  <a:srgbClr val="FF0000"/>
                </a:solidFill>
              </a:rPr>
              <a:t>need </a:t>
            </a:r>
            <a:r>
              <a:rPr lang="en-US" dirty="0" err="1">
                <a:solidFill>
                  <a:srgbClr val="FF0000"/>
                </a:solidFill>
              </a:rPr>
              <a:t>hyperplanes</a:t>
            </a:r>
            <a:r>
              <a:rPr lang="en-US" dirty="0"/>
              <a:t/>
            </a:r>
            <a:br>
              <a:rPr lang="en-US" dirty="0"/>
            </a:br>
            <a:endParaRPr lang="en-US" sz="2800" dirty="0"/>
          </a:p>
          <a:p>
            <a:pPr marL="45720" indent="0">
              <a:buNone/>
            </a:pPr>
            <a:r>
              <a:rPr lang="en-US" sz="2400" dirty="0"/>
              <a:t>A </a:t>
            </a:r>
            <a:r>
              <a:rPr lang="en-US" sz="2400" i="1" dirty="0">
                <a:solidFill>
                  <a:srgbClr val="FF6600"/>
                </a:solidFill>
              </a:rPr>
              <a:t>linear model </a:t>
            </a:r>
            <a:r>
              <a:rPr lang="en-US" sz="2400" dirty="0"/>
              <a:t>is a model that assumes the data is linearly separable</a:t>
            </a:r>
          </a:p>
        </p:txBody>
      </p:sp>
      <p:sp>
        <p:nvSpPr>
          <p:cNvPr id="43015" name="Oval 28"/>
          <p:cNvSpPr>
            <a:spLocks noChangeArrowheads="1"/>
          </p:cNvSpPr>
          <p:nvPr/>
        </p:nvSpPr>
        <p:spPr bwMode="auto">
          <a:xfrm>
            <a:off x="4542906" y="4521098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6" name="Oval 29"/>
          <p:cNvSpPr>
            <a:spLocks noChangeArrowheads="1"/>
          </p:cNvSpPr>
          <p:nvPr/>
        </p:nvSpPr>
        <p:spPr bwMode="auto">
          <a:xfrm>
            <a:off x="5989321" y="493543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8" name="Oval 31"/>
          <p:cNvSpPr>
            <a:spLocks noChangeArrowheads="1"/>
          </p:cNvSpPr>
          <p:nvPr/>
        </p:nvSpPr>
        <p:spPr bwMode="auto">
          <a:xfrm>
            <a:off x="4642659" y="4843360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9" name="Oval 32"/>
          <p:cNvSpPr>
            <a:spLocks noChangeArrowheads="1"/>
          </p:cNvSpPr>
          <p:nvPr/>
        </p:nvSpPr>
        <p:spPr bwMode="auto">
          <a:xfrm>
            <a:off x="4742412" y="548788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0" name="Oval 33"/>
          <p:cNvSpPr>
            <a:spLocks noChangeArrowheads="1"/>
          </p:cNvSpPr>
          <p:nvPr/>
        </p:nvSpPr>
        <p:spPr bwMode="auto">
          <a:xfrm>
            <a:off x="5340928" y="4521098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1" name="Oval 34"/>
          <p:cNvSpPr>
            <a:spLocks noChangeArrowheads="1"/>
          </p:cNvSpPr>
          <p:nvPr/>
        </p:nvSpPr>
        <p:spPr bwMode="auto">
          <a:xfrm>
            <a:off x="4343401" y="511958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2" name="Oval 35"/>
          <p:cNvSpPr>
            <a:spLocks noChangeArrowheads="1"/>
          </p:cNvSpPr>
          <p:nvPr/>
        </p:nvSpPr>
        <p:spPr bwMode="auto">
          <a:xfrm>
            <a:off x="5041670" y="4981473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3" name="Oval 36"/>
          <p:cNvSpPr>
            <a:spLocks noChangeArrowheads="1"/>
          </p:cNvSpPr>
          <p:nvPr/>
        </p:nvSpPr>
        <p:spPr bwMode="auto">
          <a:xfrm>
            <a:off x="5490557" y="475128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4" name="Oval 37"/>
          <p:cNvSpPr>
            <a:spLocks noChangeArrowheads="1"/>
          </p:cNvSpPr>
          <p:nvPr/>
        </p:nvSpPr>
        <p:spPr bwMode="auto">
          <a:xfrm>
            <a:off x="5241176" y="548788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5" name="Oval 38"/>
          <p:cNvSpPr>
            <a:spLocks noChangeArrowheads="1"/>
          </p:cNvSpPr>
          <p:nvPr/>
        </p:nvSpPr>
        <p:spPr bwMode="auto">
          <a:xfrm>
            <a:off x="6089074" y="438298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6" name="Oval 39"/>
          <p:cNvSpPr>
            <a:spLocks noChangeArrowheads="1"/>
          </p:cNvSpPr>
          <p:nvPr/>
        </p:nvSpPr>
        <p:spPr bwMode="auto">
          <a:xfrm>
            <a:off x="6188826" y="530373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7" name="Oval 40"/>
          <p:cNvSpPr>
            <a:spLocks noChangeArrowheads="1"/>
          </p:cNvSpPr>
          <p:nvPr/>
        </p:nvSpPr>
        <p:spPr bwMode="auto">
          <a:xfrm>
            <a:off x="6288579" y="456713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8" name="Oval 41"/>
          <p:cNvSpPr>
            <a:spLocks noChangeArrowheads="1"/>
          </p:cNvSpPr>
          <p:nvPr/>
        </p:nvSpPr>
        <p:spPr bwMode="auto">
          <a:xfrm>
            <a:off x="6986848" y="4659210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29" name="Oval 42"/>
          <p:cNvSpPr>
            <a:spLocks noChangeArrowheads="1"/>
          </p:cNvSpPr>
          <p:nvPr/>
        </p:nvSpPr>
        <p:spPr bwMode="auto">
          <a:xfrm>
            <a:off x="6488085" y="475128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014" name="Line 47"/>
          <p:cNvSpPr>
            <a:spLocks noChangeShapeType="1"/>
          </p:cNvSpPr>
          <p:nvPr/>
        </p:nvSpPr>
        <p:spPr bwMode="auto">
          <a:xfrm flipH="1">
            <a:off x="5739726" y="3954359"/>
            <a:ext cx="76200" cy="25146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4" name="Oval 29"/>
          <p:cNvSpPr>
            <a:spLocks noChangeArrowheads="1"/>
          </p:cNvSpPr>
          <p:nvPr/>
        </p:nvSpPr>
        <p:spPr bwMode="auto">
          <a:xfrm>
            <a:off x="6196945" y="556636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38"/>
          <p:cNvSpPr>
            <a:spLocks noChangeArrowheads="1"/>
          </p:cNvSpPr>
          <p:nvPr/>
        </p:nvSpPr>
        <p:spPr bwMode="auto">
          <a:xfrm>
            <a:off x="6296698" y="501391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39"/>
          <p:cNvSpPr>
            <a:spLocks noChangeArrowheads="1"/>
          </p:cNvSpPr>
          <p:nvPr/>
        </p:nvSpPr>
        <p:spPr bwMode="auto">
          <a:xfrm>
            <a:off x="5991474" y="593466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Oval 40"/>
          <p:cNvSpPr>
            <a:spLocks noChangeArrowheads="1"/>
          </p:cNvSpPr>
          <p:nvPr/>
        </p:nvSpPr>
        <p:spPr bwMode="auto">
          <a:xfrm>
            <a:off x="6533019" y="5069230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Oval 41"/>
          <p:cNvSpPr>
            <a:spLocks noChangeArrowheads="1"/>
          </p:cNvSpPr>
          <p:nvPr/>
        </p:nvSpPr>
        <p:spPr bwMode="auto">
          <a:xfrm>
            <a:off x="7102432" y="5253330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Oval 42"/>
          <p:cNvSpPr>
            <a:spLocks noChangeArrowheads="1"/>
          </p:cNvSpPr>
          <p:nvPr/>
        </p:nvSpPr>
        <p:spPr bwMode="auto">
          <a:xfrm>
            <a:off x="6695709" y="538221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Oval 40"/>
          <p:cNvSpPr>
            <a:spLocks noChangeArrowheads="1"/>
          </p:cNvSpPr>
          <p:nvPr/>
        </p:nvSpPr>
        <p:spPr bwMode="auto">
          <a:xfrm>
            <a:off x="6501339" y="5663350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Oval 41"/>
          <p:cNvSpPr>
            <a:spLocks noChangeArrowheads="1"/>
          </p:cNvSpPr>
          <p:nvPr/>
        </p:nvSpPr>
        <p:spPr bwMode="auto">
          <a:xfrm>
            <a:off x="7070752" y="5847450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Oval 42"/>
          <p:cNvSpPr>
            <a:spLocks noChangeArrowheads="1"/>
          </p:cNvSpPr>
          <p:nvPr/>
        </p:nvSpPr>
        <p:spPr bwMode="auto">
          <a:xfrm>
            <a:off x="6664029" y="5976335"/>
            <a:ext cx="99753" cy="920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Oval 31"/>
          <p:cNvSpPr>
            <a:spLocks noChangeArrowheads="1"/>
          </p:cNvSpPr>
          <p:nvPr/>
        </p:nvSpPr>
        <p:spPr bwMode="auto">
          <a:xfrm>
            <a:off x="4500531" y="556631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Oval 32"/>
          <p:cNvSpPr>
            <a:spLocks noChangeArrowheads="1"/>
          </p:cNvSpPr>
          <p:nvPr/>
        </p:nvSpPr>
        <p:spPr bwMode="auto">
          <a:xfrm>
            <a:off x="4600284" y="6210840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Oval 34"/>
          <p:cNvSpPr>
            <a:spLocks noChangeArrowheads="1"/>
          </p:cNvSpPr>
          <p:nvPr/>
        </p:nvSpPr>
        <p:spPr bwMode="auto">
          <a:xfrm>
            <a:off x="4201273" y="5842540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Oval 35"/>
          <p:cNvSpPr>
            <a:spLocks noChangeArrowheads="1"/>
          </p:cNvSpPr>
          <p:nvPr/>
        </p:nvSpPr>
        <p:spPr bwMode="auto">
          <a:xfrm>
            <a:off x="4899542" y="5704428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Oval 37"/>
          <p:cNvSpPr>
            <a:spLocks noChangeArrowheads="1"/>
          </p:cNvSpPr>
          <p:nvPr/>
        </p:nvSpPr>
        <p:spPr bwMode="auto">
          <a:xfrm>
            <a:off x="5099048" y="6210840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5504024" y="5713905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5162390" y="5930448"/>
            <a:ext cx="99753" cy="92075"/>
          </a:xfrm>
          <a:prstGeom prst="ellipse">
            <a:avLst/>
          </a:prstGeom>
          <a:solidFill>
            <a:srgbClr val="990033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9CFC2E-8D25-4D1E-924F-0F0723D38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54336-6515-4603-B870-8A1468782D0A}" type="datetime1">
              <a:rPr lang="en-US" smtClean="0"/>
              <a:t>28-Aug-25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49474-B04B-4AF0-9AB1-FFD28BF5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5DE1FB-4D95-4C42-99F7-73D84AE2F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126" y="2590801"/>
            <a:ext cx="3747220" cy="3762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176049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3973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6557130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834945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7659963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381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381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156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557130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719630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564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6034281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6100317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63FADA-47A7-4A42-BE3D-F988F477D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5BA05-C461-4CAA-BCA0-6FCC6F3E3761}" type="datetime1">
              <a:rPr lang="en-US" smtClean="0"/>
              <a:t>28-Aug-25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89FF74-A540-4A33-B701-578CFAFB1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7EEA7CF-75AC-4D05-A40A-9DCEC08B6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5501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line will it find?</a:t>
            </a:r>
          </a:p>
        </p:txBody>
      </p:sp>
      <p:sp>
        <p:nvSpPr>
          <p:cNvPr id="4" name="Plus 3"/>
          <p:cNvSpPr/>
          <p:nvPr/>
        </p:nvSpPr>
        <p:spPr>
          <a:xfrm>
            <a:off x="3973210" y="2038883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Minus 4"/>
          <p:cNvSpPr/>
          <p:nvPr/>
        </p:nvSpPr>
        <p:spPr>
          <a:xfrm>
            <a:off x="6557130" y="1615573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Minus 5"/>
          <p:cNvSpPr/>
          <p:nvPr/>
        </p:nvSpPr>
        <p:spPr>
          <a:xfrm>
            <a:off x="7834945" y="3423699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Minus 7"/>
          <p:cNvSpPr/>
          <p:nvPr/>
        </p:nvSpPr>
        <p:spPr>
          <a:xfrm>
            <a:off x="7659963" y="1827228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lus 8"/>
          <p:cNvSpPr/>
          <p:nvPr/>
        </p:nvSpPr>
        <p:spPr>
          <a:xfrm>
            <a:off x="4381458" y="2823286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Plus 9"/>
          <p:cNvSpPr/>
          <p:nvPr/>
        </p:nvSpPr>
        <p:spPr>
          <a:xfrm>
            <a:off x="4381458" y="4159310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lus 12"/>
          <p:cNvSpPr/>
          <p:nvPr/>
        </p:nvSpPr>
        <p:spPr>
          <a:xfrm>
            <a:off x="3156714" y="225053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Minus 13"/>
          <p:cNvSpPr/>
          <p:nvPr/>
        </p:nvSpPr>
        <p:spPr>
          <a:xfrm>
            <a:off x="6557130" y="3212044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inus 14"/>
          <p:cNvSpPr/>
          <p:nvPr/>
        </p:nvSpPr>
        <p:spPr>
          <a:xfrm>
            <a:off x="6719630" y="3947655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Plus 15"/>
          <p:cNvSpPr/>
          <p:nvPr/>
        </p:nvSpPr>
        <p:spPr>
          <a:xfrm>
            <a:off x="3564962" y="3749118"/>
            <a:ext cx="408248" cy="423310"/>
          </a:xfrm>
          <a:prstGeom prst="mathPlus">
            <a:avLst/>
          </a:prstGeom>
          <a:solidFill>
            <a:srgbClr val="0000FF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Minus 16"/>
          <p:cNvSpPr/>
          <p:nvPr/>
        </p:nvSpPr>
        <p:spPr>
          <a:xfrm>
            <a:off x="6034281" y="25128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inus 17"/>
          <p:cNvSpPr/>
          <p:nvPr/>
        </p:nvSpPr>
        <p:spPr>
          <a:xfrm>
            <a:off x="6100317" y="4137320"/>
            <a:ext cx="362887" cy="423310"/>
          </a:xfrm>
          <a:prstGeom prst="mathMinus">
            <a:avLst/>
          </a:prstGeom>
          <a:solidFill>
            <a:srgbClr val="FF0000"/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ine 16"/>
          <p:cNvSpPr>
            <a:spLocks noChangeShapeType="1"/>
          </p:cNvSpPr>
          <p:nvPr/>
        </p:nvSpPr>
        <p:spPr bwMode="auto">
          <a:xfrm flipV="1">
            <a:off x="4594777" y="1343601"/>
            <a:ext cx="2124853" cy="3527126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/>
          <p:cNvSpPr>
            <a:spLocks noChangeShapeType="1"/>
          </p:cNvSpPr>
          <p:nvPr/>
        </p:nvSpPr>
        <p:spPr bwMode="auto">
          <a:xfrm flipV="1">
            <a:off x="5446877" y="1343601"/>
            <a:ext cx="144697" cy="3414601"/>
          </a:xfrm>
          <a:prstGeom prst="line">
            <a:avLst/>
          </a:prstGeom>
          <a:noFill/>
          <a:ln w="19050">
            <a:solidFill>
              <a:srgbClr val="00A000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 flipH="1" flipV="1">
            <a:off x="4381458" y="1343601"/>
            <a:ext cx="1652822" cy="3527126"/>
          </a:xfrm>
          <a:prstGeom prst="line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490430" y="5369052"/>
            <a:ext cx="52197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00FF"/>
                </a:solidFill>
              </a:rPr>
              <a:t>Only guaranteed to find </a:t>
            </a:r>
            <a:r>
              <a:rPr lang="en-US" sz="3200" b="1" i="1" dirty="0">
                <a:solidFill>
                  <a:srgbClr val="0000FF"/>
                </a:solidFill>
              </a:rPr>
              <a:t>some</a:t>
            </a:r>
            <a:r>
              <a:rPr lang="en-US" sz="3200" dirty="0">
                <a:solidFill>
                  <a:srgbClr val="0000FF"/>
                </a:solidFill>
              </a:rPr>
              <a:t> line that separates the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DA0E83-9739-42F8-8927-6DC125D0B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1065D-57B5-4C2F-8FAA-D734FE0EBABD}" type="datetime1">
              <a:rPr lang="en-US" smtClean="0"/>
              <a:t>28-Aug-25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A1AE08-2DC3-4D9E-A0B4-EEA2501A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F01C995-DB43-49F0-8062-8CC20FBB0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5284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419" y="1160632"/>
            <a:ext cx="10972800" cy="4525963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The goal of </a:t>
            </a:r>
            <a:r>
              <a:rPr lang="en-US" altLang="en-US" dirty="0">
                <a:solidFill>
                  <a:srgbClr val="FF0000"/>
                </a:solidFill>
                <a:latin typeface="Tahoma" panose="020B0604030504040204" pitchFamily="34" charset="0"/>
                <a:cs typeface="Times New Roman" panose="02020603050405020304" pitchFamily="18" charset="0"/>
              </a:rPr>
              <a:t>simple linear regression (univariate) model is to finds the relation between two variable</a:t>
            </a:r>
            <a:r>
              <a:rPr lang="en-US" altLang="en-US" dirty="0">
                <a:latin typeface="Tahom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b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A single feature (variable x) and a continuous valued response (target variable y). </a:t>
            </a: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X is called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independent variable (predictor) </a:t>
            </a:r>
            <a:endParaRPr lang="en-US" altLang="en-US" dirty="0">
              <a:solidFill>
                <a:srgbClr val="000000"/>
              </a:solidFill>
              <a:latin typeface="Book Antiqua" panose="02040602050305030304" pitchFamily="18" charset="0"/>
            </a:endParaRPr>
          </a:p>
          <a:p>
            <a:pPr lvl="1"/>
            <a:r>
              <a:rPr lang="en-US" altLang="en-US" dirty="0">
                <a:solidFill>
                  <a:srgbClr val="000000"/>
                </a:solidFill>
                <a:latin typeface="Book Antiqua" panose="02040602050305030304" pitchFamily="18" charset="0"/>
              </a:rPr>
              <a:t>Y is called the </a:t>
            </a:r>
            <a:r>
              <a:rPr lang="en-US" altLang="en-US" dirty="0">
                <a:solidFill>
                  <a:srgbClr val="FF0000"/>
                </a:solidFill>
                <a:latin typeface="Book Antiqua" panose="02040602050305030304" pitchFamily="18" charset="0"/>
              </a:rPr>
              <a:t>dependent (target or response) variable.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C379B-3F2E-4895-95C8-11A20E67C110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84674"/>
            <a:ext cx="7772400" cy="26805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9999" y="3581400"/>
            <a:ext cx="3814602" cy="3041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305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F8BBA3-B1CB-4778-8E2D-4588779F2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  <a:latin typeface="Book Antiqua" panose="02040602050305030304" pitchFamily="18" charset="0"/>
              </a:rPr>
              <a:t>The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weight </a:t>
            </a:r>
            <a:r>
              <a:rPr lang="en-US" sz="3200" i="1" dirty="0">
                <a:solidFill>
                  <a:srgbClr val="00B0F0"/>
                </a:solidFill>
                <a:latin typeface="Times New Roman PS MT"/>
              </a:rPr>
              <a:t>w</a:t>
            </a:r>
            <a:r>
              <a:rPr lang="en-US" sz="3200" i="1" baseline="-25000" dirty="0">
                <a:solidFill>
                  <a:srgbClr val="00B0F0"/>
                </a:solidFill>
                <a:latin typeface="Times New Roman PS MT"/>
              </a:rPr>
              <a:t>0</a:t>
            </a:r>
            <a:r>
              <a:rPr lang="en-US" sz="3200" i="1" dirty="0">
                <a:solidFill>
                  <a:srgbClr val="00B0F0"/>
                </a:solidFill>
                <a:latin typeface="Times New Roman PS MT"/>
              </a:rPr>
              <a:t>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represents the </a:t>
            </a:r>
            <a:r>
              <a:rPr lang="en-US" sz="3200" i="1" dirty="0">
                <a:solidFill>
                  <a:srgbClr val="00B0F0"/>
                </a:solidFill>
                <a:latin typeface="Book Antiqua" panose="02040602050305030304" pitchFamily="18" charset="0"/>
              </a:rPr>
              <a:t>y </a:t>
            </a:r>
            <a:r>
              <a:rPr lang="en-US" sz="3200" dirty="0">
                <a:solidFill>
                  <a:srgbClr val="00B0F0"/>
                </a:solidFill>
                <a:latin typeface="Book Antiqua" panose="02040602050305030304" pitchFamily="18" charset="0"/>
              </a:rPr>
              <a:t>axis intercepts </a:t>
            </a:r>
            <a:r>
              <a:rPr lang="en-US" sz="3200" dirty="0">
                <a:solidFill>
                  <a:srgbClr val="000000"/>
                </a:solidFill>
                <a:latin typeface="Book Antiqua" panose="02040602050305030304" pitchFamily="18" charset="0"/>
              </a:rPr>
              <a:t>and </a:t>
            </a:r>
            <a:r>
              <a:rPr lang="en-US" sz="3200" i="1" dirty="0">
                <a:solidFill>
                  <a:srgbClr val="FF0000"/>
                </a:solidFill>
                <a:latin typeface="Times New Roman PS MT"/>
              </a:rPr>
              <a:t>w</a:t>
            </a:r>
            <a:r>
              <a:rPr lang="en-US" sz="3200" i="1" baseline="-25000" dirty="0">
                <a:solidFill>
                  <a:srgbClr val="FF0000"/>
                </a:solidFill>
                <a:latin typeface="Times New Roman PS MT"/>
              </a:rPr>
              <a:t>1</a:t>
            </a:r>
            <a:r>
              <a:rPr lang="en-US" sz="3200" i="1" dirty="0">
                <a:solidFill>
                  <a:srgbClr val="FF0000"/>
                </a:solidFill>
                <a:latin typeface="Times New Roman PS MT"/>
              </a:rPr>
              <a:t>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is the coefficient of the feature (x variable)</a:t>
            </a:r>
            <a:r>
              <a:rPr lang="en-US" sz="3200" dirty="0">
                <a:solidFill>
                  <a:srgbClr val="000000"/>
                </a:solidFill>
                <a:latin typeface="Book Antiqua" panose="02040602050305030304" pitchFamily="18" charset="0"/>
              </a:rPr>
              <a:t>. </a:t>
            </a:r>
          </a:p>
          <a:p>
            <a:pPr lvl="1"/>
            <a:r>
              <a:rPr lang="en-US" sz="2800" i="1" dirty="0">
                <a:solidFill>
                  <a:srgbClr val="0070C0"/>
                </a:solidFill>
                <a:latin typeface="Times New Roman PS MT"/>
              </a:rPr>
              <a:t>w</a:t>
            </a:r>
            <a:r>
              <a:rPr lang="en-US" sz="2800" i="1" baseline="-25000" dirty="0">
                <a:solidFill>
                  <a:srgbClr val="0070C0"/>
                </a:solidFill>
                <a:latin typeface="Times New Roman PS MT"/>
              </a:rPr>
              <a:t>0 </a:t>
            </a:r>
            <a:r>
              <a:rPr 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and</a:t>
            </a:r>
            <a:r>
              <a:rPr lang="en-US" sz="2800" i="1" dirty="0">
                <a:solidFill>
                  <a:srgbClr val="0070C0"/>
                </a:solidFill>
                <a:latin typeface="Times New Roman PS MT"/>
              </a:rPr>
              <a:t> w</a:t>
            </a:r>
            <a:r>
              <a:rPr lang="en-US" sz="2800" i="1" baseline="-25000" dirty="0">
                <a:solidFill>
                  <a:srgbClr val="0070C0"/>
                </a:solidFill>
                <a:latin typeface="Times New Roman PS MT"/>
              </a:rPr>
              <a:t>1</a:t>
            </a:r>
            <a:r>
              <a:rPr lang="en-US" sz="2800" dirty="0">
                <a:solidFill>
                  <a:srgbClr val="0070C0"/>
                </a:solidFill>
                <a:latin typeface="Book Antiqua" panose="02040602050305030304" pitchFamily="18" charset="0"/>
              </a:rPr>
              <a:t> are unknown  </a:t>
            </a:r>
          </a:p>
          <a:p>
            <a:r>
              <a:rPr lang="en-US" sz="3200" dirty="0">
                <a:solidFill>
                  <a:srgbClr val="000000"/>
                </a:solidFill>
                <a:latin typeface="Book Antiqua" panose="02040602050305030304" pitchFamily="18" charset="0"/>
              </a:rPr>
              <a:t>The goal of linear regression is to </a:t>
            </a:r>
            <a:r>
              <a:rPr lang="en-US" sz="3200" dirty="0">
                <a:solidFill>
                  <a:srgbClr val="00B050"/>
                </a:solidFill>
                <a:latin typeface="Book Antiqua" panose="02040602050305030304" pitchFamily="18" charset="0"/>
              </a:rPr>
              <a:t>learn the weights of the linear equation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Describe the </a:t>
            </a:r>
            <a:r>
              <a:rPr lang="en-US" sz="2800" dirty="0">
                <a:solidFill>
                  <a:srgbClr val="FF0000"/>
                </a:solidFill>
                <a:latin typeface="Book Antiqua" panose="02040602050305030304" pitchFamily="18" charset="0"/>
              </a:rPr>
              <a:t>relationship</a:t>
            </a:r>
            <a:r>
              <a:rPr lang="en-US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 between the </a:t>
            </a:r>
            <a:r>
              <a:rPr lang="en-US" sz="2800" b="1" dirty="0">
                <a:solidFill>
                  <a:srgbClr val="000000"/>
                </a:solidFill>
                <a:latin typeface="Book Antiqua" panose="02040602050305030304" pitchFamily="18" charset="0"/>
              </a:rPr>
              <a:t>x</a:t>
            </a:r>
            <a:r>
              <a:rPr lang="en-US" sz="2800" dirty="0">
                <a:solidFill>
                  <a:srgbClr val="000000"/>
                </a:solidFill>
                <a:latin typeface="Book Antiqua" panose="02040602050305030304" pitchFamily="18" charset="0"/>
              </a:rPr>
              <a:t> and</a:t>
            </a:r>
            <a:r>
              <a:rPr lang="en-US" sz="2800" b="1" dirty="0">
                <a:solidFill>
                  <a:srgbClr val="000000"/>
                </a:solidFill>
                <a:latin typeface="Book Antiqua" panose="02040602050305030304" pitchFamily="18" charset="0"/>
              </a:rPr>
              <a:t> y</a:t>
            </a:r>
          </a:p>
          <a:p>
            <a:r>
              <a:rPr lang="en-US" sz="3200" dirty="0">
                <a:solidFill>
                  <a:srgbClr val="000000"/>
                </a:solidFill>
                <a:latin typeface="Book Antiqua" panose="02040602050305030304" pitchFamily="18" charset="0"/>
              </a:rPr>
              <a:t>Then this relation can be used to </a:t>
            </a:r>
            <a:r>
              <a:rPr lang="en-US" sz="3200" dirty="0">
                <a:solidFill>
                  <a:srgbClr val="FF0000"/>
                </a:solidFill>
                <a:latin typeface="Book Antiqua" panose="02040602050305030304" pitchFamily="18" charset="0"/>
              </a:rPr>
              <a:t>predict the responses of </a:t>
            </a:r>
            <a:r>
              <a:rPr lang="en-US" sz="3200" dirty="0">
                <a:solidFill>
                  <a:srgbClr val="7030A0"/>
                </a:solidFill>
                <a:latin typeface="Book Antiqua" panose="02040602050305030304" pitchFamily="18" charset="0"/>
              </a:rPr>
              <a:t>new data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04376-FFAC-4652-A948-97B73D5A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FF8A8-8F75-4866-B8F6-8E094C16E98F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4C05C-7E3D-4661-85C2-D4CEB8051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4FD0F0-AE86-4859-B91C-F3808450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7DE6B4-0A27-43B6-A688-F485A1EC8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21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EBC5DB7-00E8-4134-A07B-278EA932B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Linear regression can be understood as finding the </a:t>
            </a:r>
            <a:r>
              <a:rPr lang="en-US" sz="3600" dirty="0">
                <a:solidFill>
                  <a:srgbClr val="7030A0"/>
                </a:solidFill>
                <a:latin typeface="Book Antiqua" panose="02040602050305030304" pitchFamily="18" charset="0"/>
              </a:rPr>
              <a:t>best-fitting straight line</a:t>
            </a:r>
            <a:r>
              <a:rPr 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 through the sample points.</a:t>
            </a: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This best-fitting line is also called the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regression line.</a:t>
            </a:r>
          </a:p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Book Antiqua" panose="02040602050305030304" pitchFamily="18" charset="0"/>
              </a:rPr>
              <a:t>The distance between the regression line to the sample points are the so-called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offsets </a:t>
            </a:r>
            <a:r>
              <a:rPr lang="en-US" sz="3600" b="0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or </a:t>
            </a:r>
            <a:r>
              <a:rPr lang="en-US" sz="3600" b="1" i="0" u="none" strike="noStrike" baseline="0" dirty="0">
                <a:solidFill>
                  <a:srgbClr val="FF0000"/>
                </a:solidFill>
                <a:latin typeface="Book Antiqua" panose="02040602050305030304" pitchFamily="18" charset="0"/>
              </a:rPr>
              <a:t>residuals</a:t>
            </a:r>
          </a:p>
          <a:p>
            <a:pPr lvl="1"/>
            <a:r>
              <a:rPr 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The </a:t>
            </a:r>
            <a:r>
              <a:rPr lang="en-US" sz="3600" dirty="0">
                <a:solidFill>
                  <a:srgbClr val="0070C0"/>
                </a:solidFill>
                <a:latin typeface="Book Antiqua" panose="02040602050305030304" pitchFamily="18" charset="0"/>
              </a:rPr>
              <a:t>errors of our prediction</a:t>
            </a:r>
            <a:r>
              <a:rPr lang="en-US" sz="3600" dirty="0">
                <a:solidFill>
                  <a:srgbClr val="000000"/>
                </a:solidFill>
                <a:latin typeface="Book Antiqua" panose="02040602050305030304" pitchFamily="18" charset="0"/>
              </a:rPr>
              <a:t>.</a:t>
            </a:r>
          </a:p>
          <a:p>
            <a:endParaRPr lang="en-US" sz="360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18854F-58C7-4BB4-AC09-D1CF3F6B9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8D3B6-2762-480C-8308-ADD89988262E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B9BA2-0374-4351-93AD-D962077BD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926DE-9D99-4E63-BF06-186FDB4C0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B068F6-F8D4-426F-BD1E-6022C6889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983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89C759-126E-2A37-7298-8B08E1DF7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68C8-2279-4A86-97F1-AEFB7D333675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C423EB-48B9-3C16-B3A8-580DF77E6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B48EC-86D4-ADBC-C311-188DAC98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87A421-63AA-1051-B3C6-B7AAA75D9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90800"/>
            <a:ext cx="10972800" cy="838200"/>
          </a:xfrm>
        </p:spPr>
        <p:txBody>
          <a:bodyPr/>
          <a:lstStyle/>
          <a:p>
            <a:r>
              <a:rPr lang="en-US" dirty="0"/>
              <a:t>Recap of Previous Lecture</a:t>
            </a:r>
          </a:p>
        </p:txBody>
      </p:sp>
    </p:spTree>
    <p:extLst>
      <p:ext uri="{BB962C8B-B14F-4D97-AF65-F5344CB8AC3E}">
        <p14:creationId xmlns:p14="http://schemas.microsoft.com/office/powerpoint/2010/main" val="3206271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9925D4-C0B3-4605-8127-96F8AC9A8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4600" y="1600200"/>
            <a:ext cx="6781800" cy="4470628"/>
          </a:xfr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149B2-AC69-4287-9803-C003104ED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12763F-DC24-4A63-92D0-6C23D844FA4C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1064B-8546-451E-BE11-95F5513A9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1BA98-85E9-4356-B996-FBF8918F1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6640876-829A-4EE6-A179-2AFE87B97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Linear regression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184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 models in general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136648" y="1600200"/>
                <a:ext cx="8153400" cy="4191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linear model:</a:t>
                </a:r>
              </a:p>
              <a:p>
                <a:pPr marL="0" indent="0">
                  <a:buNone/>
                </a:pPr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𝑦</m:t>
                      </m:r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PK" sz="4400" i="1">
                              <a:latin typeface="Cambria Math" panose="02040503050406030204" pitchFamily="18" charset="0"/>
                              <a:ea typeface="Calibri" panose="020F0502020204030204" pitchFamily="34" charset="0"/>
                            </a:rPr>
                            <m:t>1</m:t>
                          </m:r>
                        </m:sub>
                      </m:sSub>
                      <m:r>
                        <a:rPr lang="en-PK" sz="4400" i="1">
                          <a:latin typeface="Cambria Math" panose="02040503050406030204" pitchFamily="18" charset="0"/>
                          <a:ea typeface="Calibri" panose="020F0502020204030204" pitchFamily="34" charset="0"/>
                        </a:rPr>
                        <m:t>𝑥</m:t>
                      </m:r>
                    </m:oMath>
                  </m:oMathPara>
                </a14:m>
                <a:endParaRPr lang="en-PK" sz="4400" dirty="0">
                  <a:latin typeface="Calibri" panose="020F0502020204030204" pitchFamily="34" charset="0"/>
                  <a:ea typeface="Calibri" panose="020F0502020204030204" pitchFamily="34" charset="0"/>
                </a:endParaRPr>
              </a:p>
              <a:p>
                <a:r>
                  <a:rPr lang="en-US" dirty="0">
                    <a:solidFill>
                      <a:srgbClr val="0000FF"/>
                    </a:solidFill>
                  </a:rPr>
                  <a:t>These are the parameters we want to learn</a:t>
                </a:r>
                <a:endParaRPr lang="en-US" dirty="0"/>
              </a:p>
              <a:p>
                <a:r>
                  <a:rPr lang="en-US" dirty="0"/>
                  <a:t>Need to </a:t>
                </a:r>
                <a:r>
                  <a:rPr lang="en-US" dirty="0">
                    <a:solidFill>
                      <a:srgbClr val="00B050"/>
                    </a:solidFill>
                  </a:rPr>
                  <a:t>define a criteria </a:t>
                </a:r>
                <a:r>
                  <a:rPr lang="en-US" dirty="0"/>
                  <a:t>to </a:t>
                </a:r>
                <a:r>
                  <a:rPr lang="en-US" dirty="0">
                    <a:solidFill>
                      <a:srgbClr val="7030A0"/>
                    </a:solidFill>
                  </a:rPr>
                  <a:t>optimize these parameters</a:t>
                </a:r>
                <a:r>
                  <a:rPr lang="en-US" dirty="0"/>
                  <a:t> of the model</a:t>
                </a:r>
              </a:p>
              <a:p>
                <a:pPr lvl="1" indent="-342900"/>
                <a:r>
                  <a:rPr lang="en-US" sz="3000" dirty="0">
                    <a:solidFill>
                      <a:srgbClr val="FF0000"/>
                    </a:solidFill>
                  </a:rPr>
                  <a:t>cost function (objective )</a:t>
                </a:r>
              </a:p>
              <a:p>
                <a:pPr lvl="1"/>
                <a:r>
                  <a:rPr lang="en-US" dirty="0">
                    <a:solidFill>
                      <a:srgbClr val="00B050"/>
                    </a:solidFill>
                  </a:rPr>
                  <a:t>Minimize the cost function</a:t>
                </a:r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136648" y="1600200"/>
                <a:ext cx="8153400" cy="4191000"/>
              </a:xfrm>
              <a:blipFill>
                <a:blip r:embed="rId3"/>
                <a:stretch>
                  <a:fillRect l="-1346" t="-1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6858000" y="2370812"/>
            <a:ext cx="685800" cy="7533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flipH="1">
            <a:off x="5562600" y="2370812"/>
            <a:ext cx="762000" cy="753388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F9AD6C-D0AA-4003-A8C8-BD2D16E1E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80AEA-06B4-456D-B5E3-B572A31E5AF7}" type="datetime1">
              <a:rPr lang="en-US" smtClean="0"/>
              <a:t>28-Aug-25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E062D-F67C-45D7-8548-AB91011E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4D2F0-236D-483C-A642-760362E0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152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152" y="2866672"/>
            <a:ext cx="7886700" cy="606423"/>
          </a:xfrm>
        </p:spPr>
        <p:txBody>
          <a:bodyPr>
            <a:noAutofit/>
          </a:bodyPr>
          <a:lstStyle/>
          <a:p>
            <a:pPr algn="ctr"/>
            <a:r>
              <a:rPr lang="en-US" sz="7200" dirty="0"/>
              <a:t>Thank You </a:t>
            </a:r>
            <a:r>
              <a:rPr lang="en-US" sz="7200" dirty="0">
                <a:sym typeface="Wingdings" panose="05000000000000000000" pitchFamily="2" charset="2"/>
              </a:rPr>
              <a:t> </a:t>
            </a:r>
            <a:endParaRPr lang="en-US" sz="7200" dirty="0"/>
          </a:p>
        </p:txBody>
      </p:sp>
      <p:sp>
        <p:nvSpPr>
          <p:cNvPr id="4" name="Rectangle 3"/>
          <p:cNvSpPr/>
          <p:nvPr/>
        </p:nvSpPr>
        <p:spPr>
          <a:xfrm>
            <a:off x="1726676" y="762000"/>
            <a:ext cx="8484124" cy="14045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t>32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0FECE-2B6C-4797-84E2-67AB251E74D6}" type="datetime1">
              <a:rPr lang="en-US" smtClean="0"/>
              <a:t>28-Aug-25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331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can we solve a specific problem? </a:t>
            </a:r>
          </a:p>
          <a:p>
            <a:pPr lvl="1"/>
            <a:r>
              <a:rPr lang="en-US" dirty="0"/>
              <a:t>We write a program with a </a:t>
            </a:r>
            <a:r>
              <a:rPr lang="en-US" dirty="0">
                <a:solidFill>
                  <a:srgbClr val="FF0000"/>
                </a:solidFill>
              </a:rPr>
              <a:t>set of rules </a:t>
            </a:r>
            <a:r>
              <a:rPr lang="en-US" dirty="0"/>
              <a:t>that are useful to solve the problem.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Example</a:t>
            </a:r>
            <a:r>
              <a:rPr lang="en-US" dirty="0"/>
              <a:t>: Find average of </a:t>
            </a:r>
          </a:p>
          <a:p>
            <a:pPr marL="457200" lvl="1" indent="0">
              <a:buNone/>
            </a:pPr>
            <a:r>
              <a:rPr lang="en-US" dirty="0"/>
              <a:t>    three numbers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9AF16-AC0F-4F8E-B2AB-AE08A12EB16F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2050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2562909"/>
            <a:ext cx="3543436" cy="3808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709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many situations it is very difficult to </a:t>
            </a:r>
            <a:r>
              <a:rPr lang="en-US" dirty="0">
                <a:solidFill>
                  <a:srgbClr val="FF0000"/>
                </a:solidFill>
              </a:rPr>
              <a:t>specify those rule</a:t>
            </a:r>
            <a:r>
              <a:rPr lang="en-US" dirty="0"/>
              <a:t>s to solve a problem.</a:t>
            </a:r>
          </a:p>
          <a:p>
            <a:r>
              <a:rPr lang="en-US" dirty="0"/>
              <a:t>For example, given a picture determine whether there is </a:t>
            </a:r>
            <a:r>
              <a:rPr lang="en-US" dirty="0">
                <a:solidFill>
                  <a:srgbClr val="00B050"/>
                </a:solidFill>
              </a:rPr>
              <a:t>a cat in the image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48A09-F1CA-4944-B6CD-8D86F7F2D580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Learning?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46" y="3781011"/>
            <a:ext cx="4071954" cy="1933989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85916" y="3466788"/>
            <a:ext cx="7471917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explicit rules (“whiskers + ears + tail = cat”) is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difficult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Variations exist: cats in different poses, colors, costumes, or angles.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Humans recognize objects (like cats) by observing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learns patterns directly from data (examples).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Generalizes from examples → can identify new images as cats.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Analogy: teaching a child by showing pictures, not by giving rulebooks.</a:t>
            </a:r>
          </a:p>
        </p:txBody>
      </p:sp>
    </p:spTree>
    <p:extLst>
      <p:ext uri="{BB962C8B-B14F-4D97-AF65-F5344CB8AC3E}">
        <p14:creationId xmlns:p14="http://schemas.microsoft.com/office/powerpoint/2010/main" val="2310963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Machine Learning?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Definition: “A computer program is said to learn from </a:t>
            </a:r>
            <a:r>
              <a:rPr lang="en-US" dirty="0">
                <a:solidFill>
                  <a:srgbClr val="0070C0"/>
                </a:solidFill>
              </a:rPr>
              <a:t>experience E </a:t>
            </a:r>
            <a:r>
              <a:rPr lang="en-US" dirty="0"/>
              <a:t>with respect to some class of </a:t>
            </a:r>
            <a:r>
              <a:rPr lang="en-US" dirty="0">
                <a:solidFill>
                  <a:srgbClr val="0070C0"/>
                </a:solidFill>
              </a:rPr>
              <a:t>tasks T </a:t>
            </a:r>
            <a:r>
              <a:rPr lang="en-US" dirty="0"/>
              <a:t>and </a:t>
            </a:r>
            <a:r>
              <a:rPr lang="en-US" dirty="0">
                <a:solidFill>
                  <a:srgbClr val="0070C0"/>
                </a:solidFill>
              </a:rPr>
              <a:t>performance measure P, </a:t>
            </a:r>
            <a:r>
              <a:rPr lang="en-US" dirty="0"/>
              <a:t>if its performance at tasks in T, as measured by P, improves with experience E”</a:t>
            </a:r>
          </a:p>
          <a:p>
            <a:pPr marL="0" indent="0">
              <a:buNone/>
            </a:pPr>
            <a:r>
              <a:rPr lang="en-US" dirty="0"/>
              <a:t>					Tom M. Mitchel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2F37-302F-42F2-9029-E364DD37026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A4FD8-ED25-433E-B453-70E5FAFF7ABE}" type="datetime1">
              <a:rPr lang="en-US" smtClean="0"/>
              <a:t>28-Aug-25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7450" y="4114800"/>
            <a:ext cx="2190750" cy="1915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656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17739-143A-4822-A057-870F1D00B457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Machine Learning…</a:t>
            </a:r>
          </a:p>
        </p:txBody>
      </p:sp>
      <p:pic>
        <p:nvPicPr>
          <p:cNvPr id="2050" name="Picture 2" descr="Image result for reinforcement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288" y="1467395"/>
            <a:ext cx="6829425" cy="4696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1655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3B04D4-CF26-4C39-7332-A444900B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AAE2A-FA91-48DA-BC4D-57B9F20CD350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F31FF2-0532-E6F7-1885-A3BFE498A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DC5A62-9272-28CA-C20F-425893CE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D59CFE6-2FDA-A4E0-E675-B3D7D1318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83024"/>
            <a:ext cx="10972800" cy="838200"/>
          </a:xfrm>
        </p:spPr>
        <p:txBody>
          <a:bodyPr/>
          <a:lstStyle/>
          <a:p>
            <a:r>
              <a:rPr lang="en-US" dirty="0"/>
              <a:t>Today’s Lecture</a:t>
            </a:r>
          </a:p>
        </p:txBody>
      </p:sp>
    </p:spTree>
    <p:extLst>
      <p:ext uri="{BB962C8B-B14F-4D97-AF65-F5344CB8AC3E}">
        <p14:creationId xmlns:p14="http://schemas.microsoft.com/office/powerpoint/2010/main" val="376954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E9FFFE-279E-41ED-A0F5-B7D556770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0972800" cy="5029199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Machine learning </a:t>
            </a:r>
            <a:r>
              <a:rPr lang="en-US" dirty="0"/>
              <a:t>is a subset of artificial intelligence (AI)</a:t>
            </a:r>
          </a:p>
          <a:p>
            <a:pPr lvl="1"/>
            <a:r>
              <a:rPr lang="en-US" dirty="0"/>
              <a:t>Development of algorithms that enable computer systems </a:t>
            </a:r>
            <a:r>
              <a:rPr lang="en-US" dirty="0">
                <a:solidFill>
                  <a:srgbClr val="00B050"/>
                </a:solidFill>
              </a:rPr>
              <a:t>to learn through learning from data</a:t>
            </a:r>
          </a:p>
          <a:p>
            <a:pPr lvl="1"/>
            <a:r>
              <a:rPr lang="en-US" dirty="0"/>
              <a:t>Improve their </a:t>
            </a:r>
            <a:r>
              <a:rPr lang="en-US" dirty="0">
                <a:solidFill>
                  <a:srgbClr val="00B0F0"/>
                </a:solidFill>
              </a:rPr>
              <a:t>performance</a:t>
            </a:r>
            <a:r>
              <a:rPr lang="en-US" dirty="0"/>
              <a:t> on a specific </a:t>
            </a:r>
            <a:r>
              <a:rPr lang="en-US" dirty="0" smtClean="0"/>
              <a:t>task with experience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No explicit </a:t>
            </a:r>
            <a:r>
              <a:rPr lang="en-US" dirty="0" smtClean="0">
                <a:solidFill>
                  <a:srgbClr val="FF0000"/>
                </a:solidFill>
              </a:rPr>
              <a:t>programming (Rules-based not hard-coded)</a:t>
            </a:r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dirty="0" smtClean="0"/>
              <a:t>Example</a:t>
            </a:r>
            <a:r>
              <a:rPr lang="en-US" altLang="en-US" sz="1400" dirty="0"/>
              <a:t>: spam detection → model learns from labeled emails instead of fixed rules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Deep </a:t>
            </a:r>
            <a:r>
              <a:rPr lang="en-US" dirty="0">
                <a:solidFill>
                  <a:srgbClr val="00B0F0"/>
                </a:solidFill>
              </a:rPr>
              <a:t>learning </a:t>
            </a:r>
            <a:r>
              <a:rPr lang="en-US" dirty="0"/>
              <a:t>is a specific kind of machine learning. </a:t>
            </a:r>
          </a:p>
          <a:p>
            <a:r>
              <a:rPr lang="en-US" dirty="0"/>
              <a:t>To understand deep learning well, one must have a solid understanding of the </a:t>
            </a:r>
            <a:r>
              <a:rPr lang="en-US" dirty="0">
                <a:solidFill>
                  <a:srgbClr val="00B050"/>
                </a:solidFill>
              </a:rPr>
              <a:t>basic principles of machine learning</a:t>
            </a:r>
            <a:r>
              <a:rPr lang="en-US" dirty="0" smtClean="0"/>
              <a:t>.</a:t>
            </a:r>
          </a:p>
          <a:p>
            <a:r>
              <a:rPr lang="en-US" dirty="0"/>
              <a:t>Learns complex features automatically (e.g., images, speech, text)</a:t>
            </a:r>
          </a:p>
          <a:p>
            <a:r>
              <a:rPr lang="en-US" dirty="0"/>
              <a:t>Example: self-driving cars → deep learning helps recognize pedestrians, traffic lights, etc.</a:t>
            </a:r>
          </a:p>
          <a:p>
            <a:r>
              <a:rPr lang="en-US" b="1" dirty="0"/>
              <a:t>Key Principle: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👉 The system “learns through data” rather than being told all rules step by step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557DE-6286-4B11-9E3E-6F50835E1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E9D6A-7D1A-4C3D-887A-F1CDA66B6982}" type="datetime1">
              <a:rPr lang="en-US" smtClean="0"/>
              <a:t>28-Aug-25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62AC0-7195-4B70-9BF5-3A4977DAF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Presented by Dr. Noshina Tariq with thanks to  Dr. AKHTAR JAMIL 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39BEE0-10C2-45CF-B6C2-D42A6FC4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246254F-41DD-4D20-8547-EBF8167B3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Basics</a:t>
            </a:r>
          </a:p>
        </p:txBody>
      </p:sp>
    </p:spTree>
    <p:extLst>
      <p:ext uri="{BB962C8B-B14F-4D97-AF65-F5344CB8AC3E}">
        <p14:creationId xmlns:p14="http://schemas.microsoft.com/office/powerpoint/2010/main" val="425788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18548</TotalTime>
  <Words>2223</Words>
  <Application>Microsoft Office PowerPoint</Application>
  <PresentationFormat>Widescreen</PresentationFormat>
  <Paragraphs>309</Paragraphs>
  <Slides>32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7" baseType="lpstr">
      <vt:lpstr>ＭＳ Ｐゴシック</vt:lpstr>
      <vt:lpstr>SimSun</vt:lpstr>
      <vt:lpstr>Arial</vt:lpstr>
      <vt:lpstr>Arial</vt:lpstr>
      <vt:lpstr>Book Antiqua</vt:lpstr>
      <vt:lpstr>Calibri</vt:lpstr>
      <vt:lpstr>Cambria Math</vt:lpstr>
      <vt:lpstr>Roboto</vt:lpstr>
      <vt:lpstr>Söhne</vt:lpstr>
      <vt:lpstr>Tahoma</vt:lpstr>
      <vt:lpstr>Times New Roman</vt:lpstr>
      <vt:lpstr>Times New Roman PS MT</vt:lpstr>
      <vt:lpstr>TimesNewRomanPSMT</vt:lpstr>
      <vt:lpstr>Wingdings</vt:lpstr>
      <vt:lpstr>Office Theme</vt:lpstr>
      <vt:lpstr>PowerPoint Presentation</vt:lpstr>
      <vt:lpstr>Goals</vt:lpstr>
      <vt:lpstr>Recap of Previous Lecture</vt:lpstr>
      <vt:lpstr>What is Learning?</vt:lpstr>
      <vt:lpstr>What is Learning?</vt:lpstr>
      <vt:lpstr>What is Machine Learning?</vt:lpstr>
      <vt:lpstr>Types of Machine Learning…</vt:lpstr>
      <vt:lpstr>Today’s Lecture</vt:lpstr>
      <vt:lpstr>Machine Learning Basics</vt:lpstr>
      <vt:lpstr>PowerPoint Presentation</vt:lpstr>
      <vt:lpstr>Machine Learning</vt:lpstr>
      <vt:lpstr>Machine Learning</vt:lpstr>
      <vt:lpstr>Hyperparameters vs Parameters </vt:lpstr>
      <vt:lpstr>Hyperparameters vs Parameters </vt:lpstr>
      <vt:lpstr>Workflow of ML tasks</vt:lpstr>
      <vt:lpstr>Workflow of ML Problem</vt:lpstr>
      <vt:lpstr>Workflow of ML Problem</vt:lpstr>
      <vt:lpstr>Workflow of ML Problem</vt:lpstr>
      <vt:lpstr>Model Selection and Development</vt:lpstr>
      <vt:lpstr>Train, Test and Evaluate model </vt:lpstr>
      <vt:lpstr>Training, Validation and Testing Data</vt:lpstr>
      <vt:lpstr>Train, Test and Evaluate model </vt:lpstr>
      <vt:lpstr>Monitor and Manage models</vt:lpstr>
      <vt:lpstr>Linear models for learning</vt:lpstr>
      <vt:lpstr>Which line will it find?</vt:lpstr>
      <vt:lpstr>Which line will it find?</vt:lpstr>
      <vt:lpstr>Linear regression</vt:lpstr>
      <vt:lpstr>Linear regression</vt:lpstr>
      <vt:lpstr>Linear regression</vt:lpstr>
      <vt:lpstr>Linear regression</vt:lpstr>
      <vt:lpstr>Linear models in general</vt:lpstr>
      <vt:lpstr>Thank You 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AKHTAR JAMIL</dc:creator>
  <cp:lastModifiedBy>KING's LAPTOP STORE</cp:lastModifiedBy>
  <cp:revision>1339</cp:revision>
  <dcterms:created xsi:type="dcterms:W3CDTF">2006-08-16T00:00:00Z</dcterms:created>
  <dcterms:modified xsi:type="dcterms:W3CDTF">2025-08-28T13:42:44Z</dcterms:modified>
</cp:coreProperties>
</file>