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83"/>
  </p:notesMasterIdLst>
  <p:handoutMasterIdLst>
    <p:handoutMasterId r:id="rId84"/>
  </p:handoutMasterIdLst>
  <p:sldIdLst>
    <p:sldId id="410" r:id="rId5"/>
    <p:sldId id="383" r:id="rId6"/>
    <p:sldId id="520" r:id="rId7"/>
    <p:sldId id="518" r:id="rId8"/>
    <p:sldId id="519" r:id="rId9"/>
    <p:sldId id="308" r:id="rId10"/>
    <p:sldId id="509" r:id="rId11"/>
    <p:sldId id="314" r:id="rId12"/>
    <p:sldId id="315" r:id="rId13"/>
    <p:sldId id="316" r:id="rId14"/>
    <p:sldId id="317" r:id="rId15"/>
    <p:sldId id="318" r:id="rId16"/>
    <p:sldId id="320" r:id="rId17"/>
    <p:sldId id="513" r:id="rId18"/>
    <p:sldId id="329" r:id="rId19"/>
    <p:sldId id="345" r:id="rId20"/>
    <p:sldId id="346" r:id="rId21"/>
    <p:sldId id="516" r:id="rId22"/>
    <p:sldId id="344" r:id="rId23"/>
    <p:sldId id="331" r:id="rId24"/>
    <p:sldId id="332" r:id="rId25"/>
    <p:sldId id="347" r:id="rId26"/>
    <p:sldId id="348" r:id="rId27"/>
    <p:sldId id="349" r:id="rId28"/>
    <p:sldId id="333" r:id="rId29"/>
    <p:sldId id="334" r:id="rId30"/>
    <p:sldId id="335" r:id="rId31"/>
    <p:sldId id="547" r:id="rId32"/>
    <p:sldId id="528" r:id="rId33"/>
    <p:sldId id="529" r:id="rId34"/>
    <p:sldId id="521" r:id="rId35"/>
    <p:sldId id="522" r:id="rId36"/>
    <p:sldId id="523" r:id="rId37"/>
    <p:sldId id="524" r:id="rId38"/>
    <p:sldId id="525" r:id="rId39"/>
    <p:sldId id="527" r:id="rId40"/>
    <p:sldId id="530" r:id="rId41"/>
    <p:sldId id="531" r:id="rId42"/>
    <p:sldId id="532" r:id="rId43"/>
    <p:sldId id="533" r:id="rId44"/>
    <p:sldId id="548" r:id="rId45"/>
    <p:sldId id="534" r:id="rId46"/>
    <p:sldId id="535" r:id="rId47"/>
    <p:sldId id="536" r:id="rId48"/>
    <p:sldId id="537" r:id="rId49"/>
    <p:sldId id="538" r:id="rId50"/>
    <p:sldId id="539" r:id="rId51"/>
    <p:sldId id="540" r:id="rId52"/>
    <p:sldId id="541" r:id="rId53"/>
    <p:sldId id="542" r:id="rId54"/>
    <p:sldId id="543" r:id="rId55"/>
    <p:sldId id="544" r:id="rId56"/>
    <p:sldId id="545" r:id="rId57"/>
    <p:sldId id="546" r:id="rId58"/>
    <p:sldId id="310" r:id="rId59"/>
    <p:sldId id="312" r:id="rId60"/>
    <p:sldId id="313" r:id="rId61"/>
    <p:sldId id="549" r:id="rId62"/>
    <p:sldId id="550" r:id="rId63"/>
    <p:sldId id="551" r:id="rId64"/>
    <p:sldId id="553" r:id="rId65"/>
    <p:sldId id="555" r:id="rId66"/>
    <p:sldId id="563" r:id="rId67"/>
    <p:sldId id="564" r:id="rId68"/>
    <p:sldId id="565" r:id="rId69"/>
    <p:sldId id="566" r:id="rId70"/>
    <p:sldId id="567" r:id="rId71"/>
    <p:sldId id="569" r:id="rId72"/>
    <p:sldId id="554" r:id="rId73"/>
    <p:sldId id="568" r:id="rId74"/>
    <p:sldId id="556" r:id="rId75"/>
    <p:sldId id="558" r:id="rId76"/>
    <p:sldId id="559" r:id="rId77"/>
    <p:sldId id="560" r:id="rId78"/>
    <p:sldId id="561" r:id="rId79"/>
    <p:sldId id="557" r:id="rId80"/>
    <p:sldId id="562" r:id="rId81"/>
    <p:sldId id="39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265" autoAdjust="0"/>
  </p:normalViewPr>
  <p:slideViewPr>
    <p:cSldViewPr snapToGrid="0">
      <p:cViewPr varScale="1">
        <p:scale>
          <a:sx n="44" d="100"/>
          <a:sy n="44" d="100"/>
        </p:scale>
        <p:origin x="1740" y="2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5861A-5B01-C58A-3D8F-BFB793BEE8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6CE45-6B5A-514A-4D45-2F66D1BAFC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2CBB60-B8F6-45EB-D913-1ECB8E76C2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13C3D9F-7E5D-41E3-251D-C6B7CB533D08}"/>
              </a:ext>
            </a:extLst>
          </p:cNvPr>
          <p:cNvSpPr>
            <a:spLocks noGrp="1"/>
          </p:cNvSpPr>
          <p:nvPr>
            <p:ph type="sldNum" sz="quarter" idx="10"/>
          </p:nvPr>
        </p:nvSpPr>
        <p:spPr/>
        <p:txBody>
          <a:bodyPr/>
          <a:lstStyle/>
          <a:p>
            <a:fld id="{BE870B4C-05E9-4FA3-9099-8149F88A7E95}" type="slidenum">
              <a:rPr lang="en-US" smtClean="0"/>
              <a:t>30</a:t>
            </a:fld>
            <a:endParaRPr lang="en-US"/>
          </a:p>
        </p:txBody>
      </p:sp>
    </p:spTree>
    <p:extLst>
      <p:ext uri="{BB962C8B-B14F-4D97-AF65-F5344CB8AC3E}">
        <p14:creationId xmlns:p14="http://schemas.microsoft.com/office/powerpoint/2010/main" val="1573485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ED52-CFBC-8F87-8059-5BCB8A545F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DAEA5-1EAB-ACBF-007E-1A0F8FFD56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B4A62-43DA-E762-D61D-88C2EDEDA4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944A56-6E38-C3BD-9409-EB6645FCD9D7}"/>
              </a:ext>
            </a:extLst>
          </p:cNvPr>
          <p:cNvSpPr>
            <a:spLocks noGrp="1"/>
          </p:cNvSpPr>
          <p:nvPr>
            <p:ph type="sldNum" sz="quarter" idx="10"/>
          </p:nvPr>
        </p:nvSpPr>
        <p:spPr/>
        <p:txBody>
          <a:bodyPr/>
          <a:lstStyle/>
          <a:p>
            <a:fld id="{BE870B4C-05E9-4FA3-9099-8149F88A7E95}" type="slidenum">
              <a:rPr lang="en-US" smtClean="0"/>
              <a:t>31</a:t>
            </a:fld>
            <a:endParaRPr lang="en-US"/>
          </a:p>
        </p:txBody>
      </p:sp>
    </p:spTree>
    <p:extLst>
      <p:ext uri="{BB962C8B-B14F-4D97-AF65-F5344CB8AC3E}">
        <p14:creationId xmlns:p14="http://schemas.microsoft.com/office/powerpoint/2010/main" val="1685144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BCE9-32B6-5F52-9386-057624C88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4AFD4D-C527-FBA2-563B-D64235DC9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D37A6A-CF73-E59A-056F-57AFC4B8DA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A0B63A-2522-B735-DF0E-1AD7513EE4B4}"/>
              </a:ext>
            </a:extLst>
          </p:cNvPr>
          <p:cNvSpPr>
            <a:spLocks noGrp="1"/>
          </p:cNvSpPr>
          <p:nvPr>
            <p:ph type="sldNum" sz="quarter" idx="10"/>
          </p:nvPr>
        </p:nvSpPr>
        <p:spPr/>
        <p:txBody>
          <a:bodyPr/>
          <a:lstStyle/>
          <a:p>
            <a:fld id="{BE870B4C-05E9-4FA3-9099-8149F88A7E95}" type="slidenum">
              <a:rPr lang="en-US" smtClean="0"/>
              <a:t>32</a:t>
            </a:fld>
            <a:endParaRPr lang="en-US"/>
          </a:p>
        </p:txBody>
      </p:sp>
    </p:spTree>
    <p:extLst>
      <p:ext uri="{BB962C8B-B14F-4D97-AF65-F5344CB8AC3E}">
        <p14:creationId xmlns:p14="http://schemas.microsoft.com/office/powerpoint/2010/main" val="3978343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https://blogs.sun.ac.za/libraryresearchnews/2019/01/31/research-methods-qualitative-vs-quantitative/</a:t>
            </a:r>
          </a:p>
        </p:txBody>
      </p:sp>
      <p:sp>
        <p:nvSpPr>
          <p:cNvPr id="4" name="Slide Number Placeholder 3"/>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331127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7633C-3BAB-133F-0C95-856F1AC3F9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C20EE7-5346-AF89-4C95-98A9C8BFBA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6B0F95-DA0D-1906-3665-9F81EF027D71}"/>
              </a:ext>
            </a:extLst>
          </p:cNvPr>
          <p:cNvSpPr>
            <a:spLocks noGrp="1"/>
          </p:cNvSpPr>
          <p:nvPr>
            <p:ph type="body" idx="1"/>
          </p:nvPr>
        </p:nvSpPr>
        <p:spPr/>
        <p:txBody>
          <a:bodyPr/>
          <a:lstStyle/>
          <a:p>
            <a:r>
              <a:rPr lang="en-US" dirty="0"/>
              <a:t>https://blogs.sun.ac.za/libraryresearchnews/2019/01/31/research-methods-qualitative-vs-quantitative/</a:t>
            </a:r>
          </a:p>
        </p:txBody>
      </p:sp>
      <p:sp>
        <p:nvSpPr>
          <p:cNvPr id="4" name="Slide Number Placeholder 3">
            <a:extLst>
              <a:ext uri="{FF2B5EF4-FFF2-40B4-BE49-F238E27FC236}">
                <a16:creationId xmlns:a16="http://schemas.microsoft.com/office/drawing/2014/main" id="{89182E26-CC72-0C39-72FE-7BA6F1106198}"/>
              </a:ext>
            </a:extLst>
          </p:cNvPr>
          <p:cNvSpPr>
            <a:spLocks noGrp="1"/>
          </p:cNvSpPr>
          <p:nvPr>
            <p:ph type="sldNum" sz="quarter" idx="5"/>
          </p:nvPr>
        </p:nvSpPr>
        <p:spPr/>
        <p:txBody>
          <a:bodyPr/>
          <a:lstStyle/>
          <a:p>
            <a:fld id="{A89C7E07-3C67-C64C-8DA0-0404F6303970}" type="slidenum">
              <a:rPr lang="en-US" smtClean="0"/>
              <a:t>36</a:t>
            </a:fld>
            <a:endParaRPr lang="en-US" dirty="0"/>
          </a:p>
        </p:txBody>
      </p:sp>
    </p:spTree>
    <p:extLst>
      <p:ext uri="{BB962C8B-B14F-4D97-AF65-F5344CB8AC3E}">
        <p14:creationId xmlns:p14="http://schemas.microsoft.com/office/powerpoint/2010/main" val="4004260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Assess the quality of research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https://youtu.be/vn5qhORY7fY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42</a:t>
            </a:fld>
            <a:endParaRPr lang="en-US" dirty="0"/>
          </a:p>
        </p:txBody>
      </p:sp>
    </p:spTree>
    <p:extLst>
      <p:ext uri="{BB962C8B-B14F-4D97-AF65-F5344CB8AC3E}">
        <p14:creationId xmlns:p14="http://schemas.microsoft.com/office/powerpoint/2010/main" val="265047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45</a:t>
            </a:fld>
            <a:endParaRPr lang="en-US" dirty="0"/>
          </a:p>
        </p:txBody>
      </p:sp>
    </p:spTree>
    <p:extLst>
      <p:ext uri="{BB962C8B-B14F-4D97-AF65-F5344CB8AC3E}">
        <p14:creationId xmlns:p14="http://schemas.microsoft.com/office/powerpoint/2010/main" val="1996955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limits of human knowledge</a:t>
            </a:r>
            <a:endParaRPr lang="en-US" dirty="0"/>
          </a:p>
        </p:txBody>
      </p:sp>
    </p:spTree>
    <p:extLst>
      <p:ext uri="{BB962C8B-B14F-4D97-AF65-F5344CB8AC3E}">
        <p14:creationId xmlns:p14="http://schemas.microsoft.com/office/powerpoint/2010/main" val="2166673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https://www.geeksforgeeks.org/non-probability-sampling/</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63</a:t>
            </a:fld>
            <a:endParaRPr lang="en-US" dirty="0"/>
          </a:p>
        </p:txBody>
      </p:sp>
    </p:spTree>
    <p:extLst>
      <p:ext uri="{BB962C8B-B14F-4D97-AF65-F5344CB8AC3E}">
        <p14:creationId xmlns:p14="http://schemas.microsoft.com/office/powerpoint/2010/main" val="3565883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spcAft>
                <a:spcPts val="750"/>
              </a:spcAft>
              <a:buNone/>
            </a:pPr>
            <a:r>
              <a:rPr lang="en-US" b="0" i="0" dirty="0">
                <a:solidFill>
                  <a:srgbClr val="273239"/>
                </a:solidFill>
                <a:effectLst/>
                <a:latin typeface="Nunito" pitchFamily="2" charset="0"/>
              </a:rPr>
              <a:t>The selection is like picking a name out of a hat.</a:t>
            </a:r>
          </a:p>
          <a:p>
            <a:pPr algn="l" rtl="0" fontAlgn="base">
              <a:spcAft>
                <a:spcPts val="750"/>
              </a:spcAft>
            </a:pPr>
            <a:r>
              <a:rPr lang="en-US" b="0" i="0" dirty="0">
                <a:solidFill>
                  <a:srgbClr val="273239"/>
                </a:solidFill>
                <a:effectLst/>
                <a:latin typeface="Nunito" pitchFamily="2" charset="0"/>
              </a:rPr>
              <a:t>Simple random sampling is the most basic and straightforward method</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65</a:t>
            </a:fld>
            <a:endParaRPr lang="en-US" dirty="0"/>
          </a:p>
        </p:txBody>
      </p:sp>
    </p:spTree>
    <p:extLst>
      <p:ext uri="{BB962C8B-B14F-4D97-AF65-F5344CB8AC3E}">
        <p14:creationId xmlns:p14="http://schemas.microsoft.com/office/powerpoint/2010/main" val="75170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especially important when the population is large and diverse.</a:t>
            </a:r>
          </a:p>
        </p:txBody>
      </p:sp>
      <p:sp>
        <p:nvSpPr>
          <p:cNvPr id="4" name="Slide Number Placeholder 3"/>
          <p:cNvSpPr>
            <a:spLocks noGrp="1"/>
          </p:cNvSpPr>
          <p:nvPr>
            <p:ph type="sldNum" sz="quarter" idx="5"/>
          </p:nvPr>
        </p:nvSpPr>
        <p:spPr/>
        <p:txBody>
          <a:bodyPr/>
          <a:lstStyle/>
          <a:p>
            <a:fld id="{A89C7E07-3C67-C64C-8DA0-0404F6303970}" type="slidenum">
              <a:rPr lang="en-US" smtClean="0"/>
              <a:t>70</a:t>
            </a:fld>
            <a:endParaRPr lang="en-US" dirty="0"/>
          </a:p>
        </p:txBody>
      </p:sp>
    </p:spTree>
    <p:extLst>
      <p:ext uri="{BB962C8B-B14F-4D97-AF65-F5344CB8AC3E}">
        <p14:creationId xmlns:p14="http://schemas.microsoft.com/office/powerpoint/2010/main" val="3932098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https://www.geeksforgeeks.org/non-probability-sampling/</a:t>
            </a:r>
          </a:p>
        </p:txBody>
      </p:sp>
      <p:sp>
        <p:nvSpPr>
          <p:cNvPr id="4" name="Slide Number Placeholder 3"/>
          <p:cNvSpPr>
            <a:spLocks noGrp="1"/>
          </p:cNvSpPr>
          <p:nvPr>
            <p:ph type="sldNum" sz="quarter" idx="5"/>
          </p:nvPr>
        </p:nvSpPr>
        <p:spPr/>
        <p:txBody>
          <a:bodyPr/>
          <a:lstStyle/>
          <a:p>
            <a:fld id="{A89C7E07-3C67-C64C-8DA0-0404F6303970}" type="slidenum">
              <a:rPr lang="en-US" smtClean="0"/>
              <a:t>71</a:t>
            </a:fld>
            <a:endParaRPr lang="en-US" dirty="0"/>
          </a:p>
        </p:txBody>
      </p:sp>
    </p:spTree>
    <p:extLst>
      <p:ext uri="{BB962C8B-B14F-4D97-AF65-F5344CB8AC3E}">
        <p14:creationId xmlns:p14="http://schemas.microsoft.com/office/powerpoint/2010/main" val="2297191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78</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87EAF-AABA-6748-D2BC-5B47790997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13D45-BA33-102C-462C-939ACBB65D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8FCEC-C50E-5A1A-323B-C923BAD9A4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CD54F8-FBA5-ED15-5830-EAF1F5416B66}"/>
              </a:ext>
            </a:extLst>
          </p:cNvPr>
          <p:cNvSpPr>
            <a:spLocks noGrp="1"/>
          </p:cNvSpPr>
          <p:nvPr>
            <p:ph type="sldNum" sz="quarter" idx="10"/>
          </p:nvPr>
        </p:nvSpPr>
        <p:spPr/>
        <p:txBody>
          <a:bodyPr/>
          <a:lstStyle/>
          <a:p>
            <a:fld id="{BE870B4C-05E9-4FA3-9099-8149F88A7E95}" type="slidenum">
              <a:rPr lang="en-US" smtClean="0"/>
              <a:t>3</a:t>
            </a:fld>
            <a:endParaRPr lang="en-US"/>
          </a:p>
        </p:txBody>
      </p:sp>
    </p:spTree>
    <p:extLst>
      <p:ext uri="{BB962C8B-B14F-4D97-AF65-F5344CB8AC3E}">
        <p14:creationId xmlns:p14="http://schemas.microsoft.com/office/powerpoint/2010/main" val="32707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D241E-A0FD-D4FF-E042-305C9D7158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D1D1EA-BD5F-7DA1-323B-A3DD7F306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05F93-639C-95FB-9997-43FFEDE0027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13A0F7-02BF-0885-9DB5-0EE0C9B778A6}"/>
              </a:ext>
            </a:extLst>
          </p:cNvPr>
          <p:cNvSpPr>
            <a:spLocks noGrp="1"/>
          </p:cNvSpPr>
          <p:nvPr>
            <p:ph type="sldNum" sz="quarter" idx="10"/>
          </p:nvPr>
        </p:nvSpPr>
        <p:spPr/>
        <p:txBody>
          <a:bodyPr/>
          <a:lstStyle/>
          <a:p>
            <a:fld id="{BE870B4C-05E9-4FA3-9099-8149F88A7E95}" type="slidenum">
              <a:rPr lang="en-US" smtClean="0"/>
              <a:t>4</a:t>
            </a:fld>
            <a:endParaRPr lang="en-US"/>
          </a:p>
        </p:txBody>
      </p:sp>
    </p:spTree>
    <p:extLst>
      <p:ext uri="{BB962C8B-B14F-4D97-AF65-F5344CB8AC3E}">
        <p14:creationId xmlns:p14="http://schemas.microsoft.com/office/powerpoint/2010/main" val="261785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6717-D23F-36EB-F9F6-BF606AAC1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D4847-A044-3575-9B33-5DB364B456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42C36-C264-E9C5-9133-B191EBA0D7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8A3B32-D725-45E3-4DCE-00270AEF7BFD}"/>
              </a:ext>
            </a:extLst>
          </p:cNvPr>
          <p:cNvSpPr>
            <a:spLocks noGrp="1"/>
          </p:cNvSpPr>
          <p:nvPr>
            <p:ph type="sldNum" sz="quarter" idx="10"/>
          </p:nvPr>
        </p:nvSpPr>
        <p:spPr/>
        <p:txBody>
          <a:bodyPr/>
          <a:lstStyle/>
          <a:p>
            <a:fld id="{BE870B4C-05E9-4FA3-9099-8149F88A7E95}" type="slidenum">
              <a:rPr lang="en-US" smtClean="0"/>
              <a:t>5</a:t>
            </a:fld>
            <a:endParaRPr lang="en-US"/>
          </a:p>
        </p:txBody>
      </p:sp>
    </p:spTree>
    <p:extLst>
      <p:ext uri="{BB962C8B-B14F-4D97-AF65-F5344CB8AC3E}">
        <p14:creationId xmlns:p14="http://schemas.microsoft.com/office/powerpoint/2010/main" val="1839383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870B4C-05E9-4FA3-9099-8149F88A7E95}" type="slidenum">
              <a:rPr lang="en-US" smtClean="0"/>
              <a:t>6</a:t>
            </a:fld>
            <a:endParaRPr lang="en-US"/>
          </a:p>
        </p:txBody>
      </p:sp>
    </p:spTree>
    <p:extLst>
      <p:ext uri="{BB962C8B-B14F-4D97-AF65-F5344CB8AC3E}">
        <p14:creationId xmlns:p14="http://schemas.microsoft.com/office/powerpoint/2010/main" val="3689048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870B4C-05E9-4FA3-9099-8149F88A7E95}" type="slidenum">
              <a:rPr lang="en-US" smtClean="0"/>
              <a:t>7</a:t>
            </a:fld>
            <a:endParaRPr lang="en-US"/>
          </a:p>
        </p:txBody>
      </p:sp>
    </p:spTree>
    <p:extLst>
      <p:ext uri="{BB962C8B-B14F-4D97-AF65-F5344CB8AC3E}">
        <p14:creationId xmlns:p14="http://schemas.microsoft.com/office/powerpoint/2010/main" val="4107864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870B4C-05E9-4FA3-9099-8149F88A7E95}" type="slidenum">
              <a:rPr lang="en-US" smtClean="0"/>
              <a:t>27</a:t>
            </a:fld>
            <a:endParaRPr lang="en-US"/>
          </a:p>
        </p:txBody>
      </p:sp>
    </p:spTree>
    <p:extLst>
      <p:ext uri="{BB962C8B-B14F-4D97-AF65-F5344CB8AC3E}">
        <p14:creationId xmlns:p14="http://schemas.microsoft.com/office/powerpoint/2010/main" val="1460687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302FA-1997-45A8-B1B0-2A07B1C5A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C44690-894C-B76D-59A4-6A150AED1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97DF03-FA20-C763-59D7-41B8B44BC02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B26C4C-F983-DD34-E2F1-08220BF77AFA}"/>
              </a:ext>
            </a:extLst>
          </p:cNvPr>
          <p:cNvSpPr>
            <a:spLocks noGrp="1"/>
          </p:cNvSpPr>
          <p:nvPr>
            <p:ph type="sldNum" sz="quarter" idx="10"/>
          </p:nvPr>
        </p:nvSpPr>
        <p:spPr/>
        <p:txBody>
          <a:bodyPr/>
          <a:lstStyle/>
          <a:p>
            <a:fld id="{BE870B4C-05E9-4FA3-9099-8149F88A7E95}" type="slidenum">
              <a:rPr lang="en-US" smtClean="0"/>
              <a:t>29</a:t>
            </a:fld>
            <a:endParaRPr lang="en-US"/>
          </a:p>
        </p:txBody>
      </p:sp>
    </p:spTree>
    <p:extLst>
      <p:ext uri="{BB962C8B-B14F-4D97-AF65-F5344CB8AC3E}">
        <p14:creationId xmlns:p14="http://schemas.microsoft.com/office/powerpoint/2010/main" val="3855702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FE2A6-78D9-402C-9E4A-84D377081995}"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CE4B-E4EF-4BAE-ABB1-9AC19311BD75}" type="slidenum">
              <a:rPr lang="en-US" smtClean="0"/>
              <a:t>‹#›</a:t>
            </a:fld>
            <a:endParaRPr lang="en-US"/>
          </a:p>
        </p:txBody>
      </p:sp>
    </p:spTree>
    <p:extLst>
      <p:ext uri="{BB962C8B-B14F-4D97-AF65-F5344CB8AC3E}">
        <p14:creationId xmlns:p14="http://schemas.microsoft.com/office/powerpoint/2010/main" val="198968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531476" y="411479"/>
            <a:ext cx="8264828" cy="3291840"/>
          </a:xfrm>
        </p:spPr>
        <p:txBody>
          <a:bodyPr/>
          <a:lstStyle/>
          <a:p>
            <a:pPr algn="ctr"/>
            <a:r>
              <a:rPr lang="en-US" dirty="0"/>
              <a:t>Research Methodology</a:t>
            </a:r>
            <a:br>
              <a:rPr lang="en-US" dirty="0"/>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4000" b="1" i="0" u="none" strike="noStrike" baseline="0" dirty="0">
                <a:solidFill>
                  <a:srgbClr val="000000"/>
                </a:solidFill>
                <a:latin typeface="Calibri" panose="020F0502020204030204" pitchFamily="34" charset="0"/>
              </a:rPr>
              <a:t>CS 5001 </a:t>
            </a:r>
            <a:br>
              <a:rPr lang="en-US" sz="4000" b="1" i="0" u="none" strike="noStrike" baseline="0" dirty="0">
                <a:solidFill>
                  <a:srgbClr val="000000"/>
                </a:solidFill>
                <a:latin typeface="Calibri" panose="020F0502020204030204" pitchFamily="34" charset="0"/>
              </a:rPr>
            </a:br>
            <a:br>
              <a:rPr lang="en-US" sz="4000" b="1" i="0" u="none" strike="noStrike" baseline="0" dirty="0">
                <a:solidFill>
                  <a:srgbClr val="000000"/>
                </a:solidFill>
                <a:latin typeface="Calibri" panose="020F0502020204030204" pitchFamily="34" charset="0"/>
              </a:rPr>
            </a:br>
            <a:r>
              <a:rPr lang="en-US" sz="4000" b="1" i="0" u="none" strike="noStrike" baseline="0" dirty="0">
                <a:solidFill>
                  <a:srgbClr val="000000"/>
                </a:solidFill>
                <a:latin typeface="Calibri" panose="020F0502020204030204" pitchFamily="34" charset="0"/>
              </a:rPr>
              <a:t>Instructor: Dr. Ramoza Ahsan</a:t>
            </a: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Not State of the Art </a:t>
            </a:r>
          </a:p>
        </p:txBody>
      </p:sp>
      <p:sp>
        <p:nvSpPr>
          <p:cNvPr id="3" name="Content Placeholder 2"/>
          <p:cNvSpPr>
            <a:spLocks noGrp="1"/>
          </p:cNvSpPr>
          <p:nvPr>
            <p:ph idx="1"/>
          </p:nvPr>
        </p:nvSpPr>
        <p:spPr/>
        <p:txBody>
          <a:bodyPr>
            <a:normAutofit/>
          </a:bodyPr>
          <a:lstStyle/>
          <a:p>
            <a:r>
              <a:rPr lang="en-US" sz="3600" dirty="0"/>
              <a:t>Good publishers/venues do not publish papers that present “comparable” results. </a:t>
            </a:r>
          </a:p>
          <a:p>
            <a:r>
              <a:rPr lang="en-US" sz="3600" dirty="0"/>
              <a:t>Reviewers are experts in their fields and expect new results to be better than prior results.</a:t>
            </a:r>
          </a:p>
          <a:p>
            <a:endParaRPr lang="en-US" sz="3600" dirty="0"/>
          </a:p>
        </p:txBody>
      </p:sp>
      <p:sp>
        <p:nvSpPr>
          <p:cNvPr id="5" name="Slide Number Placeholder 4"/>
          <p:cNvSpPr>
            <a:spLocks noGrp="1"/>
          </p:cNvSpPr>
          <p:nvPr>
            <p:ph type="sldNum" sz="quarter" idx="12"/>
          </p:nvPr>
        </p:nvSpPr>
        <p:spPr/>
        <p:txBody>
          <a:bodyPr/>
          <a:lstStyle/>
          <a:p>
            <a:fld id="{C963A66D-593B-4BCE-9196-67B2B5BD8414}" type="slidenum">
              <a:rPr lang="en-US" smtClean="0"/>
              <a:t>10</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376523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Unsupported Claims</a:t>
            </a:r>
          </a:p>
        </p:txBody>
      </p:sp>
      <p:sp>
        <p:nvSpPr>
          <p:cNvPr id="3" name="Content Placeholder 2"/>
          <p:cNvSpPr>
            <a:spLocks noGrp="1"/>
          </p:cNvSpPr>
          <p:nvPr>
            <p:ph idx="1"/>
          </p:nvPr>
        </p:nvSpPr>
        <p:spPr/>
        <p:txBody>
          <a:bodyPr>
            <a:normAutofit/>
          </a:bodyPr>
          <a:lstStyle/>
          <a:p>
            <a:r>
              <a:rPr lang="en-US" sz="3600" dirty="0"/>
              <a:t>Do not make any claims that are not supported by measurements, simulations, or comparisons to prior papers. </a:t>
            </a:r>
          </a:p>
          <a:p>
            <a:r>
              <a:rPr lang="en-US" sz="3600" dirty="0"/>
              <a:t>Claims in the introduction of smaller, less memory required, less CPU time required, higher gain, etc. that are not supported will be rejected</a:t>
            </a:r>
          </a:p>
          <a:p>
            <a:endParaRPr lang="en-US" sz="3600" dirty="0"/>
          </a:p>
        </p:txBody>
      </p:sp>
      <p:sp>
        <p:nvSpPr>
          <p:cNvPr id="5" name="Slide Number Placeholder 4"/>
          <p:cNvSpPr>
            <a:spLocks noGrp="1"/>
          </p:cNvSpPr>
          <p:nvPr>
            <p:ph type="sldNum" sz="quarter" idx="12"/>
          </p:nvPr>
        </p:nvSpPr>
        <p:spPr/>
        <p:txBody>
          <a:bodyPr/>
          <a:lstStyle/>
          <a:p>
            <a:fld id="{C963A66D-593B-4BCE-9196-67B2B5BD8414}" type="slidenum">
              <a:rPr lang="en-US" smtClean="0"/>
              <a:t>11</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241256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Method not Fully Explained</a:t>
            </a:r>
          </a:p>
        </p:txBody>
      </p:sp>
      <p:sp>
        <p:nvSpPr>
          <p:cNvPr id="3" name="Content Placeholder 2"/>
          <p:cNvSpPr>
            <a:spLocks noGrp="1"/>
          </p:cNvSpPr>
          <p:nvPr>
            <p:ph idx="1"/>
          </p:nvPr>
        </p:nvSpPr>
        <p:spPr/>
        <p:txBody>
          <a:bodyPr>
            <a:normAutofit/>
          </a:bodyPr>
          <a:lstStyle/>
          <a:p>
            <a:r>
              <a:rPr lang="en-US" sz="3600" dirty="0"/>
              <a:t>A practicing engineer/researcher/developer must be able to duplicate your results based on your paper. </a:t>
            </a:r>
          </a:p>
          <a:p>
            <a:pPr lvl="1"/>
            <a:r>
              <a:rPr lang="en-US" sz="3200" dirty="0"/>
              <a:t>Give all dimensions, important equations, materials, and method details. </a:t>
            </a:r>
          </a:p>
        </p:txBody>
      </p:sp>
      <p:sp>
        <p:nvSpPr>
          <p:cNvPr id="5" name="Slide Number Placeholder 4"/>
          <p:cNvSpPr>
            <a:spLocks noGrp="1"/>
          </p:cNvSpPr>
          <p:nvPr>
            <p:ph type="sldNum" sz="quarter" idx="12"/>
          </p:nvPr>
        </p:nvSpPr>
        <p:spPr/>
        <p:txBody>
          <a:bodyPr/>
          <a:lstStyle/>
          <a:p>
            <a:fld id="{C963A66D-593B-4BCE-9196-67B2B5BD8414}" type="slidenum">
              <a:rPr lang="en-US" smtClean="0"/>
              <a:t>12</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347093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Poor grammar or incorrect use of English</a:t>
            </a:r>
          </a:p>
        </p:txBody>
      </p:sp>
      <p:sp>
        <p:nvSpPr>
          <p:cNvPr id="3" name="Content Placeholder 2"/>
          <p:cNvSpPr>
            <a:spLocks noGrp="1"/>
          </p:cNvSpPr>
          <p:nvPr>
            <p:ph idx="1"/>
          </p:nvPr>
        </p:nvSpPr>
        <p:spPr/>
        <p:txBody>
          <a:bodyPr>
            <a:normAutofit/>
          </a:bodyPr>
          <a:lstStyle/>
          <a:p>
            <a:r>
              <a:rPr lang="en-US" sz="3200" dirty="0"/>
              <a:t>Rules of various publishers, allow a paper to be rejected based solely on poor grammar. </a:t>
            </a:r>
          </a:p>
          <a:p>
            <a:endParaRPr lang="en-US" sz="3200" dirty="0"/>
          </a:p>
          <a:p>
            <a:r>
              <a:rPr lang="en-US" sz="3200" dirty="0"/>
              <a:t>Most editors will try to help authors correct grammar errors. </a:t>
            </a:r>
          </a:p>
          <a:p>
            <a:endParaRPr lang="en-US" sz="3200" dirty="0"/>
          </a:p>
          <a:p>
            <a:r>
              <a:rPr lang="en-US" sz="3200" dirty="0"/>
              <a:t>However, poor grammar makes the paper harder to read, so the reviewers are more likely to vote to reject the paper.</a:t>
            </a:r>
          </a:p>
          <a:p>
            <a:endParaRPr lang="en-US" sz="3200" dirty="0"/>
          </a:p>
        </p:txBody>
      </p:sp>
      <p:sp>
        <p:nvSpPr>
          <p:cNvPr id="5" name="Slide Number Placeholder 4"/>
          <p:cNvSpPr>
            <a:spLocks noGrp="1"/>
          </p:cNvSpPr>
          <p:nvPr>
            <p:ph type="sldNum" sz="quarter" idx="12"/>
          </p:nvPr>
        </p:nvSpPr>
        <p:spPr/>
        <p:txBody>
          <a:bodyPr/>
          <a:lstStyle/>
          <a:p>
            <a:fld id="{C963A66D-593B-4BCE-9196-67B2B5BD8414}" type="slidenum">
              <a:rPr lang="en-US" smtClean="0"/>
              <a:t>13</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3543299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14F5-BCD7-344F-B914-5A96EF374556}"/>
              </a:ext>
            </a:extLst>
          </p:cNvPr>
          <p:cNvSpPr>
            <a:spLocks noGrp="1"/>
          </p:cNvSpPr>
          <p:nvPr>
            <p:ph type="title"/>
          </p:nvPr>
        </p:nvSpPr>
        <p:spPr/>
        <p:txBody>
          <a:bodyPr/>
          <a:lstStyle/>
          <a:p>
            <a:r>
              <a:rPr lang="en-US" dirty="0"/>
              <a:t>Writing Algorithms in the Paper</a:t>
            </a:r>
          </a:p>
        </p:txBody>
      </p:sp>
      <p:sp>
        <p:nvSpPr>
          <p:cNvPr id="3" name="Content Placeholder 2">
            <a:extLst>
              <a:ext uri="{FF2B5EF4-FFF2-40B4-BE49-F238E27FC236}">
                <a16:creationId xmlns:a16="http://schemas.microsoft.com/office/drawing/2014/main" id="{93B0D27C-CE36-204D-8AC4-52011F46CC6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97A9D3C-F21C-0F4B-979B-E6384819BAEC}"/>
              </a:ext>
            </a:extLst>
          </p:cNvPr>
          <p:cNvSpPr>
            <a:spLocks noGrp="1"/>
          </p:cNvSpPr>
          <p:nvPr>
            <p:ph type="sldNum" sz="quarter" idx="12"/>
          </p:nvPr>
        </p:nvSpPr>
        <p:spPr/>
        <p:txBody>
          <a:bodyPr/>
          <a:lstStyle/>
          <a:p>
            <a:fld id="{C963A66D-593B-4BCE-9196-67B2B5BD8414}" type="slidenum">
              <a:rPr lang="en-US" smtClean="0"/>
              <a:t>14</a:t>
            </a:fld>
            <a:endParaRPr lang="en-US"/>
          </a:p>
        </p:txBody>
      </p:sp>
    </p:spTree>
    <p:extLst>
      <p:ext uri="{BB962C8B-B14F-4D97-AF65-F5344CB8AC3E}">
        <p14:creationId xmlns:p14="http://schemas.microsoft.com/office/powerpoint/2010/main" val="2993922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Writing Algorithms</a:t>
            </a:r>
            <a:br>
              <a:rPr lang="en-US" dirty="0"/>
            </a:br>
            <a:endParaRPr lang="en-US" dirty="0"/>
          </a:p>
        </p:txBody>
      </p:sp>
      <p:sp>
        <p:nvSpPr>
          <p:cNvPr id="3" name="Content Placeholder 2"/>
          <p:cNvSpPr>
            <a:spLocks noGrp="1"/>
          </p:cNvSpPr>
          <p:nvPr>
            <p:ph idx="1"/>
          </p:nvPr>
        </p:nvSpPr>
        <p:spPr/>
        <p:txBody>
          <a:bodyPr>
            <a:normAutofit/>
          </a:bodyPr>
          <a:lstStyle/>
          <a:p>
            <a:r>
              <a:rPr lang="en-US" sz="3600" dirty="0"/>
              <a:t>In many computer science papers, the core contribution is a family of algorithms</a:t>
            </a:r>
          </a:p>
          <a:p>
            <a:r>
              <a:rPr lang="en-US" sz="3600" dirty="0"/>
              <a:t>These algorithms are often the product of months of work</a:t>
            </a:r>
          </a:p>
          <a:p>
            <a:pPr lvl="1"/>
            <a:r>
              <a:rPr lang="en-US" sz="3200" dirty="0"/>
              <a:t>the version that the researchers have decided to submit for publication is typically based on a great deal of discussion, brainstorming, prototyping, testing, analysis, and debate over details</a:t>
            </a:r>
          </a:p>
        </p:txBody>
      </p:sp>
      <p:sp>
        <p:nvSpPr>
          <p:cNvPr id="5" name="Slide Number Placeholder 4"/>
          <p:cNvSpPr>
            <a:spLocks noGrp="1"/>
          </p:cNvSpPr>
          <p:nvPr>
            <p:ph type="sldNum" sz="quarter" idx="12"/>
          </p:nvPr>
        </p:nvSpPr>
        <p:spPr/>
        <p:txBody>
          <a:bodyPr/>
          <a:lstStyle/>
          <a:p>
            <a:fld id="{C963A66D-593B-4BCE-9196-67B2B5BD8414}" type="slidenum">
              <a:rPr lang="en-US" smtClean="0"/>
              <a:t>15</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3976353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5125"/>
            <a:ext cx="11597640" cy="1325563"/>
          </a:xfrm>
        </p:spPr>
        <p:txBody>
          <a:bodyPr>
            <a:normAutofit fontScale="90000"/>
          </a:bodyPr>
          <a:lstStyle/>
          <a:p>
            <a:br>
              <a:rPr lang="en-US" dirty="0"/>
            </a:br>
            <a:r>
              <a:rPr lang="en-US" dirty="0"/>
              <a:t>Writing Algorithms - Presentation of Algorithms</a:t>
            </a:r>
            <a:br>
              <a:rPr lang="en-US" dirty="0"/>
            </a:br>
            <a:endParaRPr lang="en-US" dirty="0"/>
          </a:p>
        </p:txBody>
      </p:sp>
      <p:sp>
        <p:nvSpPr>
          <p:cNvPr id="3" name="Content Placeholder 2"/>
          <p:cNvSpPr>
            <a:spLocks noGrp="1"/>
          </p:cNvSpPr>
          <p:nvPr>
            <p:ph idx="1"/>
          </p:nvPr>
        </p:nvSpPr>
        <p:spPr>
          <a:xfrm>
            <a:off x="594360" y="1415143"/>
            <a:ext cx="11314610" cy="4761820"/>
          </a:xfrm>
        </p:spPr>
        <p:txBody>
          <a:bodyPr>
            <a:normAutofit fontScale="92500" lnSpcReduction="10000"/>
          </a:bodyPr>
          <a:lstStyle/>
          <a:p>
            <a:r>
              <a:rPr lang="en-US" sz="3200" dirty="0"/>
              <a:t>You must demonstrate that the algorithm is a worthwhile contribution</a:t>
            </a:r>
          </a:p>
          <a:p>
            <a:pPr lvl="1"/>
            <a:r>
              <a:rPr lang="en-US" sz="2800" dirty="0"/>
              <a:t>Show that given appropriate input, it terminates with appropriate outcomes</a:t>
            </a:r>
          </a:p>
          <a:p>
            <a:pPr lvl="1"/>
            <a:r>
              <a:rPr lang="en-US" sz="2800" dirty="0"/>
              <a:t>Show by a combination of proof and experiment, that it meets claimed performance bound(s)</a:t>
            </a:r>
          </a:p>
          <a:p>
            <a:pPr lvl="1"/>
            <a:r>
              <a:rPr lang="en-US" sz="2800" dirty="0"/>
              <a:t>Algorithm Soundness [2]</a:t>
            </a:r>
          </a:p>
          <a:p>
            <a:pPr lvl="2"/>
            <a:r>
              <a:rPr lang="en-US" sz="2400" dirty="0"/>
              <a:t>the algorithm doesn't yield any results that are false.  </a:t>
            </a:r>
          </a:p>
          <a:p>
            <a:pPr lvl="3"/>
            <a:r>
              <a:rPr lang="en-US" sz="2000" dirty="0"/>
              <a:t>If, for instance, I have a sorting algorithm that sometimes does not return a sorted list, the algorithm is not sound.</a:t>
            </a:r>
          </a:p>
          <a:p>
            <a:pPr lvl="1"/>
            <a:r>
              <a:rPr lang="en-US" sz="2800" dirty="0"/>
              <a:t>Algorithm Completeness [2]</a:t>
            </a:r>
          </a:p>
          <a:p>
            <a:pPr lvl="2"/>
            <a:r>
              <a:rPr lang="en-US" sz="2400" dirty="0"/>
              <a:t>the algorithm addresses all possible inputs and doesn't miss any. </a:t>
            </a:r>
          </a:p>
          <a:p>
            <a:pPr lvl="3"/>
            <a:r>
              <a:rPr lang="en-US" sz="2000" dirty="0"/>
              <a:t>So, if my sorting algorithm never returned an unsorted list, but simply refused to work on lists that contained a certain number, say 7, it would not be complete.</a:t>
            </a:r>
          </a:p>
        </p:txBody>
      </p:sp>
      <p:sp>
        <p:nvSpPr>
          <p:cNvPr id="5" name="Slide Number Placeholder 4"/>
          <p:cNvSpPr>
            <a:spLocks noGrp="1"/>
          </p:cNvSpPr>
          <p:nvPr>
            <p:ph type="sldNum" sz="quarter" idx="12"/>
          </p:nvPr>
        </p:nvSpPr>
        <p:spPr/>
        <p:txBody>
          <a:bodyPr/>
          <a:lstStyle/>
          <a:p>
            <a:fld id="{C963A66D-593B-4BCE-9196-67B2B5BD8414}" type="slidenum">
              <a:rPr lang="en-US" smtClean="0"/>
              <a:t>16</a:t>
            </a:fld>
            <a:endParaRPr lang="en-US"/>
          </a:p>
        </p:txBody>
      </p:sp>
      <p:sp>
        <p:nvSpPr>
          <p:cNvPr id="6" name="Footer Placeholder 5"/>
          <p:cNvSpPr>
            <a:spLocks noGrp="1"/>
          </p:cNvSpPr>
          <p:nvPr>
            <p:ph type="ftr" sz="quarter" idx="11"/>
          </p:nvPr>
        </p:nvSpPr>
        <p:spPr>
          <a:xfrm>
            <a:off x="1225730" y="5942693"/>
            <a:ext cx="10683240" cy="501650"/>
          </a:xfrm>
        </p:spPr>
        <p:txBody>
          <a:bodyPr/>
          <a:lstStyle/>
          <a:p>
            <a:r>
              <a:rPr lang="en-US" dirty="0">
                <a:solidFill>
                  <a:schemeClr val="bg1"/>
                </a:solidFill>
              </a:rPr>
              <a:t>[1] </a:t>
            </a:r>
            <a:r>
              <a:rPr lang="en-US" dirty="0" err="1">
                <a:solidFill>
                  <a:schemeClr val="bg1"/>
                </a:solidFill>
              </a:rPr>
              <a:t>Zobel</a:t>
            </a:r>
            <a:r>
              <a:rPr lang="en-US" dirty="0">
                <a:solidFill>
                  <a:schemeClr val="bg1"/>
                </a:solidFill>
              </a:rPr>
              <a:t> - Writing for computer science 3rd edition</a:t>
            </a:r>
          </a:p>
          <a:p>
            <a:r>
              <a:rPr lang="en-US" dirty="0">
                <a:solidFill>
                  <a:schemeClr val="bg1"/>
                </a:solidFill>
              </a:rPr>
              <a:t>[2] https://softwareengineering.stackexchange.com/questions/140705/what-does-it-mean-to-say-an-algorithm-is-sound-and-complete</a:t>
            </a:r>
          </a:p>
        </p:txBody>
      </p:sp>
    </p:spTree>
    <p:extLst>
      <p:ext uri="{BB962C8B-B14F-4D97-AF65-F5344CB8AC3E}">
        <p14:creationId xmlns:p14="http://schemas.microsoft.com/office/powerpoint/2010/main" val="383842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5125"/>
            <a:ext cx="11597640" cy="1325563"/>
          </a:xfrm>
        </p:spPr>
        <p:txBody>
          <a:bodyPr>
            <a:normAutofit fontScale="90000"/>
          </a:bodyPr>
          <a:lstStyle/>
          <a:p>
            <a:br>
              <a:rPr lang="en-US" dirty="0"/>
            </a:br>
            <a:r>
              <a:rPr lang="en-US" dirty="0"/>
              <a:t>Writing Algorithms - Presentation of Algorithms</a:t>
            </a:r>
            <a:br>
              <a:rPr lang="en-US" dirty="0"/>
            </a:br>
            <a:endParaRPr lang="en-US" dirty="0"/>
          </a:p>
        </p:txBody>
      </p:sp>
      <p:sp>
        <p:nvSpPr>
          <p:cNvPr id="3" name="Content Placeholder 2"/>
          <p:cNvSpPr>
            <a:spLocks noGrp="1"/>
          </p:cNvSpPr>
          <p:nvPr>
            <p:ph idx="1"/>
          </p:nvPr>
        </p:nvSpPr>
        <p:spPr/>
        <p:txBody>
          <a:bodyPr>
            <a:normAutofit/>
          </a:bodyPr>
          <a:lstStyle/>
          <a:p>
            <a:r>
              <a:rPr lang="en-US" sz="3600" dirty="0"/>
              <a:t>You must demonstrate that the algorithm is a worthwhile contribution</a:t>
            </a:r>
          </a:p>
          <a:p>
            <a:pPr lvl="1"/>
            <a:r>
              <a:rPr lang="en-US" sz="3200" dirty="0"/>
              <a:t>Algorithm correctness</a:t>
            </a:r>
          </a:p>
          <a:p>
            <a:pPr lvl="2"/>
            <a:r>
              <a:rPr lang="en-US" sz="2800" dirty="0"/>
              <a:t>In theoretical computer science, an algorithm is correct with respect to a specification if it behaves as specified. </a:t>
            </a:r>
          </a:p>
          <a:p>
            <a:pPr lvl="2"/>
            <a:r>
              <a:rPr lang="en-US" sz="2800" dirty="0"/>
              <a:t>Best explored is functional correctness, which refers to the input-output behavior of the algorithm (i.e., for each input it produces an output satisfying the specification</a:t>
            </a:r>
          </a:p>
        </p:txBody>
      </p:sp>
      <p:sp>
        <p:nvSpPr>
          <p:cNvPr id="5" name="Slide Number Placeholder 4"/>
          <p:cNvSpPr>
            <a:spLocks noGrp="1"/>
          </p:cNvSpPr>
          <p:nvPr>
            <p:ph type="sldNum" sz="quarter" idx="12"/>
          </p:nvPr>
        </p:nvSpPr>
        <p:spPr/>
        <p:txBody>
          <a:bodyPr/>
          <a:lstStyle/>
          <a:p>
            <a:fld id="{C963A66D-593B-4BCE-9196-67B2B5BD8414}" type="slidenum">
              <a:rPr lang="en-US" smtClean="0"/>
              <a:t>17</a:t>
            </a:fld>
            <a:endParaRPr lang="en-US"/>
          </a:p>
        </p:txBody>
      </p:sp>
      <p:sp>
        <p:nvSpPr>
          <p:cNvPr id="6" name="Footer Placeholder 5"/>
          <p:cNvSpPr>
            <a:spLocks noGrp="1"/>
          </p:cNvSpPr>
          <p:nvPr>
            <p:ph type="ftr" sz="quarter" idx="11"/>
          </p:nvPr>
        </p:nvSpPr>
        <p:spPr>
          <a:xfrm>
            <a:off x="441960" y="6356350"/>
            <a:ext cx="10683240" cy="501650"/>
          </a:xfrm>
        </p:spPr>
        <p:txBody>
          <a:bodyPr/>
          <a:lstStyle/>
          <a:p>
            <a:r>
              <a:rPr lang="en-US" dirty="0">
                <a:solidFill>
                  <a:schemeClr val="bg1"/>
                </a:solidFill>
              </a:rPr>
              <a:t>https://</a:t>
            </a:r>
            <a:r>
              <a:rPr lang="en-US" dirty="0" err="1">
                <a:solidFill>
                  <a:schemeClr val="bg1"/>
                </a:solidFill>
              </a:rPr>
              <a:t>en.wikipedia.org</a:t>
            </a:r>
            <a:r>
              <a:rPr lang="en-US" dirty="0">
                <a:solidFill>
                  <a:schemeClr val="bg1"/>
                </a:solidFill>
              </a:rPr>
              <a:t>/wiki/Correctness_(</a:t>
            </a:r>
            <a:r>
              <a:rPr lang="en-US" dirty="0" err="1">
                <a:solidFill>
                  <a:schemeClr val="bg1"/>
                </a:solidFill>
              </a:rPr>
              <a:t>computer_science</a:t>
            </a:r>
            <a:r>
              <a:rPr lang="en-US" dirty="0">
                <a:solidFill>
                  <a:schemeClr val="bg1"/>
                </a:solidFill>
              </a:rPr>
              <a:t>)</a:t>
            </a:r>
          </a:p>
        </p:txBody>
      </p:sp>
    </p:spTree>
    <p:extLst>
      <p:ext uri="{BB962C8B-B14F-4D97-AF65-F5344CB8AC3E}">
        <p14:creationId xmlns:p14="http://schemas.microsoft.com/office/powerpoint/2010/main" val="1899377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5125"/>
            <a:ext cx="11597640" cy="1325563"/>
          </a:xfrm>
        </p:spPr>
        <p:txBody>
          <a:bodyPr>
            <a:normAutofit fontScale="90000"/>
          </a:bodyPr>
          <a:lstStyle/>
          <a:p>
            <a:br>
              <a:rPr lang="en-US" dirty="0"/>
            </a:br>
            <a:r>
              <a:rPr lang="en-US" dirty="0"/>
              <a:t>Writing Algorithms - Presentation of Algorithms</a:t>
            </a:r>
            <a:br>
              <a:rPr lang="en-US" dirty="0"/>
            </a:br>
            <a:endParaRPr lang="en-US" dirty="0"/>
          </a:p>
        </p:txBody>
      </p:sp>
      <p:sp>
        <p:nvSpPr>
          <p:cNvPr id="3" name="Content Placeholder 2"/>
          <p:cNvSpPr>
            <a:spLocks noGrp="1"/>
          </p:cNvSpPr>
          <p:nvPr>
            <p:ph idx="1"/>
          </p:nvPr>
        </p:nvSpPr>
        <p:spPr>
          <a:xfrm>
            <a:off x="594360" y="1436914"/>
            <a:ext cx="11597640" cy="4740049"/>
          </a:xfrm>
        </p:spPr>
        <p:txBody>
          <a:bodyPr>
            <a:normAutofit lnSpcReduction="10000"/>
          </a:bodyPr>
          <a:lstStyle/>
          <a:p>
            <a:r>
              <a:rPr lang="en-US" sz="3200" dirty="0"/>
              <a:t>Theorem</a:t>
            </a:r>
          </a:p>
          <a:p>
            <a:pPr lvl="1"/>
            <a:r>
              <a:rPr lang="en-US" sz="2800" dirty="0"/>
              <a:t> a mathematical statement that is proved using rigorous mathematical reasoning.  In a mathematical paper, the term theorem is often reserved for the most important results</a:t>
            </a:r>
          </a:p>
          <a:p>
            <a:pPr lvl="1"/>
            <a:r>
              <a:rPr lang="en-US" sz="2800" dirty="0"/>
              <a:t>Example: “Faster Compression Methods for a Weighted Graph using Locality Sensitive Hashing”</a:t>
            </a:r>
          </a:p>
          <a:p>
            <a:r>
              <a:rPr lang="en-US" sz="3200" dirty="0"/>
              <a:t>Lemma</a:t>
            </a:r>
          </a:p>
          <a:p>
            <a:pPr lvl="1"/>
            <a:r>
              <a:rPr lang="en-US" sz="2800" dirty="0"/>
              <a:t>minor result whose sole purpose is to help in proving a theorem.  It is a stepping stone on the path to proving a theorem.</a:t>
            </a:r>
          </a:p>
          <a:p>
            <a:pPr lvl="1"/>
            <a:r>
              <a:rPr lang="en-US" sz="2800" dirty="0"/>
              <a:t>Example: From “</a:t>
            </a:r>
            <a:r>
              <a:rPr lang="en-US" sz="2800" dirty="0" err="1"/>
              <a:t>SlashBurn</a:t>
            </a:r>
            <a:r>
              <a:rPr lang="en-US" sz="2800" dirty="0"/>
              <a:t>: Graph Compression and Mining beyond Caveman Communities”</a:t>
            </a:r>
          </a:p>
        </p:txBody>
      </p:sp>
      <p:sp>
        <p:nvSpPr>
          <p:cNvPr id="5" name="Slide Number Placeholder 4"/>
          <p:cNvSpPr>
            <a:spLocks noGrp="1"/>
          </p:cNvSpPr>
          <p:nvPr>
            <p:ph type="sldNum" sz="quarter" idx="12"/>
          </p:nvPr>
        </p:nvSpPr>
        <p:spPr/>
        <p:txBody>
          <a:bodyPr/>
          <a:lstStyle/>
          <a:p>
            <a:fld id="{C963A66D-593B-4BCE-9196-67B2B5BD8414}" type="slidenum">
              <a:rPr lang="en-US" smtClean="0"/>
              <a:t>18</a:t>
            </a:fld>
            <a:endParaRPr lang="en-US"/>
          </a:p>
        </p:txBody>
      </p:sp>
      <p:sp>
        <p:nvSpPr>
          <p:cNvPr id="6" name="Footer Placeholder 5"/>
          <p:cNvSpPr>
            <a:spLocks noGrp="1"/>
          </p:cNvSpPr>
          <p:nvPr>
            <p:ph type="ftr" sz="quarter" idx="11"/>
          </p:nvPr>
        </p:nvSpPr>
        <p:spPr>
          <a:xfrm>
            <a:off x="812075" y="5986242"/>
            <a:ext cx="10683240" cy="501650"/>
          </a:xfrm>
        </p:spPr>
        <p:txBody>
          <a:bodyPr/>
          <a:lstStyle/>
          <a:p>
            <a:r>
              <a:rPr lang="en-US" dirty="0">
                <a:solidFill>
                  <a:schemeClr val="bg1"/>
                </a:solidFill>
              </a:rPr>
              <a:t>[1] </a:t>
            </a:r>
            <a:r>
              <a:rPr lang="en-US" dirty="0" err="1">
                <a:solidFill>
                  <a:schemeClr val="bg1"/>
                </a:solidFill>
              </a:rPr>
              <a:t>Zobel</a:t>
            </a:r>
            <a:r>
              <a:rPr lang="en-US" dirty="0">
                <a:solidFill>
                  <a:schemeClr val="bg1"/>
                </a:solidFill>
              </a:rPr>
              <a:t> - Writing for computer science 3rd edition</a:t>
            </a:r>
          </a:p>
          <a:p>
            <a:r>
              <a:rPr lang="en-US" dirty="0">
                <a:solidFill>
                  <a:schemeClr val="bg1"/>
                </a:solidFill>
              </a:rPr>
              <a:t>[2] https://softwareengineering.stackexchange.com/questions/140705/what-does-it-mean-to-say-an-algorithm-is-sound-and-complete</a:t>
            </a:r>
          </a:p>
        </p:txBody>
      </p:sp>
    </p:spTree>
    <p:extLst>
      <p:ext uri="{BB962C8B-B14F-4D97-AF65-F5344CB8AC3E}">
        <p14:creationId xmlns:p14="http://schemas.microsoft.com/office/powerpoint/2010/main" val="18154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5125"/>
            <a:ext cx="11597640" cy="1325563"/>
          </a:xfrm>
        </p:spPr>
        <p:txBody>
          <a:bodyPr>
            <a:normAutofit fontScale="90000"/>
          </a:bodyPr>
          <a:lstStyle/>
          <a:p>
            <a:br>
              <a:rPr lang="en-US" dirty="0"/>
            </a:br>
            <a:r>
              <a:rPr lang="en-US" dirty="0"/>
              <a:t>Writing Algorithms - Presentation of Algorithms</a:t>
            </a:r>
            <a:br>
              <a:rPr lang="en-US" dirty="0"/>
            </a:br>
            <a:endParaRPr lang="en-US" dirty="0"/>
          </a:p>
        </p:txBody>
      </p:sp>
      <p:sp>
        <p:nvSpPr>
          <p:cNvPr id="3" name="Content Placeholder 2"/>
          <p:cNvSpPr>
            <a:spLocks noGrp="1"/>
          </p:cNvSpPr>
          <p:nvPr>
            <p:ph idx="1"/>
          </p:nvPr>
        </p:nvSpPr>
        <p:spPr>
          <a:xfrm>
            <a:off x="594360" y="1825625"/>
            <a:ext cx="11205754" cy="4351338"/>
          </a:xfrm>
        </p:spPr>
        <p:txBody>
          <a:bodyPr>
            <a:normAutofit lnSpcReduction="10000"/>
          </a:bodyPr>
          <a:lstStyle/>
          <a:p>
            <a:r>
              <a:rPr lang="en-US" sz="3200" dirty="0"/>
              <a:t>Describing an algorithm</a:t>
            </a:r>
          </a:p>
          <a:p>
            <a:pPr lvl="1"/>
            <a:r>
              <a:rPr lang="en-US" sz="2800" dirty="0"/>
              <a:t>The steps that make up the algorithm.</a:t>
            </a:r>
          </a:p>
          <a:p>
            <a:pPr lvl="1"/>
            <a:r>
              <a:rPr lang="en-US" sz="2800" dirty="0"/>
              <a:t>The input and output, and the internal data structures used by the algorithm.</a:t>
            </a:r>
          </a:p>
          <a:p>
            <a:pPr lvl="1"/>
            <a:r>
              <a:rPr lang="en-US" sz="2800" dirty="0"/>
              <a:t>The scope of application of the algorithm and its limitations.</a:t>
            </a:r>
          </a:p>
          <a:p>
            <a:pPr lvl="1"/>
            <a:r>
              <a:rPr lang="en-US" sz="2800" dirty="0"/>
              <a:t>The properties that will allow demonstration of correctness, which might be formally expressed as pre- and post-conditions and loop invariants,</a:t>
            </a:r>
          </a:p>
          <a:p>
            <a:pPr lvl="1"/>
            <a:r>
              <a:rPr lang="en-US" sz="2800" dirty="0"/>
              <a:t>A demonstration of correctness.</a:t>
            </a:r>
          </a:p>
          <a:p>
            <a:pPr lvl="1"/>
            <a:r>
              <a:rPr lang="en-US" sz="2800" dirty="0"/>
              <a:t>A formal analysis of cost, for both space and time requirements.</a:t>
            </a:r>
          </a:p>
          <a:p>
            <a:pPr lvl="1"/>
            <a:r>
              <a:rPr lang="en-US" sz="2800" dirty="0"/>
              <a:t>Experiments confirming the theoretical results</a:t>
            </a:r>
          </a:p>
        </p:txBody>
      </p:sp>
      <p:sp>
        <p:nvSpPr>
          <p:cNvPr id="5" name="Slide Number Placeholder 4"/>
          <p:cNvSpPr>
            <a:spLocks noGrp="1"/>
          </p:cNvSpPr>
          <p:nvPr>
            <p:ph type="sldNum" sz="quarter" idx="12"/>
          </p:nvPr>
        </p:nvSpPr>
        <p:spPr/>
        <p:txBody>
          <a:bodyPr/>
          <a:lstStyle/>
          <a:p>
            <a:fld id="{C963A66D-593B-4BCE-9196-67B2B5BD8414}" type="slidenum">
              <a:rPr lang="en-US" smtClean="0"/>
              <a:t>19</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78669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15925"/>
            <a:ext cx="6788150" cy="4387190"/>
          </a:xfrm>
        </p:spPr>
        <p:txBody>
          <a:bodyPr tIns="457200">
            <a:normAutofit/>
          </a:bodyPr>
          <a:lstStyle/>
          <a:p>
            <a:r>
              <a:rPr lang="en-US" sz="3200" dirty="0">
                <a:solidFill>
                  <a:schemeClr val="bg1"/>
                </a:solidFill>
              </a:rPr>
              <a:t>Online Quiz</a:t>
            </a:r>
          </a:p>
          <a:p>
            <a:r>
              <a:rPr lang="en-US" sz="3200" dirty="0">
                <a:solidFill>
                  <a:schemeClr val="bg1"/>
                </a:solidFill>
              </a:rPr>
              <a:t>Project Presentations</a:t>
            </a:r>
          </a:p>
          <a:p>
            <a:r>
              <a:rPr lang="en-US" sz="3200" dirty="0">
                <a:solidFill>
                  <a:schemeClr val="bg1"/>
                </a:solidFill>
              </a:rPr>
              <a:t>Reasons for Paper Rejection</a:t>
            </a:r>
          </a:p>
          <a:p>
            <a:r>
              <a:rPr lang="en-US" sz="3200" dirty="0">
                <a:solidFill>
                  <a:schemeClr val="bg1"/>
                </a:solidFill>
              </a:rPr>
              <a:t>Writing Algorithms</a:t>
            </a:r>
          </a:p>
          <a:p>
            <a:r>
              <a:rPr lang="en-US" sz="3200" dirty="0">
                <a:solidFill>
                  <a:schemeClr val="bg1"/>
                </a:solidFill>
              </a:rPr>
              <a:t>Qualitative vs Quantitative Research</a:t>
            </a:r>
          </a:p>
          <a:p>
            <a:r>
              <a:rPr lang="en-US" sz="3200" dirty="0">
                <a:solidFill>
                  <a:schemeClr val="bg1"/>
                </a:solidFill>
              </a:rPr>
              <a:t>Questions</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365125"/>
            <a:ext cx="11597640" cy="1325563"/>
          </a:xfrm>
        </p:spPr>
        <p:txBody>
          <a:bodyPr>
            <a:normAutofit fontScale="90000"/>
          </a:bodyPr>
          <a:lstStyle/>
          <a:p>
            <a:br>
              <a:rPr lang="en-US" dirty="0"/>
            </a:br>
            <a:r>
              <a:rPr lang="en-US" dirty="0"/>
              <a:t>Writing Algorithms - Presentation of Algorithms</a:t>
            </a:r>
            <a:br>
              <a:rPr lang="en-US" dirty="0"/>
            </a:br>
            <a:endParaRPr lang="en-US" dirty="0"/>
          </a:p>
        </p:txBody>
      </p:sp>
      <p:sp>
        <p:nvSpPr>
          <p:cNvPr id="3" name="Content Placeholder 2"/>
          <p:cNvSpPr>
            <a:spLocks noGrp="1"/>
          </p:cNvSpPr>
          <p:nvPr>
            <p:ph idx="1"/>
          </p:nvPr>
        </p:nvSpPr>
        <p:spPr/>
        <p:txBody>
          <a:bodyPr>
            <a:normAutofit/>
          </a:bodyPr>
          <a:lstStyle/>
          <a:p>
            <a:r>
              <a:rPr lang="en-US" sz="3600" dirty="0"/>
              <a:t>Validation by experiment is often a critical part of the presentation</a:t>
            </a:r>
          </a:p>
          <a:p>
            <a:pPr lvl="1"/>
            <a:r>
              <a:rPr lang="en-US" sz="3200" dirty="0"/>
              <a:t>experiment provides concrete evidence that, for some data, the algorithm terminates correctly and performs as predicted</a:t>
            </a:r>
          </a:p>
          <a:p>
            <a:r>
              <a:rPr lang="en-US" sz="3600" dirty="0"/>
              <a:t>Explaining a complex process</a:t>
            </a:r>
          </a:p>
          <a:p>
            <a:r>
              <a:rPr lang="en-US" sz="3600" dirty="0"/>
              <a:t>To show that it is feasible to compute a result</a:t>
            </a:r>
          </a:p>
        </p:txBody>
      </p:sp>
      <p:sp>
        <p:nvSpPr>
          <p:cNvPr id="5" name="Slide Number Placeholder 4"/>
          <p:cNvSpPr>
            <a:spLocks noGrp="1"/>
          </p:cNvSpPr>
          <p:nvPr>
            <p:ph type="sldNum" sz="quarter" idx="12"/>
          </p:nvPr>
        </p:nvSpPr>
        <p:spPr/>
        <p:txBody>
          <a:bodyPr/>
          <a:lstStyle/>
          <a:p>
            <a:fld id="{C963A66D-593B-4BCE-9196-67B2B5BD8414}" type="slidenum">
              <a:rPr lang="en-US" smtClean="0"/>
              <a:t>20</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211001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Writing Algorithms - Formalisms</a:t>
            </a:r>
            <a:br>
              <a:rPr lang="en-US" dirty="0"/>
            </a:br>
            <a:endParaRPr lang="en-US" dirty="0"/>
          </a:p>
        </p:txBody>
      </p:sp>
      <p:sp>
        <p:nvSpPr>
          <p:cNvPr id="3" name="Content Placeholder 2"/>
          <p:cNvSpPr>
            <a:spLocks noGrp="1"/>
          </p:cNvSpPr>
          <p:nvPr>
            <p:ph idx="1"/>
          </p:nvPr>
        </p:nvSpPr>
        <p:spPr>
          <a:xfrm>
            <a:off x="594360" y="1825625"/>
            <a:ext cx="11597640" cy="4351338"/>
          </a:xfrm>
        </p:spPr>
        <p:txBody>
          <a:bodyPr>
            <a:normAutofit/>
          </a:bodyPr>
          <a:lstStyle/>
          <a:p>
            <a:r>
              <a:rPr lang="en-US" sz="3200" dirty="0"/>
              <a:t>List style</a:t>
            </a:r>
          </a:p>
          <a:p>
            <a:pPr lvl="1"/>
            <a:r>
              <a:rPr lang="en-US" sz="2800" dirty="0"/>
              <a:t>the algorithm is broken down into a series of numbered or named steps</a:t>
            </a:r>
          </a:p>
          <a:p>
            <a:pPr lvl="1"/>
            <a:r>
              <a:rPr lang="en-US" sz="2800" dirty="0"/>
              <a:t>This form has the advantage that the algorithm can be discussed as it is presented</a:t>
            </a:r>
          </a:p>
          <a:p>
            <a:r>
              <a:rPr lang="en-US" sz="3200" dirty="0" err="1"/>
              <a:t>Pseudocode</a:t>
            </a:r>
            <a:r>
              <a:rPr lang="en-US" sz="3200" dirty="0"/>
              <a:t> Style</a:t>
            </a:r>
          </a:p>
          <a:p>
            <a:pPr lvl="1"/>
            <a:r>
              <a:rPr lang="en-US" sz="2800" dirty="0"/>
              <a:t>the algorithm is presented as if written in a block-structured language and each line is numbered</a:t>
            </a:r>
          </a:p>
          <a:p>
            <a:pPr lvl="1"/>
            <a:r>
              <a:rPr lang="en-US" sz="2800" dirty="0" err="1"/>
              <a:t>Pseudocode</a:t>
            </a:r>
            <a:r>
              <a:rPr lang="en-US" sz="2800" dirty="0"/>
              <a:t> has the advantage that the structure of the algorithm is immediately obvious</a:t>
            </a:r>
          </a:p>
        </p:txBody>
      </p:sp>
      <p:sp>
        <p:nvSpPr>
          <p:cNvPr id="5" name="Slide Number Placeholder 4"/>
          <p:cNvSpPr>
            <a:spLocks noGrp="1"/>
          </p:cNvSpPr>
          <p:nvPr>
            <p:ph type="sldNum" sz="quarter" idx="12"/>
          </p:nvPr>
        </p:nvSpPr>
        <p:spPr/>
        <p:txBody>
          <a:bodyPr/>
          <a:lstStyle/>
          <a:p>
            <a:fld id="{C963A66D-593B-4BCE-9196-67B2B5BD8414}" type="slidenum">
              <a:rPr lang="en-US" smtClean="0"/>
              <a:t>21</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399409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from Literature</a:t>
            </a:r>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VLDB, 2009</a:t>
            </a:r>
          </a:p>
        </p:txBody>
      </p:sp>
      <p:sp>
        <p:nvSpPr>
          <p:cNvPr id="5" name="Slide Number Placeholder 4"/>
          <p:cNvSpPr>
            <a:spLocks noGrp="1"/>
          </p:cNvSpPr>
          <p:nvPr>
            <p:ph type="sldNum" sz="quarter" idx="12"/>
          </p:nvPr>
        </p:nvSpPr>
        <p:spPr/>
        <p:txBody>
          <a:bodyPr/>
          <a:lstStyle/>
          <a:p>
            <a:fld id="{C963A66D-593B-4BCE-9196-67B2B5BD8414}" type="slidenum">
              <a:rPr lang="en-US" smtClean="0"/>
              <a:t>22</a:t>
            </a:fld>
            <a:endParaRPr lang="en-US"/>
          </a:p>
        </p:txBody>
      </p:sp>
      <p:grpSp>
        <p:nvGrpSpPr>
          <p:cNvPr id="8" name="Group 7"/>
          <p:cNvGrpSpPr/>
          <p:nvPr/>
        </p:nvGrpSpPr>
        <p:grpSpPr>
          <a:xfrm>
            <a:off x="6385560" y="1690688"/>
            <a:ext cx="4768215" cy="4924108"/>
            <a:chOff x="3529012" y="1323975"/>
            <a:chExt cx="5133975" cy="5168900"/>
          </a:xfrm>
        </p:grpSpPr>
        <p:pic>
          <p:nvPicPr>
            <p:cNvPr id="6" name="Picture 5"/>
            <p:cNvPicPr>
              <a:picLocks noChangeAspect="1"/>
            </p:cNvPicPr>
            <p:nvPr/>
          </p:nvPicPr>
          <p:blipFill>
            <a:blip r:embed="rId2"/>
            <a:stretch>
              <a:fillRect/>
            </a:stretch>
          </p:blipFill>
          <p:spPr>
            <a:xfrm>
              <a:off x="3529012" y="1323975"/>
              <a:ext cx="5133975" cy="4210050"/>
            </a:xfrm>
            <a:prstGeom prst="rect">
              <a:avLst/>
            </a:prstGeom>
          </p:spPr>
        </p:pic>
        <p:pic>
          <p:nvPicPr>
            <p:cNvPr id="7" name="Picture 6"/>
            <p:cNvPicPr>
              <a:picLocks noChangeAspect="1"/>
            </p:cNvPicPr>
            <p:nvPr/>
          </p:nvPicPr>
          <p:blipFill>
            <a:blip r:embed="rId3"/>
            <a:stretch>
              <a:fillRect/>
            </a:stretch>
          </p:blipFill>
          <p:spPr>
            <a:xfrm>
              <a:off x="3767137" y="5511800"/>
              <a:ext cx="4895850" cy="981075"/>
            </a:xfrm>
            <a:prstGeom prst="rect">
              <a:avLst/>
            </a:prstGeom>
          </p:spPr>
        </p:pic>
      </p:grpSp>
      <p:pic>
        <p:nvPicPr>
          <p:cNvPr id="9" name="Picture 8"/>
          <p:cNvPicPr>
            <a:picLocks noChangeAspect="1"/>
          </p:cNvPicPr>
          <p:nvPr/>
        </p:nvPicPr>
        <p:blipFill>
          <a:blip r:embed="rId4"/>
          <a:stretch>
            <a:fillRect/>
          </a:stretch>
        </p:blipFill>
        <p:spPr>
          <a:xfrm>
            <a:off x="190407" y="1690688"/>
            <a:ext cx="5781768" cy="1221500"/>
          </a:xfrm>
          <a:prstGeom prst="rect">
            <a:avLst/>
          </a:prstGeom>
        </p:spPr>
      </p:pic>
    </p:spTree>
    <p:extLst>
      <p:ext uri="{BB962C8B-B14F-4D97-AF65-F5344CB8AC3E}">
        <p14:creationId xmlns:p14="http://schemas.microsoft.com/office/powerpoint/2010/main" val="917877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from Literature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KDD, 2015</a:t>
            </a:r>
          </a:p>
        </p:txBody>
      </p:sp>
      <p:sp>
        <p:nvSpPr>
          <p:cNvPr id="5" name="Slide Number Placeholder 4"/>
          <p:cNvSpPr>
            <a:spLocks noGrp="1"/>
          </p:cNvSpPr>
          <p:nvPr>
            <p:ph type="sldNum" sz="quarter" idx="12"/>
          </p:nvPr>
        </p:nvSpPr>
        <p:spPr/>
        <p:txBody>
          <a:bodyPr/>
          <a:lstStyle/>
          <a:p>
            <a:fld id="{C963A66D-593B-4BCE-9196-67B2B5BD8414}" type="slidenum">
              <a:rPr lang="en-US" smtClean="0"/>
              <a:t>23</a:t>
            </a:fld>
            <a:endParaRPr lang="en-US"/>
          </a:p>
        </p:txBody>
      </p:sp>
      <p:pic>
        <p:nvPicPr>
          <p:cNvPr id="4" name="Picture 3"/>
          <p:cNvPicPr>
            <a:picLocks noChangeAspect="1"/>
          </p:cNvPicPr>
          <p:nvPr/>
        </p:nvPicPr>
        <p:blipFill>
          <a:blip r:embed="rId2"/>
          <a:stretch>
            <a:fillRect/>
          </a:stretch>
        </p:blipFill>
        <p:spPr>
          <a:xfrm>
            <a:off x="6421755" y="4067175"/>
            <a:ext cx="5038725" cy="2790825"/>
          </a:xfrm>
          <a:prstGeom prst="rect">
            <a:avLst/>
          </a:prstGeom>
        </p:spPr>
      </p:pic>
      <p:pic>
        <p:nvPicPr>
          <p:cNvPr id="10" name="Picture 9"/>
          <p:cNvPicPr>
            <a:picLocks noChangeAspect="1"/>
          </p:cNvPicPr>
          <p:nvPr/>
        </p:nvPicPr>
        <p:blipFill>
          <a:blip r:embed="rId3"/>
          <a:stretch>
            <a:fillRect/>
          </a:stretch>
        </p:blipFill>
        <p:spPr>
          <a:xfrm>
            <a:off x="589598" y="1927951"/>
            <a:ext cx="8203882" cy="2094934"/>
          </a:xfrm>
          <a:prstGeom prst="rect">
            <a:avLst/>
          </a:prstGeom>
        </p:spPr>
      </p:pic>
    </p:spTree>
    <p:extLst>
      <p:ext uri="{BB962C8B-B14F-4D97-AF65-F5344CB8AC3E}">
        <p14:creationId xmlns:p14="http://schemas.microsoft.com/office/powerpoint/2010/main" val="199919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Examples from Literature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ICDM, 2002</a:t>
            </a:r>
          </a:p>
        </p:txBody>
      </p:sp>
      <p:sp>
        <p:nvSpPr>
          <p:cNvPr id="5" name="Slide Number Placeholder 4"/>
          <p:cNvSpPr>
            <a:spLocks noGrp="1"/>
          </p:cNvSpPr>
          <p:nvPr>
            <p:ph type="sldNum" sz="quarter" idx="12"/>
          </p:nvPr>
        </p:nvSpPr>
        <p:spPr/>
        <p:txBody>
          <a:bodyPr/>
          <a:lstStyle/>
          <a:p>
            <a:fld id="{C963A66D-593B-4BCE-9196-67B2B5BD8414}" type="slidenum">
              <a:rPr lang="en-US" smtClean="0"/>
              <a:t>24</a:t>
            </a:fld>
            <a:endParaRPr lang="en-US"/>
          </a:p>
        </p:txBody>
      </p:sp>
      <p:pic>
        <p:nvPicPr>
          <p:cNvPr id="7" name="Picture 6"/>
          <p:cNvPicPr>
            <a:picLocks noChangeAspect="1"/>
          </p:cNvPicPr>
          <p:nvPr/>
        </p:nvPicPr>
        <p:blipFill>
          <a:blip r:embed="rId2"/>
          <a:stretch>
            <a:fillRect/>
          </a:stretch>
        </p:blipFill>
        <p:spPr>
          <a:xfrm>
            <a:off x="6038850" y="2077244"/>
            <a:ext cx="5314950" cy="3848100"/>
          </a:xfrm>
          <a:prstGeom prst="rect">
            <a:avLst/>
          </a:prstGeom>
        </p:spPr>
      </p:pic>
      <p:pic>
        <p:nvPicPr>
          <p:cNvPr id="8" name="Picture 7"/>
          <p:cNvPicPr>
            <a:picLocks noChangeAspect="1"/>
          </p:cNvPicPr>
          <p:nvPr/>
        </p:nvPicPr>
        <p:blipFill>
          <a:blip r:embed="rId3"/>
          <a:stretch>
            <a:fillRect/>
          </a:stretch>
        </p:blipFill>
        <p:spPr>
          <a:xfrm>
            <a:off x="396239" y="2077244"/>
            <a:ext cx="5156835" cy="1896106"/>
          </a:xfrm>
          <a:prstGeom prst="rect">
            <a:avLst/>
          </a:prstGeom>
        </p:spPr>
      </p:pic>
    </p:spTree>
    <p:extLst>
      <p:ext uri="{BB962C8B-B14F-4D97-AF65-F5344CB8AC3E}">
        <p14:creationId xmlns:p14="http://schemas.microsoft.com/office/powerpoint/2010/main" val="2358836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Writing Algorithms - Level of Detail</a:t>
            </a:r>
            <a:br>
              <a:rPr lang="en-US" dirty="0"/>
            </a:br>
            <a:endParaRPr lang="en-US" dirty="0"/>
          </a:p>
        </p:txBody>
      </p:sp>
      <p:sp>
        <p:nvSpPr>
          <p:cNvPr id="3" name="Content Placeholder 2"/>
          <p:cNvSpPr>
            <a:spLocks noGrp="1"/>
          </p:cNvSpPr>
          <p:nvPr>
            <p:ph idx="1"/>
          </p:nvPr>
        </p:nvSpPr>
        <p:spPr/>
        <p:txBody>
          <a:bodyPr>
            <a:normAutofit/>
          </a:bodyPr>
          <a:lstStyle/>
          <a:p>
            <a:r>
              <a:rPr lang="en-US" dirty="0"/>
              <a:t>Algorithms should be specified in sufficient detail to allow them to be implemented without undue inventiveness</a:t>
            </a:r>
          </a:p>
        </p:txBody>
      </p:sp>
      <p:sp>
        <p:nvSpPr>
          <p:cNvPr id="5" name="Slide Number Placeholder 4"/>
          <p:cNvSpPr>
            <a:spLocks noGrp="1"/>
          </p:cNvSpPr>
          <p:nvPr>
            <p:ph type="sldNum" sz="quarter" idx="12"/>
          </p:nvPr>
        </p:nvSpPr>
        <p:spPr/>
        <p:txBody>
          <a:bodyPr/>
          <a:lstStyle/>
          <a:p>
            <a:fld id="{C963A66D-593B-4BCE-9196-67B2B5BD8414}" type="slidenum">
              <a:rPr lang="en-US" smtClean="0"/>
              <a:t>25</a:t>
            </a:fld>
            <a:endParaRPr lang="en-US"/>
          </a:p>
        </p:txBody>
      </p:sp>
      <p:pic>
        <p:nvPicPr>
          <p:cNvPr id="6" name="Picture 5"/>
          <p:cNvPicPr>
            <a:picLocks noChangeAspect="1"/>
          </p:cNvPicPr>
          <p:nvPr/>
        </p:nvPicPr>
        <p:blipFill>
          <a:blip r:embed="rId2"/>
          <a:stretch>
            <a:fillRect/>
          </a:stretch>
        </p:blipFill>
        <p:spPr>
          <a:xfrm>
            <a:off x="319087" y="2866072"/>
            <a:ext cx="6524625" cy="790575"/>
          </a:xfrm>
          <a:prstGeom prst="rect">
            <a:avLst/>
          </a:prstGeom>
        </p:spPr>
      </p:pic>
      <p:pic>
        <p:nvPicPr>
          <p:cNvPr id="7" name="Picture 6"/>
          <p:cNvPicPr>
            <a:picLocks noChangeAspect="1"/>
          </p:cNvPicPr>
          <p:nvPr/>
        </p:nvPicPr>
        <p:blipFill>
          <a:blip r:embed="rId3"/>
          <a:stretch>
            <a:fillRect/>
          </a:stretch>
        </p:blipFill>
        <p:spPr>
          <a:xfrm>
            <a:off x="319087" y="3911281"/>
            <a:ext cx="5810250" cy="1171575"/>
          </a:xfrm>
          <a:prstGeom prst="rect">
            <a:avLst/>
          </a:prstGeom>
        </p:spPr>
      </p:pic>
      <p:pic>
        <p:nvPicPr>
          <p:cNvPr id="8" name="Picture 7"/>
          <p:cNvPicPr>
            <a:picLocks noChangeAspect="1"/>
          </p:cNvPicPr>
          <p:nvPr/>
        </p:nvPicPr>
        <p:blipFill>
          <a:blip r:embed="rId4"/>
          <a:stretch>
            <a:fillRect/>
          </a:stretch>
        </p:blipFill>
        <p:spPr>
          <a:xfrm>
            <a:off x="319087" y="5262243"/>
            <a:ext cx="4943475" cy="447675"/>
          </a:xfrm>
          <a:prstGeom prst="rect">
            <a:avLst/>
          </a:prstGeom>
        </p:spPr>
      </p:pic>
      <p:pic>
        <p:nvPicPr>
          <p:cNvPr id="9" name="Picture 8"/>
          <p:cNvPicPr>
            <a:picLocks noChangeAspect="1"/>
          </p:cNvPicPr>
          <p:nvPr/>
        </p:nvPicPr>
        <p:blipFill>
          <a:blip r:embed="rId5"/>
          <a:stretch>
            <a:fillRect/>
          </a:stretch>
        </p:blipFill>
        <p:spPr>
          <a:xfrm>
            <a:off x="7087076" y="3182618"/>
            <a:ext cx="4829175" cy="1457325"/>
          </a:xfrm>
          <a:prstGeom prst="rect">
            <a:avLst/>
          </a:prstGeom>
          <a:ln w="22225">
            <a:solidFill>
              <a:schemeClr val="tx1"/>
            </a:solidFill>
          </a:ln>
        </p:spPr>
      </p:pic>
      <p:sp>
        <p:nvSpPr>
          <p:cNvPr id="10"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3144989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Writing Algorithms - Notation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3600" dirty="0"/>
              <a:t>Mathematical notation is preferable to programming notation for presentation of algorithms.</a:t>
            </a:r>
          </a:p>
          <a:p>
            <a:pPr lvl="1"/>
            <a:r>
              <a:rPr lang="en-US" sz="3200" dirty="0"/>
              <a:t>Use “x</a:t>
            </a:r>
            <a:r>
              <a:rPr lang="en-US" sz="3200" baseline="-25000" dirty="0"/>
              <a:t>i</a:t>
            </a:r>
            <a:r>
              <a:rPr lang="en-US" sz="3200" dirty="0"/>
              <a:t> ” rather than “x[</a:t>
            </a:r>
            <a:r>
              <a:rPr lang="en-US" sz="3200" dirty="0" err="1"/>
              <a:t>i</a:t>
            </a:r>
            <a:r>
              <a:rPr lang="en-US" sz="3200" dirty="0"/>
              <a:t>]”, Don’t use “*” or “x” to denote multiplication -- &gt; “×” or “·”,</a:t>
            </a:r>
          </a:p>
          <a:p>
            <a:pPr lvl="1"/>
            <a:r>
              <a:rPr lang="en-US" sz="3200" dirty="0"/>
              <a:t>Avoid using constructs from specific programming languages</a:t>
            </a:r>
          </a:p>
          <a:p>
            <a:pPr lvl="2"/>
            <a:r>
              <a:rPr lang="en-US" sz="2800" dirty="0"/>
              <a:t>expressions such as ==, a=b=0, a++, and for (</a:t>
            </a:r>
            <a:r>
              <a:rPr lang="en-US" sz="2800" dirty="0" err="1"/>
              <a:t>i</a:t>
            </a:r>
            <a:r>
              <a:rPr lang="en-US" sz="2800" dirty="0"/>
              <a:t>=0; </a:t>
            </a:r>
            <a:r>
              <a:rPr lang="en-US" sz="2800" dirty="0" err="1"/>
              <a:t>i</a:t>
            </a:r>
            <a:r>
              <a:rPr lang="en-US" sz="2800" dirty="0"/>
              <a:t>&lt;n; </a:t>
            </a:r>
            <a:r>
              <a:rPr lang="en-US" sz="2800" dirty="0" err="1"/>
              <a:t>i</a:t>
            </a:r>
            <a:r>
              <a:rPr lang="en-US" sz="2800" dirty="0"/>
              <a:t>++) may have little meaning, or even the wrong meaning, to readers who are unfamiliar with C.</a:t>
            </a:r>
          </a:p>
        </p:txBody>
      </p:sp>
      <p:sp>
        <p:nvSpPr>
          <p:cNvPr id="5" name="Slide Number Placeholder 4"/>
          <p:cNvSpPr>
            <a:spLocks noGrp="1"/>
          </p:cNvSpPr>
          <p:nvPr>
            <p:ph type="sldNum" sz="quarter" idx="12"/>
          </p:nvPr>
        </p:nvSpPr>
        <p:spPr/>
        <p:txBody>
          <a:bodyPr/>
          <a:lstStyle/>
          <a:p>
            <a:fld id="{C963A66D-593B-4BCE-9196-67B2B5BD8414}" type="slidenum">
              <a:rPr lang="en-US" smtClean="0"/>
              <a:t>26</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112782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Writing Algorithms - Asymptotic Cost</a:t>
            </a:r>
            <a:br>
              <a:rPr lang="en-US" dirty="0"/>
            </a:br>
            <a:endParaRPr lang="en-US" dirty="0"/>
          </a:p>
        </p:txBody>
      </p:sp>
      <p:sp>
        <p:nvSpPr>
          <p:cNvPr id="3" name="Content Placeholder 2"/>
          <p:cNvSpPr>
            <a:spLocks noGrp="1"/>
          </p:cNvSpPr>
          <p:nvPr>
            <p:ph idx="1"/>
          </p:nvPr>
        </p:nvSpPr>
        <p:spPr/>
        <p:txBody>
          <a:bodyPr>
            <a:normAutofit/>
          </a:bodyPr>
          <a:lstStyle/>
          <a:p>
            <a:r>
              <a:rPr lang="en-US" sz="4000" dirty="0"/>
              <a:t>The performance of algorithms is often measured by asymptotic analysis</a:t>
            </a:r>
          </a:p>
          <a:p>
            <a:r>
              <a:rPr lang="en-US" sz="4000" dirty="0"/>
              <a:t>The reader should learn how an algorithm behaves as the scale of the problem changes</a:t>
            </a:r>
          </a:p>
        </p:txBody>
      </p:sp>
      <p:sp>
        <p:nvSpPr>
          <p:cNvPr id="5" name="Slide Number Placeholder 4"/>
          <p:cNvSpPr>
            <a:spLocks noGrp="1"/>
          </p:cNvSpPr>
          <p:nvPr>
            <p:ph type="sldNum" sz="quarter" idx="12"/>
          </p:nvPr>
        </p:nvSpPr>
        <p:spPr/>
        <p:txBody>
          <a:bodyPr/>
          <a:lstStyle/>
          <a:p>
            <a:fld id="{C963A66D-593B-4BCE-9196-67B2B5BD8414}" type="slidenum">
              <a:rPr lang="en-US" smtClean="0"/>
              <a:t>27</a:t>
            </a:fld>
            <a:endParaRPr lang="en-US"/>
          </a:p>
        </p:txBody>
      </p:sp>
      <p:sp>
        <p:nvSpPr>
          <p:cNvPr id="6" name="Footer Placeholder 5"/>
          <p:cNvSpPr>
            <a:spLocks noGrp="1"/>
          </p:cNvSpPr>
          <p:nvPr>
            <p:ph type="ftr" sz="quarter" idx="11"/>
          </p:nvPr>
        </p:nvSpPr>
        <p:spPr/>
        <p:txBody>
          <a:bodyPr/>
          <a:lstStyle/>
          <a:p>
            <a:r>
              <a:rPr lang="en-US" dirty="0" err="1">
                <a:solidFill>
                  <a:schemeClr val="bg1"/>
                </a:solidFill>
              </a:rPr>
              <a:t>Zobel</a:t>
            </a:r>
            <a:r>
              <a:rPr lang="en-US" dirty="0">
                <a:solidFill>
                  <a:schemeClr val="bg1"/>
                </a:solidFill>
              </a:rPr>
              <a:t> - Writing for computer science 3rd edition</a:t>
            </a:r>
          </a:p>
        </p:txBody>
      </p:sp>
    </p:spTree>
    <p:extLst>
      <p:ext uri="{BB962C8B-B14F-4D97-AF65-F5344CB8AC3E}">
        <p14:creationId xmlns:p14="http://schemas.microsoft.com/office/powerpoint/2010/main" val="2542110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BB2A74-6EE7-6911-AC66-DB18F02F03C8}"/>
              </a:ext>
            </a:extLst>
          </p:cNvPr>
          <p:cNvSpPr>
            <a:spLocks noGrp="1"/>
          </p:cNvSpPr>
          <p:nvPr>
            <p:ph type="ctrTitle"/>
          </p:nvPr>
        </p:nvSpPr>
        <p:spPr>
          <a:xfrm>
            <a:off x="2307772" y="411479"/>
            <a:ext cx="9427029" cy="3291840"/>
          </a:xfrm>
        </p:spPr>
        <p:txBody>
          <a:bodyPr/>
          <a:lstStyle/>
          <a:p>
            <a:pPr algn="ctr"/>
            <a:r>
              <a:rPr lang="en-US" dirty="0"/>
              <a:t>Quantitative vs Qualitative Research</a:t>
            </a:r>
            <a:br>
              <a:rPr lang="en-US" dirty="0"/>
            </a:br>
            <a:endParaRPr lang="en-US" dirty="0"/>
          </a:p>
        </p:txBody>
      </p:sp>
    </p:spTree>
    <p:extLst>
      <p:ext uri="{BB962C8B-B14F-4D97-AF65-F5344CB8AC3E}">
        <p14:creationId xmlns:p14="http://schemas.microsoft.com/office/powerpoint/2010/main" val="181891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6ADE-C79C-82C3-DEEC-D6FA55F94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FB75A-8F75-8E22-A17B-66FD652CB16B}"/>
              </a:ext>
            </a:extLst>
          </p:cNvPr>
          <p:cNvSpPr>
            <a:spLocks noGrp="1"/>
          </p:cNvSpPr>
          <p:nvPr>
            <p:ph type="title"/>
          </p:nvPr>
        </p:nvSpPr>
        <p:spPr/>
        <p:txBody>
          <a:bodyPr/>
          <a:lstStyle/>
          <a:p>
            <a:r>
              <a:rPr lang="en-US" dirty="0"/>
              <a:t>Quantitative vs Qualitative Research</a:t>
            </a:r>
            <a:br>
              <a:rPr lang="en-US" dirty="0"/>
            </a:br>
            <a:endParaRPr lang="en-US" dirty="0"/>
          </a:p>
        </p:txBody>
      </p:sp>
      <p:sp>
        <p:nvSpPr>
          <p:cNvPr id="5" name="Slide Number Placeholder 4">
            <a:extLst>
              <a:ext uri="{FF2B5EF4-FFF2-40B4-BE49-F238E27FC236}">
                <a16:creationId xmlns:a16="http://schemas.microsoft.com/office/drawing/2014/main" id="{9D976D4A-8DE5-69AF-FC5C-FE9131F0584E}"/>
              </a:ext>
            </a:extLst>
          </p:cNvPr>
          <p:cNvSpPr>
            <a:spLocks noGrp="1"/>
          </p:cNvSpPr>
          <p:nvPr>
            <p:ph type="sldNum" sz="quarter" idx="12"/>
          </p:nvPr>
        </p:nvSpPr>
        <p:spPr/>
        <p:txBody>
          <a:bodyPr/>
          <a:lstStyle/>
          <a:p>
            <a:fld id="{C963A66D-593B-4BCE-9196-67B2B5BD8414}" type="slidenum">
              <a:rPr lang="en-US" smtClean="0"/>
              <a:t>29</a:t>
            </a:fld>
            <a:endParaRPr lang="en-US"/>
          </a:p>
        </p:txBody>
      </p:sp>
      <p:sp>
        <p:nvSpPr>
          <p:cNvPr id="7" name="Content Placeholder 6">
            <a:extLst>
              <a:ext uri="{FF2B5EF4-FFF2-40B4-BE49-F238E27FC236}">
                <a16:creationId xmlns:a16="http://schemas.microsoft.com/office/drawing/2014/main" id="{9DDFD858-0D7B-EBB7-E77D-BA963ED218C1}"/>
              </a:ext>
            </a:extLst>
          </p:cNvPr>
          <p:cNvSpPr>
            <a:spLocks noGrp="1"/>
          </p:cNvSpPr>
          <p:nvPr>
            <p:ph idx="1"/>
          </p:nvPr>
        </p:nvSpPr>
        <p:spPr>
          <a:xfrm>
            <a:off x="594359" y="1436914"/>
            <a:ext cx="11336383" cy="5055961"/>
          </a:xfrm>
        </p:spPr>
        <p:txBody>
          <a:bodyPr>
            <a:normAutofit lnSpcReduction="10000"/>
          </a:bodyPr>
          <a:lstStyle/>
          <a:p>
            <a:r>
              <a:rPr lang="en-US" dirty="0"/>
              <a:t>Research methods come to two basic types: qualitative and quantitative</a:t>
            </a:r>
          </a:p>
          <a:p>
            <a:r>
              <a:rPr lang="en-US" dirty="0"/>
              <a:t>Quantitative (indicating that the data collected is in numerical form) and qualitative (indicating that the data collected is not in numerical form).</a:t>
            </a:r>
          </a:p>
          <a:p>
            <a:endParaRPr lang="en-US" dirty="0"/>
          </a:p>
          <a:p>
            <a:pPr marL="0" indent="0">
              <a:buNone/>
            </a:pPr>
            <a:r>
              <a:rPr lang="en-US" dirty="0"/>
              <a:t>Often discipline determines which one:</a:t>
            </a:r>
          </a:p>
          <a:p>
            <a:endParaRPr lang="en-US" dirty="0"/>
          </a:p>
          <a:p>
            <a:r>
              <a:rPr lang="en-US" dirty="0"/>
              <a:t>Quantitative – the sciences, as most experimental data results in numerical data.</a:t>
            </a:r>
          </a:p>
          <a:p>
            <a:endParaRPr lang="en-US" dirty="0"/>
          </a:p>
          <a:p>
            <a:r>
              <a:rPr lang="en-US" dirty="0"/>
              <a:t>Qualitative – the humanities and social sciences (including law), as most data worked with is textual or informational, and not quantitative.</a:t>
            </a:r>
          </a:p>
        </p:txBody>
      </p:sp>
    </p:spTree>
    <p:extLst>
      <p:ext uri="{BB962C8B-B14F-4D97-AF65-F5344CB8AC3E}">
        <p14:creationId xmlns:p14="http://schemas.microsoft.com/office/powerpoint/2010/main" val="210868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20576-9C8D-E0FD-F4B1-636734A3D0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FA511-272E-C170-9EB5-3FD338B232AD}"/>
              </a:ext>
            </a:extLst>
          </p:cNvPr>
          <p:cNvSpPr>
            <a:spLocks noGrp="1"/>
          </p:cNvSpPr>
          <p:nvPr>
            <p:ph type="title"/>
          </p:nvPr>
        </p:nvSpPr>
        <p:spPr/>
        <p:txBody>
          <a:bodyPr/>
          <a:lstStyle/>
          <a:p>
            <a:r>
              <a:rPr lang="en-US" dirty="0"/>
              <a:t>Online Quiz</a:t>
            </a:r>
            <a:br>
              <a:rPr lang="en-US" dirty="0"/>
            </a:br>
            <a:endParaRPr lang="en-US" dirty="0"/>
          </a:p>
        </p:txBody>
      </p:sp>
      <p:sp>
        <p:nvSpPr>
          <p:cNvPr id="5" name="Slide Number Placeholder 4">
            <a:extLst>
              <a:ext uri="{FF2B5EF4-FFF2-40B4-BE49-F238E27FC236}">
                <a16:creationId xmlns:a16="http://schemas.microsoft.com/office/drawing/2014/main" id="{3CB344E0-BA1B-1449-6951-C9BBC276D330}"/>
              </a:ext>
            </a:extLst>
          </p:cNvPr>
          <p:cNvSpPr>
            <a:spLocks noGrp="1"/>
          </p:cNvSpPr>
          <p:nvPr>
            <p:ph type="sldNum" sz="quarter" idx="12"/>
          </p:nvPr>
        </p:nvSpPr>
        <p:spPr/>
        <p:txBody>
          <a:bodyPr/>
          <a:lstStyle/>
          <a:p>
            <a:fld id="{C963A66D-593B-4BCE-9196-67B2B5BD8414}" type="slidenum">
              <a:rPr lang="en-US" smtClean="0"/>
              <a:t>3</a:t>
            </a:fld>
            <a:endParaRPr lang="en-US"/>
          </a:p>
        </p:txBody>
      </p:sp>
      <p:sp>
        <p:nvSpPr>
          <p:cNvPr id="7" name="Content Placeholder 6">
            <a:extLst>
              <a:ext uri="{FF2B5EF4-FFF2-40B4-BE49-F238E27FC236}">
                <a16:creationId xmlns:a16="http://schemas.microsoft.com/office/drawing/2014/main" id="{580455D9-FF06-C0FD-C12B-9D23AF8A18C9}"/>
              </a:ext>
            </a:extLst>
          </p:cNvPr>
          <p:cNvSpPr>
            <a:spLocks noGrp="1"/>
          </p:cNvSpPr>
          <p:nvPr>
            <p:ph idx="1"/>
          </p:nvPr>
        </p:nvSpPr>
        <p:spPr>
          <a:xfrm>
            <a:off x="594360" y="1586143"/>
            <a:ext cx="11003280" cy="5032375"/>
          </a:xfrm>
        </p:spPr>
        <p:txBody>
          <a:bodyPr>
            <a:normAutofit/>
          </a:bodyPr>
          <a:lstStyle/>
          <a:p>
            <a:r>
              <a:rPr lang="en-US" sz="3600" dirty="0"/>
              <a:t>Quiz link will be shared on Sunday morning.</a:t>
            </a:r>
          </a:p>
          <a:p>
            <a:r>
              <a:rPr lang="en-US" sz="3600" dirty="0"/>
              <a:t>It will be available from Sunday 3pm – Monday 11pm.</a:t>
            </a:r>
          </a:p>
          <a:p>
            <a:r>
              <a:rPr lang="en-US" sz="3600" dirty="0"/>
              <a:t>MCQs based quiz</a:t>
            </a:r>
          </a:p>
          <a:p>
            <a:r>
              <a:rPr lang="en-US" sz="3600" dirty="0"/>
              <a:t>4 mins for the quiz</a:t>
            </a:r>
          </a:p>
          <a:p>
            <a:r>
              <a:rPr lang="en-US" sz="3600" dirty="0"/>
              <a:t>8 questions</a:t>
            </a:r>
          </a:p>
          <a:p>
            <a:r>
              <a:rPr lang="en-US" sz="3600" dirty="0"/>
              <a:t>1 attempt per student</a:t>
            </a:r>
          </a:p>
          <a:p>
            <a:r>
              <a:rPr lang="en-US" sz="3600" dirty="0"/>
              <a:t>Make sure you put your full name and roll number </a:t>
            </a:r>
          </a:p>
          <a:p>
            <a:endParaRPr lang="en-US" sz="3600" dirty="0"/>
          </a:p>
        </p:txBody>
      </p:sp>
    </p:spTree>
    <p:extLst>
      <p:ext uri="{BB962C8B-B14F-4D97-AF65-F5344CB8AC3E}">
        <p14:creationId xmlns:p14="http://schemas.microsoft.com/office/powerpoint/2010/main" val="1521560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C986-495C-E7FE-0635-0723F17AD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B57381-9F70-183E-CB43-CD4F5536F982}"/>
              </a:ext>
            </a:extLst>
          </p:cNvPr>
          <p:cNvSpPr>
            <a:spLocks noGrp="1"/>
          </p:cNvSpPr>
          <p:nvPr>
            <p:ph type="title"/>
          </p:nvPr>
        </p:nvSpPr>
        <p:spPr/>
        <p:txBody>
          <a:bodyPr/>
          <a:lstStyle/>
          <a:p>
            <a:r>
              <a:rPr lang="en-US" dirty="0"/>
              <a:t>Quantitative vs Qualitative Research</a:t>
            </a:r>
            <a:br>
              <a:rPr lang="en-US" dirty="0"/>
            </a:br>
            <a:endParaRPr lang="en-US" dirty="0"/>
          </a:p>
        </p:txBody>
      </p:sp>
      <p:sp>
        <p:nvSpPr>
          <p:cNvPr id="5" name="Slide Number Placeholder 4">
            <a:extLst>
              <a:ext uri="{FF2B5EF4-FFF2-40B4-BE49-F238E27FC236}">
                <a16:creationId xmlns:a16="http://schemas.microsoft.com/office/drawing/2014/main" id="{7370A660-1E1E-20F2-DE64-B63B81566C5D}"/>
              </a:ext>
            </a:extLst>
          </p:cNvPr>
          <p:cNvSpPr>
            <a:spLocks noGrp="1"/>
          </p:cNvSpPr>
          <p:nvPr>
            <p:ph type="sldNum" sz="quarter" idx="12"/>
          </p:nvPr>
        </p:nvSpPr>
        <p:spPr/>
        <p:txBody>
          <a:bodyPr/>
          <a:lstStyle/>
          <a:p>
            <a:fld id="{C963A66D-593B-4BCE-9196-67B2B5BD8414}" type="slidenum">
              <a:rPr lang="en-US" smtClean="0"/>
              <a:t>30</a:t>
            </a:fld>
            <a:endParaRPr lang="en-US"/>
          </a:p>
        </p:txBody>
      </p:sp>
      <p:sp>
        <p:nvSpPr>
          <p:cNvPr id="7" name="Content Placeholder 6">
            <a:extLst>
              <a:ext uri="{FF2B5EF4-FFF2-40B4-BE49-F238E27FC236}">
                <a16:creationId xmlns:a16="http://schemas.microsoft.com/office/drawing/2014/main" id="{DE2E8B75-7E88-16FF-815E-59E854D144F2}"/>
              </a:ext>
            </a:extLst>
          </p:cNvPr>
          <p:cNvSpPr>
            <a:spLocks noGrp="1"/>
          </p:cNvSpPr>
          <p:nvPr>
            <p:ph idx="1"/>
          </p:nvPr>
        </p:nvSpPr>
        <p:spPr/>
        <p:txBody>
          <a:bodyPr>
            <a:normAutofit/>
          </a:bodyPr>
          <a:lstStyle/>
          <a:p>
            <a:r>
              <a:rPr lang="en-US" sz="4000" dirty="0"/>
              <a:t>Over time, the social sciences and humanities have started to include quantitative methods as well, introducing a new category called mixed methods. </a:t>
            </a:r>
          </a:p>
          <a:p>
            <a:r>
              <a:rPr lang="en-US" sz="4000" dirty="0"/>
              <a:t>This refers to a mixture of both qualitative and quantitative methods being used in the research.</a:t>
            </a:r>
          </a:p>
        </p:txBody>
      </p:sp>
    </p:spTree>
    <p:extLst>
      <p:ext uri="{BB962C8B-B14F-4D97-AF65-F5344CB8AC3E}">
        <p14:creationId xmlns:p14="http://schemas.microsoft.com/office/powerpoint/2010/main" val="1422502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385EF-E3F9-AA27-4CA6-F1C23BF56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A1799-90FE-FCDF-05F5-F31479C28D2A}"/>
              </a:ext>
            </a:extLst>
          </p:cNvPr>
          <p:cNvSpPr>
            <a:spLocks noGrp="1"/>
          </p:cNvSpPr>
          <p:nvPr>
            <p:ph type="title"/>
          </p:nvPr>
        </p:nvSpPr>
        <p:spPr/>
        <p:txBody>
          <a:bodyPr/>
          <a:lstStyle/>
          <a:p>
            <a:r>
              <a:rPr lang="en-US" dirty="0"/>
              <a:t>Quantitative vs Qualitative Research</a:t>
            </a:r>
            <a:br>
              <a:rPr lang="en-US" dirty="0"/>
            </a:br>
            <a:endParaRPr lang="en-US" dirty="0"/>
          </a:p>
        </p:txBody>
      </p:sp>
      <p:sp>
        <p:nvSpPr>
          <p:cNvPr id="5" name="Slide Number Placeholder 4">
            <a:extLst>
              <a:ext uri="{FF2B5EF4-FFF2-40B4-BE49-F238E27FC236}">
                <a16:creationId xmlns:a16="http://schemas.microsoft.com/office/drawing/2014/main" id="{11499180-A51C-6273-2B29-568EA9BB364B}"/>
              </a:ext>
            </a:extLst>
          </p:cNvPr>
          <p:cNvSpPr>
            <a:spLocks noGrp="1"/>
          </p:cNvSpPr>
          <p:nvPr>
            <p:ph type="sldNum" sz="quarter" idx="12"/>
          </p:nvPr>
        </p:nvSpPr>
        <p:spPr/>
        <p:txBody>
          <a:bodyPr/>
          <a:lstStyle/>
          <a:p>
            <a:fld id="{C963A66D-593B-4BCE-9196-67B2B5BD8414}" type="slidenum">
              <a:rPr lang="en-US" smtClean="0"/>
              <a:t>31</a:t>
            </a:fld>
            <a:endParaRPr lang="en-US"/>
          </a:p>
        </p:txBody>
      </p:sp>
      <p:sp>
        <p:nvSpPr>
          <p:cNvPr id="7" name="Content Placeholder 6">
            <a:extLst>
              <a:ext uri="{FF2B5EF4-FFF2-40B4-BE49-F238E27FC236}">
                <a16:creationId xmlns:a16="http://schemas.microsoft.com/office/drawing/2014/main" id="{6940A532-F7D4-3A7F-C2CA-C40FE8ACC040}"/>
              </a:ext>
            </a:extLst>
          </p:cNvPr>
          <p:cNvSpPr>
            <a:spLocks noGrp="1"/>
          </p:cNvSpPr>
          <p:nvPr>
            <p:ph idx="1"/>
          </p:nvPr>
        </p:nvSpPr>
        <p:spPr>
          <a:xfrm>
            <a:off x="594359" y="1825625"/>
            <a:ext cx="11096897" cy="4667250"/>
          </a:xfrm>
        </p:spPr>
        <p:txBody>
          <a:bodyPr>
            <a:normAutofit/>
          </a:bodyPr>
          <a:lstStyle/>
          <a:p>
            <a:r>
              <a:rPr lang="en-US" sz="3600" dirty="0"/>
              <a:t>Qualitative research explores experiences and meanings through non-numerical data like interviews, and observations.</a:t>
            </a:r>
          </a:p>
          <a:p>
            <a:r>
              <a:rPr lang="en-US" sz="3600" dirty="0"/>
              <a:t>Qualitative research is interpretive (making sense of what’s happening). Most analysis is done in words</a:t>
            </a:r>
          </a:p>
          <a:p>
            <a:r>
              <a:rPr lang="en-US" sz="3600" dirty="0"/>
              <a:t>Quantitative research measures variables and tests theories using numerical data like surveys and experiments. </a:t>
            </a:r>
          </a:p>
        </p:txBody>
      </p:sp>
    </p:spTree>
    <p:extLst>
      <p:ext uri="{BB962C8B-B14F-4D97-AF65-F5344CB8AC3E}">
        <p14:creationId xmlns:p14="http://schemas.microsoft.com/office/powerpoint/2010/main" val="322430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19BCF-6129-D17F-E778-383786522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95077-7EBB-5C51-2EE6-FCB893DA5994}"/>
              </a:ext>
            </a:extLst>
          </p:cNvPr>
          <p:cNvSpPr>
            <a:spLocks noGrp="1"/>
          </p:cNvSpPr>
          <p:nvPr>
            <p:ph type="title"/>
          </p:nvPr>
        </p:nvSpPr>
        <p:spPr/>
        <p:txBody>
          <a:bodyPr/>
          <a:lstStyle/>
          <a:p>
            <a:r>
              <a:rPr lang="en-US" dirty="0"/>
              <a:t>Qualitative Research</a:t>
            </a:r>
            <a:br>
              <a:rPr lang="en-US" dirty="0"/>
            </a:br>
            <a:endParaRPr lang="en-US" dirty="0"/>
          </a:p>
        </p:txBody>
      </p:sp>
      <p:sp>
        <p:nvSpPr>
          <p:cNvPr id="5" name="Slide Number Placeholder 4">
            <a:extLst>
              <a:ext uri="{FF2B5EF4-FFF2-40B4-BE49-F238E27FC236}">
                <a16:creationId xmlns:a16="http://schemas.microsoft.com/office/drawing/2014/main" id="{68CC147F-4F8F-11E5-6F45-F6E0C25811CC}"/>
              </a:ext>
            </a:extLst>
          </p:cNvPr>
          <p:cNvSpPr>
            <a:spLocks noGrp="1"/>
          </p:cNvSpPr>
          <p:nvPr>
            <p:ph type="sldNum" sz="quarter" idx="12"/>
          </p:nvPr>
        </p:nvSpPr>
        <p:spPr/>
        <p:txBody>
          <a:bodyPr/>
          <a:lstStyle/>
          <a:p>
            <a:fld id="{C963A66D-593B-4BCE-9196-67B2B5BD8414}" type="slidenum">
              <a:rPr lang="en-US" smtClean="0"/>
              <a:t>32</a:t>
            </a:fld>
            <a:endParaRPr lang="en-US"/>
          </a:p>
        </p:txBody>
      </p:sp>
      <p:sp>
        <p:nvSpPr>
          <p:cNvPr id="7" name="Content Placeholder 6">
            <a:extLst>
              <a:ext uri="{FF2B5EF4-FFF2-40B4-BE49-F238E27FC236}">
                <a16:creationId xmlns:a16="http://schemas.microsoft.com/office/drawing/2014/main" id="{5E82CDEC-E68B-CEEA-9296-97742A55D948}"/>
              </a:ext>
            </a:extLst>
          </p:cNvPr>
          <p:cNvSpPr>
            <a:spLocks noGrp="1"/>
          </p:cNvSpPr>
          <p:nvPr>
            <p:ph idx="1"/>
          </p:nvPr>
        </p:nvSpPr>
        <p:spPr>
          <a:xfrm>
            <a:off x="594360" y="1306286"/>
            <a:ext cx="11358154" cy="5551713"/>
          </a:xfrm>
        </p:spPr>
        <p:txBody>
          <a:bodyPr>
            <a:normAutofit/>
          </a:bodyPr>
          <a:lstStyle/>
          <a:p>
            <a:r>
              <a:rPr lang="en-US" b="1" dirty="0"/>
              <a:t>Focus:</a:t>
            </a:r>
            <a:r>
              <a:rPr lang="en-US" dirty="0"/>
              <a:t> Exploring, understanding, and interpreting experiences, meanings, and perspectives. </a:t>
            </a:r>
          </a:p>
          <a:p>
            <a:r>
              <a:rPr lang="en-US" b="1" dirty="0"/>
              <a:t>Data:</a:t>
            </a:r>
            <a:r>
              <a:rPr lang="en-US" dirty="0"/>
              <a:t> Non-numerical data like text, audio, video, and observations. </a:t>
            </a:r>
          </a:p>
          <a:p>
            <a:r>
              <a:rPr lang="en-US" b="1" dirty="0"/>
              <a:t>Methods:</a:t>
            </a:r>
            <a:r>
              <a:rPr lang="en-US" dirty="0"/>
              <a:t> Interviews, focus groups, observations, case studies, and textual analysis. </a:t>
            </a:r>
          </a:p>
          <a:p>
            <a:r>
              <a:rPr lang="en-US" b="1" dirty="0"/>
              <a:t>Analysis:</a:t>
            </a:r>
            <a:r>
              <a:rPr lang="en-US" dirty="0"/>
              <a:t> Interpretive, thematic, and narrative analysis. </a:t>
            </a:r>
          </a:p>
          <a:p>
            <a:r>
              <a:rPr lang="en-US" b="1" dirty="0"/>
              <a:t>Goal:</a:t>
            </a:r>
            <a:r>
              <a:rPr lang="en-US" dirty="0"/>
              <a:t> To gain a deep understanding of a phenomenon, often in a natural setting. </a:t>
            </a:r>
          </a:p>
          <a:p>
            <a:r>
              <a:rPr lang="en-US" b="1" dirty="0"/>
              <a:t>Sample size:</a:t>
            </a:r>
            <a:r>
              <a:rPr lang="en-US" dirty="0"/>
              <a:t> Typically smaller, focusing on in-depth exploration. </a:t>
            </a:r>
          </a:p>
          <a:p>
            <a:r>
              <a:rPr lang="en-US" b="1" dirty="0"/>
              <a:t>Example:</a:t>
            </a:r>
            <a:r>
              <a:rPr lang="en-US" dirty="0"/>
              <a:t> Studying the lived experiences of individuals with a specific illness through interviews. </a:t>
            </a:r>
          </a:p>
        </p:txBody>
      </p:sp>
    </p:spTree>
    <p:extLst>
      <p:ext uri="{BB962C8B-B14F-4D97-AF65-F5344CB8AC3E}">
        <p14:creationId xmlns:p14="http://schemas.microsoft.com/office/powerpoint/2010/main" val="31610093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58E9-A122-9EC4-5F7A-C22780D919FE}"/>
              </a:ext>
            </a:extLst>
          </p:cNvPr>
          <p:cNvSpPr>
            <a:spLocks noGrp="1"/>
          </p:cNvSpPr>
          <p:nvPr>
            <p:ph type="title"/>
          </p:nvPr>
        </p:nvSpPr>
        <p:spPr/>
        <p:txBody>
          <a:bodyPr/>
          <a:lstStyle/>
          <a:p>
            <a:r>
              <a:rPr lang="en-US" dirty="0"/>
              <a:t>Quantitative Research</a:t>
            </a:r>
          </a:p>
        </p:txBody>
      </p:sp>
      <p:sp>
        <p:nvSpPr>
          <p:cNvPr id="3" name="Content Placeholder 2">
            <a:extLst>
              <a:ext uri="{FF2B5EF4-FFF2-40B4-BE49-F238E27FC236}">
                <a16:creationId xmlns:a16="http://schemas.microsoft.com/office/drawing/2014/main" id="{3073A6DD-B589-BD9D-69EE-20C12C096C75}"/>
              </a:ext>
            </a:extLst>
          </p:cNvPr>
          <p:cNvSpPr>
            <a:spLocks noGrp="1"/>
          </p:cNvSpPr>
          <p:nvPr>
            <p:ph idx="1"/>
          </p:nvPr>
        </p:nvSpPr>
        <p:spPr>
          <a:xfrm>
            <a:off x="594360" y="1371600"/>
            <a:ext cx="11227526" cy="5121275"/>
          </a:xfrm>
        </p:spPr>
        <p:txBody>
          <a:bodyPr>
            <a:normAutofit/>
          </a:bodyPr>
          <a:lstStyle/>
          <a:p>
            <a:r>
              <a:rPr lang="en-US" b="1" dirty="0"/>
              <a:t>Focus:</a:t>
            </a:r>
            <a:r>
              <a:rPr lang="en-US" dirty="0"/>
              <a:t> Measuring, quantifying, and testing relationships between variables.</a:t>
            </a:r>
          </a:p>
          <a:p>
            <a:r>
              <a:rPr lang="en-US" b="1" dirty="0"/>
              <a:t>Data:</a:t>
            </a:r>
            <a:r>
              <a:rPr lang="en-US" dirty="0"/>
              <a:t> Numerical data that can be statistically analyzed.</a:t>
            </a:r>
          </a:p>
          <a:p>
            <a:r>
              <a:rPr lang="en-US" b="1" dirty="0"/>
              <a:t>Methods:</a:t>
            </a:r>
            <a:r>
              <a:rPr lang="en-US" dirty="0"/>
              <a:t> Surveys, experiments, statistical analysis.</a:t>
            </a:r>
          </a:p>
          <a:p>
            <a:r>
              <a:rPr lang="en-US" b="1" dirty="0"/>
              <a:t>Analysis:</a:t>
            </a:r>
            <a:r>
              <a:rPr lang="en-US" dirty="0"/>
              <a:t> Statistical methods like t-tests, ANOVA, and regression analysis.</a:t>
            </a:r>
          </a:p>
          <a:p>
            <a:r>
              <a:rPr lang="en-US" b="1" dirty="0"/>
              <a:t>Goal:</a:t>
            </a:r>
            <a:r>
              <a:rPr lang="en-US" dirty="0"/>
              <a:t> To test hypotheses, establish relationships, and make predictions.</a:t>
            </a:r>
          </a:p>
          <a:p>
            <a:r>
              <a:rPr lang="en-US" b="1" dirty="0"/>
              <a:t>Sample size:</a:t>
            </a:r>
            <a:r>
              <a:rPr lang="en-US" dirty="0"/>
              <a:t> Typically larger, allowing for generalization to a broader population.</a:t>
            </a:r>
          </a:p>
          <a:p>
            <a:r>
              <a:rPr lang="en-US" b="1" dirty="0"/>
              <a:t>Example:</a:t>
            </a:r>
            <a:r>
              <a:rPr lang="en-US" dirty="0"/>
              <a:t> Testing the effectiveness of a new drug through a controlled experiment. </a:t>
            </a:r>
          </a:p>
        </p:txBody>
      </p:sp>
    </p:spTree>
    <p:extLst>
      <p:ext uri="{BB962C8B-B14F-4D97-AF65-F5344CB8AC3E}">
        <p14:creationId xmlns:p14="http://schemas.microsoft.com/office/powerpoint/2010/main" val="1912181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9441-3540-DD3C-1E1B-CB73D7560B6D}"/>
              </a:ext>
            </a:extLst>
          </p:cNvPr>
          <p:cNvSpPr>
            <a:spLocks noGrp="1"/>
          </p:cNvSpPr>
          <p:nvPr>
            <p:ph type="title"/>
          </p:nvPr>
        </p:nvSpPr>
        <p:spPr/>
        <p:txBody>
          <a:bodyPr/>
          <a:lstStyle/>
          <a:p>
            <a:r>
              <a:rPr lang="en-US" dirty="0"/>
              <a:t>Key Differences</a:t>
            </a:r>
          </a:p>
        </p:txBody>
      </p:sp>
      <p:sp>
        <p:nvSpPr>
          <p:cNvPr id="3" name="Content Placeholder 2">
            <a:extLst>
              <a:ext uri="{FF2B5EF4-FFF2-40B4-BE49-F238E27FC236}">
                <a16:creationId xmlns:a16="http://schemas.microsoft.com/office/drawing/2014/main" id="{B1084666-0C2B-24CC-9D26-4514792F16C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6AF72A2-8501-C2F6-84FE-9987983C5BB9}"/>
              </a:ext>
            </a:extLst>
          </p:cNvPr>
          <p:cNvPicPr>
            <a:picLocks noChangeAspect="1"/>
          </p:cNvPicPr>
          <p:nvPr/>
        </p:nvPicPr>
        <p:blipFill>
          <a:blip r:embed="rId2"/>
          <a:stretch>
            <a:fillRect/>
          </a:stretch>
        </p:blipFill>
        <p:spPr>
          <a:xfrm>
            <a:off x="1270488" y="1652339"/>
            <a:ext cx="8582172" cy="4887252"/>
          </a:xfrm>
          <a:prstGeom prst="rect">
            <a:avLst/>
          </a:prstGeom>
        </p:spPr>
      </p:pic>
    </p:spTree>
    <p:extLst>
      <p:ext uri="{BB962C8B-B14F-4D97-AF65-F5344CB8AC3E}">
        <p14:creationId xmlns:p14="http://schemas.microsoft.com/office/powerpoint/2010/main" val="3820601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D6F0-F4EE-3F19-D234-C39193B015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9745A6-F221-C923-320E-5E302E516F8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6FCB7FB-8896-6FA4-4487-E3D46B4E694B}"/>
              </a:ext>
            </a:extLst>
          </p:cNvPr>
          <p:cNvPicPr>
            <a:picLocks noChangeAspect="1"/>
          </p:cNvPicPr>
          <p:nvPr/>
        </p:nvPicPr>
        <p:blipFill>
          <a:blip r:embed="rId3"/>
          <a:stretch>
            <a:fillRect/>
          </a:stretch>
        </p:blipFill>
        <p:spPr>
          <a:xfrm>
            <a:off x="1" y="3043898"/>
            <a:ext cx="4343400" cy="1721939"/>
          </a:xfrm>
          <a:prstGeom prst="rect">
            <a:avLst/>
          </a:prstGeom>
        </p:spPr>
      </p:pic>
      <p:pic>
        <p:nvPicPr>
          <p:cNvPr id="7" name="Picture 6">
            <a:extLst>
              <a:ext uri="{FF2B5EF4-FFF2-40B4-BE49-F238E27FC236}">
                <a16:creationId xmlns:a16="http://schemas.microsoft.com/office/drawing/2014/main" id="{E1910FE8-F53F-F455-A186-3D564EFCDEE8}"/>
              </a:ext>
            </a:extLst>
          </p:cNvPr>
          <p:cNvPicPr>
            <a:picLocks noChangeAspect="1"/>
          </p:cNvPicPr>
          <p:nvPr/>
        </p:nvPicPr>
        <p:blipFill>
          <a:blip r:embed="rId4"/>
          <a:stretch>
            <a:fillRect/>
          </a:stretch>
        </p:blipFill>
        <p:spPr>
          <a:xfrm>
            <a:off x="5365602" y="700867"/>
            <a:ext cx="5611008" cy="5792008"/>
          </a:xfrm>
          <a:prstGeom prst="rect">
            <a:avLst/>
          </a:prstGeom>
        </p:spPr>
      </p:pic>
    </p:spTree>
    <p:extLst>
      <p:ext uri="{BB962C8B-B14F-4D97-AF65-F5344CB8AC3E}">
        <p14:creationId xmlns:p14="http://schemas.microsoft.com/office/powerpoint/2010/main" val="3227994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1C72-AFF0-917D-2A78-84B5972C35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E0FC2-7C4D-3591-B9AF-104A1D7788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EE68FB-2B4D-03E9-080F-650BA81D178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5FD1A10-AAC5-CF43-0E48-19F0489EB0E9}"/>
              </a:ext>
            </a:extLst>
          </p:cNvPr>
          <p:cNvPicPr>
            <a:picLocks noChangeAspect="1"/>
          </p:cNvPicPr>
          <p:nvPr/>
        </p:nvPicPr>
        <p:blipFill>
          <a:blip r:embed="rId3"/>
          <a:stretch>
            <a:fillRect/>
          </a:stretch>
        </p:blipFill>
        <p:spPr>
          <a:xfrm>
            <a:off x="261256" y="3043898"/>
            <a:ext cx="4343400" cy="1721939"/>
          </a:xfrm>
          <a:prstGeom prst="rect">
            <a:avLst/>
          </a:prstGeom>
        </p:spPr>
      </p:pic>
      <p:pic>
        <p:nvPicPr>
          <p:cNvPr id="4" name="Picture 3" descr="A group of squares with white text&#10;&#10;AI-generated content may be incorrect.">
            <a:extLst>
              <a:ext uri="{FF2B5EF4-FFF2-40B4-BE49-F238E27FC236}">
                <a16:creationId xmlns:a16="http://schemas.microsoft.com/office/drawing/2014/main" id="{58F8248A-786B-67C5-3107-05DF4DA311D7}"/>
              </a:ext>
            </a:extLst>
          </p:cNvPr>
          <p:cNvPicPr>
            <a:picLocks noChangeAspect="1"/>
          </p:cNvPicPr>
          <p:nvPr/>
        </p:nvPicPr>
        <p:blipFill>
          <a:blip r:embed="rId4"/>
          <a:srcRect r="5089" b="-3"/>
          <a:stretch/>
        </p:blipFill>
        <p:spPr>
          <a:xfrm>
            <a:off x="6161318" y="433539"/>
            <a:ext cx="4774474" cy="6123483"/>
          </a:xfrm>
          <a:prstGeom prst="rect">
            <a:avLst/>
          </a:prstGeom>
          <a:noFill/>
        </p:spPr>
      </p:pic>
    </p:spTree>
    <p:extLst>
      <p:ext uri="{BB962C8B-B14F-4D97-AF65-F5344CB8AC3E}">
        <p14:creationId xmlns:p14="http://schemas.microsoft.com/office/powerpoint/2010/main" val="26667424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367A-13D5-7BD9-55AA-64B734C19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65E9E-AE91-F5B9-2A09-61A900A8D4E3}"/>
              </a:ext>
            </a:extLst>
          </p:cNvPr>
          <p:cNvSpPr>
            <a:spLocks noGrp="1"/>
          </p:cNvSpPr>
          <p:nvPr>
            <p:ph type="title"/>
          </p:nvPr>
        </p:nvSpPr>
        <p:spPr/>
        <p:txBody>
          <a:bodyPr/>
          <a:lstStyle/>
          <a:p>
            <a:r>
              <a:rPr lang="en-US" dirty="0"/>
              <a:t>Types of Qualitative Research</a:t>
            </a:r>
          </a:p>
        </p:txBody>
      </p:sp>
      <p:sp>
        <p:nvSpPr>
          <p:cNvPr id="5" name="Content Placeholder 4">
            <a:extLst>
              <a:ext uri="{FF2B5EF4-FFF2-40B4-BE49-F238E27FC236}">
                <a16:creationId xmlns:a16="http://schemas.microsoft.com/office/drawing/2014/main" id="{30A76778-F96E-5F16-1B2A-6B0B2A7E44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37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879BE-127D-E6D9-4837-73493663D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8BA761-A312-5955-1746-FFA0BC608C5B}"/>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1A0874FA-5549-D173-7520-9A134008FB4C}"/>
              </a:ext>
            </a:extLst>
          </p:cNvPr>
          <p:cNvSpPr>
            <a:spLocks noGrp="1"/>
          </p:cNvSpPr>
          <p:nvPr>
            <p:ph idx="1"/>
          </p:nvPr>
        </p:nvSpPr>
        <p:spPr>
          <a:xfrm>
            <a:off x="594360" y="1690688"/>
            <a:ext cx="11227526" cy="4802187"/>
          </a:xfrm>
        </p:spPr>
        <p:txBody>
          <a:bodyPr>
            <a:normAutofit/>
          </a:bodyPr>
          <a:lstStyle/>
          <a:p>
            <a:r>
              <a:rPr lang="en-US" sz="3600" dirty="0"/>
              <a:t>Generally referred to as a conversation with a purpose</a:t>
            </a:r>
          </a:p>
          <a:p>
            <a:r>
              <a:rPr lang="en-US" sz="3600" dirty="0"/>
              <a:t>Interested in gaining an individual’s interpretation of an issue</a:t>
            </a:r>
          </a:p>
          <a:p>
            <a:r>
              <a:rPr lang="en-US" sz="3600" dirty="0"/>
              <a:t>Differs from a conversation in that there is a research purpose, </a:t>
            </a:r>
          </a:p>
          <a:p>
            <a:r>
              <a:rPr lang="en-US" sz="3600" dirty="0"/>
              <a:t>a structure, a method of capturing the responses and a process for analyzing the responses</a:t>
            </a:r>
          </a:p>
        </p:txBody>
      </p:sp>
    </p:spTree>
    <p:extLst>
      <p:ext uri="{BB962C8B-B14F-4D97-AF65-F5344CB8AC3E}">
        <p14:creationId xmlns:p14="http://schemas.microsoft.com/office/powerpoint/2010/main" val="1308172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95D9-8F61-0C36-45A5-AE0FD0132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FD09E-952A-5B03-CEC8-700FEB7A3805}"/>
              </a:ext>
            </a:extLst>
          </p:cNvPr>
          <p:cNvSpPr>
            <a:spLocks noGrp="1"/>
          </p:cNvSpPr>
          <p:nvPr>
            <p:ph type="title"/>
          </p:nvPr>
        </p:nvSpPr>
        <p:spPr/>
        <p:txBody>
          <a:bodyPr/>
          <a:lstStyle/>
          <a:p>
            <a:r>
              <a:rPr lang="en-US" dirty="0"/>
              <a:t>Focus Groups</a:t>
            </a:r>
          </a:p>
        </p:txBody>
      </p:sp>
      <p:sp>
        <p:nvSpPr>
          <p:cNvPr id="3" name="Content Placeholder 2">
            <a:extLst>
              <a:ext uri="{FF2B5EF4-FFF2-40B4-BE49-F238E27FC236}">
                <a16:creationId xmlns:a16="http://schemas.microsoft.com/office/drawing/2014/main" id="{9ABDA097-3710-61B6-4464-4A8F857CC390}"/>
              </a:ext>
            </a:extLst>
          </p:cNvPr>
          <p:cNvSpPr>
            <a:spLocks noGrp="1"/>
          </p:cNvSpPr>
          <p:nvPr>
            <p:ph idx="1"/>
          </p:nvPr>
        </p:nvSpPr>
        <p:spPr>
          <a:xfrm>
            <a:off x="594360" y="2057400"/>
            <a:ext cx="11227526" cy="4435475"/>
          </a:xfrm>
        </p:spPr>
        <p:txBody>
          <a:bodyPr>
            <a:normAutofit/>
          </a:bodyPr>
          <a:lstStyle/>
          <a:p>
            <a:r>
              <a:rPr lang="en-US" sz="3200" dirty="0"/>
              <a:t>Interviews with a group of individuals (6-8 is the optimum size)</a:t>
            </a:r>
          </a:p>
          <a:p>
            <a:r>
              <a:rPr lang="en-US" sz="3200" dirty="0"/>
              <a:t>Can be more or less structured in the format of the questioning</a:t>
            </a:r>
          </a:p>
          <a:p>
            <a:r>
              <a:rPr lang="en-US" sz="3200" dirty="0"/>
              <a:t>Facilitation of the group discussion by the researcher is key</a:t>
            </a:r>
          </a:p>
          <a:p>
            <a:r>
              <a:rPr lang="en-US" sz="3200" dirty="0"/>
              <a:t>Importance of group dynamics – both positive and negative – that effect the process</a:t>
            </a:r>
          </a:p>
          <a:p>
            <a:r>
              <a:rPr lang="en-US" sz="3200" dirty="0"/>
              <a:t>Observation of the process is as important as the spoken contribution</a:t>
            </a:r>
          </a:p>
        </p:txBody>
      </p:sp>
    </p:spTree>
    <p:extLst>
      <p:ext uri="{BB962C8B-B14F-4D97-AF65-F5344CB8AC3E}">
        <p14:creationId xmlns:p14="http://schemas.microsoft.com/office/powerpoint/2010/main" val="411234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84B6B-4271-B38D-9888-A7DC13241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5E7DA-13B4-EF2F-F975-6E1918A72C09}"/>
              </a:ext>
            </a:extLst>
          </p:cNvPr>
          <p:cNvSpPr>
            <a:spLocks noGrp="1"/>
          </p:cNvSpPr>
          <p:nvPr>
            <p:ph type="title"/>
          </p:nvPr>
        </p:nvSpPr>
        <p:spPr/>
        <p:txBody>
          <a:bodyPr/>
          <a:lstStyle/>
          <a:p>
            <a:r>
              <a:rPr lang="en-US" dirty="0"/>
              <a:t>Project Presentations</a:t>
            </a:r>
            <a:br>
              <a:rPr lang="en-US" dirty="0"/>
            </a:br>
            <a:endParaRPr lang="en-US" dirty="0"/>
          </a:p>
        </p:txBody>
      </p:sp>
      <p:sp>
        <p:nvSpPr>
          <p:cNvPr id="5" name="Slide Number Placeholder 4">
            <a:extLst>
              <a:ext uri="{FF2B5EF4-FFF2-40B4-BE49-F238E27FC236}">
                <a16:creationId xmlns:a16="http://schemas.microsoft.com/office/drawing/2014/main" id="{5036A440-9034-8E77-FE79-D148E02A9C56}"/>
              </a:ext>
            </a:extLst>
          </p:cNvPr>
          <p:cNvSpPr>
            <a:spLocks noGrp="1"/>
          </p:cNvSpPr>
          <p:nvPr>
            <p:ph type="sldNum" sz="quarter" idx="12"/>
          </p:nvPr>
        </p:nvSpPr>
        <p:spPr/>
        <p:txBody>
          <a:bodyPr/>
          <a:lstStyle/>
          <a:p>
            <a:fld id="{C963A66D-593B-4BCE-9196-67B2B5BD8414}" type="slidenum">
              <a:rPr lang="en-US" smtClean="0"/>
              <a:t>4</a:t>
            </a:fld>
            <a:endParaRPr lang="en-US"/>
          </a:p>
        </p:txBody>
      </p:sp>
      <p:sp>
        <p:nvSpPr>
          <p:cNvPr id="7" name="Content Placeholder 6">
            <a:extLst>
              <a:ext uri="{FF2B5EF4-FFF2-40B4-BE49-F238E27FC236}">
                <a16:creationId xmlns:a16="http://schemas.microsoft.com/office/drawing/2014/main" id="{A7B5A805-E023-2900-E16D-9F999E7682E5}"/>
              </a:ext>
            </a:extLst>
          </p:cNvPr>
          <p:cNvSpPr>
            <a:spLocks noGrp="1"/>
          </p:cNvSpPr>
          <p:nvPr>
            <p:ph idx="1"/>
          </p:nvPr>
        </p:nvSpPr>
        <p:spPr>
          <a:xfrm>
            <a:off x="594360" y="1415144"/>
            <a:ext cx="10382250" cy="5442856"/>
          </a:xfrm>
        </p:spPr>
        <p:txBody>
          <a:bodyPr>
            <a:normAutofit/>
          </a:bodyPr>
          <a:lstStyle/>
          <a:p>
            <a:r>
              <a:rPr lang="en-US" sz="3200" dirty="0"/>
              <a:t>Will be held from Monday 28</a:t>
            </a:r>
            <a:r>
              <a:rPr lang="en-US" sz="3200" baseline="30000" dirty="0"/>
              <a:t>th</a:t>
            </a:r>
            <a:r>
              <a:rPr lang="en-US" sz="3200" dirty="0"/>
              <a:t> April –Wednesday 30</a:t>
            </a:r>
            <a:r>
              <a:rPr lang="en-US" sz="3200" baseline="30000" dirty="0"/>
              <a:t>th</a:t>
            </a:r>
            <a:r>
              <a:rPr lang="en-US" sz="3200" dirty="0"/>
              <a:t> April</a:t>
            </a:r>
          </a:p>
          <a:p>
            <a:r>
              <a:rPr lang="en-US" sz="3200" dirty="0"/>
              <a:t>Each member of the group must present to get presentation marks</a:t>
            </a:r>
          </a:p>
          <a:p>
            <a:r>
              <a:rPr lang="en-US" sz="3200" dirty="0"/>
              <a:t>20 mins for each group</a:t>
            </a:r>
          </a:p>
          <a:p>
            <a:r>
              <a:rPr lang="en-US" sz="3200" dirty="0"/>
              <a:t>15 mins presentation and 5 mins for Q/A</a:t>
            </a:r>
          </a:p>
          <a:p>
            <a:r>
              <a:rPr lang="en-US" sz="3200" dirty="0"/>
              <a:t>1 member from each group should fill the slots sheet. </a:t>
            </a:r>
          </a:p>
          <a:p>
            <a:r>
              <a:rPr lang="en-US" sz="3200" dirty="0"/>
              <a:t>Slots are on first come first serve basis.</a:t>
            </a:r>
          </a:p>
          <a:p>
            <a:r>
              <a:rPr lang="en-US" sz="3200" dirty="0"/>
              <a:t>No overwriting of cells</a:t>
            </a:r>
          </a:p>
          <a:p>
            <a:r>
              <a:rPr lang="en-US" sz="3200" dirty="0"/>
              <a:t>No presentations will be taken other than these slots</a:t>
            </a:r>
          </a:p>
          <a:p>
            <a:endParaRPr lang="en-US" sz="3200" dirty="0"/>
          </a:p>
          <a:p>
            <a:endParaRPr lang="en-US" sz="3200" dirty="0"/>
          </a:p>
        </p:txBody>
      </p:sp>
    </p:spTree>
    <p:extLst>
      <p:ext uri="{BB962C8B-B14F-4D97-AF65-F5344CB8AC3E}">
        <p14:creationId xmlns:p14="http://schemas.microsoft.com/office/powerpoint/2010/main" val="745962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241F2-E97C-567C-9FD4-044817D17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30D43-9E99-76F1-0CCA-E5247DD80873}"/>
              </a:ext>
            </a:extLst>
          </p:cNvPr>
          <p:cNvSpPr>
            <a:spLocks noGrp="1"/>
          </p:cNvSpPr>
          <p:nvPr>
            <p:ph type="title"/>
          </p:nvPr>
        </p:nvSpPr>
        <p:spPr/>
        <p:txBody>
          <a:bodyPr/>
          <a:lstStyle/>
          <a:p>
            <a:r>
              <a:rPr lang="en-US" dirty="0"/>
              <a:t>Documentary Analysis</a:t>
            </a:r>
          </a:p>
        </p:txBody>
      </p:sp>
      <p:sp>
        <p:nvSpPr>
          <p:cNvPr id="3" name="Content Placeholder 2">
            <a:extLst>
              <a:ext uri="{FF2B5EF4-FFF2-40B4-BE49-F238E27FC236}">
                <a16:creationId xmlns:a16="http://schemas.microsoft.com/office/drawing/2014/main" id="{C8658449-35EE-2BF4-714D-4183B94DBE02}"/>
              </a:ext>
            </a:extLst>
          </p:cNvPr>
          <p:cNvSpPr>
            <a:spLocks noGrp="1"/>
          </p:cNvSpPr>
          <p:nvPr>
            <p:ph idx="1"/>
          </p:nvPr>
        </p:nvSpPr>
        <p:spPr>
          <a:xfrm>
            <a:off x="594360" y="2057400"/>
            <a:ext cx="11227526" cy="4435475"/>
          </a:xfrm>
        </p:spPr>
        <p:txBody>
          <a:bodyPr>
            <a:normAutofit/>
          </a:bodyPr>
          <a:lstStyle/>
          <a:p>
            <a:r>
              <a:rPr lang="en-US" sz="3600" dirty="0"/>
              <a:t>Various types of documents produced in social life – professional records, newspaper stories, diaries.</a:t>
            </a:r>
          </a:p>
          <a:p>
            <a:r>
              <a:rPr lang="en-US" sz="3600" dirty="0"/>
              <a:t>Often intended as objective statements of fact but are socially constructed</a:t>
            </a:r>
          </a:p>
          <a:p>
            <a:r>
              <a:rPr lang="en-US" sz="3600" dirty="0"/>
              <a:t>There is the surface meaning (of what is said) and the underlying meaning (of what is intended)</a:t>
            </a:r>
          </a:p>
        </p:txBody>
      </p:sp>
    </p:spTree>
    <p:extLst>
      <p:ext uri="{BB962C8B-B14F-4D97-AF65-F5344CB8AC3E}">
        <p14:creationId xmlns:p14="http://schemas.microsoft.com/office/powerpoint/2010/main" val="34540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A34A-2069-FA5F-8BAD-22DEDAB807E9}"/>
              </a:ext>
            </a:extLst>
          </p:cNvPr>
          <p:cNvSpPr>
            <a:spLocks noGrp="1"/>
          </p:cNvSpPr>
          <p:nvPr>
            <p:ph type="title"/>
          </p:nvPr>
        </p:nvSpPr>
        <p:spPr/>
        <p:txBody>
          <a:bodyPr/>
          <a:lstStyle/>
          <a:p>
            <a:r>
              <a:rPr lang="en-US" dirty="0"/>
              <a:t>Ethnographies</a:t>
            </a:r>
          </a:p>
        </p:txBody>
      </p:sp>
      <p:sp>
        <p:nvSpPr>
          <p:cNvPr id="3" name="Content Placeholder 2">
            <a:extLst>
              <a:ext uri="{FF2B5EF4-FFF2-40B4-BE49-F238E27FC236}">
                <a16:creationId xmlns:a16="http://schemas.microsoft.com/office/drawing/2014/main" id="{97CC33CB-FBE0-E032-672A-9B625A994BC3}"/>
              </a:ext>
            </a:extLst>
          </p:cNvPr>
          <p:cNvSpPr>
            <a:spLocks noGrp="1"/>
          </p:cNvSpPr>
          <p:nvPr>
            <p:ph idx="1"/>
          </p:nvPr>
        </p:nvSpPr>
        <p:spPr/>
        <p:txBody>
          <a:bodyPr>
            <a:normAutofit lnSpcReduction="10000"/>
          </a:bodyPr>
          <a:lstStyle/>
          <a:p>
            <a:pPr eaLnBrk="1" hangingPunct="1">
              <a:buFontTx/>
              <a:buChar char="+"/>
            </a:pPr>
            <a:r>
              <a:rPr lang="en-US" altLang="LID4096" sz="3600" dirty="0"/>
              <a:t>Observational field work done in the actual context being studied</a:t>
            </a:r>
          </a:p>
          <a:p>
            <a:pPr eaLnBrk="1" hangingPunct="1">
              <a:buFontTx/>
              <a:buChar char="+"/>
            </a:pPr>
            <a:r>
              <a:rPr lang="en-US" altLang="LID4096" sz="3600" dirty="0"/>
              <a:t>Focus on how individuals interrelate in their own environment (and the influence of this environment)</a:t>
            </a:r>
          </a:p>
          <a:p>
            <a:pPr eaLnBrk="1" hangingPunct="1">
              <a:buFontTx/>
              <a:buChar char="-"/>
            </a:pPr>
            <a:r>
              <a:rPr lang="en-US" altLang="LID4096" sz="3600" dirty="0"/>
              <a:t>Difficult to interpret/analyze</a:t>
            </a:r>
          </a:p>
          <a:p>
            <a:pPr eaLnBrk="1" hangingPunct="1">
              <a:buFontTx/>
              <a:buChar char="-"/>
            </a:pPr>
            <a:r>
              <a:rPr lang="en-US" altLang="LID4096" sz="3600" dirty="0"/>
              <a:t>Time consuming/expensive</a:t>
            </a:r>
          </a:p>
          <a:p>
            <a:pPr eaLnBrk="1" hangingPunct="1">
              <a:buFontTx/>
              <a:buChar char="-"/>
            </a:pPr>
            <a:r>
              <a:rPr lang="en-US" altLang="LID4096" sz="3600" dirty="0"/>
              <a:t>Can influence subject behavior</a:t>
            </a:r>
          </a:p>
          <a:p>
            <a:endParaRPr lang="en-US" sz="3600" dirty="0"/>
          </a:p>
        </p:txBody>
      </p:sp>
    </p:spTree>
    <p:extLst>
      <p:ext uri="{BB962C8B-B14F-4D97-AF65-F5344CB8AC3E}">
        <p14:creationId xmlns:p14="http://schemas.microsoft.com/office/powerpoint/2010/main" val="450916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1FF3-6CC9-0A4A-A47E-2AF38470632B}"/>
              </a:ext>
            </a:extLst>
          </p:cNvPr>
          <p:cNvSpPr>
            <a:spLocks noGrp="1"/>
          </p:cNvSpPr>
          <p:nvPr>
            <p:ph type="title"/>
          </p:nvPr>
        </p:nvSpPr>
        <p:spPr/>
        <p:txBody>
          <a:bodyPr/>
          <a:lstStyle/>
          <a:p>
            <a:r>
              <a:rPr lang="en-US" dirty="0"/>
              <a:t>How to appraise Qualitative Research</a:t>
            </a:r>
          </a:p>
        </p:txBody>
      </p:sp>
      <p:sp>
        <p:nvSpPr>
          <p:cNvPr id="3" name="Content Placeholder 2">
            <a:extLst>
              <a:ext uri="{FF2B5EF4-FFF2-40B4-BE49-F238E27FC236}">
                <a16:creationId xmlns:a16="http://schemas.microsoft.com/office/drawing/2014/main" id="{303245A1-B509-4F43-D6A7-56DC51554D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3102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3FEE0-FD3C-43A4-62D8-A43D01012548}"/>
              </a:ext>
            </a:extLst>
          </p:cNvPr>
          <p:cNvSpPr>
            <a:spLocks noGrp="1"/>
          </p:cNvSpPr>
          <p:nvPr>
            <p:ph type="title"/>
          </p:nvPr>
        </p:nvSpPr>
        <p:spPr/>
        <p:txBody>
          <a:bodyPr/>
          <a:lstStyle/>
          <a:p>
            <a:r>
              <a:rPr lang="en-US" dirty="0"/>
              <a:t>Key Questions</a:t>
            </a:r>
            <a:br>
              <a:rPr lang="en-US" dirty="0"/>
            </a:br>
            <a:endParaRPr lang="en-US" dirty="0"/>
          </a:p>
        </p:txBody>
      </p:sp>
      <p:sp>
        <p:nvSpPr>
          <p:cNvPr id="3" name="Content Placeholder 2">
            <a:extLst>
              <a:ext uri="{FF2B5EF4-FFF2-40B4-BE49-F238E27FC236}">
                <a16:creationId xmlns:a16="http://schemas.microsoft.com/office/drawing/2014/main" id="{4C9C84CB-DC08-97EC-F446-A70BC2868C36}"/>
              </a:ext>
            </a:extLst>
          </p:cNvPr>
          <p:cNvSpPr>
            <a:spLocks noGrp="1"/>
          </p:cNvSpPr>
          <p:nvPr>
            <p:ph idx="1"/>
          </p:nvPr>
        </p:nvSpPr>
        <p:spPr/>
        <p:txBody>
          <a:bodyPr>
            <a:normAutofit lnSpcReduction="10000"/>
          </a:bodyPr>
          <a:lstStyle/>
          <a:p>
            <a:r>
              <a:rPr lang="en-US" sz="3600" dirty="0"/>
              <a:t>Is there a clear research question being posed:</a:t>
            </a:r>
          </a:p>
          <a:p>
            <a:r>
              <a:rPr lang="en-US" sz="3600" dirty="0"/>
              <a:t>	How do female victims of domestic violence make sense of the response of the police to their situation?</a:t>
            </a:r>
          </a:p>
          <a:p>
            <a:r>
              <a:rPr lang="en-US" sz="3600" dirty="0"/>
              <a:t>Is a qualitative methodology appropriate?</a:t>
            </a:r>
          </a:p>
          <a:p>
            <a:r>
              <a:rPr lang="en-US" sz="3600" dirty="0"/>
              <a:t>Is the particular qualitative method (</a:t>
            </a:r>
            <a:r>
              <a:rPr lang="en-US" sz="3600" dirty="0" err="1"/>
              <a:t>eg</a:t>
            </a:r>
            <a:r>
              <a:rPr lang="en-US" sz="3600" dirty="0"/>
              <a:t> interviewing, documentary analysis, observation) fit for purpose?</a:t>
            </a:r>
          </a:p>
          <a:p>
            <a:endParaRPr lang="en-US" sz="3600" dirty="0"/>
          </a:p>
        </p:txBody>
      </p:sp>
    </p:spTree>
    <p:extLst>
      <p:ext uri="{BB962C8B-B14F-4D97-AF65-F5344CB8AC3E}">
        <p14:creationId xmlns:p14="http://schemas.microsoft.com/office/powerpoint/2010/main" val="236254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D4E1A-A0A4-6D14-57A6-1B485DFD7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94E6A-B37D-F59D-7D40-5CAF8105F71D}"/>
              </a:ext>
            </a:extLst>
          </p:cNvPr>
          <p:cNvSpPr>
            <a:spLocks noGrp="1"/>
          </p:cNvSpPr>
          <p:nvPr>
            <p:ph type="title"/>
          </p:nvPr>
        </p:nvSpPr>
        <p:spPr/>
        <p:txBody>
          <a:bodyPr/>
          <a:lstStyle/>
          <a:p>
            <a:r>
              <a:rPr lang="en-US" dirty="0"/>
              <a:t>Key Questions</a:t>
            </a:r>
            <a:br>
              <a:rPr lang="en-US" dirty="0"/>
            </a:br>
            <a:endParaRPr lang="en-US" dirty="0"/>
          </a:p>
        </p:txBody>
      </p:sp>
      <p:sp>
        <p:nvSpPr>
          <p:cNvPr id="3" name="Content Placeholder 2">
            <a:extLst>
              <a:ext uri="{FF2B5EF4-FFF2-40B4-BE49-F238E27FC236}">
                <a16:creationId xmlns:a16="http://schemas.microsoft.com/office/drawing/2014/main" id="{5DAFD2E0-99B3-5136-6B29-BE460FD303AB}"/>
              </a:ext>
            </a:extLst>
          </p:cNvPr>
          <p:cNvSpPr>
            <a:spLocks noGrp="1"/>
          </p:cNvSpPr>
          <p:nvPr>
            <p:ph idx="1"/>
          </p:nvPr>
        </p:nvSpPr>
        <p:spPr>
          <a:xfrm>
            <a:off x="594359" y="1825625"/>
            <a:ext cx="11096897" cy="4667250"/>
          </a:xfrm>
        </p:spPr>
        <p:txBody>
          <a:bodyPr>
            <a:normAutofit lnSpcReduction="10000"/>
          </a:bodyPr>
          <a:lstStyle/>
          <a:p>
            <a:r>
              <a:rPr lang="en-US" sz="3200" dirty="0"/>
              <a:t>Has the researcher used an appropriate method and sample?</a:t>
            </a:r>
          </a:p>
          <a:p>
            <a:r>
              <a:rPr lang="en-US" sz="3200" dirty="0"/>
              <a:t>Do the findings link to the data?</a:t>
            </a:r>
          </a:p>
          <a:p>
            <a:r>
              <a:rPr lang="en-US" sz="3200" dirty="0"/>
              <a:t>Are the inferences and conclusions drawn by the researcher logical?</a:t>
            </a:r>
          </a:p>
          <a:p>
            <a:r>
              <a:rPr lang="en-US" sz="3200" dirty="0"/>
              <a:t>Have the categories of findings been appropriately constructed?</a:t>
            </a:r>
          </a:p>
          <a:p>
            <a:r>
              <a:rPr lang="en-US" sz="3200" dirty="0"/>
              <a:t>What is the degree of researcher bias and is it clear what checks have been put in place to deal with these?</a:t>
            </a:r>
          </a:p>
          <a:p>
            <a:r>
              <a:rPr lang="en-US" sz="3200" dirty="0"/>
              <a:t>What strategies have been employed to increase the credibility of the findings? </a:t>
            </a:r>
          </a:p>
          <a:p>
            <a:endParaRPr lang="en-US" sz="3200" dirty="0"/>
          </a:p>
        </p:txBody>
      </p:sp>
    </p:spTree>
    <p:extLst>
      <p:ext uri="{BB962C8B-B14F-4D97-AF65-F5344CB8AC3E}">
        <p14:creationId xmlns:p14="http://schemas.microsoft.com/office/powerpoint/2010/main" val="2709371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1D0F1-E168-B096-B89C-08A3DBD40C63}"/>
              </a:ext>
            </a:extLst>
          </p:cNvPr>
          <p:cNvSpPr>
            <a:spLocks noGrp="1"/>
          </p:cNvSpPr>
          <p:nvPr>
            <p:ph type="title"/>
          </p:nvPr>
        </p:nvSpPr>
        <p:spPr/>
        <p:txBody>
          <a:bodyPr/>
          <a:lstStyle/>
          <a:p>
            <a:r>
              <a:rPr lang="en-US" dirty="0"/>
              <a:t>Questions about the sample </a:t>
            </a:r>
            <a:br>
              <a:rPr lang="en-US" dirty="0"/>
            </a:br>
            <a:endParaRPr lang="en-US" dirty="0"/>
          </a:p>
        </p:txBody>
      </p:sp>
      <p:sp>
        <p:nvSpPr>
          <p:cNvPr id="3" name="Content Placeholder 2">
            <a:extLst>
              <a:ext uri="{FF2B5EF4-FFF2-40B4-BE49-F238E27FC236}">
                <a16:creationId xmlns:a16="http://schemas.microsoft.com/office/drawing/2014/main" id="{2BB31E4B-6C7E-80F6-0DDA-8C3A99177C54}"/>
              </a:ext>
            </a:extLst>
          </p:cNvPr>
          <p:cNvSpPr>
            <a:spLocks noGrp="1"/>
          </p:cNvSpPr>
          <p:nvPr>
            <p:ph idx="1"/>
          </p:nvPr>
        </p:nvSpPr>
        <p:spPr>
          <a:xfrm>
            <a:off x="594359" y="1825625"/>
            <a:ext cx="10857411" cy="4351338"/>
          </a:xfrm>
        </p:spPr>
        <p:txBody>
          <a:bodyPr>
            <a:normAutofit fontScale="85000" lnSpcReduction="20000"/>
          </a:bodyPr>
          <a:lstStyle/>
          <a:p>
            <a:r>
              <a:rPr lang="en-US" dirty="0"/>
              <a:t>There is a need to ensure that the subjects being studied are appropriate to the research question:</a:t>
            </a:r>
          </a:p>
          <a:p>
            <a:pPr marL="0" indent="0">
              <a:buNone/>
            </a:pPr>
            <a:r>
              <a:rPr lang="en-US" dirty="0"/>
              <a:t>		Would you interview female victims of domestic violence or 					police officers?</a:t>
            </a:r>
          </a:p>
          <a:p>
            <a:endParaRPr lang="en-US" dirty="0"/>
          </a:p>
          <a:p>
            <a:r>
              <a:rPr lang="en-US" dirty="0"/>
              <a:t>How many individuals/groups/situations need to be studied to make the findings generalizable?</a:t>
            </a:r>
          </a:p>
          <a:p>
            <a:r>
              <a:rPr lang="en-US" dirty="0"/>
              <a:t>How are the participants in the research recruited and might this bias the findings:</a:t>
            </a:r>
          </a:p>
          <a:p>
            <a:pPr marL="0" indent="0">
              <a:buNone/>
            </a:pPr>
            <a:r>
              <a:rPr lang="en-US" dirty="0"/>
              <a:t>		</a:t>
            </a:r>
          </a:p>
          <a:p>
            <a:pPr marL="0" indent="0">
              <a:buNone/>
            </a:pPr>
            <a:r>
              <a:rPr lang="en-US" dirty="0"/>
              <a:t>	Do you interview victims who have never contacted the 					police? Or only those where the police have prosecuted the 					perpetrator?</a:t>
            </a:r>
          </a:p>
          <a:p>
            <a:endParaRPr lang="en-US" dirty="0"/>
          </a:p>
        </p:txBody>
      </p:sp>
    </p:spTree>
    <p:extLst>
      <p:ext uri="{BB962C8B-B14F-4D97-AF65-F5344CB8AC3E}">
        <p14:creationId xmlns:p14="http://schemas.microsoft.com/office/powerpoint/2010/main" val="2832550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3DA23-7536-012E-641C-0A43CAB725AC}"/>
              </a:ext>
            </a:extLst>
          </p:cNvPr>
          <p:cNvSpPr>
            <a:spLocks noGrp="1"/>
          </p:cNvSpPr>
          <p:nvPr>
            <p:ph type="title"/>
          </p:nvPr>
        </p:nvSpPr>
        <p:spPr/>
        <p:txBody>
          <a:bodyPr/>
          <a:lstStyle/>
          <a:p>
            <a:r>
              <a:rPr lang="en-US" dirty="0"/>
              <a:t>Quantitative Research</a:t>
            </a:r>
          </a:p>
        </p:txBody>
      </p:sp>
      <p:sp>
        <p:nvSpPr>
          <p:cNvPr id="3" name="Content Placeholder 2">
            <a:extLst>
              <a:ext uri="{FF2B5EF4-FFF2-40B4-BE49-F238E27FC236}">
                <a16:creationId xmlns:a16="http://schemas.microsoft.com/office/drawing/2014/main" id="{F4A63A01-2422-72BB-306B-3536283A7F3E}"/>
              </a:ext>
            </a:extLst>
          </p:cNvPr>
          <p:cNvSpPr>
            <a:spLocks noGrp="1"/>
          </p:cNvSpPr>
          <p:nvPr>
            <p:ph idx="1"/>
          </p:nvPr>
        </p:nvSpPr>
        <p:spPr/>
        <p:txBody>
          <a:bodyPr/>
          <a:lstStyle/>
          <a:p>
            <a:r>
              <a:rPr lang="en-US" dirty="0"/>
              <a:t>According to Aliaga and Gunderson (2000) quantitative research attempts to explain things</a:t>
            </a:r>
          </a:p>
          <a:p>
            <a:endParaRPr lang="en-US" dirty="0"/>
          </a:p>
          <a:p>
            <a:pPr marL="0" indent="0">
              <a:buNone/>
            </a:pPr>
            <a:r>
              <a:rPr lang="en-US" dirty="0"/>
              <a:t>	 ‘by collecting numerical data that are analyzed using mathematically based methods (in particular statistics)’.</a:t>
            </a:r>
          </a:p>
          <a:p>
            <a:endParaRPr lang="en-US" dirty="0"/>
          </a:p>
          <a:p>
            <a:r>
              <a:rPr lang="en-US" dirty="0"/>
              <a:t>The important distinction is that quantitative data needs to be numerical (otherwise it can’t be analyzed)</a:t>
            </a:r>
          </a:p>
          <a:p>
            <a:endParaRPr lang="en-US" dirty="0"/>
          </a:p>
        </p:txBody>
      </p:sp>
    </p:spTree>
    <p:extLst>
      <p:ext uri="{BB962C8B-B14F-4D97-AF65-F5344CB8AC3E}">
        <p14:creationId xmlns:p14="http://schemas.microsoft.com/office/powerpoint/2010/main" val="1972405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47117-A7DF-FED7-5085-91AEE754C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8B162-14E5-3FA4-6522-73641059F94A}"/>
              </a:ext>
            </a:extLst>
          </p:cNvPr>
          <p:cNvSpPr>
            <a:spLocks noGrp="1"/>
          </p:cNvSpPr>
          <p:nvPr>
            <p:ph type="title"/>
          </p:nvPr>
        </p:nvSpPr>
        <p:spPr/>
        <p:txBody>
          <a:bodyPr/>
          <a:lstStyle/>
          <a:p>
            <a:r>
              <a:rPr lang="en-US" dirty="0"/>
              <a:t>Quantitative Research</a:t>
            </a:r>
          </a:p>
        </p:txBody>
      </p:sp>
      <p:sp>
        <p:nvSpPr>
          <p:cNvPr id="3" name="Content Placeholder 2">
            <a:extLst>
              <a:ext uri="{FF2B5EF4-FFF2-40B4-BE49-F238E27FC236}">
                <a16:creationId xmlns:a16="http://schemas.microsoft.com/office/drawing/2014/main" id="{6C71B8AC-FEE8-80F4-705E-467FA165B7B9}"/>
              </a:ext>
            </a:extLst>
          </p:cNvPr>
          <p:cNvSpPr>
            <a:spLocks noGrp="1"/>
          </p:cNvSpPr>
          <p:nvPr>
            <p:ph idx="1"/>
          </p:nvPr>
        </p:nvSpPr>
        <p:spPr/>
        <p:txBody>
          <a:bodyPr>
            <a:normAutofit/>
          </a:bodyPr>
          <a:lstStyle/>
          <a:p>
            <a:r>
              <a:rPr lang="en-US" sz="3200" dirty="0"/>
              <a:t>As such there are some questions that are particularly suited to collecting numerical data –</a:t>
            </a:r>
          </a:p>
          <a:p>
            <a:endParaRPr lang="en-US" sz="3200" dirty="0"/>
          </a:p>
          <a:p>
            <a:r>
              <a:rPr lang="en-US" sz="3200" dirty="0"/>
              <a:t>How many people in the population have a diagnoses of diabetes?</a:t>
            </a:r>
          </a:p>
          <a:p>
            <a:r>
              <a:rPr lang="en-US" sz="3200" dirty="0"/>
              <a:t>What is the average mark of students enrolled on post-graduate courses at QUB or Ulster?</a:t>
            </a:r>
          </a:p>
        </p:txBody>
      </p:sp>
    </p:spTree>
    <p:extLst>
      <p:ext uri="{BB962C8B-B14F-4D97-AF65-F5344CB8AC3E}">
        <p14:creationId xmlns:p14="http://schemas.microsoft.com/office/powerpoint/2010/main" val="456553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CE7D-709F-75E0-4061-90A10804DD8F}"/>
              </a:ext>
            </a:extLst>
          </p:cNvPr>
          <p:cNvSpPr>
            <a:spLocks noGrp="1"/>
          </p:cNvSpPr>
          <p:nvPr>
            <p:ph type="title"/>
          </p:nvPr>
        </p:nvSpPr>
        <p:spPr/>
        <p:txBody>
          <a:bodyPr/>
          <a:lstStyle/>
          <a:p>
            <a:r>
              <a:rPr lang="en-US" dirty="0"/>
              <a:t>Quantitative Research</a:t>
            </a:r>
          </a:p>
        </p:txBody>
      </p:sp>
      <p:sp>
        <p:nvSpPr>
          <p:cNvPr id="3" name="Content Placeholder 2">
            <a:extLst>
              <a:ext uri="{FF2B5EF4-FFF2-40B4-BE49-F238E27FC236}">
                <a16:creationId xmlns:a16="http://schemas.microsoft.com/office/drawing/2014/main" id="{41009259-C430-58C7-5FB2-F32DC5DD4684}"/>
              </a:ext>
            </a:extLst>
          </p:cNvPr>
          <p:cNvSpPr>
            <a:spLocks noGrp="1"/>
          </p:cNvSpPr>
          <p:nvPr>
            <p:ph idx="1"/>
          </p:nvPr>
        </p:nvSpPr>
        <p:spPr/>
        <p:txBody>
          <a:bodyPr>
            <a:normAutofit/>
          </a:bodyPr>
          <a:lstStyle/>
          <a:p>
            <a:r>
              <a:rPr lang="en-US" sz="3600" dirty="0"/>
              <a:t>There are also types of data that aren’t naturally numerical, but we can transform them e.g. </a:t>
            </a:r>
          </a:p>
          <a:p>
            <a:endParaRPr lang="en-US" sz="3600" dirty="0"/>
          </a:p>
          <a:p>
            <a:r>
              <a:rPr lang="en-US" sz="3600" dirty="0"/>
              <a:t>E.g. questionnaires that ask people to rate their mood on a number of statements (e.g. ‘strongly agree’, ‘agree’, ‘disagree’ or ‘strongly disagree’). Each statement may be assigned a number from 1 -4) </a:t>
            </a:r>
          </a:p>
          <a:p>
            <a:endParaRPr lang="en-US" sz="3600" dirty="0"/>
          </a:p>
        </p:txBody>
      </p:sp>
    </p:spTree>
    <p:extLst>
      <p:ext uri="{BB962C8B-B14F-4D97-AF65-F5344CB8AC3E}">
        <p14:creationId xmlns:p14="http://schemas.microsoft.com/office/powerpoint/2010/main" val="1157115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B32B7-B6F4-A95D-762E-67D54EC387BB}"/>
              </a:ext>
            </a:extLst>
          </p:cNvPr>
          <p:cNvSpPr>
            <a:spLocks noGrp="1"/>
          </p:cNvSpPr>
          <p:nvPr>
            <p:ph type="title"/>
          </p:nvPr>
        </p:nvSpPr>
        <p:spPr/>
        <p:txBody>
          <a:bodyPr/>
          <a:lstStyle/>
          <a:p>
            <a:r>
              <a:rPr lang="en-US" dirty="0"/>
              <a:t>Advantages of quantitative approaches</a:t>
            </a:r>
            <a:br>
              <a:rPr lang="en-US" dirty="0"/>
            </a:br>
            <a:endParaRPr lang="en-US" dirty="0"/>
          </a:p>
        </p:txBody>
      </p:sp>
      <p:sp>
        <p:nvSpPr>
          <p:cNvPr id="3" name="Content Placeholder 2">
            <a:extLst>
              <a:ext uri="{FF2B5EF4-FFF2-40B4-BE49-F238E27FC236}">
                <a16:creationId xmlns:a16="http://schemas.microsoft.com/office/drawing/2014/main" id="{1984B99B-73FB-BDF2-DAC0-77E0027A193D}"/>
              </a:ext>
            </a:extLst>
          </p:cNvPr>
          <p:cNvSpPr>
            <a:spLocks noGrp="1"/>
          </p:cNvSpPr>
          <p:nvPr>
            <p:ph idx="1"/>
          </p:nvPr>
        </p:nvSpPr>
        <p:spPr/>
        <p:txBody>
          <a:bodyPr>
            <a:normAutofit/>
          </a:bodyPr>
          <a:lstStyle/>
          <a:p>
            <a:r>
              <a:rPr lang="en-US" sz="3600" dirty="0"/>
              <a:t>Sometimes we need to answer population level questions (e.g. how many of those in care have experienced trauma?)</a:t>
            </a:r>
          </a:p>
          <a:p>
            <a:r>
              <a:rPr lang="en-US" sz="3600" dirty="0"/>
              <a:t>Sometimes we need to test a hypothesis (e.g. if X engaged in Y their outcomes would improve by Z%</a:t>
            </a:r>
          </a:p>
          <a:p>
            <a:r>
              <a:rPr lang="en-US" sz="3600" dirty="0"/>
              <a:t>Sometimes we need to know the link between to things (e.g. diet and disease)</a:t>
            </a:r>
          </a:p>
          <a:p>
            <a:endParaRPr lang="en-US" sz="3600" dirty="0"/>
          </a:p>
        </p:txBody>
      </p:sp>
    </p:spTree>
    <p:extLst>
      <p:ext uri="{BB962C8B-B14F-4D97-AF65-F5344CB8AC3E}">
        <p14:creationId xmlns:p14="http://schemas.microsoft.com/office/powerpoint/2010/main" val="3111975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6322F-89A7-A66B-2FE2-C7DAADBD92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B8DF7D-E953-27AD-4484-A2A30844054A}"/>
              </a:ext>
            </a:extLst>
          </p:cNvPr>
          <p:cNvSpPr>
            <a:spLocks noGrp="1"/>
          </p:cNvSpPr>
          <p:nvPr>
            <p:ph type="title"/>
          </p:nvPr>
        </p:nvSpPr>
        <p:spPr/>
        <p:txBody>
          <a:bodyPr/>
          <a:lstStyle/>
          <a:p>
            <a:r>
              <a:rPr lang="en-US" dirty="0"/>
              <a:t>Project Presentations</a:t>
            </a:r>
            <a:br>
              <a:rPr lang="en-US" dirty="0"/>
            </a:br>
            <a:endParaRPr lang="en-US" dirty="0"/>
          </a:p>
        </p:txBody>
      </p:sp>
      <p:sp>
        <p:nvSpPr>
          <p:cNvPr id="5" name="Slide Number Placeholder 4">
            <a:extLst>
              <a:ext uri="{FF2B5EF4-FFF2-40B4-BE49-F238E27FC236}">
                <a16:creationId xmlns:a16="http://schemas.microsoft.com/office/drawing/2014/main" id="{77236E69-7AFD-C47A-BEA2-3952ED624BF8}"/>
              </a:ext>
            </a:extLst>
          </p:cNvPr>
          <p:cNvSpPr>
            <a:spLocks noGrp="1"/>
          </p:cNvSpPr>
          <p:nvPr>
            <p:ph type="sldNum" sz="quarter" idx="12"/>
          </p:nvPr>
        </p:nvSpPr>
        <p:spPr/>
        <p:txBody>
          <a:bodyPr/>
          <a:lstStyle/>
          <a:p>
            <a:fld id="{C963A66D-593B-4BCE-9196-67B2B5BD8414}" type="slidenum">
              <a:rPr lang="en-US" smtClean="0"/>
              <a:t>5</a:t>
            </a:fld>
            <a:endParaRPr lang="en-US"/>
          </a:p>
        </p:txBody>
      </p:sp>
      <p:sp>
        <p:nvSpPr>
          <p:cNvPr id="7" name="Content Placeholder 6">
            <a:extLst>
              <a:ext uri="{FF2B5EF4-FFF2-40B4-BE49-F238E27FC236}">
                <a16:creationId xmlns:a16="http://schemas.microsoft.com/office/drawing/2014/main" id="{1E367305-1033-5D53-18F1-D6E9EAB9C2EE}"/>
              </a:ext>
            </a:extLst>
          </p:cNvPr>
          <p:cNvSpPr>
            <a:spLocks noGrp="1"/>
          </p:cNvSpPr>
          <p:nvPr>
            <p:ph idx="1"/>
          </p:nvPr>
        </p:nvSpPr>
        <p:spPr>
          <a:xfrm>
            <a:off x="594360" y="1328058"/>
            <a:ext cx="11003280" cy="5529942"/>
          </a:xfrm>
        </p:spPr>
        <p:txBody>
          <a:bodyPr>
            <a:normAutofit fontScale="92500" lnSpcReduction="20000"/>
          </a:bodyPr>
          <a:lstStyle/>
          <a:p>
            <a:r>
              <a:rPr lang="en-US" sz="3200" dirty="0"/>
              <a:t>Presentation format</a:t>
            </a:r>
          </a:p>
          <a:p>
            <a:r>
              <a:rPr lang="en-US" sz="3200" dirty="0"/>
              <a:t>1 Title Slide (Paper title, student names, course name)</a:t>
            </a:r>
          </a:p>
          <a:p>
            <a:r>
              <a:rPr lang="en-US" sz="3200" dirty="0"/>
              <a:t>1-2 Introduction Slides (covering Problem, motivation, challenges)</a:t>
            </a:r>
          </a:p>
          <a:p>
            <a:r>
              <a:rPr lang="en-US" sz="3200" dirty="0"/>
              <a:t>2-4 slides covering the related works table (Paper Title, year and place of publication, Paper Idea, Strengths/ Weaknesses if any, Dataset and contribution) (No review/survey papers)</a:t>
            </a:r>
          </a:p>
          <a:p>
            <a:r>
              <a:rPr lang="en-US" sz="3200" dirty="0"/>
              <a:t>1 taxonomy slide (if applicable) </a:t>
            </a:r>
          </a:p>
          <a:p>
            <a:r>
              <a:rPr lang="en-US" sz="3200" dirty="0"/>
              <a:t>5 slides covering 5 papers (no </a:t>
            </a:r>
            <a:r>
              <a:rPr lang="en-US" sz="3200"/>
              <a:t>survey paper) </a:t>
            </a:r>
            <a:r>
              <a:rPr lang="en-US" sz="3200" dirty="0"/>
              <a:t>(1 slide per paper and each member will present 1 paper) covering paper title, year and venue of publication, Paper methodology, dataset used and results.</a:t>
            </a:r>
          </a:p>
          <a:p>
            <a:r>
              <a:rPr lang="en-US" sz="3200" dirty="0"/>
              <a:t>Conclusion</a:t>
            </a:r>
          </a:p>
          <a:p>
            <a:r>
              <a:rPr lang="en-US" sz="3200" dirty="0"/>
              <a:t>References</a:t>
            </a:r>
          </a:p>
        </p:txBody>
      </p:sp>
    </p:spTree>
    <p:extLst>
      <p:ext uri="{BB962C8B-B14F-4D97-AF65-F5344CB8AC3E}">
        <p14:creationId xmlns:p14="http://schemas.microsoft.com/office/powerpoint/2010/main" val="3439444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05B6-6C72-B191-D3F1-AA52F26FC2F3}"/>
              </a:ext>
            </a:extLst>
          </p:cNvPr>
          <p:cNvSpPr>
            <a:spLocks noGrp="1"/>
          </p:cNvSpPr>
          <p:nvPr>
            <p:ph type="title"/>
          </p:nvPr>
        </p:nvSpPr>
        <p:spPr/>
        <p:txBody>
          <a:bodyPr/>
          <a:lstStyle/>
          <a:p>
            <a:r>
              <a:rPr lang="en-US" dirty="0"/>
              <a:t>Types of Quantitative Research</a:t>
            </a:r>
          </a:p>
        </p:txBody>
      </p:sp>
      <p:sp>
        <p:nvSpPr>
          <p:cNvPr id="3" name="Content Placeholder 2">
            <a:extLst>
              <a:ext uri="{FF2B5EF4-FFF2-40B4-BE49-F238E27FC236}">
                <a16:creationId xmlns:a16="http://schemas.microsoft.com/office/drawing/2014/main" id="{98BD4730-831A-6DA0-AF0A-56E3721F3F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0675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FB15-9D6D-2BC5-FB77-B9206B53CE20}"/>
              </a:ext>
            </a:extLst>
          </p:cNvPr>
          <p:cNvSpPr>
            <a:spLocks noGrp="1"/>
          </p:cNvSpPr>
          <p:nvPr>
            <p:ph type="title"/>
          </p:nvPr>
        </p:nvSpPr>
        <p:spPr/>
        <p:txBody>
          <a:bodyPr/>
          <a:lstStyle/>
          <a:p>
            <a:r>
              <a:rPr lang="en-US" dirty="0"/>
              <a:t>Survey using questionnaire</a:t>
            </a:r>
            <a:br>
              <a:rPr lang="en-US" dirty="0"/>
            </a:br>
            <a:endParaRPr lang="en-US" dirty="0"/>
          </a:p>
        </p:txBody>
      </p:sp>
      <p:sp>
        <p:nvSpPr>
          <p:cNvPr id="3" name="Content Placeholder 2">
            <a:extLst>
              <a:ext uri="{FF2B5EF4-FFF2-40B4-BE49-F238E27FC236}">
                <a16:creationId xmlns:a16="http://schemas.microsoft.com/office/drawing/2014/main" id="{08B0A00C-D2AC-1FC4-CF70-565F620C726D}"/>
              </a:ext>
            </a:extLst>
          </p:cNvPr>
          <p:cNvSpPr>
            <a:spLocks noGrp="1"/>
          </p:cNvSpPr>
          <p:nvPr>
            <p:ph idx="1"/>
          </p:nvPr>
        </p:nvSpPr>
        <p:spPr/>
        <p:txBody>
          <a:bodyPr>
            <a:normAutofit/>
          </a:bodyPr>
          <a:lstStyle/>
          <a:p>
            <a:r>
              <a:rPr lang="en-US" sz="3600" dirty="0"/>
              <a:t>Relatively cheap to administer; if completed with a researcher can confirm or clarify questions</a:t>
            </a:r>
          </a:p>
          <a:p>
            <a:endParaRPr lang="en-US" sz="3600" dirty="0"/>
          </a:p>
          <a:p>
            <a:r>
              <a:rPr lang="en-US" sz="3600" dirty="0"/>
              <a:t>May restrict number of respondents; can exclude some of the population e.g. those without phones, those who can’t communicate verbally etc. </a:t>
            </a:r>
          </a:p>
          <a:p>
            <a:endParaRPr lang="en-US" sz="3600" dirty="0"/>
          </a:p>
        </p:txBody>
      </p:sp>
    </p:spTree>
    <p:extLst>
      <p:ext uri="{BB962C8B-B14F-4D97-AF65-F5344CB8AC3E}">
        <p14:creationId xmlns:p14="http://schemas.microsoft.com/office/powerpoint/2010/main" val="40112174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9E0C5-DA2A-0081-DD00-8CC116208DBB}"/>
              </a:ext>
            </a:extLst>
          </p:cNvPr>
          <p:cNvSpPr>
            <a:spLocks noGrp="1"/>
          </p:cNvSpPr>
          <p:nvPr>
            <p:ph type="title"/>
          </p:nvPr>
        </p:nvSpPr>
        <p:spPr/>
        <p:txBody>
          <a:bodyPr/>
          <a:lstStyle/>
          <a:p>
            <a:r>
              <a:rPr lang="en-US" dirty="0"/>
              <a:t>Existing Databases/datasets</a:t>
            </a:r>
            <a:br>
              <a:rPr lang="en-US" dirty="0"/>
            </a:br>
            <a:endParaRPr lang="en-US" dirty="0"/>
          </a:p>
        </p:txBody>
      </p:sp>
      <p:sp>
        <p:nvSpPr>
          <p:cNvPr id="3" name="Content Placeholder 2">
            <a:extLst>
              <a:ext uri="{FF2B5EF4-FFF2-40B4-BE49-F238E27FC236}">
                <a16:creationId xmlns:a16="http://schemas.microsoft.com/office/drawing/2014/main" id="{71028FA8-0A4E-97FC-5DE4-DB05BCB789BB}"/>
              </a:ext>
            </a:extLst>
          </p:cNvPr>
          <p:cNvSpPr>
            <a:spLocks noGrp="1"/>
          </p:cNvSpPr>
          <p:nvPr>
            <p:ph idx="1"/>
          </p:nvPr>
        </p:nvSpPr>
        <p:spPr/>
        <p:txBody>
          <a:bodyPr>
            <a:normAutofit/>
          </a:bodyPr>
          <a:lstStyle/>
          <a:p>
            <a:r>
              <a:rPr lang="en-US" sz="3600" dirty="0"/>
              <a:t>Secondary data-relatively cheap; study can review existing large data sets</a:t>
            </a:r>
          </a:p>
          <a:p>
            <a:endParaRPr lang="en-US" sz="3600" dirty="0"/>
          </a:p>
          <a:p>
            <a:r>
              <a:rPr lang="en-US" sz="3600" dirty="0"/>
              <a:t>Coding may have already taken place; you are not responsible for issues around data collection</a:t>
            </a:r>
          </a:p>
          <a:p>
            <a:endParaRPr lang="en-US" sz="3600" dirty="0"/>
          </a:p>
        </p:txBody>
      </p:sp>
    </p:spTree>
    <p:extLst>
      <p:ext uri="{BB962C8B-B14F-4D97-AF65-F5344CB8AC3E}">
        <p14:creationId xmlns:p14="http://schemas.microsoft.com/office/powerpoint/2010/main" val="1517559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9BB0-B866-E7F6-B03D-7C151E29D27B}"/>
              </a:ext>
            </a:extLst>
          </p:cNvPr>
          <p:cNvSpPr>
            <a:spLocks noGrp="1"/>
          </p:cNvSpPr>
          <p:nvPr>
            <p:ph type="title"/>
          </p:nvPr>
        </p:nvSpPr>
        <p:spPr/>
        <p:txBody>
          <a:bodyPr/>
          <a:lstStyle/>
          <a:p>
            <a:r>
              <a:rPr lang="en-US" dirty="0"/>
              <a:t>Experiments</a:t>
            </a:r>
            <a:br>
              <a:rPr lang="en-US" dirty="0"/>
            </a:br>
            <a:endParaRPr lang="en-US" dirty="0"/>
          </a:p>
        </p:txBody>
      </p:sp>
      <p:sp>
        <p:nvSpPr>
          <p:cNvPr id="3" name="Content Placeholder 2">
            <a:extLst>
              <a:ext uri="{FF2B5EF4-FFF2-40B4-BE49-F238E27FC236}">
                <a16:creationId xmlns:a16="http://schemas.microsoft.com/office/drawing/2014/main" id="{D60D4E23-4803-F46B-BADD-4B4EC5CE9DB6}"/>
              </a:ext>
            </a:extLst>
          </p:cNvPr>
          <p:cNvSpPr>
            <a:spLocks noGrp="1"/>
          </p:cNvSpPr>
          <p:nvPr>
            <p:ph idx="1"/>
          </p:nvPr>
        </p:nvSpPr>
        <p:spPr>
          <a:xfrm>
            <a:off x="594360" y="1825625"/>
            <a:ext cx="11292840" cy="4667250"/>
          </a:xfrm>
        </p:spPr>
        <p:txBody>
          <a:bodyPr>
            <a:normAutofit/>
          </a:bodyPr>
          <a:lstStyle/>
          <a:p>
            <a:r>
              <a:rPr lang="en-US" dirty="0"/>
              <a:t>An experiment is where the researcher intervenes to change something (e.g., gives some patients a drug) and then observes what happens.</a:t>
            </a:r>
          </a:p>
          <a:p>
            <a:endParaRPr lang="en-US" dirty="0"/>
          </a:p>
          <a:p>
            <a:r>
              <a:rPr lang="en-US" dirty="0"/>
              <a:t>Example: Researchers would randomly assign participants to either a control group (receiving a placebo) or an experimental group (receiving the drug) and then measure a specific outcome, like blood pressure readings, after a certain period. The results would be statistically analyzed to determine if the drug has a significant effect on the outcome. </a:t>
            </a:r>
          </a:p>
        </p:txBody>
      </p:sp>
    </p:spTree>
    <p:extLst>
      <p:ext uri="{BB962C8B-B14F-4D97-AF65-F5344CB8AC3E}">
        <p14:creationId xmlns:p14="http://schemas.microsoft.com/office/powerpoint/2010/main" val="1229975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BEC1-BA70-9319-E7D8-443B8A3267E8}"/>
              </a:ext>
            </a:extLst>
          </p:cNvPr>
          <p:cNvSpPr>
            <a:spLocks noGrp="1"/>
          </p:cNvSpPr>
          <p:nvPr>
            <p:ph type="title"/>
          </p:nvPr>
        </p:nvSpPr>
        <p:spPr/>
        <p:txBody>
          <a:bodyPr/>
          <a:lstStyle/>
          <a:p>
            <a:r>
              <a:rPr lang="en-US" dirty="0"/>
              <a:t>How to appraise Quantitative Research</a:t>
            </a:r>
          </a:p>
        </p:txBody>
      </p:sp>
      <p:sp>
        <p:nvSpPr>
          <p:cNvPr id="3" name="Content Placeholder 2">
            <a:extLst>
              <a:ext uri="{FF2B5EF4-FFF2-40B4-BE49-F238E27FC236}">
                <a16:creationId xmlns:a16="http://schemas.microsoft.com/office/drawing/2014/main" id="{DF422A28-38D7-1E8D-DCD8-16E26ED768F5}"/>
              </a:ext>
            </a:extLst>
          </p:cNvPr>
          <p:cNvSpPr>
            <a:spLocks noGrp="1"/>
          </p:cNvSpPr>
          <p:nvPr>
            <p:ph idx="1"/>
          </p:nvPr>
        </p:nvSpPr>
        <p:spPr>
          <a:xfrm>
            <a:off x="594359" y="1825624"/>
            <a:ext cx="11162211" cy="4879975"/>
          </a:xfrm>
        </p:spPr>
        <p:txBody>
          <a:bodyPr>
            <a:normAutofit fontScale="92500" lnSpcReduction="10000"/>
          </a:bodyPr>
          <a:lstStyle/>
          <a:p>
            <a:r>
              <a:rPr lang="en-US" dirty="0"/>
              <a:t>Is a quantitative methodology appropriate?</a:t>
            </a:r>
          </a:p>
          <a:p>
            <a:r>
              <a:rPr lang="en-US" dirty="0"/>
              <a:t>Is the particular quantitative method (</a:t>
            </a:r>
            <a:r>
              <a:rPr lang="en-US" dirty="0" err="1"/>
              <a:t>eg</a:t>
            </a:r>
            <a:r>
              <a:rPr lang="en-US" dirty="0"/>
              <a:t> experiment, survey,  interviewing, database) fit for purpose?</a:t>
            </a:r>
          </a:p>
          <a:p>
            <a:r>
              <a:rPr lang="en-US" dirty="0"/>
              <a:t>Has the researcher used an appropriate method and sample?</a:t>
            </a:r>
          </a:p>
          <a:p>
            <a:r>
              <a:rPr lang="en-US" dirty="0"/>
              <a:t>Do the findings link to the data?</a:t>
            </a:r>
          </a:p>
          <a:p>
            <a:r>
              <a:rPr lang="en-US" dirty="0"/>
              <a:t>Are the inferences and conclusions drawn by the researcher logical?</a:t>
            </a:r>
          </a:p>
          <a:p>
            <a:r>
              <a:rPr lang="en-US" dirty="0"/>
              <a:t>Have the findings been appropriately analyzed?</a:t>
            </a:r>
          </a:p>
          <a:p>
            <a:r>
              <a:rPr lang="en-US" dirty="0"/>
              <a:t>What is the degree of researcher bias and is it clear what checks have been put in place to deal with these?</a:t>
            </a:r>
          </a:p>
          <a:p>
            <a:r>
              <a:rPr lang="en-US" dirty="0"/>
              <a:t>What strategies have been employed to increase the credibility of the findings? </a:t>
            </a:r>
          </a:p>
          <a:p>
            <a:endParaRPr lang="en-US" dirty="0"/>
          </a:p>
        </p:txBody>
      </p:sp>
    </p:spTree>
    <p:extLst>
      <p:ext uri="{BB962C8B-B14F-4D97-AF65-F5344CB8AC3E}">
        <p14:creationId xmlns:p14="http://schemas.microsoft.com/office/powerpoint/2010/main" val="23747903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6CA3E7C-BCE6-9BE8-942B-52EC7E51E8B6}"/>
              </a:ext>
            </a:extLst>
          </p:cNvPr>
          <p:cNvSpPr>
            <a:spLocks noGrp="1" noChangeArrowheads="1"/>
          </p:cNvSpPr>
          <p:nvPr>
            <p:ph type="title"/>
          </p:nvPr>
        </p:nvSpPr>
        <p:spPr/>
        <p:txBody>
          <a:bodyPr/>
          <a:lstStyle/>
          <a:p>
            <a:pPr>
              <a:defRPr/>
            </a:pPr>
            <a:r>
              <a:rPr lang="en-US"/>
              <a:t>Assessing Methods</a:t>
            </a:r>
          </a:p>
        </p:txBody>
      </p:sp>
      <p:sp>
        <p:nvSpPr>
          <p:cNvPr id="33795" name="Rectangle 3">
            <a:extLst>
              <a:ext uri="{FF2B5EF4-FFF2-40B4-BE49-F238E27FC236}">
                <a16:creationId xmlns:a16="http://schemas.microsoft.com/office/drawing/2014/main" id="{F863F3F3-960C-DD38-BF02-4013E50D851E}"/>
              </a:ext>
            </a:extLst>
          </p:cNvPr>
          <p:cNvSpPr>
            <a:spLocks noGrp="1" noChangeArrowheads="1"/>
          </p:cNvSpPr>
          <p:nvPr>
            <p:ph idx="1"/>
          </p:nvPr>
        </p:nvSpPr>
        <p:spPr/>
        <p:txBody>
          <a:bodyPr/>
          <a:lstStyle/>
          <a:p>
            <a:pPr eaLnBrk="1" hangingPunct="1"/>
            <a:r>
              <a:rPr lang="en-US" altLang="LID4096"/>
              <a:t>Research Question(s) is/are key</a:t>
            </a:r>
          </a:p>
          <a:p>
            <a:pPr eaLnBrk="1" hangingPunct="1"/>
            <a:r>
              <a:rPr lang="en-US" altLang="LID4096"/>
              <a:t>Methods must answer the research question(s)</a:t>
            </a:r>
          </a:p>
          <a:p>
            <a:pPr eaLnBrk="1" hangingPunct="1"/>
            <a:r>
              <a:rPr lang="en-US" altLang="LID4096"/>
              <a:t>Methodology guides application</a:t>
            </a:r>
          </a:p>
          <a:p>
            <a:pPr eaLnBrk="1" hangingPunct="1"/>
            <a:r>
              <a:rPr lang="en-US" altLang="LID4096"/>
              <a:t>Epistemology guides analysis</a:t>
            </a:r>
          </a:p>
          <a:p>
            <a:pPr eaLnBrk="1" hangingPunct="1"/>
            <a:r>
              <a:rPr lang="en-US" altLang="LID4096"/>
              <a:t>All must include “rigor”</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52BF53D-1C9A-20A8-A43D-99A33287026B}"/>
              </a:ext>
            </a:extLst>
          </p:cNvPr>
          <p:cNvSpPr>
            <a:spLocks noGrp="1" noChangeArrowheads="1"/>
          </p:cNvSpPr>
          <p:nvPr>
            <p:ph type="title"/>
          </p:nvPr>
        </p:nvSpPr>
        <p:spPr/>
        <p:txBody>
          <a:bodyPr/>
          <a:lstStyle/>
          <a:p>
            <a:pPr>
              <a:defRPr/>
            </a:pPr>
            <a:r>
              <a:rPr lang="en-US"/>
              <a:t>Case Scenario</a:t>
            </a:r>
          </a:p>
        </p:txBody>
      </p:sp>
      <p:sp>
        <p:nvSpPr>
          <p:cNvPr id="35843" name="Rectangle 3">
            <a:extLst>
              <a:ext uri="{FF2B5EF4-FFF2-40B4-BE49-F238E27FC236}">
                <a16:creationId xmlns:a16="http://schemas.microsoft.com/office/drawing/2014/main" id="{77E75F77-6846-80EB-12B8-8DFDC4E13A41}"/>
              </a:ext>
            </a:extLst>
          </p:cNvPr>
          <p:cNvSpPr>
            <a:spLocks noGrp="1" noChangeArrowheads="1"/>
          </p:cNvSpPr>
          <p:nvPr>
            <p:ph idx="1"/>
          </p:nvPr>
        </p:nvSpPr>
        <p:spPr/>
        <p:txBody>
          <a:bodyPr>
            <a:normAutofit/>
          </a:bodyPr>
          <a:lstStyle/>
          <a:p>
            <a:pPr eaLnBrk="1" hangingPunct="1"/>
            <a:r>
              <a:rPr lang="en-US" altLang="LID4096" sz="3600" dirty="0"/>
              <a:t>Test your research savvy with the following case.  Assume that you are the Mayor of Greenwood, a small town in Illinois, and you’ve got to make a decision based on the information collected from the following research study.</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37D1C8C-0FCD-5EE4-0E99-19EF13CA7826}"/>
              </a:ext>
            </a:extLst>
          </p:cNvPr>
          <p:cNvSpPr>
            <a:spLocks noGrp="1" noChangeArrowheads="1"/>
          </p:cNvSpPr>
          <p:nvPr>
            <p:ph type="title"/>
          </p:nvPr>
        </p:nvSpPr>
        <p:spPr/>
        <p:txBody>
          <a:bodyPr/>
          <a:lstStyle/>
          <a:p>
            <a:pPr>
              <a:defRPr/>
            </a:pPr>
            <a:r>
              <a:rPr lang="en-US">
                <a:solidFill>
                  <a:srgbClr val="000000"/>
                </a:solidFill>
                <a:latin typeface="Helvetica" charset="0"/>
                <a:cs typeface="Times New Roman" pitchFamily="18" charset="0"/>
              </a:rPr>
              <a:t>Crime Reduction Program, City of Greenwood</a:t>
            </a:r>
          </a:p>
        </p:txBody>
      </p:sp>
      <p:graphicFrame>
        <p:nvGraphicFramePr>
          <p:cNvPr id="36867" name="Object 3">
            <a:extLst>
              <a:ext uri="{FF2B5EF4-FFF2-40B4-BE49-F238E27FC236}">
                <a16:creationId xmlns:a16="http://schemas.microsoft.com/office/drawing/2014/main" id="{2DDCE6B1-E8AC-EDB1-BB58-3EB09E4E042B}"/>
              </a:ext>
            </a:extLst>
          </p:cNvPr>
          <p:cNvGraphicFramePr>
            <a:graphicFrameLocks noGrp="1" noChangeAspect="1"/>
          </p:cNvGraphicFramePr>
          <p:nvPr>
            <p:ph idx="1"/>
          </p:nvPr>
        </p:nvGraphicFramePr>
        <p:xfrm>
          <a:off x="2057400" y="3141663"/>
          <a:ext cx="3808413" cy="1946275"/>
        </p:xfrm>
        <a:graphic>
          <a:graphicData uri="http://schemas.openxmlformats.org/presentationml/2006/ole">
            <mc:AlternateContent xmlns:mc="http://schemas.openxmlformats.org/markup-compatibility/2006">
              <mc:Choice xmlns:v="urn:schemas-microsoft-com:vml" Requires="v">
                <p:oleObj name="Document" r:id="rId2" imgW="5486400" imgH="2804160" progId="Word.Document.8">
                  <p:embed/>
                </p:oleObj>
              </mc:Choice>
              <mc:Fallback>
                <p:oleObj name="Document" r:id="rId2" imgW="5486400" imgH="2804160" progId="Word.Document.8">
                  <p:embed/>
                  <p:pic>
                    <p:nvPicPr>
                      <p:cNvPr id="36867" name="Object 3">
                        <a:extLst>
                          <a:ext uri="{FF2B5EF4-FFF2-40B4-BE49-F238E27FC236}">
                            <a16:creationId xmlns:a16="http://schemas.microsoft.com/office/drawing/2014/main" id="{2DDCE6B1-E8AC-EDB1-BB58-3EB09E4E0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141663"/>
                        <a:ext cx="3808413"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68" name="Rectangle 4">
            <a:extLst>
              <a:ext uri="{FF2B5EF4-FFF2-40B4-BE49-F238E27FC236}">
                <a16:creationId xmlns:a16="http://schemas.microsoft.com/office/drawing/2014/main" id="{6793FD40-248F-EF3E-14EB-BE62C7196D49}"/>
              </a:ext>
            </a:extLst>
          </p:cNvPr>
          <p:cNvSpPr>
            <a:spLocks noGrp="1" noChangeArrowheads="1"/>
          </p:cNvSpPr>
          <p:nvPr>
            <p:ph type="body" sz="half" idx="4294967295"/>
          </p:nvPr>
        </p:nvSpPr>
        <p:spPr>
          <a:xfrm>
            <a:off x="5362222" y="1600199"/>
            <a:ext cx="6152445" cy="4892675"/>
          </a:xfrm>
        </p:spPr>
        <p:txBody>
          <a:bodyPr>
            <a:normAutofit/>
          </a:bodyPr>
          <a:lstStyle/>
          <a:p>
            <a:pPr algn="just" eaLnBrk="1" hangingPunct="1">
              <a:lnSpc>
                <a:spcPct val="90000"/>
              </a:lnSpc>
            </a:pPr>
            <a:r>
              <a:rPr lang="en-US" altLang="LID4096" sz="2400" dirty="0">
                <a:solidFill>
                  <a:srgbClr val="000000"/>
                </a:solidFill>
                <a:latin typeface="Helvetica" panose="020B0604020202020204" pitchFamily="34" charset="0"/>
                <a:cs typeface="Times New Roman" panose="02020603050405020304" pitchFamily="18" charset="0"/>
              </a:rPr>
              <a:t>The chief of police wants to experiment with increasing the number of patrol officers (X) to reduce the crime rate (Y).</a:t>
            </a:r>
            <a:endParaRPr lang="en-US" altLang="LID4096" sz="3600" dirty="0">
              <a:cs typeface="Times New Roman" panose="02020603050405020304" pitchFamily="18" charset="0"/>
            </a:endParaRPr>
          </a:p>
          <a:p>
            <a:pPr algn="just" eaLnBrk="1" hangingPunct="1">
              <a:lnSpc>
                <a:spcPct val="90000"/>
              </a:lnSpc>
            </a:pPr>
            <a:r>
              <a:rPr lang="en-US" altLang="LID4096" sz="2400" dirty="0">
                <a:solidFill>
                  <a:srgbClr val="000000"/>
                </a:solidFill>
                <a:latin typeface="Helvetica" panose="020B0604020202020204" pitchFamily="34" charset="0"/>
                <a:cs typeface="Times New Roman" panose="02020603050405020304" pitchFamily="18" charset="0"/>
              </a:rPr>
              <a:t>The chief invites all twelve area captains to participate in the experiment; only the 103rd volunteers.</a:t>
            </a:r>
            <a:r>
              <a:rPr lang="en-US" altLang="LID4096" sz="3600" dirty="0">
                <a:solidFill>
                  <a:srgbClr val="000000"/>
                </a:solidFill>
                <a:latin typeface="Helvetica" panose="020B0604020202020204" pitchFamily="34" charset="0"/>
                <a:cs typeface="Times New Roman" panose="02020603050405020304" pitchFamily="18" charset="0"/>
              </a:rPr>
              <a:t> </a:t>
            </a:r>
            <a:endParaRPr lang="en-US" altLang="LID4096" sz="3600" dirty="0">
              <a:cs typeface="Times New Roman" panose="02020603050405020304" pitchFamily="18" charset="0"/>
            </a:endParaRPr>
          </a:p>
          <a:p>
            <a:pPr algn="just" eaLnBrk="1" hangingPunct="1">
              <a:lnSpc>
                <a:spcPct val="90000"/>
              </a:lnSpc>
            </a:pPr>
            <a:r>
              <a:rPr lang="en-US" altLang="LID4096" sz="2400" dirty="0">
                <a:solidFill>
                  <a:srgbClr val="000000"/>
                </a:solidFill>
                <a:latin typeface="Helvetica" panose="020B0604020202020204" pitchFamily="34" charset="0"/>
                <a:cs typeface="Times New Roman" panose="02020603050405020304" pitchFamily="18" charset="0"/>
              </a:rPr>
              <a:t>In October, patrol officers in the 103rd are increased by 15%.</a:t>
            </a:r>
            <a:r>
              <a:rPr lang="en-US" altLang="LID4096" sz="3600" dirty="0">
                <a:solidFill>
                  <a:srgbClr val="000000"/>
                </a:solidFill>
                <a:latin typeface="Helvetica" panose="020B0604020202020204" pitchFamily="34" charset="0"/>
                <a:cs typeface="Times New Roman" panose="02020603050405020304" pitchFamily="18" charset="0"/>
              </a:rPr>
              <a:t> </a:t>
            </a:r>
            <a:endParaRPr lang="en-US" altLang="LID4096" sz="3600" dirty="0">
              <a:cs typeface="Times New Roman" panose="02020603050405020304" pitchFamily="18" charset="0"/>
            </a:endParaRPr>
          </a:p>
          <a:p>
            <a:pPr algn="just" eaLnBrk="1" hangingPunct="1">
              <a:lnSpc>
                <a:spcPct val="90000"/>
              </a:lnSpc>
            </a:pPr>
            <a:r>
              <a:rPr lang="en-US" altLang="LID4096" sz="2400" dirty="0">
                <a:solidFill>
                  <a:srgbClr val="000000"/>
                </a:solidFill>
                <a:latin typeface="Helvetica" panose="020B0604020202020204" pitchFamily="34" charset="0"/>
                <a:cs typeface="Times New Roman" panose="02020603050405020304" pitchFamily="18" charset="0"/>
              </a:rPr>
              <a:t>Reported crime drops 5% between September &amp; December. The chief now wants to implement the program citywide.</a:t>
            </a:r>
            <a:r>
              <a:rPr lang="en-US" altLang="LID4096" sz="3600" dirty="0">
                <a:solidFill>
                  <a:srgbClr val="000000"/>
                </a:solidFill>
                <a:latin typeface="Helvetica" panose="020B0604020202020204" pitchFamily="34" charset="0"/>
                <a:cs typeface="Times New Roman" panose="02020603050405020304" pitchFamily="18" charset="0"/>
              </a:rPr>
              <a:t>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CDE7DA5-1F38-FADB-D2A5-97AE1C15AD05}"/>
              </a:ext>
            </a:extLst>
          </p:cNvPr>
          <p:cNvSpPr>
            <a:spLocks noGrp="1" noChangeArrowheads="1"/>
          </p:cNvSpPr>
          <p:nvPr>
            <p:ph type="title"/>
          </p:nvPr>
        </p:nvSpPr>
        <p:spPr/>
        <p:txBody>
          <a:bodyPr>
            <a:normAutofit fontScale="90000"/>
          </a:bodyPr>
          <a:lstStyle/>
          <a:p>
            <a:pPr>
              <a:defRPr/>
            </a:pPr>
            <a:r>
              <a:rPr lang="en-US" sz="4000" dirty="0">
                <a:solidFill>
                  <a:srgbClr val="000000"/>
                </a:solidFill>
                <a:latin typeface="Helvetica" charset="0"/>
                <a:cs typeface="Times New Roman" pitchFamily="18" charset="0"/>
              </a:rPr>
              <a:t>You are the mayor. Would you support this request based upon the results of this study?</a:t>
            </a:r>
            <a:r>
              <a:rPr lang="en-US" dirty="0">
                <a:solidFill>
                  <a:srgbClr val="000000"/>
                </a:solidFill>
                <a:latin typeface="Helvetica" charset="0"/>
                <a:cs typeface="Times New Roman" pitchFamily="18" charset="0"/>
              </a:rPr>
              <a:t> </a:t>
            </a:r>
          </a:p>
        </p:txBody>
      </p:sp>
      <p:sp>
        <p:nvSpPr>
          <p:cNvPr id="22531" name="Rectangle 3">
            <a:extLst>
              <a:ext uri="{FF2B5EF4-FFF2-40B4-BE49-F238E27FC236}">
                <a16:creationId xmlns:a16="http://schemas.microsoft.com/office/drawing/2014/main" id="{981BBE7A-E97A-DB17-6EF5-B39041C993AD}"/>
              </a:ext>
            </a:extLst>
          </p:cNvPr>
          <p:cNvSpPr>
            <a:spLocks noGrp="1" noChangeArrowheads="1"/>
          </p:cNvSpPr>
          <p:nvPr>
            <p:ph idx="1"/>
          </p:nvPr>
        </p:nvSpPr>
        <p:spPr/>
        <p:txBody>
          <a:bodyPr>
            <a:normAutofit/>
          </a:bodyPr>
          <a:lstStyle/>
          <a:p>
            <a:pPr algn="just" eaLnBrk="1" hangingPunct="1">
              <a:buFont typeface="Wingdings" panose="05000000000000000000" pitchFamily="2" charset="2"/>
              <a:buNone/>
            </a:pPr>
            <a:endParaRPr lang="en-US" altLang="LID4096" sz="3600" dirty="0">
              <a:cs typeface="Times New Roman" panose="02020603050405020304" pitchFamily="18" charset="0"/>
            </a:endParaRPr>
          </a:p>
          <a:p>
            <a:pPr algn="just" eaLnBrk="1" hangingPunct="1">
              <a:buFont typeface="Wingdings" panose="05000000000000000000" pitchFamily="2" charset="2"/>
              <a:buChar char="ü"/>
            </a:pPr>
            <a:r>
              <a:rPr lang="en-US" altLang="LID4096" sz="3600" dirty="0">
                <a:solidFill>
                  <a:srgbClr val="000000"/>
                </a:solidFill>
                <a:latin typeface="Helvetica" panose="020B0604020202020204" pitchFamily="34" charset="0"/>
                <a:cs typeface="Times New Roman" panose="02020603050405020304" pitchFamily="18" charset="0"/>
              </a:rPr>
              <a:t>Could </a:t>
            </a:r>
            <a:r>
              <a:rPr lang="en-US" altLang="LID4096" sz="3600" u="sng" dirty="0">
                <a:solidFill>
                  <a:srgbClr val="000000"/>
                </a:solidFill>
                <a:latin typeface="Helvetica" panose="020B0604020202020204" pitchFamily="34" charset="0"/>
                <a:cs typeface="Times New Roman" panose="02020603050405020304" pitchFamily="18" charset="0"/>
              </a:rPr>
              <a:t>severe weather</a:t>
            </a:r>
            <a:r>
              <a:rPr lang="en-US" altLang="LID4096" sz="3600" dirty="0">
                <a:solidFill>
                  <a:srgbClr val="000000"/>
                </a:solidFill>
                <a:latin typeface="Helvetica" panose="020B0604020202020204" pitchFamily="34" charset="0"/>
                <a:cs typeface="Times New Roman" panose="02020603050405020304" pitchFamily="18" charset="0"/>
              </a:rPr>
              <a:t> in November and December have caused the crime rate to decline?</a:t>
            </a:r>
          </a:p>
          <a:p>
            <a:pPr algn="just" eaLnBrk="1" hangingPunct="1">
              <a:buFont typeface="Wingdings" panose="05000000000000000000" pitchFamily="2" charset="2"/>
              <a:buChar char="ü"/>
            </a:pPr>
            <a:r>
              <a:rPr lang="en-US" altLang="LID4096" sz="3600" dirty="0">
                <a:solidFill>
                  <a:srgbClr val="000000"/>
                </a:solidFill>
                <a:cs typeface="Times New Roman" panose="02020603050405020304" pitchFamily="18" charset="0"/>
              </a:rPr>
              <a:t> </a:t>
            </a:r>
            <a:r>
              <a:rPr lang="en-US" altLang="LID4096" sz="3600" dirty="0">
                <a:solidFill>
                  <a:srgbClr val="000000"/>
                </a:solidFill>
                <a:latin typeface="Helvetica" panose="020B0604020202020204" pitchFamily="34" charset="0"/>
                <a:cs typeface="Times New Roman" panose="02020603050405020304" pitchFamily="18" charset="0"/>
              </a:rPr>
              <a:t>Is </a:t>
            </a:r>
            <a:r>
              <a:rPr lang="en-US" altLang="LID4096" sz="3600" u="sng" dirty="0">
                <a:solidFill>
                  <a:srgbClr val="000000"/>
                </a:solidFill>
                <a:latin typeface="Helvetica" panose="020B0604020202020204" pitchFamily="34" charset="0"/>
                <a:cs typeface="Times New Roman" panose="02020603050405020304" pitchFamily="18" charset="0"/>
              </a:rPr>
              <a:t>crime seasonal</a:t>
            </a:r>
            <a:r>
              <a:rPr lang="en-US" altLang="LID4096" sz="3600" dirty="0">
                <a:solidFill>
                  <a:srgbClr val="000000"/>
                </a:solidFill>
                <a:latin typeface="Helvetica" panose="020B0604020202020204" pitchFamily="34" charset="0"/>
                <a:cs typeface="Times New Roman" panose="02020603050405020304" pitchFamily="18" charset="0"/>
              </a:rPr>
              <a:t>, peaking in the summer and declining in the winter?</a:t>
            </a:r>
            <a:endParaRPr lang="en-US" altLang="LID4096" sz="3600" dirty="0">
              <a:cs typeface="Times New Roman" panose="02020603050405020304" pitchFamily="18" charset="0"/>
            </a:endParaRPr>
          </a:p>
          <a:p>
            <a:pPr algn="just" eaLnBrk="1" hangingPunct="1">
              <a:buFontTx/>
              <a:buNone/>
            </a:pPr>
            <a:endParaRPr lang="en-US" altLang="LID4096"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3A68D4F-76C8-9C4F-3DCF-9171040B5C46}"/>
              </a:ext>
            </a:extLst>
          </p:cNvPr>
          <p:cNvSpPr>
            <a:spLocks noGrp="1" noChangeArrowheads="1"/>
          </p:cNvSpPr>
          <p:nvPr>
            <p:ph type="title"/>
          </p:nvPr>
        </p:nvSpPr>
        <p:spPr/>
        <p:txBody>
          <a:bodyPr/>
          <a:lstStyle/>
          <a:p>
            <a:pPr>
              <a:defRPr/>
            </a:pPr>
            <a:r>
              <a:rPr lang="en-US"/>
              <a:t>More Problems</a:t>
            </a:r>
          </a:p>
        </p:txBody>
      </p:sp>
      <p:sp>
        <p:nvSpPr>
          <p:cNvPr id="23555" name="Rectangle 3">
            <a:extLst>
              <a:ext uri="{FF2B5EF4-FFF2-40B4-BE49-F238E27FC236}">
                <a16:creationId xmlns:a16="http://schemas.microsoft.com/office/drawing/2014/main" id="{9566E9EC-AF44-4BB9-E26F-2CB7AB7A1AA9}"/>
              </a:ext>
            </a:extLst>
          </p:cNvPr>
          <p:cNvSpPr>
            <a:spLocks noGrp="1" noChangeArrowheads="1"/>
          </p:cNvSpPr>
          <p:nvPr>
            <p:ph idx="1"/>
          </p:nvPr>
        </p:nvSpPr>
        <p:spPr/>
        <p:txBody>
          <a:bodyPr>
            <a:normAutofit/>
          </a:bodyPr>
          <a:lstStyle/>
          <a:p>
            <a:pPr algn="just" eaLnBrk="1" hangingPunct="1">
              <a:buFont typeface="Wingdings" panose="05000000000000000000" pitchFamily="2" charset="2"/>
              <a:buChar char="ü"/>
            </a:pPr>
            <a:r>
              <a:rPr lang="en-US" altLang="LID4096" sz="3600" dirty="0">
                <a:solidFill>
                  <a:srgbClr val="000000"/>
                </a:solidFill>
                <a:latin typeface="Helvetica" panose="020B0604020202020204" pitchFamily="34" charset="0"/>
                <a:cs typeface="Times New Roman" panose="02020603050405020304" pitchFamily="18" charset="0"/>
              </a:rPr>
              <a:t>Since the captain of the 103rd </a:t>
            </a:r>
            <a:r>
              <a:rPr lang="en-US" altLang="LID4096" sz="3600" u="sng" dirty="0">
                <a:solidFill>
                  <a:srgbClr val="000000"/>
                </a:solidFill>
                <a:latin typeface="Helvetica" panose="020B0604020202020204" pitchFamily="34" charset="0"/>
                <a:cs typeface="Times New Roman" panose="02020603050405020304" pitchFamily="18" charset="0"/>
              </a:rPr>
              <a:t>volunteered</a:t>
            </a:r>
            <a:r>
              <a:rPr lang="en-US" altLang="LID4096" sz="3600" dirty="0">
                <a:solidFill>
                  <a:srgbClr val="000000"/>
                </a:solidFill>
                <a:latin typeface="Helvetica" panose="020B0604020202020204" pitchFamily="34" charset="0"/>
                <a:cs typeface="Times New Roman" panose="02020603050405020304" pitchFamily="18" charset="0"/>
              </a:rPr>
              <a:t> for the program, could he have already implemented other programs that account for the decline in crime?</a:t>
            </a:r>
            <a:endParaRPr lang="en-US" altLang="LID4096" sz="3600" dirty="0">
              <a:cs typeface="Times New Roman" panose="02020603050405020304" pitchFamily="18" charset="0"/>
            </a:endParaRPr>
          </a:p>
          <a:p>
            <a:pPr algn="just" eaLnBrk="1" hangingPunct="1">
              <a:buFont typeface="Wingdings" panose="05000000000000000000" pitchFamily="2" charset="2"/>
              <a:buChar char="ü"/>
            </a:pPr>
            <a:r>
              <a:rPr lang="en-US" altLang="LID4096" sz="3600" dirty="0">
                <a:solidFill>
                  <a:srgbClr val="000000"/>
                </a:solidFill>
                <a:latin typeface="Helvetica" panose="020B0604020202020204" pitchFamily="34" charset="0"/>
                <a:cs typeface="Times New Roman" panose="02020603050405020304" pitchFamily="18" charset="0"/>
              </a:rPr>
              <a:t>Since the officers in the 103rd </a:t>
            </a:r>
            <a:r>
              <a:rPr lang="en-US" altLang="LID4096" sz="3600" u="sng" dirty="0">
                <a:solidFill>
                  <a:srgbClr val="000000"/>
                </a:solidFill>
                <a:latin typeface="Helvetica" panose="020B0604020202020204" pitchFamily="34" charset="0"/>
                <a:cs typeface="Times New Roman" panose="02020603050405020304" pitchFamily="18" charset="0"/>
              </a:rPr>
              <a:t>knew they were involved</a:t>
            </a:r>
            <a:r>
              <a:rPr lang="en-US" altLang="LID4096" sz="3600" dirty="0">
                <a:solidFill>
                  <a:srgbClr val="000000"/>
                </a:solidFill>
                <a:latin typeface="Helvetica" panose="020B0604020202020204" pitchFamily="34" charset="0"/>
                <a:cs typeface="Times New Roman" panose="02020603050405020304" pitchFamily="18" charset="0"/>
              </a:rPr>
              <a:t> in a priority program, is it possible that they recorded reported crime differently?</a:t>
            </a:r>
            <a:endParaRPr lang="en-US" altLang="LID4096" sz="3600" dirty="0">
              <a:cs typeface="Times New Roman" panose="02020603050405020304" pitchFamily="18" charset="0"/>
            </a:endParaRPr>
          </a:p>
          <a:p>
            <a:pPr algn="just" eaLnBrk="1" hangingPunct="1">
              <a:buFont typeface="Wingdings" panose="05000000000000000000" pitchFamily="2" charset="2"/>
              <a:buChar char="ü"/>
            </a:pPr>
            <a:endParaRPr lang="en-US" altLang="LID4096" sz="3600" dirty="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Rejection of Papers</a:t>
            </a:r>
            <a:br>
              <a:rPr lang="en-US" dirty="0"/>
            </a:br>
            <a:endParaRPr lang="en-US" dirty="0"/>
          </a:p>
        </p:txBody>
      </p:sp>
      <p:sp>
        <p:nvSpPr>
          <p:cNvPr id="5" name="Slide Number Placeholder 4"/>
          <p:cNvSpPr>
            <a:spLocks noGrp="1"/>
          </p:cNvSpPr>
          <p:nvPr>
            <p:ph type="sldNum" sz="quarter" idx="12"/>
          </p:nvPr>
        </p:nvSpPr>
        <p:spPr/>
        <p:txBody>
          <a:bodyPr/>
          <a:lstStyle/>
          <a:p>
            <a:fld id="{C963A66D-593B-4BCE-9196-67B2B5BD8414}" type="slidenum">
              <a:rPr lang="en-US" smtClean="0"/>
              <a:t>6</a:t>
            </a:fld>
            <a:endParaRPr lang="en-US"/>
          </a:p>
        </p:txBody>
      </p:sp>
      <p:sp>
        <p:nvSpPr>
          <p:cNvPr id="7" name="Content Placeholder 6">
            <a:extLst>
              <a:ext uri="{FF2B5EF4-FFF2-40B4-BE49-F238E27FC236}">
                <a16:creationId xmlns:a16="http://schemas.microsoft.com/office/drawing/2014/main" id="{E456725D-D19F-294B-83F2-345ACBA284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4570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080473C-64F6-654A-54AB-540C9F601404}"/>
              </a:ext>
            </a:extLst>
          </p:cNvPr>
          <p:cNvSpPr>
            <a:spLocks noGrp="1" noChangeArrowheads="1"/>
          </p:cNvSpPr>
          <p:nvPr>
            <p:ph type="title"/>
          </p:nvPr>
        </p:nvSpPr>
        <p:spPr/>
        <p:txBody>
          <a:bodyPr/>
          <a:lstStyle/>
          <a:p>
            <a:pPr>
              <a:defRPr/>
            </a:pPr>
            <a:r>
              <a:rPr lang="en-US"/>
              <a:t>More Problems</a:t>
            </a:r>
          </a:p>
        </p:txBody>
      </p:sp>
      <p:sp>
        <p:nvSpPr>
          <p:cNvPr id="24579" name="Rectangle 3">
            <a:extLst>
              <a:ext uri="{FF2B5EF4-FFF2-40B4-BE49-F238E27FC236}">
                <a16:creationId xmlns:a16="http://schemas.microsoft.com/office/drawing/2014/main" id="{ECFB2E86-45EA-061C-5668-F6907895B116}"/>
              </a:ext>
            </a:extLst>
          </p:cNvPr>
          <p:cNvSpPr>
            <a:spLocks noGrp="1" noChangeArrowheads="1"/>
          </p:cNvSpPr>
          <p:nvPr>
            <p:ph idx="1"/>
          </p:nvPr>
        </p:nvSpPr>
        <p:spPr/>
        <p:txBody>
          <a:bodyPr>
            <a:normAutofit/>
          </a:bodyPr>
          <a:lstStyle/>
          <a:p>
            <a:pPr algn="just" eaLnBrk="1" hangingPunct="1">
              <a:buFont typeface="Wingdings" panose="05000000000000000000" pitchFamily="2" charset="2"/>
              <a:buChar char="ü"/>
            </a:pPr>
            <a:r>
              <a:rPr lang="en-US" altLang="LID4096" sz="4000" dirty="0">
                <a:solidFill>
                  <a:srgbClr val="000000"/>
                </a:solidFill>
                <a:latin typeface="Helvetica" panose="020B0604020202020204" pitchFamily="34" charset="0"/>
                <a:cs typeface="Times New Roman" panose="02020603050405020304" pitchFamily="18" charset="0"/>
              </a:rPr>
              <a:t>Will the crime reduction impact </a:t>
            </a:r>
            <a:r>
              <a:rPr lang="en-US" altLang="LID4096" sz="4000" u="sng" dirty="0">
                <a:solidFill>
                  <a:srgbClr val="000000"/>
                </a:solidFill>
                <a:latin typeface="Helvetica" panose="020B0604020202020204" pitchFamily="34" charset="0"/>
                <a:cs typeface="Times New Roman" panose="02020603050405020304" pitchFamily="18" charset="0"/>
              </a:rPr>
              <a:t>last very long</a:t>
            </a:r>
            <a:r>
              <a:rPr lang="en-US" altLang="LID4096" sz="4000" dirty="0">
                <a:solidFill>
                  <a:srgbClr val="000000"/>
                </a:solidFill>
                <a:latin typeface="Helvetica" panose="020B0604020202020204" pitchFamily="34" charset="0"/>
                <a:cs typeface="Times New Roman" panose="02020603050405020304" pitchFamily="18" charset="0"/>
              </a:rPr>
              <a:t>?</a:t>
            </a:r>
            <a:endParaRPr lang="en-US" altLang="LID4096" sz="4000" dirty="0">
              <a:cs typeface="Times New Roman" panose="02020603050405020304" pitchFamily="18" charset="0"/>
            </a:endParaRPr>
          </a:p>
          <a:p>
            <a:pPr algn="just" eaLnBrk="1" hangingPunct="1">
              <a:buFont typeface="Wingdings" panose="05000000000000000000" pitchFamily="2" charset="2"/>
              <a:buChar char="ü"/>
            </a:pPr>
            <a:r>
              <a:rPr lang="en-US" altLang="LID4096" sz="4000" dirty="0">
                <a:solidFill>
                  <a:srgbClr val="000000"/>
                </a:solidFill>
                <a:latin typeface="Helvetica" panose="020B0604020202020204" pitchFamily="34" charset="0"/>
                <a:cs typeface="Times New Roman" panose="02020603050405020304" pitchFamily="18" charset="0"/>
              </a:rPr>
              <a:t>Could </a:t>
            </a:r>
            <a:r>
              <a:rPr lang="en-US" altLang="LID4096" sz="4000" u="sng" dirty="0">
                <a:solidFill>
                  <a:srgbClr val="000000"/>
                </a:solidFill>
                <a:latin typeface="Helvetica" panose="020B0604020202020204" pitchFamily="34" charset="0"/>
                <a:cs typeface="Times New Roman" panose="02020603050405020304" pitchFamily="18" charset="0"/>
              </a:rPr>
              <a:t>random error</a:t>
            </a:r>
            <a:r>
              <a:rPr lang="en-US" altLang="LID4096" sz="4000" dirty="0">
                <a:solidFill>
                  <a:srgbClr val="000000"/>
                </a:solidFill>
                <a:latin typeface="Helvetica" panose="020B0604020202020204" pitchFamily="34" charset="0"/>
                <a:cs typeface="Times New Roman" panose="02020603050405020304" pitchFamily="18" charset="0"/>
              </a:rPr>
              <a:t> in the measurement of the crime rate account for the difference?</a:t>
            </a:r>
            <a:endParaRPr lang="en-US" altLang="LID4096" sz="4000" dirty="0">
              <a:cs typeface="Times New Roman" panose="02020603050405020304" pitchFamily="18" charset="0"/>
            </a:endParaRPr>
          </a:p>
          <a:p>
            <a:pPr algn="just" eaLnBrk="1" hangingPunct="1">
              <a:buFont typeface="Wingdings" panose="05000000000000000000" pitchFamily="2" charset="2"/>
              <a:buChar char="ü"/>
            </a:pPr>
            <a:r>
              <a:rPr lang="en-US" altLang="LID4096" sz="4000" dirty="0">
                <a:solidFill>
                  <a:srgbClr val="000000"/>
                </a:solidFill>
                <a:latin typeface="Helvetica" panose="020B0604020202020204" pitchFamily="34" charset="0"/>
                <a:cs typeface="Times New Roman" panose="02020603050405020304" pitchFamily="18" charset="0"/>
              </a:rPr>
              <a:t>Was the </a:t>
            </a:r>
            <a:r>
              <a:rPr lang="en-US" altLang="LID4096" sz="4000" u="sng" dirty="0">
                <a:solidFill>
                  <a:srgbClr val="000000"/>
                </a:solidFill>
                <a:latin typeface="Helvetica" panose="020B0604020202020204" pitchFamily="34" charset="0"/>
                <a:cs typeface="Times New Roman" panose="02020603050405020304" pitchFamily="18" charset="0"/>
              </a:rPr>
              <a:t>crime rate</a:t>
            </a:r>
            <a:r>
              <a:rPr lang="en-US" altLang="LID4096" sz="4000" dirty="0">
                <a:solidFill>
                  <a:srgbClr val="000000"/>
                </a:solidFill>
                <a:latin typeface="Helvetica" panose="020B0604020202020204" pitchFamily="34" charset="0"/>
                <a:cs typeface="Times New Roman" panose="02020603050405020304" pitchFamily="18" charset="0"/>
              </a:rPr>
              <a:t> in the entire city </a:t>
            </a:r>
            <a:r>
              <a:rPr lang="en-US" altLang="LID4096" sz="4000" u="sng" dirty="0">
                <a:solidFill>
                  <a:srgbClr val="000000"/>
                </a:solidFill>
                <a:latin typeface="Helvetica" panose="020B0604020202020204" pitchFamily="34" charset="0"/>
                <a:cs typeface="Times New Roman" panose="02020603050405020304" pitchFamily="18" charset="0"/>
              </a:rPr>
              <a:t>going down anyway</a:t>
            </a:r>
            <a:r>
              <a:rPr lang="en-US" altLang="LID4096" sz="4000" dirty="0">
                <a:solidFill>
                  <a:srgbClr val="000000"/>
                </a:solidFill>
                <a:latin typeface="Helvetica" panose="020B0604020202020204" pitchFamily="34" charset="0"/>
                <a:cs typeface="Times New Roman" panose="02020603050405020304" pitchFamily="18" charset="0"/>
              </a:rPr>
              <a:t>?</a:t>
            </a:r>
            <a:endParaRPr lang="en-US" altLang="LID4096" sz="4000" dirty="0">
              <a:cs typeface="Times New Roman" panose="02020603050405020304" pitchFamily="18" charset="0"/>
            </a:endParaRPr>
          </a:p>
          <a:p>
            <a:pPr eaLnBrk="1" hangingPunct="1">
              <a:buFont typeface="Wingdings" panose="05000000000000000000" pitchFamily="2" charset="2"/>
              <a:buChar char="ü"/>
            </a:pPr>
            <a:endParaRPr lang="en-US" altLang="LID4096" sz="4000" dirty="0"/>
          </a:p>
          <a:p>
            <a:pPr eaLnBrk="1" hangingPunct="1"/>
            <a:endParaRPr lang="en-US" altLang="LID4096" sz="4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A6349F-5718-BCDB-87D8-19310653E428}"/>
              </a:ext>
            </a:extLst>
          </p:cNvPr>
          <p:cNvSpPr>
            <a:spLocks noGrp="1"/>
          </p:cNvSpPr>
          <p:nvPr>
            <p:ph type="ctrTitle"/>
          </p:nvPr>
        </p:nvSpPr>
        <p:spPr>
          <a:xfrm>
            <a:off x="3853543" y="411479"/>
            <a:ext cx="7942761" cy="3291840"/>
          </a:xfrm>
        </p:spPr>
        <p:txBody>
          <a:bodyPr/>
          <a:lstStyle/>
          <a:p>
            <a:r>
              <a:rPr lang="en-US" dirty="0"/>
              <a:t>Sampling Methods</a:t>
            </a:r>
          </a:p>
        </p:txBody>
      </p:sp>
    </p:spTree>
    <p:extLst>
      <p:ext uri="{BB962C8B-B14F-4D97-AF65-F5344CB8AC3E}">
        <p14:creationId xmlns:p14="http://schemas.microsoft.com/office/powerpoint/2010/main" val="39980211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AD2C09-EEF1-F0C0-B648-9B8A92E2B027}"/>
              </a:ext>
            </a:extLst>
          </p:cNvPr>
          <p:cNvSpPr>
            <a:spLocks noGrp="1"/>
          </p:cNvSpPr>
          <p:nvPr>
            <p:ph type="title"/>
          </p:nvPr>
        </p:nvSpPr>
        <p:spPr/>
        <p:txBody>
          <a:bodyPr/>
          <a:lstStyle/>
          <a:p>
            <a:r>
              <a:rPr lang="en-US" dirty="0"/>
              <a:t>Sampling Methods</a:t>
            </a:r>
          </a:p>
        </p:txBody>
      </p:sp>
      <p:sp>
        <p:nvSpPr>
          <p:cNvPr id="5" name="Content Placeholder 4">
            <a:extLst>
              <a:ext uri="{FF2B5EF4-FFF2-40B4-BE49-F238E27FC236}">
                <a16:creationId xmlns:a16="http://schemas.microsoft.com/office/drawing/2014/main" id="{DCD9415E-A00E-6618-4F6C-CE992253F54B}"/>
              </a:ext>
            </a:extLst>
          </p:cNvPr>
          <p:cNvSpPr>
            <a:spLocks noGrp="1"/>
          </p:cNvSpPr>
          <p:nvPr>
            <p:ph idx="1"/>
          </p:nvPr>
        </p:nvSpPr>
        <p:spPr>
          <a:xfrm>
            <a:off x="594359" y="1825625"/>
            <a:ext cx="11314611" cy="4667250"/>
          </a:xfrm>
        </p:spPr>
        <p:txBody>
          <a:bodyPr>
            <a:normAutofit/>
          </a:bodyPr>
          <a:lstStyle/>
          <a:p>
            <a:pPr algn="l" fontAlgn="base">
              <a:lnSpc>
                <a:spcPts val="2025"/>
              </a:lnSpc>
              <a:spcAft>
                <a:spcPts val="750"/>
              </a:spcAft>
              <a:buNone/>
            </a:pPr>
            <a:r>
              <a:rPr lang="en-US" sz="2400" b="1" i="0" dirty="0">
                <a:effectLst/>
                <a:latin typeface="Nunito Sans" panose="020F0502020204030204" pitchFamily="2" charset="0"/>
              </a:rPr>
              <a:t>Sampling methods</a:t>
            </a:r>
            <a:r>
              <a:rPr lang="en-US" sz="2400" b="0" i="0" dirty="0">
                <a:effectLst/>
                <a:latin typeface="Nunito Sans" panose="020F0502020204030204" pitchFamily="2" charset="0"/>
              </a:rPr>
              <a:t> are ways to select a sample of data from a given </a:t>
            </a:r>
            <a:r>
              <a:rPr lang="en-US" sz="2400" b="1" i="0" dirty="0">
                <a:effectLst/>
                <a:latin typeface="Nunito Sans" panose="020F0502020204030204" pitchFamily="2" charset="0"/>
              </a:rPr>
              <a:t>population</a:t>
            </a:r>
            <a:r>
              <a:rPr lang="en-US" sz="2400" b="0" i="0" dirty="0">
                <a:effectLst/>
                <a:latin typeface="Nunito Sans" panose="020F0502020204030204" pitchFamily="2" charset="0"/>
              </a:rPr>
              <a:t> (every individual in the whole group).</a:t>
            </a:r>
          </a:p>
          <a:p>
            <a:pPr algn="l" fontAlgn="base">
              <a:lnSpc>
                <a:spcPts val="2025"/>
              </a:lnSpc>
              <a:spcAft>
                <a:spcPts val="750"/>
              </a:spcAft>
              <a:buNone/>
            </a:pPr>
            <a:r>
              <a:rPr lang="en-US" sz="2400" b="0" i="0" dirty="0">
                <a:effectLst/>
                <a:latin typeface="Nunito Sans" panose="020F0502020204030204" pitchFamily="2" charset="0"/>
              </a:rPr>
              <a:t>It is unrealistic to collect data from the entire population because it:</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is too big</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takes too much time</a:t>
            </a:r>
          </a:p>
          <a:p>
            <a:pPr algn="l" fontAlgn="base">
              <a:lnSpc>
                <a:spcPts val="2625"/>
              </a:lnSpc>
              <a:spcAft>
                <a:spcPts val="750"/>
              </a:spcAft>
              <a:buFont typeface="Arial" panose="020B0604020202020204" pitchFamily="34" charset="0"/>
              <a:buChar char="•"/>
            </a:pPr>
            <a:r>
              <a:rPr lang="en-US" sz="2400" b="0" i="0" dirty="0">
                <a:effectLst/>
                <a:latin typeface="Nunito Sans" panose="020F0502020204030204" pitchFamily="2" charset="0"/>
              </a:rPr>
              <a:t>costs too much money</a:t>
            </a:r>
          </a:p>
          <a:p>
            <a:pPr algn="l" fontAlgn="base">
              <a:lnSpc>
                <a:spcPts val="2025"/>
              </a:lnSpc>
              <a:spcAft>
                <a:spcPts val="750"/>
              </a:spcAft>
              <a:buNone/>
            </a:pPr>
            <a:r>
              <a:rPr lang="en-US" sz="2400" b="0" i="0" dirty="0">
                <a:effectLst/>
                <a:latin typeface="Nunito Sans" panose="020F0502020204030204" pitchFamily="2" charset="0"/>
              </a:rPr>
              <a:t>We therefore take an appropriately sized</a:t>
            </a:r>
            <a:r>
              <a:rPr lang="en-US" sz="2400" b="1" i="0" dirty="0">
                <a:effectLst/>
                <a:latin typeface="Nunito Sans" panose="020F0502020204030204" pitchFamily="2" charset="0"/>
              </a:rPr>
              <a:t> sample</a:t>
            </a:r>
            <a:r>
              <a:rPr lang="en-US" sz="2400" b="0" i="0" dirty="0">
                <a:effectLst/>
                <a:latin typeface="Nunito Sans" panose="020F0502020204030204" pitchFamily="2" charset="0"/>
              </a:rPr>
              <a:t> as a way of representing the population.</a:t>
            </a:r>
          </a:p>
          <a:p>
            <a:pPr algn="l" fontAlgn="base">
              <a:lnSpc>
                <a:spcPts val="2025"/>
              </a:lnSpc>
              <a:spcAft>
                <a:spcPts val="750"/>
              </a:spcAft>
            </a:pPr>
            <a:r>
              <a:rPr lang="en-US" sz="2400" b="0" i="0" dirty="0">
                <a:effectLst/>
                <a:latin typeface="Nunito Sans" panose="020F0502020204030204" pitchFamily="2" charset="0"/>
              </a:rPr>
              <a:t>Depending on the situation, some sampling methods will be more suitable than others. Whichever sampling method is used it is important to </a:t>
            </a:r>
            <a:r>
              <a:rPr lang="en-US" sz="2400" b="1" i="0" dirty="0">
                <a:effectLst/>
                <a:latin typeface="Nunito Sans" panose="020F0502020204030204" pitchFamily="2" charset="0"/>
              </a:rPr>
              <a:t>justify</a:t>
            </a:r>
            <a:r>
              <a:rPr lang="en-US" sz="2400" b="0" i="0" dirty="0">
                <a:effectLst/>
                <a:latin typeface="Nunito Sans" panose="020F0502020204030204" pitchFamily="2" charset="0"/>
              </a:rPr>
              <a:t> why that method has been used. </a:t>
            </a:r>
          </a:p>
          <a:p>
            <a:endParaRPr lang="en-US" sz="2400" dirty="0"/>
          </a:p>
        </p:txBody>
      </p:sp>
    </p:spTree>
    <p:extLst>
      <p:ext uri="{BB962C8B-B14F-4D97-AF65-F5344CB8AC3E}">
        <p14:creationId xmlns:p14="http://schemas.microsoft.com/office/powerpoint/2010/main" val="3429431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D83C8-637D-4CD1-FFDE-C87588A6D70A}"/>
              </a:ext>
            </a:extLst>
          </p:cNvPr>
          <p:cNvSpPr>
            <a:spLocks noGrp="1"/>
          </p:cNvSpPr>
          <p:nvPr>
            <p:ph type="title"/>
          </p:nvPr>
        </p:nvSpPr>
        <p:spPr/>
        <p:txBody>
          <a:bodyPr/>
          <a:lstStyle/>
          <a:p>
            <a:r>
              <a:rPr lang="en-US" dirty="0"/>
              <a:t>Types of Sampling Methods</a:t>
            </a:r>
          </a:p>
        </p:txBody>
      </p:sp>
      <p:sp>
        <p:nvSpPr>
          <p:cNvPr id="3" name="Content Placeholder 2">
            <a:extLst>
              <a:ext uri="{FF2B5EF4-FFF2-40B4-BE49-F238E27FC236}">
                <a16:creationId xmlns:a16="http://schemas.microsoft.com/office/drawing/2014/main" id="{66E189C1-EFB9-0A82-E898-C366C32B1B0F}"/>
              </a:ext>
            </a:extLst>
          </p:cNvPr>
          <p:cNvSpPr>
            <a:spLocks noGrp="1"/>
          </p:cNvSpPr>
          <p:nvPr>
            <p:ph idx="1"/>
          </p:nvPr>
        </p:nvSpPr>
        <p:spPr/>
        <p:txBody>
          <a:bodyPr>
            <a:normAutofit/>
          </a:bodyPr>
          <a:lstStyle/>
          <a:p>
            <a:pPr marL="0" indent="0">
              <a:buNone/>
            </a:pPr>
            <a:r>
              <a:rPr lang="en-US" sz="4400" dirty="0"/>
              <a:t>1. Probability Sampling</a:t>
            </a:r>
          </a:p>
          <a:p>
            <a:pPr marL="0" indent="0">
              <a:buNone/>
            </a:pPr>
            <a:r>
              <a:rPr lang="en-US" sz="4400" dirty="0"/>
              <a:t>2. Non-Probability Sampling</a:t>
            </a:r>
          </a:p>
        </p:txBody>
      </p:sp>
    </p:spTree>
    <p:extLst>
      <p:ext uri="{BB962C8B-B14F-4D97-AF65-F5344CB8AC3E}">
        <p14:creationId xmlns:p14="http://schemas.microsoft.com/office/powerpoint/2010/main" val="967938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D3789-CE7C-064B-232A-D6791D128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7F08D-A8D7-4B47-06E3-544742B5069B}"/>
              </a:ext>
            </a:extLst>
          </p:cNvPr>
          <p:cNvSpPr>
            <a:spLocks noGrp="1"/>
          </p:cNvSpPr>
          <p:nvPr>
            <p:ph type="title"/>
          </p:nvPr>
        </p:nvSpPr>
        <p:spPr/>
        <p:txBody>
          <a:bodyPr/>
          <a:lstStyle/>
          <a:p>
            <a:r>
              <a:rPr lang="en-US" sz="4400" dirty="0"/>
              <a:t>Probability Sampling</a:t>
            </a:r>
            <a:endParaRPr lang="en-US" dirty="0"/>
          </a:p>
        </p:txBody>
      </p:sp>
      <p:sp>
        <p:nvSpPr>
          <p:cNvPr id="3" name="Content Placeholder 2">
            <a:extLst>
              <a:ext uri="{FF2B5EF4-FFF2-40B4-BE49-F238E27FC236}">
                <a16:creationId xmlns:a16="http://schemas.microsoft.com/office/drawing/2014/main" id="{838F2955-6F0A-147E-363D-0331F9A6EF14}"/>
              </a:ext>
            </a:extLst>
          </p:cNvPr>
          <p:cNvSpPr>
            <a:spLocks noGrp="1"/>
          </p:cNvSpPr>
          <p:nvPr>
            <p:ph idx="1"/>
          </p:nvPr>
        </p:nvSpPr>
        <p:spPr/>
        <p:txBody>
          <a:bodyPr>
            <a:normAutofit/>
          </a:bodyPr>
          <a:lstStyle/>
          <a:p>
            <a:pPr marL="457200" indent="-457200"/>
            <a:r>
              <a:rPr lang="en-US" sz="3200" b="0" i="0" dirty="0">
                <a:effectLst/>
                <a:latin typeface="Nunito" pitchFamily="2" charset="0"/>
              </a:rPr>
              <a:t>a method of systematic and structured sampling of a sample from a larger population in research and data analysis</a:t>
            </a:r>
          </a:p>
          <a:p>
            <a:pPr marL="457200" indent="-457200"/>
            <a:r>
              <a:rPr lang="en-US" sz="3200" b="0" i="0" dirty="0">
                <a:effectLst/>
                <a:latin typeface="Nunito" pitchFamily="2" charset="0"/>
              </a:rPr>
              <a:t>makes sure that every individual or element in the population has an equal and fair opportunity to be selected in the sample</a:t>
            </a:r>
            <a:endParaRPr lang="en-US" sz="3200" dirty="0">
              <a:latin typeface="Nunito" pitchFamily="2" charset="0"/>
            </a:endParaRPr>
          </a:p>
          <a:p>
            <a:pPr marL="457200" indent="-457200"/>
            <a:r>
              <a:rPr lang="en-US" sz="3200" b="0" i="0" dirty="0">
                <a:effectLst/>
                <a:latin typeface="Nunito" pitchFamily="2" charset="0"/>
              </a:rPr>
              <a:t>Using a strategy based on probability theory, a researcher selects samples from a broader population using probability sampling</a:t>
            </a:r>
            <a:endParaRPr lang="en-US" sz="4400" dirty="0"/>
          </a:p>
        </p:txBody>
      </p:sp>
    </p:spTree>
    <p:extLst>
      <p:ext uri="{BB962C8B-B14F-4D97-AF65-F5344CB8AC3E}">
        <p14:creationId xmlns:p14="http://schemas.microsoft.com/office/powerpoint/2010/main" val="9502500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EFF8-C5FE-BA8A-036E-40692A49E4FD}"/>
              </a:ext>
            </a:extLst>
          </p:cNvPr>
          <p:cNvSpPr>
            <a:spLocks noGrp="1"/>
          </p:cNvSpPr>
          <p:nvPr>
            <p:ph type="title"/>
          </p:nvPr>
        </p:nvSpPr>
        <p:spPr/>
        <p:txBody>
          <a:bodyPr/>
          <a:lstStyle/>
          <a:p>
            <a:r>
              <a:rPr lang="en-US" dirty="0"/>
              <a:t>Random Sampling</a:t>
            </a:r>
          </a:p>
        </p:txBody>
      </p:sp>
      <p:sp>
        <p:nvSpPr>
          <p:cNvPr id="3" name="Content Placeholder 2">
            <a:extLst>
              <a:ext uri="{FF2B5EF4-FFF2-40B4-BE49-F238E27FC236}">
                <a16:creationId xmlns:a16="http://schemas.microsoft.com/office/drawing/2014/main" id="{8555241C-3F71-95B4-30F4-C4410C8705D6}"/>
              </a:ext>
            </a:extLst>
          </p:cNvPr>
          <p:cNvSpPr>
            <a:spLocks noGrp="1"/>
          </p:cNvSpPr>
          <p:nvPr>
            <p:ph idx="1"/>
          </p:nvPr>
        </p:nvSpPr>
        <p:spPr/>
        <p:txBody>
          <a:bodyPr>
            <a:normAutofit lnSpcReduction="10000"/>
          </a:bodyPr>
          <a:lstStyle/>
          <a:p>
            <a:r>
              <a:rPr lang="en-US" sz="3200" dirty="0"/>
              <a:t>Every item has an equal opportunity of being picked without their being any impact on others following them.</a:t>
            </a:r>
          </a:p>
          <a:p>
            <a:r>
              <a:rPr lang="en-US" sz="3200" dirty="0"/>
              <a:t>Example: Imagine you are a quality control manager at a chocolate factory, and you want to test the quality of chocolate bars. </a:t>
            </a:r>
          </a:p>
          <a:p>
            <a:r>
              <a:rPr lang="en-US" sz="3200" dirty="0"/>
              <a:t>You assign a unique serial number to each chocolate bar, and then you use a random number generator to select 20 chocolate bars from the entire production. This ensures that each chocolate bar has an equal chance of being tested.</a:t>
            </a:r>
          </a:p>
        </p:txBody>
      </p:sp>
    </p:spTree>
    <p:extLst>
      <p:ext uri="{BB962C8B-B14F-4D97-AF65-F5344CB8AC3E}">
        <p14:creationId xmlns:p14="http://schemas.microsoft.com/office/powerpoint/2010/main" val="19537631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B713-039B-54A5-5934-427C2DFD0D34}"/>
              </a:ext>
            </a:extLst>
          </p:cNvPr>
          <p:cNvSpPr>
            <a:spLocks noGrp="1"/>
          </p:cNvSpPr>
          <p:nvPr>
            <p:ph type="title"/>
          </p:nvPr>
        </p:nvSpPr>
        <p:spPr/>
        <p:txBody>
          <a:bodyPr/>
          <a:lstStyle/>
          <a:p>
            <a:r>
              <a:rPr lang="en-US" dirty="0"/>
              <a:t>Systematic Sampling</a:t>
            </a:r>
          </a:p>
        </p:txBody>
      </p:sp>
      <p:sp>
        <p:nvSpPr>
          <p:cNvPr id="3" name="Content Placeholder 2">
            <a:extLst>
              <a:ext uri="{FF2B5EF4-FFF2-40B4-BE49-F238E27FC236}">
                <a16:creationId xmlns:a16="http://schemas.microsoft.com/office/drawing/2014/main" id="{9F25739F-80FD-A799-68DE-332D1D8A0B92}"/>
              </a:ext>
            </a:extLst>
          </p:cNvPr>
          <p:cNvSpPr>
            <a:spLocks noGrp="1"/>
          </p:cNvSpPr>
          <p:nvPr>
            <p:ph idx="1"/>
          </p:nvPr>
        </p:nvSpPr>
        <p:spPr/>
        <p:txBody>
          <a:bodyPr>
            <a:normAutofit lnSpcReduction="10000"/>
          </a:bodyPr>
          <a:lstStyle/>
          <a:p>
            <a:r>
              <a:rPr lang="en-US" sz="3600" dirty="0"/>
              <a:t>It involves selecting every nth item from a population. </a:t>
            </a:r>
          </a:p>
          <a:p>
            <a:r>
              <a:rPr lang="en-US" sz="3600" dirty="0"/>
              <a:t>For example, if you have a list of students and you select every 10th student, that's systematic sampling.</a:t>
            </a:r>
          </a:p>
          <a:p>
            <a:r>
              <a:rPr lang="en-US" sz="3600" dirty="0"/>
              <a:t>If you are running a customer feedback program for a retail store with a daily footfall of 300 customers, you can select a systematic sample by choosing every 10th customer as they enter the store.</a:t>
            </a:r>
          </a:p>
        </p:txBody>
      </p:sp>
    </p:spTree>
    <p:extLst>
      <p:ext uri="{BB962C8B-B14F-4D97-AF65-F5344CB8AC3E}">
        <p14:creationId xmlns:p14="http://schemas.microsoft.com/office/powerpoint/2010/main" val="30060461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16DE-5869-738D-498A-E25FEC7C3515}"/>
              </a:ext>
            </a:extLst>
          </p:cNvPr>
          <p:cNvSpPr>
            <a:spLocks noGrp="1"/>
          </p:cNvSpPr>
          <p:nvPr>
            <p:ph type="title"/>
          </p:nvPr>
        </p:nvSpPr>
        <p:spPr/>
        <p:txBody>
          <a:bodyPr/>
          <a:lstStyle/>
          <a:p>
            <a:r>
              <a:rPr lang="en-US" dirty="0"/>
              <a:t>Stratified Sampling</a:t>
            </a:r>
          </a:p>
        </p:txBody>
      </p:sp>
      <p:sp>
        <p:nvSpPr>
          <p:cNvPr id="3" name="Content Placeholder 2">
            <a:extLst>
              <a:ext uri="{FF2B5EF4-FFF2-40B4-BE49-F238E27FC236}">
                <a16:creationId xmlns:a16="http://schemas.microsoft.com/office/drawing/2014/main" id="{2C7C39AD-0F95-3B1F-2A89-767D492C17D2}"/>
              </a:ext>
            </a:extLst>
          </p:cNvPr>
          <p:cNvSpPr>
            <a:spLocks noGrp="1"/>
          </p:cNvSpPr>
          <p:nvPr>
            <p:ph idx="1"/>
          </p:nvPr>
        </p:nvSpPr>
        <p:spPr/>
        <p:txBody>
          <a:bodyPr>
            <a:normAutofit lnSpcReduction="10000"/>
          </a:bodyPr>
          <a:lstStyle/>
          <a:p>
            <a:r>
              <a:rPr lang="en-US" sz="3600" dirty="0"/>
              <a:t>It divides the population into subgroups or strata based on certain characteristics (e.g., age, gender), and then samples are randomly selected from each stratum</a:t>
            </a:r>
          </a:p>
          <a:p>
            <a:r>
              <a:rPr lang="en-US" sz="3600" dirty="0"/>
              <a:t>Example: Let's say you are conducting a survey on smartphone preferences. You divide the population into strata based on age groups: under 18, 18-35, and over 35. Within each stratum, you randomly select a sample of individuals. </a:t>
            </a:r>
          </a:p>
        </p:txBody>
      </p:sp>
    </p:spTree>
    <p:extLst>
      <p:ext uri="{BB962C8B-B14F-4D97-AF65-F5344CB8AC3E}">
        <p14:creationId xmlns:p14="http://schemas.microsoft.com/office/powerpoint/2010/main" val="2581838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520D77A-A8B7-FA0C-7FDA-E6372EBAE72C}"/>
              </a:ext>
            </a:extLst>
          </p:cNvPr>
          <p:cNvSpPr>
            <a:spLocks noGrp="1"/>
          </p:cNvSpPr>
          <p:nvPr>
            <p:ph type="title"/>
          </p:nvPr>
        </p:nvSpPr>
        <p:spPr>
          <a:xfrm>
            <a:off x="594360" y="365125"/>
            <a:ext cx="10401300" cy="1325563"/>
          </a:xfrm>
        </p:spPr>
        <p:txBody>
          <a:bodyPr/>
          <a:lstStyle/>
          <a:p>
            <a:r>
              <a:rPr lang="en-US" dirty="0"/>
              <a:t>Probability Sampling</a:t>
            </a:r>
          </a:p>
        </p:txBody>
      </p:sp>
      <p:pic>
        <p:nvPicPr>
          <p:cNvPr id="5" name="Picture 4">
            <a:extLst>
              <a:ext uri="{FF2B5EF4-FFF2-40B4-BE49-F238E27FC236}">
                <a16:creationId xmlns:a16="http://schemas.microsoft.com/office/drawing/2014/main" id="{6BE36EE1-1252-5302-8C28-59BD2B6CC4E6}"/>
              </a:ext>
            </a:extLst>
          </p:cNvPr>
          <p:cNvPicPr>
            <a:picLocks noChangeAspect="1"/>
          </p:cNvPicPr>
          <p:nvPr/>
        </p:nvPicPr>
        <p:blipFill>
          <a:blip r:embed="rId2"/>
          <a:stretch>
            <a:fillRect/>
          </a:stretch>
        </p:blipFill>
        <p:spPr>
          <a:xfrm>
            <a:off x="2121396" y="1272494"/>
            <a:ext cx="7741061" cy="5263923"/>
          </a:xfrm>
          <a:prstGeom prst="rect">
            <a:avLst/>
          </a:prstGeom>
          <a:noFill/>
        </p:spPr>
      </p:pic>
    </p:spTree>
    <p:extLst>
      <p:ext uri="{BB962C8B-B14F-4D97-AF65-F5344CB8AC3E}">
        <p14:creationId xmlns:p14="http://schemas.microsoft.com/office/powerpoint/2010/main" val="2635865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B4A2-91E7-38ED-621D-F334E35AA0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6CB9D9-A234-0E87-8E44-598D5B2DD628}"/>
              </a:ext>
            </a:extLst>
          </p:cNvPr>
          <p:cNvSpPr>
            <a:spLocks noGrp="1"/>
          </p:cNvSpPr>
          <p:nvPr>
            <p:ph idx="1"/>
          </p:nvPr>
        </p:nvSpPr>
        <p:spPr/>
        <p:txBody>
          <a:bodyPr/>
          <a:lstStyle/>
          <a:p>
            <a:endParaRPr lang="en-US"/>
          </a:p>
        </p:txBody>
      </p:sp>
      <p:pic>
        <p:nvPicPr>
          <p:cNvPr id="2050" name="Picture 2" descr="Types Of Sampling Methods - Steps, Examples &amp; Worksheet">
            <a:extLst>
              <a:ext uri="{FF2B5EF4-FFF2-40B4-BE49-F238E27FC236}">
                <a16:creationId xmlns:a16="http://schemas.microsoft.com/office/drawing/2014/main" id="{E5E9280B-06CC-5832-8DC6-8064799AD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06889"/>
            <a:ext cx="1005840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22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Rejection of Reviewed Papers</a:t>
            </a:r>
            <a:br>
              <a:rPr lang="en-US" dirty="0"/>
            </a:br>
            <a:endParaRPr lang="en-US" dirty="0"/>
          </a:p>
        </p:txBody>
      </p:sp>
      <p:sp>
        <p:nvSpPr>
          <p:cNvPr id="3" name="Content Placeholder 2"/>
          <p:cNvSpPr>
            <a:spLocks noGrp="1"/>
          </p:cNvSpPr>
          <p:nvPr>
            <p:ph idx="1"/>
          </p:nvPr>
        </p:nvSpPr>
        <p:spPr/>
        <p:txBody>
          <a:bodyPr>
            <a:normAutofit/>
          </a:bodyPr>
          <a:lstStyle/>
          <a:p>
            <a:r>
              <a:rPr lang="en-US" dirty="0"/>
              <a:t>Most reviewers look for reasons to reject a paper, not to accept it. Do not give them easy reasons. </a:t>
            </a:r>
          </a:p>
          <a:p>
            <a:endParaRPr lang="en-US" dirty="0"/>
          </a:p>
        </p:txBody>
      </p:sp>
      <p:sp>
        <p:nvSpPr>
          <p:cNvPr id="5" name="Slide Number Placeholder 4"/>
          <p:cNvSpPr>
            <a:spLocks noGrp="1"/>
          </p:cNvSpPr>
          <p:nvPr>
            <p:ph type="sldNum" sz="quarter" idx="12"/>
          </p:nvPr>
        </p:nvSpPr>
        <p:spPr/>
        <p:txBody>
          <a:bodyPr/>
          <a:lstStyle/>
          <a:p>
            <a:fld id="{C963A66D-593B-4BCE-9196-67B2B5BD8414}" type="slidenum">
              <a:rPr lang="en-US" smtClean="0"/>
              <a:t>7</a:t>
            </a:fld>
            <a:endParaRPr lang="en-US"/>
          </a:p>
        </p:txBody>
      </p:sp>
      <p:sp>
        <p:nvSpPr>
          <p:cNvPr id="6" name="Footer Placeholder 5"/>
          <p:cNvSpPr>
            <a:spLocks noGrp="1"/>
          </p:cNvSpPr>
          <p:nvPr>
            <p:ph type="ftr" sz="quarter" idx="11"/>
          </p:nvPr>
        </p:nvSpPr>
        <p:spPr/>
        <p:txBody>
          <a:bodyPr/>
          <a:lstStyle/>
          <a:p>
            <a:r>
              <a:rPr lang="en-US" dirty="0"/>
              <a:t>Understanding the Process of Writing Papers for MTT-S Publications</a:t>
            </a:r>
          </a:p>
        </p:txBody>
      </p:sp>
    </p:spTree>
    <p:extLst>
      <p:ext uri="{BB962C8B-B14F-4D97-AF65-F5344CB8AC3E}">
        <p14:creationId xmlns:p14="http://schemas.microsoft.com/office/powerpoint/2010/main" val="6963580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38913-897E-EA7E-F4B2-64B4BEB3CC25}"/>
              </a:ext>
            </a:extLst>
          </p:cNvPr>
          <p:cNvSpPr>
            <a:spLocks noGrp="1"/>
          </p:cNvSpPr>
          <p:nvPr>
            <p:ph type="title"/>
          </p:nvPr>
        </p:nvSpPr>
        <p:spPr/>
        <p:txBody>
          <a:bodyPr/>
          <a:lstStyle/>
          <a:p>
            <a:r>
              <a:rPr lang="en-US" dirty="0"/>
              <a:t>Benefits of Probability Sampling</a:t>
            </a:r>
          </a:p>
        </p:txBody>
      </p:sp>
      <p:sp>
        <p:nvSpPr>
          <p:cNvPr id="3" name="Content Placeholder 2">
            <a:extLst>
              <a:ext uri="{FF2B5EF4-FFF2-40B4-BE49-F238E27FC236}">
                <a16:creationId xmlns:a16="http://schemas.microsoft.com/office/drawing/2014/main" id="{31E7C24D-092D-2814-BDBB-13F0F221A272}"/>
              </a:ext>
            </a:extLst>
          </p:cNvPr>
          <p:cNvSpPr>
            <a:spLocks noGrp="1"/>
          </p:cNvSpPr>
          <p:nvPr>
            <p:ph idx="1"/>
          </p:nvPr>
        </p:nvSpPr>
        <p:spPr>
          <a:xfrm>
            <a:off x="594360" y="1825625"/>
            <a:ext cx="11087100" cy="4351338"/>
          </a:xfrm>
        </p:spPr>
        <p:txBody>
          <a:bodyPr>
            <a:normAutofit fontScale="85000" lnSpcReduction="20000"/>
          </a:bodyPr>
          <a:lstStyle/>
          <a:p>
            <a:r>
              <a:rPr lang="en-US" b="1" dirty="0"/>
              <a:t>Reduced bias</a:t>
            </a:r>
            <a:r>
              <a:rPr lang="en-US" dirty="0"/>
              <a:t>: helps to reduce bias in the sample by ensuring that everyone has a chance of being selected. </a:t>
            </a:r>
          </a:p>
          <a:p>
            <a:r>
              <a:rPr lang="en-US" b="1" dirty="0"/>
              <a:t>Statistical validity:</a:t>
            </a:r>
            <a:r>
              <a:rPr lang="en-US" dirty="0"/>
              <a:t> allows researchers to make inferences about the population based on the sample results. </a:t>
            </a:r>
          </a:p>
          <a:p>
            <a:r>
              <a:rPr lang="en-US" b="1" dirty="0"/>
              <a:t>Increased transparency</a:t>
            </a:r>
            <a:r>
              <a:rPr lang="en-US" dirty="0"/>
              <a:t>: more transparent than non-probability sampling methods. This is because the selection process is based on random chance, which can be easily verified.</a:t>
            </a:r>
          </a:p>
          <a:p>
            <a:r>
              <a:rPr lang="en-US" b="1" dirty="0"/>
              <a:t>Ability to calculate sampling error:</a:t>
            </a:r>
            <a:r>
              <a:rPr lang="en-US" dirty="0"/>
              <a:t> allows researchers to calculate the sampling error, which is the difference between the sample results and the population results. This information can be used to determine the confidence level of the results.</a:t>
            </a:r>
          </a:p>
          <a:p>
            <a:r>
              <a:rPr lang="en-US" b="1" dirty="0"/>
              <a:t>Increased confidence in results</a:t>
            </a:r>
            <a:r>
              <a:rPr lang="en-US" dirty="0"/>
              <a:t>: researchers can be more confident that their results are accurate and can be generalized to the population as a whole.</a:t>
            </a:r>
          </a:p>
        </p:txBody>
      </p:sp>
    </p:spTree>
    <p:extLst>
      <p:ext uri="{BB962C8B-B14F-4D97-AF65-F5344CB8AC3E}">
        <p14:creationId xmlns:p14="http://schemas.microsoft.com/office/powerpoint/2010/main" val="170700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3C3A-B8E7-6B1E-CF06-7922D07AADC8}"/>
              </a:ext>
            </a:extLst>
          </p:cNvPr>
          <p:cNvSpPr>
            <a:spLocks noGrp="1"/>
          </p:cNvSpPr>
          <p:nvPr>
            <p:ph type="title"/>
          </p:nvPr>
        </p:nvSpPr>
        <p:spPr/>
        <p:txBody>
          <a:bodyPr/>
          <a:lstStyle/>
          <a:p>
            <a:r>
              <a:rPr lang="en-US" dirty="0"/>
              <a:t>Non-probabilistic Sampling</a:t>
            </a:r>
          </a:p>
        </p:txBody>
      </p:sp>
      <p:sp>
        <p:nvSpPr>
          <p:cNvPr id="3" name="Content Placeholder 2">
            <a:extLst>
              <a:ext uri="{FF2B5EF4-FFF2-40B4-BE49-F238E27FC236}">
                <a16:creationId xmlns:a16="http://schemas.microsoft.com/office/drawing/2014/main" id="{7D8E7B7F-A739-8980-2A9C-558203CCD4AD}"/>
              </a:ext>
            </a:extLst>
          </p:cNvPr>
          <p:cNvSpPr>
            <a:spLocks noGrp="1"/>
          </p:cNvSpPr>
          <p:nvPr>
            <p:ph idx="1"/>
          </p:nvPr>
        </p:nvSpPr>
        <p:spPr/>
        <p:txBody>
          <a:bodyPr>
            <a:normAutofit lnSpcReduction="10000"/>
          </a:bodyPr>
          <a:lstStyle/>
          <a:p>
            <a:r>
              <a:rPr lang="en-US" sz="3200" b="0" i="0" dirty="0">
                <a:effectLst/>
              </a:rPr>
              <a:t>Non-probability sampling is a method of selecting a pattern from a population in a manner that does not involve random choice.</a:t>
            </a:r>
          </a:p>
          <a:p>
            <a:r>
              <a:rPr lang="en-US" sz="3200" b="0" i="0" dirty="0">
                <a:effectLst/>
              </a:rPr>
              <a:t>depend on subjective judgment, convenience, or different non-random strategies to pick participants</a:t>
            </a:r>
            <a:endParaRPr lang="en-US" sz="3200" dirty="0"/>
          </a:p>
          <a:p>
            <a:r>
              <a:rPr lang="en-US" sz="3200" b="0" i="0" dirty="0">
                <a:effectLst/>
              </a:rPr>
              <a:t>usually used in conditions where random sampling can be tough, impractical, or high-priced, consisting of qualitative studies</a:t>
            </a:r>
          </a:p>
          <a:p>
            <a:r>
              <a:rPr lang="en-US" sz="3200" b="0" i="0" dirty="0">
                <a:effectLst/>
              </a:rPr>
              <a:t>can introduce bias into the sample</a:t>
            </a:r>
            <a:endParaRPr lang="en-US" sz="3200" dirty="0"/>
          </a:p>
        </p:txBody>
      </p:sp>
    </p:spTree>
    <p:extLst>
      <p:ext uri="{BB962C8B-B14F-4D97-AF65-F5344CB8AC3E}">
        <p14:creationId xmlns:p14="http://schemas.microsoft.com/office/powerpoint/2010/main" val="6189845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60A0-0CD4-47D6-EF0F-6F7E0981FF49}"/>
              </a:ext>
            </a:extLst>
          </p:cNvPr>
          <p:cNvSpPr>
            <a:spLocks noGrp="1"/>
          </p:cNvSpPr>
          <p:nvPr>
            <p:ph type="title"/>
          </p:nvPr>
        </p:nvSpPr>
        <p:spPr/>
        <p:txBody>
          <a:bodyPr/>
          <a:lstStyle/>
          <a:p>
            <a:r>
              <a:rPr lang="en-US" dirty="0"/>
              <a:t>Convenience sampling (or haphazard sampling)</a:t>
            </a:r>
          </a:p>
        </p:txBody>
      </p:sp>
      <p:sp>
        <p:nvSpPr>
          <p:cNvPr id="3" name="Content Placeholder 2">
            <a:extLst>
              <a:ext uri="{FF2B5EF4-FFF2-40B4-BE49-F238E27FC236}">
                <a16:creationId xmlns:a16="http://schemas.microsoft.com/office/drawing/2014/main" id="{F47C1976-EEE7-A79C-1B23-65737E5363A6}"/>
              </a:ext>
            </a:extLst>
          </p:cNvPr>
          <p:cNvSpPr>
            <a:spLocks noGrp="1"/>
          </p:cNvSpPr>
          <p:nvPr>
            <p:ph idx="1"/>
          </p:nvPr>
        </p:nvSpPr>
        <p:spPr>
          <a:xfrm>
            <a:off x="594359" y="1825625"/>
            <a:ext cx="11096897" cy="4351338"/>
          </a:xfrm>
        </p:spPr>
        <p:txBody>
          <a:bodyPr>
            <a:normAutofit lnSpcReduction="10000"/>
          </a:bodyPr>
          <a:lstStyle/>
          <a:p>
            <a:r>
              <a:rPr lang="en-US" sz="3600" b="0" i="0" dirty="0">
                <a:effectLst/>
              </a:rPr>
              <a:t>Researchers choose members based on their accessibility and proximity, making it convenient to collect information</a:t>
            </a:r>
          </a:p>
          <a:p>
            <a:r>
              <a:rPr lang="en-US" sz="3600" b="0" i="0" dirty="0">
                <a:effectLst/>
              </a:rPr>
              <a:t>For example, surveying humans at a shopping center or a nearby park would be considered a convenience pattern.</a:t>
            </a:r>
            <a:endParaRPr lang="en-US" sz="3600" dirty="0"/>
          </a:p>
          <a:p>
            <a:r>
              <a:rPr lang="en-US" sz="3600" b="0" i="0" dirty="0">
                <a:effectLst/>
              </a:rPr>
              <a:t>While this method is simple to implement, it frequently outcomes in a biased sample, as it may not represent the complete population.</a:t>
            </a:r>
            <a:endParaRPr lang="en-US" sz="3600" dirty="0"/>
          </a:p>
        </p:txBody>
      </p:sp>
    </p:spTree>
    <p:extLst>
      <p:ext uri="{BB962C8B-B14F-4D97-AF65-F5344CB8AC3E}">
        <p14:creationId xmlns:p14="http://schemas.microsoft.com/office/powerpoint/2010/main" val="13310461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4A0B-20AF-1B82-1005-05A53501DE71}"/>
              </a:ext>
            </a:extLst>
          </p:cNvPr>
          <p:cNvSpPr>
            <a:spLocks noGrp="1"/>
          </p:cNvSpPr>
          <p:nvPr>
            <p:ph type="title"/>
          </p:nvPr>
        </p:nvSpPr>
        <p:spPr/>
        <p:txBody>
          <a:bodyPr/>
          <a:lstStyle/>
          <a:p>
            <a:r>
              <a:rPr lang="en-US" dirty="0"/>
              <a:t>Judgmental or Purposive Sampling</a:t>
            </a:r>
          </a:p>
        </p:txBody>
      </p:sp>
      <p:sp>
        <p:nvSpPr>
          <p:cNvPr id="3" name="Content Placeholder 2">
            <a:extLst>
              <a:ext uri="{FF2B5EF4-FFF2-40B4-BE49-F238E27FC236}">
                <a16:creationId xmlns:a16="http://schemas.microsoft.com/office/drawing/2014/main" id="{681C383C-0944-F1D2-1F57-E09680F97DAC}"/>
              </a:ext>
            </a:extLst>
          </p:cNvPr>
          <p:cNvSpPr>
            <a:spLocks noGrp="1"/>
          </p:cNvSpPr>
          <p:nvPr>
            <p:ph idx="1"/>
          </p:nvPr>
        </p:nvSpPr>
        <p:spPr>
          <a:xfrm>
            <a:off x="594360" y="1825625"/>
            <a:ext cx="11132820" cy="4667250"/>
          </a:xfrm>
        </p:spPr>
        <p:txBody>
          <a:bodyPr>
            <a:normAutofit fontScale="92500" lnSpcReduction="10000"/>
          </a:bodyPr>
          <a:lstStyle/>
          <a:p>
            <a:r>
              <a:rPr lang="en-US" sz="3200" dirty="0"/>
              <a:t>researchers handpick individuals who they consider are the maximum applicable or knowledgeable approximately the study topic</a:t>
            </a:r>
          </a:p>
          <a:p>
            <a:r>
              <a:rPr lang="en-US" sz="3200" dirty="0"/>
              <a:t>frequently utilized in qualitative studies</a:t>
            </a:r>
          </a:p>
          <a:p>
            <a:r>
              <a:rPr lang="en-US" sz="3200" dirty="0"/>
              <a:t>can introduce researcher bias and may not be appropriate for generalization.</a:t>
            </a:r>
          </a:p>
          <a:p>
            <a:r>
              <a:rPr lang="en-US" sz="3200" dirty="0"/>
              <a:t>Example: Suppose a researcher is conducting a study on the performance of top-performing employee in a big company. Instead of choosing employee randomly, the researcher chooses to interview employee who have acquired a couple of awards and recognitions for their terrific work.</a:t>
            </a:r>
          </a:p>
        </p:txBody>
      </p:sp>
    </p:spTree>
    <p:extLst>
      <p:ext uri="{BB962C8B-B14F-4D97-AF65-F5344CB8AC3E}">
        <p14:creationId xmlns:p14="http://schemas.microsoft.com/office/powerpoint/2010/main" val="29377632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F6E7-60EE-7AA8-387E-D97CF251E75E}"/>
              </a:ext>
            </a:extLst>
          </p:cNvPr>
          <p:cNvSpPr>
            <a:spLocks noGrp="1"/>
          </p:cNvSpPr>
          <p:nvPr>
            <p:ph type="title"/>
          </p:nvPr>
        </p:nvSpPr>
        <p:spPr/>
        <p:txBody>
          <a:bodyPr/>
          <a:lstStyle/>
          <a:p>
            <a:r>
              <a:rPr lang="en-US" dirty="0"/>
              <a:t>Snowball Sampling</a:t>
            </a:r>
          </a:p>
        </p:txBody>
      </p:sp>
      <p:sp>
        <p:nvSpPr>
          <p:cNvPr id="3" name="Content Placeholder 2">
            <a:extLst>
              <a:ext uri="{FF2B5EF4-FFF2-40B4-BE49-F238E27FC236}">
                <a16:creationId xmlns:a16="http://schemas.microsoft.com/office/drawing/2014/main" id="{5E53899F-A111-D18D-C7B1-1FE5ABBEF30D}"/>
              </a:ext>
            </a:extLst>
          </p:cNvPr>
          <p:cNvSpPr>
            <a:spLocks noGrp="1"/>
          </p:cNvSpPr>
          <p:nvPr>
            <p:ph idx="1"/>
          </p:nvPr>
        </p:nvSpPr>
        <p:spPr/>
        <p:txBody>
          <a:bodyPr>
            <a:normAutofit/>
          </a:bodyPr>
          <a:lstStyle/>
          <a:p>
            <a:r>
              <a:rPr lang="en-US" sz="3600" dirty="0"/>
              <a:t>usually used while the target population is hard to reach, which include hidden or marginalized communities. </a:t>
            </a:r>
          </a:p>
          <a:p>
            <a:r>
              <a:rPr lang="en-US" sz="3600" dirty="0"/>
              <a:t>A researcher begins with some initial individuals after which asks them to refer others who match the studies standards</a:t>
            </a:r>
          </a:p>
          <a:p>
            <a:r>
              <a:rPr lang="en-US" sz="3600" dirty="0"/>
              <a:t>valuable for analyzing small, elusive populations however may suffer from chain-referral bias</a:t>
            </a:r>
          </a:p>
        </p:txBody>
      </p:sp>
    </p:spTree>
    <p:extLst>
      <p:ext uri="{BB962C8B-B14F-4D97-AF65-F5344CB8AC3E}">
        <p14:creationId xmlns:p14="http://schemas.microsoft.com/office/powerpoint/2010/main" val="15046028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4D9E-AD52-BDA1-1091-17429F793634}"/>
              </a:ext>
            </a:extLst>
          </p:cNvPr>
          <p:cNvSpPr>
            <a:spLocks noGrp="1"/>
          </p:cNvSpPr>
          <p:nvPr>
            <p:ph type="title"/>
          </p:nvPr>
        </p:nvSpPr>
        <p:spPr/>
        <p:txBody>
          <a:bodyPr/>
          <a:lstStyle/>
          <a:p>
            <a:r>
              <a:rPr lang="en-US" dirty="0"/>
              <a:t>Quota Sampling</a:t>
            </a:r>
          </a:p>
        </p:txBody>
      </p:sp>
      <p:sp>
        <p:nvSpPr>
          <p:cNvPr id="3" name="Content Placeholder 2">
            <a:extLst>
              <a:ext uri="{FF2B5EF4-FFF2-40B4-BE49-F238E27FC236}">
                <a16:creationId xmlns:a16="http://schemas.microsoft.com/office/drawing/2014/main" id="{45B0435B-DF43-B0F7-7143-C1351D9D4E06}"/>
              </a:ext>
            </a:extLst>
          </p:cNvPr>
          <p:cNvSpPr>
            <a:spLocks noGrp="1"/>
          </p:cNvSpPr>
          <p:nvPr>
            <p:ph idx="1"/>
          </p:nvPr>
        </p:nvSpPr>
        <p:spPr/>
        <p:txBody>
          <a:bodyPr>
            <a:normAutofit/>
          </a:bodyPr>
          <a:lstStyle/>
          <a:p>
            <a:r>
              <a:rPr lang="en-US" sz="3600" dirty="0"/>
              <a:t>entails dividing the population into subgroups or strata and then putting a quota for each subgroup</a:t>
            </a:r>
          </a:p>
          <a:p>
            <a:r>
              <a:rPr lang="en-US" sz="3600" dirty="0"/>
              <a:t>Researchers acquire records from individuals within every subgroup till the quota is met</a:t>
            </a:r>
          </a:p>
          <a:p>
            <a:r>
              <a:rPr lang="en-US" sz="3600" dirty="0"/>
              <a:t>it does not assure representativeness and can lead to selection bias if the quotas are not carefully designed</a:t>
            </a:r>
          </a:p>
        </p:txBody>
      </p:sp>
    </p:spTree>
    <p:extLst>
      <p:ext uri="{BB962C8B-B14F-4D97-AF65-F5344CB8AC3E}">
        <p14:creationId xmlns:p14="http://schemas.microsoft.com/office/powerpoint/2010/main" val="24901670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itle 1">
            <a:extLst>
              <a:ext uri="{FF2B5EF4-FFF2-40B4-BE49-F238E27FC236}">
                <a16:creationId xmlns:a16="http://schemas.microsoft.com/office/drawing/2014/main" id="{B1F74C8C-0EF9-8891-0CC2-6E33017A389B}"/>
              </a:ext>
            </a:extLst>
          </p:cNvPr>
          <p:cNvSpPr>
            <a:spLocks noGrp="1"/>
          </p:cNvSpPr>
          <p:nvPr>
            <p:ph type="title"/>
          </p:nvPr>
        </p:nvSpPr>
        <p:spPr>
          <a:xfrm>
            <a:off x="594360" y="365125"/>
            <a:ext cx="10401300" cy="1325563"/>
          </a:xfrm>
        </p:spPr>
        <p:txBody>
          <a:bodyPr/>
          <a:lstStyle/>
          <a:p>
            <a:r>
              <a:rPr lang="en-US" dirty="0"/>
              <a:t>Non-probabilistic Sampling</a:t>
            </a:r>
          </a:p>
        </p:txBody>
      </p:sp>
      <p:pic>
        <p:nvPicPr>
          <p:cNvPr id="3074" name="Picture 2" descr="Non-Probability sampling | GeeksforGeeks">
            <a:extLst>
              <a:ext uri="{FF2B5EF4-FFF2-40B4-BE49-F238E27FC236}">
                <a16:creationId xmlns:a16="http://schemas.microsoft.com/office/drawing/2014/main" id="{25F0C845-B659-5302-E178-545DA5976C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34147" y="1625351"/>
            <a:ext cx="9103224" cy="4551612"/>
          </a:xfrm>
          <a:prstGeom prst="rect">
            <a:avLst/>
          </a:prstGeom>
          <a:solidFill>
            <a:srgbClr val="FFFFFF"/>
          </a:solidFill>
        </p:spPr>
      </p:pic>
    </p:spTree>
    <p:extLst>
      <p:ext uri="{BB962C8B-B14F-4D97-AF65-F5344CB8AC3E}">
        <p14:creationId xmlns:p14="http://schemas.microsoft.com/office/powerpoint/2010/main" val="33673182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6075-023F-C2E1-D512-F36733BF2983}"/>
              </a:ext>
            </a:extLst>
          </p:cNvPr>
          <p:cNvSpPr>
            <a:spLocks noGrp="1"/>
          </p:cNvSpPr>
          <p:nvPr>
            <p:ph type="title"/>
          </p:nvPr>
        </p:nvSpPr>
        <p:spPr/>
        <p:txBody>
          <a:bodyPr/>
          <a:lstStyle/>
          <a:p>
            <a:r>
              <a:rPr lang="en-US" dirty="0"/>
              <a:t>Limitations of Non-Probability Sampling</a:t>
            </a:r>
          </a:p>
        </p:txBody>
      </p:sp>
      <p:sp>
        <p:nvSpPr>
          <p:cNvPr id="3" name="Content Placeholder 2">
            <a:extLst>
              <a:ext uri="{FF2B5EF4-FFF2-40B4-BE49-F238E27FC236}">
                <a16:creationId xmlns:a16="http://schemas.microsoft.com/office/drawing/2014/main" id="{0ED87D91-BDFB-92F2-95E3-887A5C2D63BC}"/>
              </a:ext>
            </a:extLst>
          </p:cNvPr>
          <p:cNvSpPr>
            <a:spLocks noGrp="1"/>
          </p:cNvSpPr>
          <p:nvPr>
            <p:ph idx="1"/>
          </p:nvPr>
        </p:nvSpPr>
        <p:spPr>
          <a:xfrm>
            <a:off x="594360" y="1825624"/>
            <a:ext cx="11247120" cy="4872355"/>
          </a:xfrm>
        </p:spPr>
        <p:txBody>
          <a:bodyPr>
            <a:normAutofit/>
          </a:bodyPr>
          <a:lstStyle/>
          <a:p>
            <a:r>
              <a:rPr lang="en-US" b="1" dirty="0"/>
              <a:t>Bias:</a:t>
            </a:r>
            <a:r>
              <a:rPr lang="en-US" dirty="0"/>
              <a:t> Often introduce choice bias, because the sample may not correctly replicate the characteristics of the whole population.</a:t>
            </a:r>
          </a:p>
          <a:p>
            <a:r>
              <a:rPr lang="en-US" b="1" dirty="0"/>
              <a:t>Limited Generalizability</a:t>
            </a:r>
            <a:r>
              <a:rPr lang="en-US" dirty="0"/>
              <a:t>: Findings might not be generalized to the wider population, making them less suitable for making population-level inferences.</a:t>
            </a:r>
          </a:p>
          <a:p>
            <a:r>
              <a:rPr lang="en-US" b="1" dirty="0"/>
              <a:t>Subjectivity</a:t>
            </a:r>
            <a:r>
              <a:rPr lang="en-US" dirty="0"/>
              <a:t>: It is based on the researcher's judgment and restraint, that could introduce researcher bias into the pattern selection process.</a:t>
            </a:r>
          </a:p>
          <a:p>
            <a:r>
              <a:rPr lang="en-US" b="1" dirty="0"/>
              <a:t>Unknown Error Rates</a:t>
            </a:r>
            <a:r>
              <a:rPr lang="en-US" dirty="0"/>
              <a:t>: Unlike probability sampling, which provides known errors rates, non-probability sampling lacks a clear framework for quantifying and controlling errors.</a:t>
            </a:r>
          </a:p>
        </p:txBody>
      </p:sp>
    </p:spTree>
    <p:extLst>
      <p:ext uri="{BB962C8B-B14F-4D97-AF65-F5344CB8AC3E}">
        <p14:creationId xmlns:p14="http://schemas.microsoft.com/office/powerpoint/2010/main" val="2149509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5" name="Text Placeholder 4">
            <a:extLst>
              <a:ext uri="{FF2B5EF4-FFF2-40B4-BE49-F238E27FC236}">
                <a16:creationId xmlns:a16="http://schemas.microsoft.com/office/drawing/2014/main" id="{0DAE2E3D-1E42-8587-7342-DCB38CA2F593}"/>
              </a:ext>
            </a:extLst>
          </p:cNvPr>
          <p:cNvSpPr>
            <a:spLocks noGrp="1"/>
          </p:cNvSpPr>
          <p:nvPr>
            <p:ph type="body" sz="quarter" idx="11"/>
          </p:nvPr>
        </p:nvSpPr>
        <p:spPr/>
        <p:txBody>
          <a:bodyPr/>
          <a:lstStyle/>
          <a:p>
            <a:r>
              <a:rPr lang="en-US" dirty="0"/>
              <a:t>Questions?</a:t>
            </a:r>
          </a:p>
        </p:txBody>
      </p:sp>
    </p:spTree>
    <p:extLst>
      <p:ext uri="{BB962C8B-B14F-4D97-AF65-F5344CB8AC3E}">
        <p14:creationId xmlns:p14="http://schemas.microsoft.com/office/powerpoint/2010/main" val="426113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Not Referencing Prior Papers by Authors </a:t>
            </a:r>
          </a:p>
        </p:txBody>
      </p:sp>
      <p:sp>
        <p:nvSpPr>
          <p:cNvPr id="3" name="Content Placeholder 2"/>
          <p:cNvSpPr>
            <a:spLocks noGrp="1"/>
          </p:cNvSpPr>
          <p:nvPr>
            <p:ph idx="1"/>
          </p:nvPr>
        </p:nvSpPr>
        <p:spPr/>
        <p:txBody>
          <a:bodyPr>
            <a:normAutofit/>
          </a:bodyPr>
          <a:lstStyle/>
          <a:p>
            <a:r>
              <a:rPr lang="en-US" sz="3200" dirty="0"/>
              <a:t>Every publication rules require every paper to be new. There is no definition of how different a paper must be to be new. </a:t>
            </a:r>
          </a:p>
          <a:p>
            <a:pPr lvl="1"/>
            <a:r>
              <a:rPr lang="en-US" sz="2800" dirty="0"/>
              <a:t>Generally, new material must be technical content, not more references and longer introduction. </a:t>
            </a:r>
          </a:p>
          <a:p>
            <a:r>
              <a:rPr lang="en-US" sz="3200" dirty="0"/>
              <a:t>However, not referencing your own work that is similar almost always results in rejection. </a:t>
            </a:r>
          </a:p>
          <a:p>
            <a:r>
              <a:rPr lang="en-US" sz="3200" dirty="0"/>
              <a:t>Using search engines, the editor or the reviewers will find prior papers by the authors</a:t>
            </a:r>
          </a:p>
          <a:p>
            <a:endParaRPr lang="en-US" sz="3200" dirty="0"/>
          </a:p>
        </p:txBody>
      </p:sp>
      <p:sp>
        <p:nvSpPr>
          <p:cNvPr id="5" name="Slide Number Placeholder 4"/>
          <p:cNvSpPr>
            <a:spLocks noGrp="1"/>
          </p:cNvSpPr>
          <p:nvPr>
            <p:ph type="sldNum" sz="quarter" idx="12"/>
          </p:nvPr>
        </p:nvSpPr>
        <p:spPr/>
        <p:txBody>
          <a:bodyPr/>
          <a:lstStyle/>
          <a:p>
            <a:fld id="{C963A66D-593B-4BCE-9196-67B2B5BD8414}" type="slidenum">
              <a:rPr lang="en-US" smtClean="0"/>
              <a:t>8</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704306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Low Novelty</a:t>
            </a:r>
          </a:p>
        </p:txBody>
      </p:sp>
      <p:sp>
        <p:nvSpPr>
          <p:cNvPr id="3" name="Content Placeholder 2"/>
          <p:cNvSpPr>
            <a:spLocks noGrp="1"/>
          </p:cNvSpPr>
          <p:nvPr>
            <p:ph idx="1"/>
          </p:nvPr>
        </p:nvSpPr>
        <p:spPr/>
        <p:txBody>
          <a:bodyPr>
            <a:normAutofit/>
          </a:bodyPr>
          <a:lstStyle/>
          <a:p>
            <a:r>
              <a:rPr lang="en-US" sz="3600" dirty="0"/>
              <a:t>Paper is very similar to prior paper by other authors. </a:t>
            </a:r>
          </a:p>
          <a:p>
            <a:endParaRPr lang="en-US" sz="3600" dirty="0"/>
          </a:p>
        </p:txBody>
      </p:sp>
      <p:sp>
        <p:nvSpPr>
          <p:cNvPr id="5" name="Slide Number Placeholder 4"/>
          <p:cNvSpPr>
            <a:spLocks noGrp="1"/>
          </p:cNvSpPr>
          <p:nvPr>
            <p:ph type="sldNum" sz="quarter" idx="12"/>
          </p:nvPr>
        </p:nvSpPr>
        <p:spPr/>
        <p:txBody>
          <a:bodyPr/>
          <a:lstStyle/>
          <a:p>
            <a:fld id="{C963A66D-593B-4BCE-9196-67B2B5BD8414}" type="slidenum">
              <a:rPr lang="en-US" smtClean="0"/>
              <a:t>9</a:t>
            </a:fld>
            <a:endParaRPr lang="en-US"/>
          </a:p>
        </p:txBody>
      </p:sp>
      <p:sp>
        <p:nvSpPr>
          <p:cNvPr id="6" name="Footer Placeholder 5"/>
          <p:cNvSpPr>
            <a:spLocks noGrp="1"/>
          </p:cNvSpPr>
          <p:nvPr>
            <p:ph type="ftr" sz="quarter" idx="11"/>
          </p:nvPr>
        </p:nvSpPr>
        <p:spPr>
          <a:xfrm>
            <a:off x="4038600" y="6356350"/>
            <a:ext cx="4114800" cy="365125"/>
          </a:xfrm>
        </p:spPr>
        <p:txBody>
          <a:bodyPr/>
          <a:lstStyle/>
          <a:p>
            <a:r>
              <a:rPr lang="en-US" dirty="0"/>
              <a:t>Understanding the Process of Writing Papers for MTT-S Publications</a:t>
            </a:r>
          </a:p>
        </p:txBody>
      </p:sp>
    </p:spTree>
    <p:extLst>
      <p:ext uri="{BB962C8B-B14F-4D97-AF65-F5344CB8AC3E}">
        <p14:creationId xmlns:p14="http://schemas.microsoft.com/office/powerpoint/2010/main" val="115655029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{5CC4BB5A-B47A-45BF-AD85-01F2F844A097}tf78853419_win32</Template>
  <TotalTime>8463</TotalTime>
  <Words>4287</Words>
  <Application>Microsoft Office PowerPoint</Application>
  <PresentationFormat>Widescreen</PresentationFormat>
  <Paragraphs>421</Paragraphs>
  <Slides>78</Slides>
  <Notes>22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90" baseType="lpstr">
      <vt:lpstr>Arial</vt:lpstr>
      <vt:lpstr>Calibri</vt:lpstr>
      <vt:lpstr>Franklin Gothic Book</vt:lpstr>
      <vt:lpstr>Franklin Gothic Demi</vt:lpstr>
      <vt:lpstr>Google Sans</vt:lpstr>
      <vt:lpstr>Helvetica</vt:lpstr>
      <vt:lpstr>Nunito</vt:lpstr>
      <vt:lpstr>Nunito Sans</vt:lpstr>
      <vt:lpstr>Times New Roman</vt:lpstr>
      <vt:lpstr>Wingdings</vt:lpstr>
      <vt:lpstr>Custom</vt:lpstr>
      <vt:lpstr>Document</vt:lpstr>
      <vt:lpstr>Research Methodology   CS 5001   Instructor: Dr. Ramoza Ahsan</vt:lpstr>
      <vt:lpstr>Agenda</vt:lpstr>
      <vt:lpstr>Online Quiz </vt:lpstr>
      <vt:lpstr>Project Presentations </vt:lpstr>
      <vt:lpstr>Project Presentations </vt:lpstr>
      <vt:lpstr>Reasons for Rejection of Papers </vt:lpstr>
      <vt:lpstr>Reasons for Rejection of Reviewed Papers </vt:lpstr>
      <vt:lpstr>1. Not Referencing Prior Papers by Authors </vt:lpstr>
      <vt:lpstr>2. Low Novelty</vt:lpstr>
      <vt:lpstr>3. Not State of the Art </vt:lpstr>
      <vt:lpstr>4. Unsupported Claims</vt:lpstr>
      <vt:lpstr>5. Method not Fully Explained</vt:lpstr>
      <vt:lpstr>6. Poor grammar or incorrect use of English</vt:lpstr>
      <vt:lpstr>Writing Algorithms in the Paper</vt:lpstr>
      <vt:lpstr> Writing Algorithms </vt:lpstr>
      <vt:lpstr> Writing Algorithms - Presentation of Algorithms </vt:lpstr>
      <vt:lpstr> Writing Algorithms - Presentation of Algorithms </vt:lpstr>
      <vt:lpstr> Writing Algorithms - Presentation of Algorithms </vt:lpstr>
      <vt:lpstr> Writing Algorithms - Presentation of Algorithms </vt:lpstr>
      <vt:lpstr> Writing Algorithms - Presentation of Algorithms </vt:lpstr>
      <vt:lpstr> Writing Algorithms - Formalisms </vt:lpstr>
      <vt:lpstr>Some Examples from Literature</vt:lpstr>
      <vt:lpstr>Some Examples from Literature</vt:lpstr>
      <vt:lpstr>Some Examples from Literature</vt:lpstr>
      <vt:lpstr> Writing Algorithms - Level of Detail </vt:lpstr>
      <vt:lpstr> Writing Algorithms - Notation </vt:lpstr>
      <vt:lpstr> Writing Algorithms - Asymptotic Cost </vt:lpstr>
      <vt:lpstr>Quantitative vs Qualitative Research </vt:lpstr>
      <vt:lpstr>Quantitative vs Qualitative Research </vt:lpstr>
      <vt:lpstr>Quantitative vs Qualitative Research </vt:lpstr>
      <vt:lpstr>Quantitative vs Qualitative Research </vt:lpstr>
      <vt:lpstr>Qualitative Research </vt:lpstr>
      <vt:lpstr>Quantitative Research</vt:lpstr>
      <vt:lpstr>Key Differences</vt:lpstr>
      <vt:lpstr>PowerPoint Presentation</vt:lpstr>
      <vt:lpstr>PowerPoint Presentation</vt:lpstr>
      <vt:lpstr>Types of Qualitative Research</vt:lpstr>
      <vt:lpstr>Interviews</vt:lpstr>
      <vt:lpstr>Focus Groups</vt:lpstr>
      <vt:lpstr>Documentary Analysis</vt:lpstr>
      <vt:lpstr>Ethnographies</vt:lpstr>
      <vt:lpstr>How to appraise Qualitative Research</vt:lpstr>
      <vt:lpstr>Key Questions </vt:lpstr>
      <vt:lpstr>Key Questions </vt:lpstr>
      <vt:lpstr>Questions about the sample  </vt:lpstr>
      <vt:lpstr>Quantitative Research</vt:lpstr>
      <vt:lpstr>Quantitative Research</vt:lpstr>
      <vt:lpstr>Quantitative Research</vt:lpstr>
      <vt:lpstr>Advantages of quantitative approaches </vt:lpstr>
      <vt:lpstr>Types of Quantitative Research</vt:lpstr>
      <vt:lpstr>Survey using questionnaire </vt:lpstr>
      <vt:lpstr>Existing Databases/datasets </vt:lpstr>
      <vt:lpstr>Experiments </vt:lpstr>
      <vt:lpstr>How to appraise Quantitative Research</vt:lpstr>
      <vt:lpstr>Assessing Methods</vt:lpstr>
      <vt:lpstr>Case Scenario</vt:lpstr>
      <vt:lpstr>Crime Reduction Program, City of Greenwood</vt:lpstr>
      <vt:lpstr>You are the mayor. Would you support this request based upon the results of this study? </vt:lpstr>
      <vt:lpstr>More Problems</vt:lpstr>
      <vt:lpstr>More Problems</vt:lpstr>
      <vt:lpstr>Sampling Methods</vt:lpstr>
      <vt:lpstr>Sampling Methods</vt:lpstr>
      <vt:lpstr>Types of Sampling Methods</vt:lpstr>
      <vt:lpstr>Probability Sampling</vt:lpstr>
      <vt:lpstr>Random Sampling</vt:lpstr>
      <vt:lpstr>Systematic Sampling</vt:lpstr>
      <vt:lpstr>Stratified Sampling</vt:lpstr>
      <vt:lpstr>Probability Sampling</vt:lpstr>
      <vt:lpstr>PowerPoint Presentation</vt:lpstr>
      <vt:lpstr>Benefits of Probability Sampling</vt:lpstr>
      <vt:lpstr>Non-probabilistic Sampling</vt:lpstr>
      <vt:lpstr>Convenience sampling (or haphazard sampling)</vt:lpstr>
      <vt:lpstr>Judgmental or Purposive Sampling</vt:lpstr>
      <vt:lpstr>Snowball Sampling</vt:lpstr>
      <vt:lpstr>Quota Sampling</vt:lpstr>
      <vt:lpstr>Non-probabilistic Sampling</vt:lpstr>
      <vt:lpstr>Limitations of Non-Probability Sampling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Ramoza Ahsan</dc:creator>
  <cp:lastModifiedBy>Ramoza Ahsan</cp:lastModifiedBy>
  <cp:revision>127</cp:revision>
  <dcterms:created xsi:type="dcterms:W3CDTF">2025-01-23T10:00:25Z</dcterms:created>
  <dcterms:modified xsi:type="dcterms:W3CDTF">2025-04-27T14:17:16Z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