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0"/>
  </p:notesMasterIdLst>
  <p:handoutMasterIdLst>
    <p:handoutMasterId r:id="rId41"/>
  </p:handoutMasterIdLst>
  <p:sldIdLst>
    <p:sldId id="410" r:id="rId5"/>
    <p:sldId id="547" r:id="rId6"/>
    <p:sldId id="528" r:id="rId7"/>
    <p:sldId id="529" r:id="rId8"/>
    <p:sldId id="521" r:id="rId9"/>
    <p:sldId id="522" r:id="rId10"/>
    <p:sldId id="523" r:id="rId11"/>
    <p:sldId id="524" r:id="rId12"/>
    <p:sldId id="525" r:id="rId13"/>
    <p:sldId id="527" r:id="rId14"/>
    <p:sldId id="530" r:id="rId15"/>
    <p:sldId id="531" r:id="rId16"/>
    <p:sldId id="532" r:id="rId17"/>
    <p:sldId id="533" r:id="rId18"/>
    <p:sldId id="548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5" r:id="rId31"/>
    <p:sldId id="546" r:id="rId32"/>
    <p:sldId id="310" r:id="rId33"/>
    <p:sldId id="312" r:id="rId34"/>
    <p:sldId id="313" r:id="rId35"/>
    <p:sldId id="549" r:id="rId36"/>
    <p:sldId id="550" r:id="rId37"/>
    <p:sldId id="551" r:id="rId38"/>
    <p:sldId id="3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6265" autoAdjust="0"/>
  </p:normalViewPr>
  <p:slideViewPr>
    <p:cSldViewPr snapToGrid="0">
      <p:cViewPr varScale="1">
        <p:scale>
          <a:sx n="44" d="100"/>
          <a:sy n="44" d="100"/>
        </p:scale>
        <p:origin x="1740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limits of human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7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02FA-1997-45A8-B1B0-2A07B1C5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44690-894C-B76D-59A4-6A150AED1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7DF03-FA20-C763-59D7-41B8B44BC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26C4C-F983-DD34-E2F1-08220BF77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70B4C-05E9-4FA3-9099-8149F88A7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861A-5B01-C58A-3D8F-BFB793BE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6CE45-6B5A-514A-4D45-2F66D1BAF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CBB60-B8F6-45EB-D913-1ECB8E76C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C3D9F-7E5D-41E3-251D-C6B7CB533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70B4C-05E9-4FA3-9099-8149F88A7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ED52-CFBC-8F87-8059-5BCB8A54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6DAEA5-1EAB-ACBF-007E-1A0F8FFD5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B4A62-43DA-E762-D61D-88C2EDEDA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4A56-6E38-C3BD-9409-EB6645FCD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70B4C-05E9-4FA3-9099-8149F88A7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DBCE9-32B6-5F52-9386-057624C88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4AFD4D-C527-FBA2-563B-D64235DC9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37A6A-CF73-E59A-056F-57AFC4B8D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0B63A-2522-B735-DF0E-1AD7513EE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70B4C-05E9-4FA3-9099-8149F88A7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https://blogs.sun.ac.za/libraryresearchnews/2019/01/31/research-methods-qualitative-vs-quantitative/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7633C-3BAB-133F-0C95-856F1AC3F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20EE7-5346-AF89-4C95-98A9C8BFB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B0F95-DA0D-1906-3665-9F81EF027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https://blogs.sun.ac.za/libraryresearchnews/2019/01/31/research-methods-qualitative-vs-quantitative/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2E26-CC72-0C39-72FE-7BA6F1106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6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Assess the quality of research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https://youtu.be/vn5qhORY7fY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7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E2A6-78D9-402C-9E4A-84D37708199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CE4B-E4EF-4BAE-ABB1-9AC19311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8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476" y="411479"/>
            <a:ext cx="8264828" cy="3291840"/>
          </a:xfrm>
        </p:spPr>
        <p:txBody>
          <a:bodyPr/>
          <a:lstStyle/>
          <a:p>
            <a:pPr algn="ctr"/>
            <a:r>
              <a:rPr lang="en-US" dirty="0"/>
              <a:t>Research Methodology</a:t>
            </a:r>
            <a:br>
              <a:rPr lang="en-US" dirty="0"/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CS 5001 </a:t>
            </a:r>
            <a:b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Instructor: Dr. Ramoza Ahsan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1C72-AFF0-917D-2A78-84B5972C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0FC2-7C4D-3591-B9AF-104A1D77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68FB-2B4D-03E9-080F-650BA81D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D1A10-AAC5-CF43-0E48-19F0489E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6" y="3043898"/>
            <a:ext cx="4343400" cy="1721939"/>
          </a:xfrm>
          <a:prstGeom prst="rect">
            <a:avLst/>
          </a:prstGeom>
        </p:spPr>
      </p:pic>
      <p:pic>
        <p:nvPicPr>
          <p:cNvPr id="4" name="Picture 3" descr="A group of squares with white text&#10;&#10;AI-generated content may be incorrect.">
            <a:extLst>
              <a:ext uri="{FF2B5EF4-FFF2-40B4-BE49-F238E27FC236}">
                <a16:creationId xmlns:a16="http://schemas.microsoft.com/office/drawing/2014/main" id="{58F8248A-786B-67C5-3107-05DF4DA311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89" b="-3"/>
          <a:stretch/>
        </p:blipFill>
        <p:spPr>
          <a:xfrm>
            <a:off x="6161318" y="433539"/>
            <a:ext cx="4774474" cy="6123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674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8367A-13D5-7BD9-55AA-64B734C1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5E9E-AE91-F5B9-2A09-61A900A8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Qualitative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76778-F96E-5F16-1B2A-6B0B2A7E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879BE-127D-E6D9-4837-73493663D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A761-A312-5955-1746-FFA0BC60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74FA-5549-D173-7520-9A134008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690688"/>
            <a:ext cx="11227526" cy="4802187"/>
          </a:xfrm>
        </p:spPr>
        <p:txBody>
          <a:bodyPr>
            <a:normAutofit/>
          </a:bodyPr>
          <a:lstStyle/>
          <a:p>
            <a:r>
              <a:rPr lang="en-US" sz="3600" dirty="0"/>
              <a:t>Generally referred to as a conversation with a purpose</a:t>
            </a:r>
          </a:p>
          <a:p>
            <a:r>
              <a:rPr lang="en-US" sz="3600" dirty="0"/>
              <a:t>Interested in gaining an individual’s interpretation of an issue</a:t>
            </a:r>
          </a:p>
          <a:p>
            <a:r>
              <a:rPr lang="en-US" sz="3600" dirty="0"/>
              <a:t>Differs from a conversation in that there is a research purpose, </a:t>
            </a:r>
          </a:p>
          <a:p>
            <a:r>
              <a:rPr lang="en-US" sz="3600" dirty="0"/>
              <a:t>a structure, a method of capturing the responses and a process for analyzing the responses</a:t>
            </a:r>
          </a:p>
        </p:txBody>
      </p:sp>
    </p:spTree>
    <p:extLst>
      <p:ext uri="{BB962C8B-B14F-4D97-AF65-F5344CB8AC3E}">
        <p14:creationId xmlns:p14="http://schemas.microsoft.com/office/powerpoint/2010/main" val="130817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195D9-8F61-0C36-45A5-AE0FD013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D09E-952A-5B03-CEC8-700FEB7A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A097-3710-61B6-4464-4A8F857C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057400"/>
            <a:ext cx="11227526" cy="4435475"/>
          </a:xfrm>
        </p:spPr>
        <p:txBody>
          <a:bodyPr>
            <a:normAutofit/>
          </a:bodyPr>
          <a:lstStyle/>
          <a:p>
            <a:r>
              <a:rPr lang="en-US" sz="3200" dirty="0"/>
              <a:t>Interviews with a group of individuals (6-8 is the optimum size)</a:t>
            </a:r>
          </a:p>
          <a:p>
            <a:r>
              <a:rPr lang="en-US" sz="3200" dirty="0"/>
              <a:t>Can be more or less structured in the format of the questioning</a:t>
            </a:r>
          </a:p>
          <a:p>
            <a:r>
              <a:rPr lang="en-US" sz="3200" dirty="0"/>
              <a:t>Facilitation of the group discussion by the researcher is key</a:t>
            </a:r>
          </a:p>
          <a:p>
            <a:r>
              <a:rPr lang="en-US" sz="3200" dirty="0"/>
              <a:t>Importance of group dynamics – both positive and negative – that effect the process</a:t>
            </a:r>
          </a:p>
          <a:p>
            <a:r>
              <a:rPr lang="en-US" sz="3200" dirty="0"/>
              <a:t>Observation of the process is as important as the spoken contribution</a:t>
            </a:r>
          </a:p>
        </p:txBody>
      </p:sp>
    </p:spTree>
    <p:extLst>
      <p:ext uri="{BB962C8B-B14F-4D97-AF65-F5344CB8AC3E}">
        <p14:creationId xmlns:p14="http://schemas.microsoft.com/office/powerpoint/2010/main" val="41123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241F2-E97C-567C-9FD4-044817D1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0D43-9E99-76F1-0CCA-E5247DD8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8449-35EE-2BF4-714D-4183B94D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057400"/>
            <a:ext cx="11227526" cy="4435475"/>
          </a:xfrm>
        </p:spPr>
        <p:txBody>
          <a:bodyPr>
            <a:normAutofit/>
          </a:bodyPr>
          <a:lstStyle/>
          <a:p>
            <a:r>
              <a:rPr lang="en-US" sz="3600" dirty="0"/>
              <a:t>Various types of documents produced in social life – professional records, newspaper stories, diaries.</a:t>
            </a:r>
          </a:p>
          <a:p>
            <a:r>
              <a:rPr lang="en-US" sz="3600" dirty="0"/>
              <a:t>Often intended as objective statements of fact but are socially constructed</a:t>
            </a:r>
          </a:p>
          <a:p>
            <a:r>
              <a:rPr lang="en-US" sz="3600" dirty="0"/>
              <a:t>There is the surface meaning (of what is said) and the underlying meaning (of what is intended)</a:t>
            </a:r>
          </a:p>
        </p:txBody>
      </p:sp>
    </p:spTree>
    <p:extLst>
      <p:ext uri="{BB962C8B-B14F-4D97-AF65-F5344CB8AC3E}">
        <p14:creationId xmlns:p14="http://schemas.microsoft.com/office/powerpoint/2010/main" val="3454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A34A-2069-FA5F-8BAD-22DEDAB8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33CB-FBE0-E032-672A-9B625A99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Char char="+"/>
            </a:pPr>
            <a:r>
              <a:rPr lang="en-US" altLang="LID4096" sz="3600" dirty="0"/>
              <a:t>Observational field work done in the actual context being studied</a:t>
            </a:r>
          </a:p>
          <a:p>
            <a:pPr eaLnBrk="1" hangingPunct="1">
              <a:buFontTx/>
              <a:buChar char="+"/>
            </a:pPr>
            <a:r>
              <a:rPr lang="en-US" altLang="LID4096" sz="3600" dirty="0"/>
              <a:t>Focus on how individuals interrelate in their own environment (and the influence of this environment)</a:t>
            </a:r>
          </a:p>
          <a:p>
            <a:pPr eaLnBrk="1" hangingPunct="1">
              <a:buFontTx/>
              <a:buChar char="-"/>
            </a:pPr>
            <a:r>
              <a:rPr lang="en-US" altLang="LID4096" sz="3600" dirty="0"/>
              <a:t>Difficult to interpret/analyze</a:t>
            </a:r>
          </a:p>
          <a:p>
            <a:pPr eaLnBrk="1" hangingPunct="1">
              <a:buFontTx/>
              <a:buChar char="-"/>
            </a:pPr>
            <a:r>
              <a:rPr lang="en-US" altLang="LID4096" sz="3600" dirty="0"/>
              <a:t>Time consuming/expensive</a:t>
            </a:r>
          </a:p>
          <a:p>
            <a:pPr eaLnBrk="1" hangingPunct="1">
              <a:buFontTx/>
              <a:buChar char="-"/>
            </a:pPr>
            <a:r>
              <a:rPr lang="en-US" altLang="LID4096" sz="3600" dirty="0"/>
              <a:t>Can influence subject behavior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091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1FF3-6CC9-0A4A-A47E-2AF38470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appraise Qualitative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45A1-B509-4F43-D6A7-56DC5155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2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FEE0-FD3C-43A4-62D8-A43D0101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84CB-DC08-97EC-F446-A70BC2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Is there a clear research question being posed:</a:t>
            </a:r>
          </a:p>
          <a:p>
            <a:r>
              <a:rPr lang="en-US" sz="3600" dirty="0"/>
              <a:t>	How do female victims of domestic violence make sense of the response of the police to their situation?</a:t>
            </a:r>
          </a:p>
          <a:p>
            <a:r>
              <a:rPr lang="en-US" sz="3600" dirty="0"/>
              <a:t>Is a qualitative methodology appropriate?</a:t>
            </a:r>
          </a:p>
          <a:p>
            <a:r>
              <a:rPr lang="en-US" sz="3600" dirty="0"/>
              <a:t>Is the particular qualitative method (</a:t>
            </a:r>
            <a:r>
              <a:rPr lang="en-US" sz="3600" dirty="0" err="1"/>
              <a:t>eg</a:t>
            </a:r>
            <a:r>
              <a:rPr lang="en-US" sz="3600" dirty="0"/>
              <a:t> interviewing, documentary analysis, observation) fit for purpose?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254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D4E1A-A0A4-6D14-57A6-1B485DFD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4E6A-B37D-F59D-7D40-5CAF8105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2E0-99B3-5136-6B29-BE460FD3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1825625"/>
            <a:ext cx="11096897" cy="466725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Has the researcher used an appropriate method and sample?</a:t>
            </a:r>
          </a:p>
          <a:p>
            <a:r>
              <a:rPr lang="en-US" sz="3200" dirty="0"/>
              <a:t>Do the findings link to the data?</a:t>
            </a:r>
          </a:p>
          <a:p>
            <a:r>
              <a:rPr lang="en-US" sz="3200" dirty="0"/>
              <a:t>Are the inferences and conclusions drawn by the researcher logical?</a:t>
            </a:r>
          </a:p>
          <a:p>
            <a:r>
              <a:rPr lang="en-US" sz="3200" dirty="0"/>
              <a:t>Have the categories of findings been appropriately constructed?</a:t>
            </a:r>
          </a:p>
          <a:p>
            <a:r>
              <a:rPr lang="en-US" sz="3200" dirty="0"/>
              <a:t>What is the degree of researcher bias and is it clear what checks have been put in place to deal with these?</a:t>
            </a:r>
          </a:p>
          <a:p>
            <a:r>
              <a:rPr lang="en-US" sz="3200" dirty="0"/>
              <a:t>What strategies have been employed to increase the credibility of the findings?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937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D0F1-E168-B096-B89C-08A3DBD4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the sample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1E4B-6C7E-80F6-0DDA-8C3A9917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1825625"/>
            <a:ext cx="108574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is a need to ensure that the subjects being studied are appropriate to the research question:</a:t>
            </a:r>
          </a:p>
          <a:p>
            <a:pPr marL="0" indent="0">
              <a:buNone/>
            </a:pPr>
            <a:r>
              <a:rPr lang="en-US" dirty="0"/>
              <a:t>		Would you interview female victims of domestic violence or 					police officers?</a:t>
            </a:r>
          </a:p>
          <a:p>
            <a:endParaRPr lang="en-US" dirty="0"/>
          </a:p>
          <a:p>
            <a:r>
              <a:rPr lang="en-US" dirty="0"/>
              <a:t>How many individuals/groups/situations need to be studied to make the findings generalizable?</a:t>
            </a:r>
          </a:p>
          <a:p>
            <a:r>
              <a:rPr lang="en-US" dirty="0"/>
              <a:t>How are the participants in the research recruited and might this bias the findings: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Do you interview victims who have never contacted the 					police? Or only those where the police have prosecuted the 					perpetrator?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5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BB2A74-6EE7-6911-AC66-DB18F02F0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772" y="411479"/>
            <a:ext cx="9427029" cy="3291840"/>
          </a:xfrm>
        </p:spPr>
        <p:txBody>
          <a:bodyPr/>
          <a:lstStyle/>
          <a:p>
            <a:pPr algn="ctr"/>
            <a:r>
              <a:rPr lang="en-US" dirty="0"/>
              <a:t>Quantitative vs Qualitative Research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1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DA23-7536-012E-641C-0A43CAB7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3A01-2422-72BB-306B-3536283A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Aliaga and Gunderson (2000) quantitative research attempts to explain things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‘by collecting numerical data that are analyzed using mathematically based methods (in particular statistics)’.</a:t>
            </a:r>
          </a:p>
          <a:p>
            <a:endParaRPr lang="en-US" dirty="0"/>
          </a:p>
          <a:p>
            <a:r>
              <a:rPr lang="en-US" dirty="0"/>
              <a:t>The important distinction is that quantitative data needs to be numerical (otherwise it can’t be analyzed)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5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47117-A7DF-FED7-5085-91AEE754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B162-14E5-3FA4-6522-73641059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B8AC-FEE8-80F4-705E-467FA165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 such there are some questions that are particularly suited to collecting numerical data –</a:t>
            </a:r>
          </a:p>
          <a:p>
            <a:endParaRPr lang="en-US" sz="3200" dirty="0"/>
          </a:p>
          <a:p>
            <a:r>
              <a:rPr lang="en-US" sz="3200" dirty="0"/>
              <a:t>How many people in the population have a diagnoses of diabetes?</a:t>
            </a:r>
          </a:p>
          <a:p>
            <a:r>
              <a:rPr lang="en-US" sz="3200" dirty="0"/>
              <a:t>What is the average mark of students enrolled on post-graduate courses at QUB or Ulster?</a:t>
            </a:r>
          </a:p>
        </p:txBody>
      </p:sp>
    </p:spTree>
    <p:extLst>
      <p:ext uri="{BB962C8B-B14F-4D97-AF65-F5344CB8AC3E}">
        <p14:creationId xmlns:p14="http://schemas.microsoft.com/office/powerpoint/2010/main" val="45655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CE7D-709F-75E0-4061-90A1080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9259-C430-58C7-5FB2-F32DC5DD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are also types of data that aren’t naturally numerical, but we can transform them e.g. </a:t>
            </a:r>
          </a:p>
          <a:p>
            <a:endParaRPr lang="en-US" sz="3600" dirty="0"/>
          </a:p>
          <a:p>
            <a:r>
              <a:rPr lang="en-US" sz="3600" dirty="0"/>
              <a:t>E.g. questionnaires that ask people to rate their mood on a number of statements (e.g. ‘strongly agree’, ‘agree’, ‘disagree’ or ‘strongly disagree’). Each statement may be assigned a number from 1 -4)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711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32B7-B6F4-A95D-762E-67D54EC3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quantitative approaches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B99B-73FB-BDF2-DAC0-77E0027A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we need to answer population level questions (e.g. how many of those in care have experienced trauma?)</a:t>
            </a:r>
          </a:p>
          <a:p>
            <a:r>
              <a:rPr lang="en-US" sz="3600" dirty="0"/>
              <a:t>Sometimes we need to test a hypothesis (e.g. if X engaged in Y their outcomes would improve by Z%</a:t>
            </a:r>
          </a:p>
          <a:p>
            <a:r>
              <a:rPr lang="en-US" sz="3600" dirty="0"/>
              <a:t>Sometimes we need to know the link between to things (e.g. diet and disease)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197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05B6-6C72-B191-D3F1-AA52F26F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730-831A-6DA0-AF0A-56E3721F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FB15-9D6D-2BC5-FB77-B9206B53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using questionnaire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A00C-D2AC-1FC4-CF70-565F620C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Relatively cheap to administer; if completed with a researcher can confirm or clarify questions</a:t>
            </a:r>
          </a:p>
          <a:p>
            <a:endParaRPr lang="en-US" sz="3600" dirty="0"/>
          </a:p>
          <a:p>
            <a:r>
              <a:rPr lang="en-US" sz="3600" dirty="0"/>
              <a:t>May restrict number of respondents; can exclude some of the population e.g. those without phones, those who can’t communicate verbally etc.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121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E0C5-DA2A-0081-DD00-8CC11620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Databases/datasets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8FA8-0A4E-97FC-5DE4-DB05BCB7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Secondary data-relatively cheap; study can review existing large data sets</a:t>
            </a:r>
          </a:p>
          <a:p>
            <a:endParaRPr lang="en-US" sz="3600" dirty="0"/>
          </a:p>
          <a:p>
            <a:r>
              <a:rPr lang="en-US" sz="3600" dirty="0"/>
              <a:t>Coding may have already taken place; you are not responsible for issues around data collection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755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9BB0-B866-E7F6-B03D-7C151E29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4E23-4803-F46B-BADD-4B4EC5CE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1292840" cy="4667250"/>
          </a:xfrm>
        </p:spPr>
        <p:txBody>
          <a:bodyPr>
            <a:normAutofit/>
          </a:bodyPr>
          <a:lstStyle/>
          <a:p>
            <a:r>
              <a:rPr lang="en-US" dirty="0"/>
              <a:t>An experiment is where the researcher intervenes to change something (e.g., gives some patients a drug) and then observes what happens.</a:t>
            </a:r>
          </a:p>
          <a:p>
            <a:endParaRPr lang="en-US" dirty="0"/>
          </a:p>
          <a:p>
            <a:r>
              <a:rPr lang="en-US" dirty="0"/>
              <a:t>Example: Researchers would randomly assign participants to either a control group (receiving a placebo) or an experimental group (receiving the drug) and then measure a specific outcome, like blood pressure readings, after a certain period. The results would be statistically analyzed to determine if the drug has a significant effect on the outcome. </a:t>
            </a:r>
          </a:p>
        </p:txBody>
      </p:sp>
    </p:spTree>
    <p:extLst>
      <p:ext uri="{BB962C8B-B14F-4D97-AF65-F5344CB8AC3E}">
        <p14:creationId xmlns:p14="http://schemas.microsoft.com/office/powerpoint/2010/main" val="122997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BEC1-BA70-9319-E7D8-443B8A32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appraise 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2A28-38D7-1E8D-DCD8-16E26ED7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1825624"/>
            <a:ext cx="11162211" cy="4879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a quantitative methodology appropriate?</a:t>
            </a:r>
          </a:p>
          <a:p>
            <a:r>
              <a:rPr lang="en-US" dirty="0"/>
              <a:t>Is the particular quantitative method (</a:t>
            </a:r>
            <a:r>
              <a:rPr lang="en-US" dirty="0" err="1"/>
              <a:t>eg</a:t>
            </a:r>
            <a:r>
              <a:rPr lang="en-US" dirty="0"/>
              <a:t> experiment, survey,  interviewing, database) fit for purpose?</a:t>
            </a:r>
          </a:p>
          <a:p>
            <a:r>
              <a:rPr lang="en-US" dirty="0"/>
              <a:t>Has the researcher used an appropriate method and sample?</a:t>
            </a:r>
          </a:p>
          <a:p>
            <a:r>
              <a:rPr lang="en-US" dirty="0"/>
              <a:t>Do the findings link to the data?</a:t>
            </a:r>
          </a:p>
          <a:p>
            <a:r>
              <a:rPr lang="en-US" dirty="0"/>
              <a:t>Are the inferences and conclusions drawn by the researcher logical?</a:t>
            </a:r>
          </a:p>
          <a:p>
            <a:r>
              <a:rPr lang="en-US" dirty="0"/>
              <a:t>Have the findings been appropriately analyzed?</a:t>
            </a:r>
          </a:p>
          <a:p>
            <a:r>
              <a:rPr lang="en-US" dirty="0"/>
              <a:t>What is the degree of researcher bias and is it clear what checks have been put in place to deal with these?</a:t>
            </a:r>
          </a:p>
          <a:p>
            <a:r>
              <a:rPr lang="en-US" dirty="0"/>
              <a:t>What strategies have been employed to increase the credibility of the findings?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90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CA3E7C-BCE6-9BE8-942B-52EC7E51E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Assessing Methods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63F3F3-960C-DD38-BF02-4013E50D8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LID4096"/>
              <a:t>Research Question(s) is/are key</a:t>
            </a:r>
          </a:p>
          <a:p>
            <a:pPr eaLnBrk="1" hangingPunct="1"/>
            <a:r>
              <a:rPr lang="en-US" altLang="LID4096"/>
              <a:t>Methods must answer the research question(s)</a:t>
            </a:r>
          </a:p>
          <a:p>
            <a:pPr eaLnBrk="1" hangingPunct="1"/>
            <a:r>
              <a:rPr lang="en-US" altLang="LID4096"/>
              <a:t>Methodology guides application</a:t>
            </a:r>
          </a:p>
          <a:p>
            <a:pPr eaLnBrk="1" hangingPunct="1"/>
            <a:r>
              <a:rPr lang="en-US" altLang="LID4096"/>
              <a:t>Epistemology guides analysis</a:t>
            </a:r>
          </a:p>
          <a:p>
            <a:pPr eaLnBrk="1" hangingPunct="1"/>
            <a:r>
              <a:rPr lang="en-US" altLang="LID4096"/>
              <a:t>All must include “rigor”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66ADE-C79C-82C3-DEEC-D6FA55F94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B75A-8F75-8E22-A17B-66FD652C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 Qualitative Research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6D4A-8DE5-69AF-FC5C-FE9131F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66D-593B-4BCE-9196-67B2B5BD8414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DFD858-0D7B-EBB7-E77D-BA963ED2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1436914"/>
            <a:ext cx="11336383" cy="5055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 methods come to two basic types: qualitative and quantitative</a:t>
            </a:r>
          </a:p>
          <a:p>
            <a:r>
              <a:rPr lang="en-US" dirty="0"/>
              <a:t>Quantitative (indicating that the data collected is in numerical form) and qualitative (indicating that the data collected is not in numerical form).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Often discipline determines which one:</a:t>
            </a:r>
          </a:p>
          <a:p>
            <a:endParaRPr lang="en-US" dirty="0"/>
          </a:p>
          <a:p>
            <a:r>
              <a:rPr lang="en-US" dirty="0"/>
              <a:t>Quantitative – the sciences, as most experimental data results in numerical data.</a:t>
            </a:r>
          </a:p>
          <a:p>
            <a:endParaRPr lang="en-US" dirty="0"/>
          </a:p>
          <a:p>
            <a:r>
              <a:rPr lang="en-US" dirty="0"/>
              <a:t>Qualitative – the humanities and social sciences (including law), as most data worked with is textual or informational, and not quantitative.</a:t>
            </a:r>
          </a:p>
        </p:txBody>
      </p:sp>
    </p:spTree>
    <p:extLst>
      <p:ext uri="{BB962C8B-B14F-4D97-AF65-F5344CB8AC3E}">
        <p14:creationId xmlns:p14="http://schemas.microsoft.com/office/powerpoint/2010/main" val="210868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52BF53D-1C9A-20A8-A43D-99A332870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Case Scenario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7E75F77-6846-80EB-12B8-8DFDC4E13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LID4096" sz="3600" dirty="0"/>
              <a:t>Test your research savvy with the following case.  Assume that you are the Mayor of Greenwood, a small town in Illinois, and you’ve got to make a decision based on the information collected from the following research study.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E37D1C8C-0FCD-5EE4-0E99-19EF13CA7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Helvetica" charset="0"/>
                <a:cs typeface="Times New Roman" pitchFamily="18" charset="0"/>
              </a:rPr>
              <a:t>Crime Reduction Program, City of Greenwood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2DDCE6B1-E8AC-EDB1-BB58-3EB09E4E042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57400" y="3141663"/>
          <a:ext cx="3808413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804160" progId="Word.Document.8">
                  <p:embed/>
                </p:oleObj>
              </mc:Choice>
              <mc:Fallback>
                <p:oleObj name="Document" r:id="rId2" imgW="5486400" imgH="2804160" progId="Word.Document.8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2DDCE6B1-E8AC-EDB1-BB58-3EB09E4E0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141663"/>
                        <a:ext cx="3808413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>
            <a:extLst>
              <a:ext uri="{FF2B5EF4-FFF2-40B4-BE49-F238E27FC236}">
                <a16:creationId xmlns:a16="http://schemas.microsoft.com/office/drawing/2014/main" id="{6793FD40-248F-EF3E-14EB-BE62C7196D4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62222" y="1600199"/>
            <a:ext cx="6152445" cy="48926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LID4096" sz="24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 chief of police wants to experiment with increasing the number of patrol officers (X) to reduce the crime rate (Y).</a:t>
            </a:r>
            <a:endParaRPr lang="en-US" altLang="LID4096" sz="36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LID4096" sz="24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The chief invites all twelve area captains to participate in the experiment; only the 103rd volunteers.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LID4096" sz="36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LID4096" sz="24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In October, patrol officers in the 103rd are increased by 15%.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LID4096" sz="36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LID4096" sz="24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Reported crime drops 5% between September &amp; December. The chief now wants to implement the program citywide.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CDE7DA5-1F38-FADB-D2A5-97AE1C15A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000000"/>
                </a:solidFill>
                <a:latin typeface="Helvetica" charset="0"/>
                <a:cs typeface="Times New Roman" pitchFamily="18" charset="0"/>
              </a:rPr>
              <a:t>You are the mayor. Would you support this request based upon the results of this study?</a:t>
            </a:r>
            <a:r>
              <a:rPr lang="en-US" dirty="0">
                <a:solidFill>
                  <a:srgbClr val="000000"/>
                </a:solidFill>
                <a:latin typeface="Helvetica" charset="0"/>
                <a:cs typeface="Times New Roman" pitchFamily="18" charset="0"/>
              </a:rPr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81BBE7A-E97A-DB17-6EF5-B39041C99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en-US" altLang="LID4096" sz="3600" dirty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Could </a:t>
            </a:r>
            <a:r>
              <a:rPr lang="en-US" altLang="LID4096" sz="36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severe weather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in November and December have caused the crime rate to decline?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LID4096" sz="36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Is </a:t>
            </a:r>
            <a:r>
              <a:rPr lang="en-US" altLang="LID4096" sz="36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crime seasonal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, peaking in the summer and declining in the winter?</a:t>
            </a:r>
            <a:endParaRPr lang="en-US" altLang="LID4096" sz="3600" dirty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endParaRPr lang="en-US" altLang="LID4096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3A68D4F-76C8-9C4F-3DCF-9171040B5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More Problems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566E9EC-AF44-4BB9-E26F-2CB7AB7A1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Since the captain of the 103rd </a:t>
            </a:r>
            <a:r>
              <a:rPr lang="en-US" altLang="LID4096" sz="36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volunteered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for the program, could he have already implemented other programs that account for the decline in crime?</a:t>
            </a:r>
            <a:endParaRPr lang="en-US" altLang="LID4096" sz="3600" dirty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Since the officers in the 103rd </a:t>
            </a:r>
            <a:r>
              <a:rPr lang="en-US" altLang="LID4096" sz="36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knew they were involved</a:t>
            </a:r>
            <a:r>
              <a:rPr lang="en-US" altLang="LID4096" sz="36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in a priority program, is it possible that they recorded reported crime differently?</a:t>
            </a:r>
            <a:endParaRPr lang="en-US" altLang="LID4096" sz="3600" dirty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endParaRPr lang="en-US" altLang="LID4096" sz="3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080473C-64F6-654A-54AB-540C9F601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More Problems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CFB2E86-45EA-061C-5668-F6907895B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LID4096" sz="40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Will the crime reduction impact </a:t>
            </a:r>
            <a:r>
              <a:rPr lang="en-US" altLang="LID4096" sz="40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last very long</a:t>
            </a:r>
            <a:r>
              <a:rPr lang="en-US" altLang="LID4096" sz="40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?</a:t>
            </a:r>
            <a:endParaRPr lang="en-US" altLang="LID4096" sz="4000" dirty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LID4096" sz="40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Could </a:t>
            </a:r>
            <a:r>
              <a:rPr lang="en-US" altLang="LID4096" sz="40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random error</a:t>
            </a:r>
            <a:r>
              <a:rPr lang="en-US" altLang="LID4096" sz="40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in the measurement of the crime rate account for the difference?</a:t>
            </a:r>
            <a:endParaRPr lang="en-US" altLang="LID4096" sz="4000" dirty="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LID4096" sz="40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Was the </a:t>
            </a:r>
            <a:r>
              <a:rPr lang="en-US" altLang="LID4096" sz="40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crime rate</a:t>
            </a:r>
            <a:r>
              <a:rPr lang="en-US" altLang="LID4096" sz="40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in the entire city </a:t>
            </a:r>
            <a:r>
              <a:rPr lang="en-US" altLang="LID4096" sz="4000" u="sng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going down anyway</a:t>
            </a:r>
            <a:r>
              <a:rPr lang="en-US" altLang="LID4096" sz="4000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?</a:t>
            </a:r>
            <a:endParaRPr lang="en-US" altLang="LID4096" sz="40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LID4096" sz="4000" dirty="0"/>
          </a:p>
          <a:p>
            <a:pPr eaLnBrk="1" hangingPunct="1"/>
            <a:endParaRPr lang="en-US" altLang="LID4096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E2E3D-1E42-8587-7342-DCB38CA2F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C986-495C-E7FE-0635-0723F17AD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7381-9F70-183E-CB43-CD4F5536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 Qualitative Research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A660-1E1E-20F2-DE64-B63B8156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66D-593B-4BCE-9196-67B2B5BD8414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2E8B75-7E88-16FF-815E-59E854D1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 time, the social sciences and humanities have started to include quantitative methods as well, introducing a new category called mixed methods. </a:t>
            </a:r>
          </a:p>
          <a:p>
            <a:r>
              <a:rPr lang="en-US" sz="4000" dirty="0"/>
              <a:t>This refers to a mixture of both qualitative and quantitative methods being used in the research.</a:t>
            </a:r>
          </a:p>
        </p:txBody>
      </p:sp>
    </p:spTree>
    <p:extLst>
      <p:ext uri="{BB962C8B-B14F-4D97-AF65-F5344CB8AC3E}">
        <p14:creationId xmlns:p14="http://schemas.microsoft.com/office/powerpoint/2010/main" val="142250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385EF-E3F9-AA27-4CA6-F1C23BF56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1799-90FE-FCDF-05F5-F31479C2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 Qualitative Research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99180-A51C-6273-2B29-568EA9B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66D-593B-4BCE-9196-67B2B5BD8414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40A532-F7D4-3A7F-C2CA-C40FE8AC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1825625"/>
            <a:ext cx="11096897" cy="4667250"/>
          </a:xfrm>
        </p:spPr>
        <p:txBody>
          <a:bodyPr>
            <a:normAutofit/>
          </a:bodyPr>
          <a:lstStyle/>
          <a:p>
            <a:r>
              <a:rPr lang="en-US" sz="3600" dirty="0"/>
              <a:t>Qualitative research explores experiences and meanings through non-numerical data like interviews, and observations.</a:t>
            </a:r>
          </a:p>
          <a:p>
            <a:r>
              <a:rPr lang="en-US" sz="3600" dirty="0"/>
              <a:t>Qualitative research is interpretive (making sense of what’s happening). Most analysis is done in words</a:t>
            </a:r>
          </a:p>
          <a:p>
            <a:r>
              <a:rPr lang="en-US" sz="3600" dirty="0"/>
              <a:t>Quantitative research measures variables and tests theories using numerical data like surveys and experiments. </a:t>
            </a:r>
          </a:p>
        </p:txBody>
      </p:sp>
    </p:spTree>
    <p:extLst>
      <p:ext uri="{BB962C8B-B14F-4D97-AF65-F5344CB8AC3E}">
        <p14:creationId xmlns:p14="http://schemas.microsoft.com/office/powerpoint/2010/main" val="32243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19BCF-6129-D17F-E778-383786522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5077-7EBB-5C51-2EE6-FCB893DA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C147F-4F8F-11E5-6F45-F6E0C258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66D-593B-4BCE-9196-67B2B5BD8414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82CDEC-E68B-CEEA-9296-97742A55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06286"/>
            <a:ext cx="11358154" cy="5551713"/>
          </a:xfrm>
        </p:spPr>
        <p:txBody>
          <a:bodyPr>
            <a:normAutofit/>
          </a:bodyPr>
          <a:lstStyle/>
          <a:p>
            <a:r>
              <a:rPr lang="en-US" b="1" dirty="0"/>
              <a:t>Focus:</a:t>
            </a:r>
            <a:r>
              <a:rPr lang="en-US" dirty="0"/>
              <a:t> Exploring, understanding, and interpreting experiences, meanings, and perspectives. </a:t>
            </a:r>
          </a:p>
          <a:p>
            <a:r>
              <a:rPr lang="en-US" b="1" dirty="0"/>
              <a:t>Data:</a:t>
            </a:r>
            <a:r>
              <a:rPr lang="en-US" dirty="0"/>
              <a:t> Non-numerical data like text, audio, video, and observations. </a:t>
            </a:r>
          </a:p>
          <a:p>
            <a:r>
              <a:rPr lang="en-US" b="1" dirty="0"/>
              <a:t>Methods:</a:t>
            </a:r>
            <a:r>
              <a:rPr lang="en-US" dirty="0"/>
              <a:t> Interviews, focus groups, observations, case studies, and textual analysis. </a:t>
            </a:r>
          </a:p>
          <a:p>
            <a:r>
              <a:rPr lang="en-US" b="1" dirty="0"/>
              <a:t>Analysis:</a:t>
            </a:r>
            <a:r>
              <a:rPr lang="en-US" dirty="0"/>
              <a:t> Interpretive, thematic, and narrative analysis. </a:t>
            </a:r>
          </a:p>
          <a:p>
            <a:r>
              <a:rPr lang="en-US" b="1" dirty="0"/>
              <a:t>Goal:</a:t>
            </a:r>
            <a:r>
              <a:rPr lang="en-US" dirty="0"/>
              <a:t> To gain a deep understanding of a phenomenon, often in a natural setting. </a:t>
            </a:r>
          </a:p>
          <a:p>
            <a:r>
              <a:rPr lang="en-US" b="1" dirty="0"/>
              <a:t>Sample size:</a:t>
            </a:r>
            <a:r>
              <a:rPr lang="en-US" dirty="0"/>
              <a:t> Typically smaller, focusing on in-depth exploration. </a:t>
            </a:r>
          </a:p>
          <a:p>
            <a:r>
              <a:rPr lang="en-US" b="1" dirty="0"/>
              <a:t>Example:</a:t>
            </a:r>
            <a:r>
              <a:rPr lang="en-US" dirty="0"/>
              <a:t> Studying the lived experiences of individuals with a specific illness through interviews. </a:t>
            </a:r>
          </a:p>
        </p:txBody>
      </p:sp>
    </p:spTree>
    <p:extLst>
      <p:ext uri="{BB962C8B-B14F-4D97-AF65-F5344CB8AC3E}">
        <p14:creationId xmlns:p14="http://schemas.microsoft.com/office/powerpoint/2010/main" val="316100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58E9-A122-9EC4-5F7A-C22780D9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A6DD-B589-BD9D-69EE-20C12C09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71600"/>
            <a:ext cx="11227526" cy="5121275"/>
          </a:xfrm>
        </p:spPr>
        <p:txBody>
          <a:bodyPr>
            <a:normAutofit/>
          </a:bodyPr>
          <a:lstStyle/>
          <a:p>
            <a:r>
              <a:rPr lang="en-US" b="1" dirty="0"/>
              <a:t>Focus:</a:t>
            </a:r>
            <a:r>
              <a:rPr lang="en-US" dirty="0"/>
              <a:t> Measuring, quantifying, and testing relationships between variables.</a:t>
            </a:r>
          </a:p>
          <a:p>
            <a:r>
              <a:rPr lang="en-US" b="1" dirty="0"/>
              <a:t>Data:</a:t>
            </a:r>
            <a:r>
              <a:rPr lang="en-US" dirty="0"/>
              <a:t> Numerical data that can be statistically analyzed.</a:t>
            </a:r>
          </a:p>
          <a:p>
            <a:r>
              <a:rPr lang="en-US" b="1" dirty="0"/>
              <a:t>Methods:</a:t>
            </a:r>
            <a:r>
              <a:rPr lang="en-US" dirty="0"/>
              <a:t> Surveys, experiments, statistical analysis.</a:t>
            </a:r>
          </a:p>
          <a:p>
            <a:r>
              <a:rPr lang="en-US" b="1" dirty="0"/>
              <a:t>Analysis:</a:t>
            </a:r>
            <a:r>
              <a:rPr lang="en-US" dirty="0"/>
              <a:t> Statistical methods like t-tests, ANOVA, and regression analysis.</a:t>
            </a:r>
          </a:p>
          <a:p>
            <a:r>
              <a:rPr lang="en-US" b="1" dirty="0"/>
              <a:t>Goal:</a:t>
            </a:r>
            <a:r>
              <a:rPr lang="en-US" dirty="0"/>
              <a:t> To test hypotheses, establish relationships, and make predictions.</a:t>
            </a:r>
          </a:p>
          <a:p>
            <a:r>
              <a:rPr lang="en-US" b="1" dirty="0"/>
              <a:t>Sample size:</a:t>
            </a:r>
            <a:r>
              <a:rPr lang="en-US" dirty="0"/>
              <a:t> Typically larger, allowing for generalization to a broader population.</a:t>
            </a:r>
          </a:p>
          <a:p>
            <a:r>
              <a:rPr lang="en-US" b="1" dirty="0"/>
              <a:t>Example:</a:t>
            </a:r>
            <a:r>
              <a:rPr lang="en-US" dirty="0"/>
              <a:t> Testing the effectiveness of a new drug through a controlled experiment. </a:t>
            </a:r>
          </a:p>
        </p:txBody>
      </p:sp>
    </p:spTree>
    <p:extLst>
      <p:ext uri="{BB962C8B-B14F-4D97-AF65-F5344CB8AC3E}">
        <p14:creationId xmlns:p14="http://schemas.microsoft.com/office/powerpoint/2010/main" val="191218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9441-3540-DD3C-1E1B-CB73D756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4666-0C2B-24CC-9D26-4514792F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F72A2-8501-C2F6-84FE-9987983C5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88" y="1652339"/>
            <a:ext cx="8582172" cy="48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0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D6F0-F4EE-3F19-D234-C39193B0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45A6-F221-C923-320E-5E302E51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CB7FB-8896-6FA4-4487-E3D46B4E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43898"/>
            <a:ext cx="4343400" cy="172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10FE8-F53F-F455-A186-3D564EFCD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602" y="700867"/>
            <a:ext cx="5611008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47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{5CC4BB5A-B47A-45BF-AD85-01F2F844A097}tf78853419_win32</Template>
  <TotalTime>8462</TotalTime>
  <Words>1729</Words>
  <Application>Microsoft Office PowerPoint</Application>
  <PresentationFormat>Widescreen</PresentationFormat>
  <Paragraphs>164</Paragraphs>
  <Slides>35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Franklin Gothic Book</vt:lpstr>
      <vt:lpstr>Franklin Gothic Demi</vt:lpstr>
      <vt:lpstr>Google Sans</vt:lpstr>
      <vt:lpstr>Helvetica</vt:lpstr>
      <vt:lpstr>Times New Roman</vt:lpstr>
      <vt:lpstr>Wingdings</vt:lpstr>
      <vt:lpstr>Custom</vt:lpstr>
      <vt:lpstr>Document</vt:lpstr>
      <vt:lpstr>Research Methodology   CS 5001   Instructor: Dr. Ramoza Ahsan</vt:lpstr>
      <vt:lpstr>Quantitative vs Qualitative Research </vt:lpstr>
      <vt:lpstr>Quantitative vs Qualitative Research </vt:lpstr>
      <vt:lpstr>Quantitative vs Qualitative Research </vt:lpstr>
      <vt:lpstr>Quantitative vs Qualitative Research </vt:lpstr>
      <vt:lpstr>Qualitative Research </vt:lpstr>
      <vt:lpstr>Quantitative Research</vt:lpstr>
      <vt:lpstr>Key Differences</vt:lpstr>
      <vt:lpstr>PowerPoint Presentation</vt:lpstr>
      <vt:lpstr>PowerPoint Presentation</vt:lpstr>
      <vt:lpstr>Types of Qualitative Research</vt:lpstr>
      <vt:lpstr>Interviews</vt:lpstr>
      <vt:lpstr>Focus Groups</vt:lpstr>
      <vt:lpstr>Documentary Analysis</vt:lpstr>
      <vt:lpstr>Ethnographies</vt:lpstr>
      <vt:lpstr>How to appraise Qualitative Research</vt:lpstr>
      <vt:lpstr>Key Questions </vt:lpstr>
      <vt:lpstr>Key Questions </vt:lpstr>
      <vt:lpstr>Questions about the sample  </vt:lpstr>
      <vt:lpstr>Quantitative Research</vt:lpstr>
      <vt:lpstr>Quantitative Research</vt:lpstr>
      <vt:lpstr>Quantitative Research</vt:lpstr>
      <vt:lpstr>Advantages of quantitative approaches </vt:lpstr>
      <vt:lpstr>Types of Quantitative Research</vt:lpstr>
      <vt:lpstr>Survey using questionnaire </vt:lpstr>
      <vt:lpstr>Existing Databases/datasets </vt:lpstr>
      <vt:lpstr>Experiments </vt:lpstr>
      <vt:lpstr>How to appraise Quantitative Research</vt:lpstr>
      <vt:lpstr>Assessing Methods</vt:lpstr>
      <vt:lpstr>Case Scenario</vt:lpstr>
      <vt:lpstr>Crime Reduction Program, City of Greenwood</vt:lpstr>
      <vt:lpstr>You are the mayor. Would you support this request based upon the results of this study? </vt:lpstr>
      <vt:lpstr>More Problems</vt:lpstr>
      <vt:lpstr>More Problems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Ramoza Ahsan</dc:creator>
  <cp:lastModifiedBy>Ramoza Ahsan</cp:lastModifiedBy>
  <cp:revision>126</cp:revision>
  <dcterms:created xsi:type="dcterms:W3CDTF">2025-01-23T10:00:25Z</dcterms:created>
  <dcterms:modified xsi:type="dcterms:W3CDTF">2025-04-25T14:47:55Z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