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24"/>
  </p:notesMasterIdLst>
  <p:handoutMasterIdLst>
    <p:handoutMasterId r:id="rId25"/>
  </p:handoutMasterIdLst>
  <p:sldIdLst>
    <p:sldId id="410" r:id="rId5"/>
    <p:sldId id="553" r:id="rId6"/>
    <p:sldId id="555" r:id="rId7"/>
    <p:sldId id="563" r:id="rId8"/>
    <p:sldId id="564" r:id="rId9"/>
    <p:sldId id="565" r:id="rId10"/>
    <p:sldId id="566" r:id="rId11"/>
    <p:sldId id="567" r:id="rId12"/>
    <p:sldId id="569" r:id="rId13"/>
    <p:sldId id="554" r:id="rId14"/>
    <p:sldId id="568" r:id="rId15"/>
    <p:sldId id="556" r:id="rId16"/>
    <p:sldId id="558" r:id="rId17"/>
    <p:sldId id="559" r:id="rId18"/>
    <p:sldId id="560" r:id="rId19"/>
    <p:sldId id="561" r:id="rId20"/>
    <p:sldId id="557" r:id="rId21"/>
    <p:sldId id="562" r:id="rId22"/>
    <p:sldId id="39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6265" autoAdjust="0"/>
  </p:normalViewPr>
  <p:slideViewPr>
    <p:cSldViewPr snapToGrid="0">
      <p:cViewPr varScale="1">
        <p:scale>
          <a:sx n="44" d="100"/>
          <a:sy n="44" d="100"/>
        </p:scale>
        <p:origin x="1740" y="27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4/25/2025</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4/25/2025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https://www.geeksforgeeks.org/non-probability-sampling/</a:t>
            </a: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35658836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spcAft>
                <a:spcPts val="750"/>
              </a:spcAft>
              <a:buNone/>
            </a:pPr>
            <a:r>
              <a:rPr lang="en-US" b="0" i="0" dirty="0">
                <a:solidFill>
                  <a:srgbClr val="273239"/>
                </a:solidFill>
                <a:effectLst/>
                <a:latin typeface="Nunito" pitchFamily="2" charset="0"/>
              </a:rPr>
              <a:t>The selection is like picking a name out of a hat.</a:t>
            </a:r>
          </a:p>
          <a:p>
            <a:pPr algn="l" rtl="0" fontAlgn="base">
              <a:spcAft>
                <a:spcPts val="750"/>
              </a:spcAft>
            </a:pPr>
            <a:r>
              <a:rPr lang="en-US" b="0" i="0" dirty="0">
                <a:solidFill>
                  <a:srgbClr val="273239"/>
                </a:solidFill>
                <a:effectLst/>
                <a:latin typeface="Nunito" pitchFamily="2" charset="0"/>
              </a:rPr>
              <a:t>Simple random sampling is the most basic and straightforward method</a:t>
            </a: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6</a:t>
            </a:fld>
            <a:endParaRPr lang="en-US" dirty="0"/>
          </a:p>
        </p:txBody>
      </p:sp>
    </p:spTree>
    <p:extLst>
      <p:ext uri="{BB962C8B-B14F-4D97-AF65-F5344CB8AC3E}">
        <p14:creationId xmlns:p14="http://schemas.microsoft.com/office/powerpoint/2010/main" val="751701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especially important when the population is large and diverse.</a:t>
            </a:r>
          </a:p>
        </p:txBody>
      </p:sp>
      <p:sp>
        <p:nvSpPr>
          <p:cNvPr id="4" name="Slide Number Placeholder 3"/>
          <p:cNvSpPr>
            <a:spLocks noGrp="1"/>
          </p:cNvSpPr>
          <p:nvPr>
            <p:ph type="sldNum" sz="quarter" idx="5"/>
          </p:nvPr>
        </p:nvSpPr>
        <p:spPr/>
        <p:txBody>
          <a:bodyPr/>
          <a:lstStyle/>
          <a:p>
            <a:fld id="{A89C7E07-3C67-C64C-8DA0-0404F6303970}" type="slidenum">
              <a:rPr lang="en-US" smtClean="0"/>
              <a:t>11</a:t>
            </a:fld>
            <a:endParaRPr lang="en-US" dirty="0"/>
          </a:p>
        </p:txBody>
      </p:sp>
    </p:spTree>
    <p:extLst>
      <p:ext uri="{BB962C8B-B14F-4D97-AF65-F5344CB8AC3E}">
        <p14:creationId xmlns:p14="http://schemas.microsoft.com/office/powerpoint/2010/main" val="39320988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https://www.geeksforgeeks.org/non-probability-sampling/</a:t>
            </a:r>
          </a:p>
        </p:txBody>
      </p:sp>
      <p:sp>
        <p:nvSpPr>
          <p:cNvPr id="4" name="Slide Number Placeholder 3"/>
          <p:cNvSpPr>
            <a:spLocks noGrp="1"/>
          </p:cNvSpPr>
          <p:nvPr>
            <p:ph type="sldNum" sz="quarter" idx="5"/>
          </p:nvPr>
        </p:nvSpPr>
        <p:spPr/>
        <p:txBody>
          <a:bodyPr/>
          <a:lstStyle/>
          <a:p>
            <a:fld id="{A89C7E07-3C67-C64C-8DA0-0404F6303970}" type="slidenum">
              <a:rPr lang="en-US" smtClean="0"/>
              <a:t>12</a:t>
            </a:fld>
            <a:endParaRPr lang="en-US" dirty="0"/>
          </a:p>
        </p:txBody>
      </p:sp>
    </p:spTree>
    <p:extLst>
      <p:ext uri="{BB962C8B-B14F-4D97-AF65-F5344CB8AC3E}">
        <p14:creationId xmlns:p14="http://schemas.microsoft.com/office/powerpoint/2010/main" val="22971915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19</a:t>
            </a:fld>
            <a:endParaRPr lang="en-US" dirty="0"/>
          </a:p>
        </p:txBody>
      </p:sp>
    </p:spTree>
    <p:extLst>
      <p:ext uri="{BB962C8B-B14F-4D97-AF65-F5344CB8AC3E}">
        <p14:creationId xmlns:p14="http://schemas.microsoft.com/office/powerpoint/2010/main" val="1765923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a:t>Click icon to add table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9FE2A6-78D9-402C-9E4A-84D377081995}" type="datetimeFigureOut">
              <a:rPr lang="en-US" smtClean="0"/>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A2CE4B-E4EF-4BAE-ABB1-9AC19311BD75}" type="slidenum">
              <a:rPr lang="en-US" smtClean="0"/>
              <a:t>‹#›</a:t>
            </a:fld>
            <a:endParaRPr lang="en-US"/>
          </a:p>
        </p:txBody>
      </p:sp>
    </p:spTree>
    <p:extLst>
      <p:ext uri="{BB962C8B-B14F-4D97-AF65-F5344CB8AC3E}">
        <p14:creationId xmlns:p14="http://schemas.microsoft.com/office/powerpoint/2010/main" val="1989685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a:t>Click icon to add picture</a:t>
            </a:r>
            <a:endParaRPr lang="en-US" dirty="0"/>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 id="2147483712" r:id="rId14"/>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ctrTitle"/>
          </p:nvPr>
        </p:nvSpPr>
        <p:spPr>
          <a:xfrm>
            <a:off x="3531476" y="411479"/>
            <a:ext cx="8264828" cy="3291840"/>
          </a:xfrm>
        </p:spPr>
        <p:txBody>
          <a:bodyPr/>
          <a:lstStyle/>
          <a:p>
            <a:pPr algn="ctr"/>
            <a:r>
              <a:rPr lang="en-US" dirty="0"/>
              <a:t>Research Methodology</a:t>
            </a:r>
            <a:br>
              <a:rPr lang="en-US" dirty="0"/>
            </a:br>
            <a:br>
              <a:rPr lang="en-US" sz="1800" b="0" i="0" u="none" strike="noStrike" baseline="0" dirty="0">
                <a:solidFill>
                  <a:srgbClr val="000000"/>
                </a:solidFill>
                <a:latin typeface="Calibri" panose="020F0502020204030204" pitchFamily="34" charset="0"/>
              </a:rPr>
            </a:br>
            <a:r>
              <a:rPr lang="en-US" sz="1800" b="0" i="0" u="none" strike="noStrike" baseline="0" dirty="0">
                <a:solidFill>
                  <a:srgbClr val="000000"/>
                </a:solidFill>
                <a:latin typeface="Calibri" panose="020F0502020204030204" pitchFamily="34" charset="0"/>
              </a:rPr>
              <a:t> </a:t>
            </a:r>
            <a:r>
              <a:rPr lang="en-US" sz="4000" b="1" i="0" u="none" strike="noStrike" baseline="0" dirty="0">
                <a:solidFill>
                  <a:srgbClr val="000000"/>
                </a:solidFill>
                <a:latin typeface="Calibri" panose="020F0502020204030204" pitchFamily="34" charset="0"/>
              </a:rPr>
              <a:t>CS 5001 </a:t>
            </a:r>
            <a:br>
              <a:rPr lang="en-US" sz="4000" b="1" i="0" u="none" strike="noStrike" baseline="0" dirty="0">
                <a:solidFill>
                  <a:srgbClr val="000000"/>
                </a:solidFill>
                <a:latin typeface="Calibri" panose="020F0502020204030204" pitchFamily="34" charset="0"/>
              </a:rPr>
            </a:br>
            <a:br>
              <a:rPr lang="en-US" sz="4000" b="1" i="0" u="none" strike="noStrike" baseline="0" dirty="0">
                <a:solidFill>
                  <a:srgbClr val="000000"/>
                </a:solidFill>
                <a:latin typeface="Calibri" panose="020F0502020204030204" pitchFamily="34" charset="0"/>
              </a:rPr>
            </a:br>
            <a:r>
              <a:rPr lang="en-US" sz="4000" b="1" i="0" u="none" strike="noStrike" baseline="0" dirty="0">
                <a:solidFill>
                  <a:srgbClr val="000000"/>
                </a:solidFill>
                <a:latin typeface="Calibri" panose="020F0502020204030204" pitchFamily="34" charset="0"/>
              </a:rPr>
              <a:t>Instructor: Dr. Ramoza Ahsan</a:t>
            </a:r>
            <a:endParaRPr lang="en-US" dirty="0"/>
          </a:p>
        </p:txBody>
      </p:sp>
    </p:spTree>
    <p:extLst>
      <p:ext uri="{BB962C8B-B14F-4D97-AF65-F5344CB8AC3E}">
        <p14:creationId xmlns:p14="http://schemas.microsoft.com/office/powerpoint/2010/main" val="339030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2B4A2-91E7-38ED-621D-F334E35AA08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66CB9D9-A234-0E87-8E44-598D5B2DD628}"/>
              </a:ext>
            </a:extLst>
          </p:cNvPr>
          <p:cNvSpPr>
            <a:spLocks noGrp="1"/>
          </p:cNvSpPr>
          <p:nvPr>
            <p:ph idx="1"/>
          </p:nvPr>
        </p:nvSpPr>
        <p:spPr/>
        <p:txBody>
          <a:bodyPr/>
          <a:lstStyle/>
          <a:p>
            <a:endParaRPr lang="en-US"/>
          </a:p>
        </p:txBody>
      </p:sp>
      <p:pic>
        <p:nvPicPr>
          <p:cNvPr id="2050" name="Picture 2" descr="Types Of Sampling Methods - Steps, Examples &amp; Worksheet">
            <a:extLst>
              <a:ext uri="{FF2B5EF4-FFF2-40B4-BE49-F238E27FC236}">
                <a16:creationId xmlns:a16="http://schemas.microsoft.com/office/drawing/2014/main" id="{E5E9280B-06CC-5832-8DC6-8064799AD0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706889"/>
            <a:ext cx="10058400" cy="5705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9228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38913-897E-EA7E-F4B2-64B4BEB3CC25}"/>
              </a:ext>
            </a:extLst>
          </p:cNvPr>
          <p:cNvSpPr>
            <a:spLocks noGrp="1"/>
          </p:cNvSpPr>
          <p:nvPr>
            <p:ph type="title"/>
          </p:nvPr>
        </p:nvSpPr>
        <p:spPr/>
        <p:txBody>
          <a:bodyPr/>
          <a:lstStyle/>
          <a:p>
            <a:r>
              <a:rPr lang="en-US" dirty="0"/>
              <a:t>Benefits of Probability Sampling</a:t>
            </a:r>
          </a:p>
        </p:txBody>
      </p:sp>
      <p:sp>
        <p:nvSpPr>
          <p:cNvPr id="3" name="Content Placeholder 2">
            <a:extLst>
              <a:ext uri="{FF2B5EF4-FFF2-40B4-BE49-F238E27FC236}">
                <a16:creationId xmlns:a16="http://schemas.microsoft.com/office/drawing/2014/main" id="{31E7C24D-092D-2814-BDBB-13F0F221A272}"/>
              </a:ext>
            </a:extLst>
          </p:cNvPr>
          <p:cNvSpPr>
            <a:spLocks noGrp="1"/>
          </p:cNvSpPr>
          <p:nvPr>
            <p:ph idx="1"/>
          </p:nvPr>
        </p:nvSpPr>
        <p:spPr>
          <a:xfrm>
            <a:off x="594360" y="1825625"/>
            <a:ext cx="11087100" cy="4351338"/>
          </a:xfrm>
        </p:spPr>
        <p:txBody>
          <a:bodyPr>
            <a:normAutofit fontScale="85000" lnSpcReduction="20000"/>
          </a:bodyPr>
          <a:lstStyle/>
          <a:p>
            <a:r>
              <a:rPr lang="en-US" b="1" dirty="0"/>
              <a:t>Reduced bias</a:t>
            </a:r>
            <a:r>
              <a:rPr lang="en-US" dirty="0"/>
              <a:t>: helps to reduce bias in the sample by ensuring that everyone has a chance of being selected. </a:t>
            </a:r>
          </a:p>
          <a:p>
            <a:r>
              <a:rPr lang="en-US" b="1" dirty="0"/>
              <a:t>Statistical validity:</a:t>
            </a:r>
            <a:r>
              <a:rPr lang="en-US" dirty="0"/>
              <a:t> allows researchers to make inferences about the population based on the sample results. </a:t>
            </a:r>
          </a:p>
          <a:p>
            <a:r>
              <a:rPr lang="en-US" b="1" dirty="0"/>
              <a:t>Increased transparency</a:t>
            </a:r>
            <a:r>
              <a:rPr lang="en-US" dirty="0"/>
              <a:t>: more transparent than non-probability sampling methods. This is because the selection process is based on random chance, which can be easily verified.</a:t>
            </a:r>
          </a:p>
          <a:p>
            <a:r>
              <a:rPr lang="en-US" b="1" dirty="0"/>
              <a:t>Ability to calculate sampling error:</a:t>
            </a:r>
            <a:r>
              <a:rPr lang="en-US" dirty="0"/>
              <a:t> allows researchers to calculate the sampling error, which is the difference between the sample results and the population results. This information can be used to determine the confidence level of the results.</a:t>
            </a:r>
          </a:p>
          <a:p>
            <a:r>
              <a:rPr lang="en-US" b="1" dirty="0"/>
              <a:t>Increased confidence in results</a:t>
            </a:r>
            <a:r>
              <a:rPr lang="en-US" dirty="0"/>
              <a:t>: researchers can be more confident that their results are accurate and can be generalized to the population as a whole.</a:t>
            </a:r>
          </a:p>
        </p:txBody>
      </p:sp>
    </p:spTree>
    <p:extLst>
      <p:ext uri="{BB962C8B-B14F-4D97-AF65-F5344CB8AC3E}">
        <p14:creationId xmlns:p14="http://schemas.microsoft.com/office/powerpoint/2010/main" val="1707003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D3C3A-B8E7-6B1E-CF06-7922D07AADC8}"/>
              </a:ext>
            </a:extLst>
          </p:cNvPr>
          <p:cNvSpPr>
            <a:spLocks noGrp="1"/>
          </p:cNvSpPr>
          <p:nvPr>
            <p:ph type="title"/>
          </p:nvPr>
        </p:nvSpPr>
        <p:spPr/>
        <p:txBody>
          <a:bodyPr/>
          <a:lstStyle/>
          <a:p>
            <a:r>
              <a:rPr lang="en-US" dirty="0"/>
              <a:t>Non-probabilistic Sampling</a:t>
            </a:r>
          </a:p>
        </p:txBody>
      </p:sp>
      <p:sp>
        <p:nvSpPr>
          <p:cNvPr id="3" name="Content Placeholder 2">
            <a:extLst>
              <a:ext uri="{FF2B5EF4-FFF2-40B4-BE49-F238E27FC236}">
                <a16:creationId xmlns:a16="http://schemas.microsoft.com/office/drawing/2014/main" id="{7D8E7B7F-A739-8980-2A9C-558203CCD4AD}"/>
              </a:ext>
            </a:extLst>
          </p:cNvPr>
          <p:cNvSpPr>
            <a:spLocks noGrp="1"/>
          </p:cNvSpPr>
          <p:nvPr>
            <p:ph idx="1"/>
          </p:nvPr>
        </p:nvSpPr>
        <p:spPr/>
        <p:txBody>
          <a:bodyPr>
            <a:normAutofit lnSpcReduction="10000"/>
          </a:bodyPr>
          <a:lstStyle/>
          <a:p>
            <a:r>
              <a:rPr lang="en-US" sz="3200" b="0" i="0" dirty="0">
                <a:effectLst/>
              </a:rPr>
              <a:t>Non-probability sampling is a method of selecting a pattern from a population in a manner that does not involve random choice.</a:t>
            </a:r>
          </a:p>
          <a:p>
            <a:r>
              <a:rPr lang="en-US" sz="3200" b="0" i="0" dirty="0">
                <a:effectLst/>
              </a:rPr>
              <a:t>depend on subjective judgment, convenience, or different non-random strategies to pick participants</a:t>
            </a:r>
            <a:endParaRPr lang="en-US" sz="3200" dirty="0"/>
          </a:p>
          <a:p>
            <a:r>
              <a:rPr lang="en-US" sz="3200" b="0" i="0" dirty="0">
                <a:effectLst/>
              </a:rPr>
              <a:t>usually used in conditions where random sampling can be tough, impractical, or high-priced, consisting of qualitative studies</a:t>
            </a:r>
          </a:p>
          <a:p>
            <a:r>
              <a:rPr lang="en-US" sz="3200" b="0" i="0" dirty="0">
                <a:effectLst/>
              </a:rPr>
              <a:t>can introduce bias into the sample</a:t>
            </a:r>
            <a:endParaRPr lang="en-US" sz="3200" dirty="0"/>
          </a:p>
        </p:txBody>
      </p:sp>
    </p:spTree>
    <p:extLst>
      <p:ext uri="{BB962C8B-B14F-4D97-AF65-F5344CB8AC3E}">
        <p14:creationId xmlns:p14="http://schemas.microsoft.com/office/powerpoint/2010/main" val="618984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560A0-0CD4-47D6-EF0F-6F7E0981FF49}"/>
              </a:ext>
            </a:extLst>
          </p:cNvPr>
          <p:cNvSpPr>
            <a:spLocks noGrp="1"/>
          </p:cNvSpPr>
          <p:nvPr>
            <p:ph type="title"/>
          </p:nvPr>
        </p:nvSpPr>
        <p:spPr/>
        <p:txBody>
          <a:bodyPr/>
          <a:lstStyle/>
          <a:p>
            <a:r>
              <a:rPr lang="en-US" dirty="0"/>
              <a:t>Convenience sampling (or haphazard sampling)</a:t>
            </a:r>
          </a:p>
        </p:txBody>
      </p:sp>
      <p:sp>
        <p:nvSpPr>
          <p:cNvPr id="3" name="Content Placeholder 2">
            <a:extLst>
              <a:ext uri="{FF2B5EF4-FFF2-40B4-BE49-F238E27FC236}">
                <a16:creationId xmlns:a16="http://schemas.microsoft.com/office/drawing/2014/main" id="{F47C1976-EEE7-A79C-1B23-65737E5363A6}"/>
              </a:ext>
            </a:extLst>
          </p:cNvPr>
          <p:cNvSpPr>
            <a:spLocks noGrp="1"/>
          </p:cNvSpPr>
          <p:nvPr>
            <p:ph idx="1"/>
          </p:nvPr>
        </p:nvSpPr>
        <p:spPr>
          <a:xfrm>
            <a:off x="594359" y="1825625"/>
            <a:ext cx="11096897" cy="4351338"/>
          </a:xfrm>
        </p:spPr>
        <p:txBody>
          <a:bodyPr>
            <a:normAutofit lnSpcReduction="10000"/>
          </a:bodyPr>
          <a:lstStyle/>
          <a:p>
            <a:r>
              <a:rPr lang="en-US" sz="3600" b="0" i="0" dirty="0">
                <a:effectLst/>
              </a:rPr>
              <a:t>Researchers choose members based on their accessibility and proximity, making it convenient to collect information</a:t>
            </a:r>
          </a:p>
          <a:p>
            <a:r>
              <a:rPr lang="en-US" sz="3600" b="0" i="0" dirty="0">
                <a:effectLst/>
              </a:rPr>
              <a:t>For example, surveying humans at a shopping center or a nearby park would be considered a convenience pattern.</a:t>
            </a:r>
            <a:endParaRPr lang="en-US" sz="3600" dirty="0"/>
          </a:p>
          <a:p>
            <a:r>
              <a:rPr lang="en-US" sz="3600" b="0" i="0" dirty="0">
                <a:effectLst/>
              </a:rPr>
              <a:t>While this method is simple to implement, it frequently outcomes in a biased sample, as it may not represent the complete population.</a:t>
            </a:r>
            <a:endParaRPr lang="en-US" sz="3600" dirty="0"/>
          </a:p>
        </p:txBody>
      </p:sp>
    </p:spTree>
    <p:extLst>
      <p:ext uri="{BB962C8B-B14F-4D97-AF65-F5344CB8AC3E}">
        <p14:creationId xmlns:p14="http://schemas.microsoft.com/office/powerpoint/2010/main" val="1331046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44A0B-20AF-1B82-1005-05A53501DE71}"/>
              </a:ext>
            </a:extLst>
          </p:cNvPr>
          <p:cNvSpPr>
            <a:spLocks noGrp="1"/>
          </p:cNvSpPr>
          <p:nvPr>
            <p:ph type="title"/>
          </p:nvPr>
        </p:nvSpPr>
        <p:spPr/>
        <p:txBody>
          <a:bodyPr/>
          <a:lstStyle/>
          <a:p>
            <a:r>
              <a:rPr lang="en-US" dirty="0"/>
              <a:t>Judgmental or Purposive Sampling</a:t>
            </a:r>
          </a:p>
        </p:txBody>
      </p:sp>
      <p:sp>
        <p:nvSpPr>
          <p:cNvPr id="3" name="Content Placeholder 2">
            <a:extLst>
              <a:ext uri="{FF2B5EF4-FFF2-40B4-BE49-F238E27FC236}">
                <a16:creationId xmlns:a16="http://schemas.microsoft.com/office/drawing/2014/main" id="{681C383C-0944-F1D2-1F57-E09680F97DAC}"/>
              </a:ext>
            </a:extLst>
          </p:cNvPr>
          <p:cNvSpPr>
            <a:spLocks noGrp="1"/>
          </p:cNvSpPr>
          <p:nvPr>
            <p:ph idx="1"/>
          </p:nvPr>
        </p:nvSpPr>
        <p:spPr>
          <a:xfrm>
            <a:off x="594360" y="1825625"/>
            <a:ext cx="11132820" cy="4667250"/>
          </a:xfrm>
        </p:spPr>
        <p:txBody>
          <a:bodyPr>
            <a:normAutofit fontScale="92500" lnSpcReduction="10000"/>
          </a:bodyPr>
          <a:lstStyle/>
          <a:p>
            <a:r>
              <a:rPr lang="en-US" sz="3200" dirty="0"/>
              <a:t>researchers handpick individuals who they consider are the maximum applicable or knowledgeable approximately the study topic</a:t>
            </a:r>
          </a:p>
          <a:p>
            <a:r>
              <a:rPr lang="en-US" sz="3200" dirty="0"/>
              <a:t>frequently utilized in qualitative studies</a:t>
            </a:r>
          </a:p>
          <a:p>
            <a:r>
              <a:rPr lang="en-US" sz="3200" dirty="0"/>
              <a:t>can introduce researcher bias and may not be appropriate for generalization.</a:t>
            </a:r>
          </a:p>
          <a:p>
            <a:r>
              <a:rPr lang="en-US" sz="3200" dirty="0"/>
              <a:t>Example: Suppose a researcher is conducting a study on the performance of top-performing employee in a big company. Instead of choosing employee randomly, the researcher chooses to interview employee who have acquired a couple of awards and recognitions for their terrific work.</a:t>
            </a:r>
          </a:p>
        </p:txBody>
      </p:sp>
    </p:spTree>
    <p:extLst>
      <p:ext uri="{BB962C8B-B14F-4D97-AF65-F5344CB8AC3E}">
        <p14:creationId xmlns:p14="http://schemas.microsoft.com/office/powerpoint/2010/main" val="29377632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8F6E7-60EE-7AA8-387E-D97CF251E75E}"/>
              </a:ext>
            </a:extLst>
          </p:cNvPr>
          <p:cNvSpPr>
            <a:spLocks noGrp="1"/>
          </p:cNvSpPr>
          <p:nvPr>
            <p:ph type="title"/>
          </p:nvPr>
        </p:nvSpPr>
        <p:spPr/>
        <p:txBody>
          <a:bodyPr/>
          <a:lstStyle/>
          <a:p>
            <a:r>
              <a:rPr lang="en-US" dirty="0"/>
              <a:t>Snowball Sampling</a:t>
            </a:r>
          </a:p>
        </p:txBody>
      </p:sp>
      <p:sp>
        <p:nvSpPr>
          <p:cNvPr id="3" name="Content Placeholder 2">
            <a:extLst>
              <a:ext uri="{FF2B5EF4-FFF2-40B4-BE49-F238E27FC236}">
                <a16:creationId xmlns:a16="http://schemas.microsoft.com/office/drawing/2014/main" id="{5E53899F-A111-D18D-C7B1-1FE5ABBEF30D}"/>
              </a:ext>
            </a:extLst>
          </p:cNvPr>
          <p:cNvSpPr>
            <a:spLocks noGrp="1"/>
          </p:cNvSpPr>
          <p:nvPr>
            <p:ph idx="1"/>
          </p:nvPr>
        </p:nvSpPr>
        <p:spPr/>
        <p:txBody>
          <a:bodyPr>
            <a:normAutofit/>
          </a:bodyPr>
          <a:lstStyle/>
          <a:p>
            <a:r>
              <a:rPr lang="en-US" sz="3600" dirty="0"/>
              <a:t>usually used while the target population is hard to reach, which include hidden or marginalized communities. </a:t>
            </a:r>
          </a:p>
          <a:p>
            <a:r>
              <a:rPr lang="en-US" sz="3600" dirty="0"/>
              <a:t>A researcher begins with some initial individuals after which asks them to refer others who match the studies standards</a:t>
            </a:r>
          </a:p>
          <a:p>
            <a:r>
              <a:rPr lang="en-US" sz="3600" dirty="0"/>
              <a:t>valuable for analyzing small, elusive populations however may suffer from chain-referral bias</a:t>
            </a:r>
          </a:p>
        </p:txBody>
      </p:sp>
    </p:spTree>
    <p:extLst>
      <p:ext uri="{BB962C8B-B14F-4D97-AF65-F5344CB8AC3E}">
        <p14:creationId xmlns:p14="http://schemas.microsoft.com/office/powerpoint/2010/main" val="15046028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B4D9E-AD52-BDA1-1091-17429F793634}"/>
              </a:ext>
            </a:extLst>
          </p:cNvPr>
          <p:cNvSpPr>
            <a:spLocks noGrp="1"/>
          </p:cNvSpPr>
          <p:nvPr>
            <p:ph type="title"/>
          </p:nvPr>
        </p:nvSpPr>
        <p:spPr/>
        <p:txBody>
          <a:bodyPr/>
          <a:lstStyle/>
          <a:p>
            <a:r>
              <a:rPr lang="en-US" dirty="0"/>
              <a:t>Quota Sampling</a:t>
            </a:r>
          </a:p>
        </p:txBody>
      </p:sp>
      <p:sp>
        <p:nvSpPr>
          <p:cNvPr id="3" name="Content Placeholder 2">
            <a:extLst>
              <a:ext uri="{FF2B5EF4-FFF2-40B4-BE49-F238E27FC236}">
                <a16:creationId xmlns:a16="http://schemas.microsoft.com/office/drawing/2014/main" id="{45B0435B-DF43-B0F7-7143-C1351D9D4E06}"/>
              </a:ext>
            </a:extLst>
          </p:cNvPr>
          <p:cNvSpPr>
            <a:spLocks noGrp="1"/>
          </p:cNvSpPr>
          <p:nvPr>
            <p:ph idx="1"/>
          </p:nvPr>
        </p:nvSpPr>
        <p:spPr/>
        <p:txBody>
          <a:bodyPr>
            <a:normAutofit/>
          </a:bodyPr>
          <a:lstStyle/>
          <a:p>
            <a:r>
              <a:rPr lang="en-US" sz="3600" dirty="0"/>
              <a:t>entails dividing the population into subgroups or strata and then putting a quota for each subgroup</a:t>
            </a:r>
          </a:p>
          <a:p>
            <a:r>
              <a:rPr lang="en-US" sz="3600" dirty="0"/>
              <a:t>Researchers acquire records from individuals within every subgroup till the quota is met</a:t>
            </a:r>
          </a:p>
          <a:p>
            <a:r>
              <a:rPr lang="en-US" sz="3600" dirty="0"/>
              <a:t>it does not assure representativeness and can lead to selection bias if the quotas are not carefully designed</a:t>
            </a:r>
          </a:p>
        </p:txBody>
      </p:sp>
    </p:spTree>
    <p:extLst>
      <p:ext uri="{BB962C8B-B14F-4D97-AF65-F5344CB8AC3E}">
        <p14:creationId xmlns:p14="http://schemas.microsoft.com/office/powerpoint/2010/main" val="24901670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9" name="Title 1">
            <a:extLst>
              <a:ext uri="{FF2B5EF4-FFF2-40B4-BE49-F238E27FC236}">
                <a16:creationId xmlns:a16="http://schemas.microsoft.com/office/drawing/2014/main" id="{B1F74C8C-0EF9-8891-0CC2-6E33017A389B}"/>
              </a:ext>
            </a:extLst>
          </p:cNvPr>
          <p:cNvSpPr>
            <a:spLocks noGrp="1"/>
          </p:cNvSpPr>
          <p:nvPr>
            <p:ph type="title"/>
          </p:nvPr>
        </p:nvSpPr>
        <p:spPr>
          <a:xfrm>
            <a:off x="594360" y="365125"/>
            <a:ext cx="10401300" cy="1325563"/>
          </a:xfrm>
        </p:spPr>
        <p:txBody>
          <a:bodyPr/>
          <a:lstStyle/>
          <a:p>
            <a:r>
              <a:rPr lang="en-US" dirty="0"/>
              <a:t>Non-probabilistic Sampling</a:t>
            </a:r>
          </a:p>
        </p:txBody>
      </p:sp>
      <p:pic>
        <p:nvPicPr>
          <p:cNvPr id="3074" name="Picture 2" descr="Non-Probability sampling | GeeksforGeeks">
            <a:extLst>
              <a:ext uri="{FF2B5EF4-FFF2-40B4-BE49-F238E27FC236}">
                <a16:creationId xmlns:a16="http://schemas.microsoft.com/office/drawing/2014/main" id="{25F0C845-B659-5302-E178-545DA5976C4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34147" y="1625351"/>
            <a:ext cx="9103224" cy="4551612"/>
          </a:xfrm>
          <a:prstGeom prst="rect">
            <a:avLst/>
          </a:prstGeom>
          <a:solidFill>
            <a:srgbClr val="FFFFFF"/>
          </a:solidFill>
        </p:spPr>
      </p:pic>
    </p:spTree>
    <p:extLst>
      <p:ext uri="{BB962C8B-B14F-4D97-AF65-F5344CB8AC3E}">
        <p14:creationId xmlns:p14="http://schemas.microsoft.com/office/powerpoint/2010/main" val="33673182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E6075-023F-C2E1-D512-F36733BF2983}"/>
              </a:ext>
            </a:extLst>
          </p:cNvPr>
          <p:cNvSpPr>
            <a:spLocks noGrp="1"/>
          </p:cNvSpPr>
          <p:nvPr>
            <p:ph type="title"/>
          </p:nvPr>
        </p:nvSpPr>
        <p:spPr/>
        <p:txBody>
          <a:bodyPr/>
          <a:lstStyle/>
          <a:p>
            <a:r>
              <a:rPr lang="en-US" dirty="0"/>
              <a:t>Limitations of Non-Probability Sampling</a:t>
            </a:r>
          </a:p>
        </p:txBody>
      </p:sp>
      <p:sp>
        <p:nvSpPr>
          <p:cNvPr id="3" name="Content Placeholder 2">
            <a:extLst>
              <a:ext uri="{FF2B5EF4-FFF2-40B4-BE49-F238E27FC236}">
                <a16:creationId xmlns:a16="http://schemas.microsoft.com/office/drawing/2014/main" id="{0ED87D91-BDFB-92F2-95E3-887A5C2D63BC}"/>
              </a:ext>
            </a:extLst>
          </p:cNvPr>
          <p:cNvSpPr>
            <a:spLocks noGrp="1"/>
          </p:cNvSpPr>
          <p:nvPr>
            <p:ph idx="1"/>
          </p:nvPr>
        </p:nvSpPr>
        <p:spPr>
          <a:xfrm>
            <a:off x="594360" y="1825624"/>
            <a:ext cx="11247120" cy="4872355"/>
          </a:xfrm>
        </p:spPr>
        <p:txBody>
          <a:bodyPr>
            <a:normAutofit/>
          </a:bodyPr>
          <a:lstStyle/>
          <a:p>
            <a:r>
              <a:rPr lang="en-US" b="1" dirty="0"/>
              <a:t>Bias:</a:t>
            </a:r>
            <a:r>
              <a:rPr lang="en-US" dirty="0"/>
              <a:t> Often introduce choice bias, because the sample may not correctly replicate the characteristics of the whole population.</a:t>
            </a:r>
          </a:p>
          <a:p>
            <a:r>
              <a:rPr lang="en-US" b="1" dirty="0"/>
              <a:t>Limited Generalizability</a:t>
            </a:r>
            <a:r>
              <a:rPr lang="en-US" dirty="0"/>
              <a:t>: Findings might not be generalized to the wider population, making them less suitable for making population-level inferences.</a:t>
            </a:r>
          </a:p>
          <a:p>
            <a:r>
              <a:rPr lang="en-US" b="1" dirty="0"/>
              <a:t>Subjectivity</a:t>
            </a:r>
            <a:r>
              <a:rPr lang="en-US" dirty="0"/>
              <a:t>: It is based on the researcher's judgment and restraint, that could introduce researcher bias into the pattern selection process.</a:t>
            </a:r>
          </a:p>
          <a:p>
            <a:r>
              <a:rPr lang="en-US" b="1" dirty="0"/>
              <a:t>Unknown Error Rates</a:t>
            </a:r>
            <a:r>
              <a:rPr lang="en-US" dirty="0"/>
              <a:t>: Unlike probability sampling, which provides known errors rates, non-probability sampling lacks a clear framework for quantifying and controlling errors.</a:t>
            </a:r>
          </a:p>
        </p:txBody>
      </p:sp>
    </p:spTree>
    <p:extLst>
      <p:ext uri="{BB962C8B-B14F-4D97-AF65-F5344CB8AC3E}">
        <p14:creationId xmlns:p14="http://schemas.microsoft.com/office/powerpoint/2010/main" val="21495092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C1B7-6E4E-3DEE-50C0-1CA3B14303EE}"/>
              </a:ext>
            </a:extLst>
          </p:cNvPr>
          <p:cNvSpPr>
            <a:spLocks noGrp="1"/>
          </p:cNvSpPr>
          <p:nvPr>
            <p:ph type="ctrTitle"/>
          </p:nvPr>
        </p:nvSpPr>
        <p:spPr>
          <a:xfrm>
            <a:off x="594360" y="411479"/>
            <a:ext cx="5486400" cy="3291840"/>
          </a:xfrm>
        </p:spPr>
        <p:txBody>
          <a:bodyPr/>
          <a:lstStyle/>
          <a:p>
            <a:r>
              <a:rPr lang="en-US" dirty="0"/>
              <a:t>Thank you</a:t>
            </a:r>
          </a:p>
        </p:txBody>
      </p:sp>
      <p:sp>
        <p:nvSpPr>
          <p:cNvPr id="5" name="Text Placeholder 4">
            <a:extLst>
              <a:ext uri="{FF2B5EF4-FFF2-40B4-BE49-F238E27FC236}">
                <a16:creationId xmlns:a16="http://schemas.microsoft.com/office/drawing/2014/main" id="{0DAE2E3D-1E42-8587-7342-DCB38CA2F593}"/>
              </a:ext>
            </a:extLst>
          </p:cNvPr>
          <p:cNvSpPr>
            <a:spLocks noGrp="1"/>
          </p:cNvSpPr>
          <p:nvPr>
            <p:ph type="body" sz="quarter" idx="11"/>
          </p:nvPr>
        </p:nvSpPr>
        <p:spPr/>
        <p:txBody>
          <a:bodyPr/>
          <a:lstStyle/>
          <a:p>
            <a:r>
              <a:rPr lang="en-US" dirty="0"/>
              <a:t>Questions?</a:t>
            </a:r>
          </a:p>
        </p:txBody>
      </p:sp>
    </p:spTree>
    <p:extLst>
      <p:ext uri="{BB962C8B-B14F-4D97-AF65-F5344CB8AC3E}">
        <p14:creationId xmlns:p14="http://schemas.microsoft.com/office/powerpoint/2010/main" val="4261132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A6349F-5718-BCDB-87D8-19310653E428}"/>
              </a:ext>
            </a:extLst>
          </p:cNvPr>
          <p:cNvSpPr>
            <a:spLocks noGrp="1"/>
          </p:cNvSpPr>
          <p:nvPr>
            <p:ph type="ctrTitle"/>
          </p:nvPr>
        </p:nvSpPr>
        <p:spPr>
          <a:xfrm>
            <a:off x="3853543" y="411479"/>
            <a:ext cx="7942761" cy="3291840"/>
          </a:xfrm>
        </p:spPr>
        <p:txBody>
          <a:bodyPr/>
          <a:lstStyle/>
          <a:p>
            <a:r>
              <a:rPr lang="en-US" dirty="0"/>
              <a:t>Sampling Methods</a:t>
            </a:r>
          </a:p>
        </p:txBody>
      </p:sp>
    </p:spTree>
    <p:extLst>
      <p:ext uri="{BB962C8B-B14F-4D97-AF65-F5344CB8AC3E}">
        <p14:creationId xmlns:p14="http://schemas.microsoft.com/office/powerpoint/2010/main" val="3998021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AD2C09-EEF1-F0C0-B648-9B8A92E2B027}"/>
              </a:ext>
            </a:extLst>
          </p:cNvPr>
          <p:cNvSpPr>
            <a:spLocks noGrp="1"/>
          </p:cNvSpPr>
          <p:nvPr>
            <p:ph type="title"/>
          </p:nvPr>
        </p:nvSpPr>
        <p:spPr/>
        <p:txBody>
          <a:bodyPr/>
          <a:lstStyle/>
          <a:p>
            <a:r>
              <a:rPr lang="en-US" dirty="0"/>
              <a:t>Sampling Methods</a:t>
            </a:r>
          </a:p>
        </p:txBody>
      </p:sp>
      <p:sp>
        <p:nvSpPr>
          <p:cNvPr id="5" name="Content Placeholder 4">
            <a:extLst>
              <a:ext uri="{FF2B5EF4-FFF2-40B4-BE49-F238E27FC236}">
                <a16:creationId xmlns:a16="http://schemas.microsoft.com/office/drawing/2014/main" id="{DCD9415E-A00E-6618-4F6C-CE992253F54B}"/>
              </a:ext>
            </a:extLst>
          </p:cNvPr>
          <p:cNvSpPr>
            <a:spLocks noGrp="1"/>
          </p:cNvSpPr>
          <p:nvPr>
            <p:ph idx="1"/>
          </p:nvPr>
        </p:nvSpPr>
        <p:spPr>
          <a:xfrm>
            <a:off x="594359" y="1825625"/>
            <a:ext cx="11314611" cy="4667250"/>
          </a:xfrm>
        </p:spPr>
        <p:txBody>
          <a:bodyPr>
            <a:normAutofit/>
          </a:bodyPr>
          <a:lstStyle/>
          <a:p>
            <a:pPr algn="l" fontAlgn="base">
              <a:lnSpc>
                <a:spcPts val="2025"/>
              </a:lnSpc>
              <a:spcAft>
                <a:spcPts val="750"/>
              </a:spcAft>
              <a:buNone/>
            </a:pPr>
            <a:r>
              <a:rPr lang="en-US" sz="2400" b="1" i="0" dirty="0">
                <a:effectLst/>
                <a:latin typeface="Nunito Sans" panose="020F0502020204030204" pitchFamily="2" charset="0"/>
              </a:rPr>
              <a:t>Sampling methods</a:t>
            </a:r>
            <a:r>
              <a:rPr lang="en-US" sz="2400" b="0" i="0" dirty="0">
                <a:effectLst/>
                <a:latin typeface="Nunito Sans" panose="020F0502020204030204" pitchFamily="2" charset="0"/>
              </a:rPr>
              <a:t> are ways to select a sample of data from a given </a:t>
            </a:r>
            <a:r>
              <a:rPr lang="en-US" sz="2400" b="1" i="0" dirty="0">
                <a:effectLst/>
                <a:latin typeface="Nunito Sans" panose="020F0502020204030204" pitchFamily="2" charset="0"/>
              </a:rPr>
              <a:t>population</a:t>
            </a:r>
            <a:r>
              <a:rPr lang="en-US" sz="2400" b="0" i="0" dirty="0">
                <a:effectLst/>
                <a:latin typeface="Nunito Sans" panose="020F0502020204030204" pitchFamily="2" charset="0"/>
              </a:rPr>
              <a:t> (every individual in the whole group).</a:t>
            </a:r>
          </a:p>
          <a:p>
            <a:pPr algn="l" fontAlgn="base">
              <a:lnSpc>
                <a:spcPts val="2025"/>
              </a:lnSpc>
              <a:spcAft>
                <a:spcPts val="750"/>
              </a:spcAft>
              <a:buNone/>
            </a:pPr>
            <a:r>
              <a:rPr lang="en-US" sz="2400" b="0" i="0" dirty="0">
                <a:effectLst/>
                <a:latin typeface="Nunito Sans" panose="020F0502020204030204" pitchFamily="2" charset="0"/>
              </a:rPr>
              <a:t>It is unrealistic to collect data from the entire population because it:</a:t>
            </a:r>
          </a:p>
          <a:p>
            <a:pPr algn="l" fontAlgn="base">
              <a:lnSpc>
                <a:spcPts val="2625"/>
              </a:lnSpc>
              <a:spcAft>
                <a:spcPts val="750"/>
              </a:spcAft>
              <a:buFont typeface="Arial" panose="020B0604020202020204" pitchFamily="34" charset="0"/>
              <a:buChar char="•"/>
            </a:pPr>
            <a:r>
              <a:rPr lang="en-US" sz="2400" b="0" i="0" dirty="0">
                <a:effectLst/>
                <a:latin typeface="Nunito Sans" panose="020F0502020204030204" pitchFamily="2" charset="0"/>
              </a:rPr>
              <a:t>is too big</a:t>
            </a:r>
          </a:p>
          <a:p>
            <a:pPr algn="l" fontAlgn="base">
              <a:lnSpc>
                <a:spcPts val="2625"/>
              </a:lnSpc>
              <a:spcAft>
                <a:spcPts val="750"/>
              </a:spcAft>
              <a:buFont typeface="Arial" panose="020B0604020202020204" pitchFamily="34" charset="0"/>
              <a:buChar char="•"/>
            </a:pPr>
            <a:r>
              <a:rPr lang="en-US" sz="2400" b="0" i="0" dirty="0">
                <a:effectLst/>
                <a:latin typeface="Nunito Sans" panose="020F0502020204030204" pitchFamily="2" charset="0"/>
              </a:rPr>
              <a:t>takes too much time</a:t>
            </a:r>
          </a:p>
          <a:p>
            <a:pPr algn="l" fontAlgn="base">
              <a:lnSpc>
                <a:spcPts val="2625"/>
              </a:lnSpc>
              <a:spcAft>
                <a:spcPts val="750"/>
              </a:spcAft>
              <a:buFont typeface="Arial" panose="020B0604020202020204" pitchFamily="34" charset="0"/>
              <a:buChar char="•"/>
            </a:pPr>
            <a:r>
              <a:rPr lang="en-US" sz="2400" b="0" i="0" dirty="0">
                <a:effectLst/>
                <a:latin typeface="Nunito Sans" panose="020F0502020204030204" pitchFamily="2" charset="0"/>
              </a:rPr>
              <a:t>costs too much money</a:t>
            </a:r>
          </a:p>
          <a:p>
            <a:pPr algn="l" fontAlgn="base">
              <a:lnSpc>
                <a:spcPts val="2025"/>
              </a:lnSpc>
              <a:spcAft>
                <a:spcPts val="750"/>
              </a:spcAft>
              <a:buNone/>
            </a:pPr>
            <a:r>
              <a:rPr lang="en-US" sz="2400" b="0" i="0" dirty="0">
                <a:effectLst/>
                <a:latin typeface="Nunito Sans" panose="020F0502020204030204" pitchFamily="2" charset="0"/>
              </a:rPr>
              <a:t>We therefore take an appropriately sized</a:t>
            </a:r>
            <a:r>
              <a:rPr lang="en-US" sz="2400" b="1" i="0" dirty="0">
                <a:effectLst/>
                <a:latin typeface="Nunito Sans" panose="020F0502020204030204" pitchFamily="2" charset="0"/>
              </a:rPr>
              <a:t> sample</a:t>
            </a:r>
            <a:r>
              <a:rPr lang="en-US" sz="2400" b="0" i="0" dirty="0">
                <a:effectLst/>
                <a:latin typeface="Nunito Sans" panose="020F0502020204030204" pitchFamily="2" charset="0"/>
              </a:rPr>
              <a:t> as a way of representing the population.</a:t>
            </a:r>
          </a:p>
          <a:p>
            <a:pPr algn="l" fontAlgn="base">
              <a:lnSpc>
                <a:spcPts val="2025"/>
              </a:lnSpc>
              <a:spcAft>
                <a:spcPts val="750"/>
              </a:spcAft>
            </a:pPr>
            <a:r>
              <a:rPr lang="en-US" sz="2400" b="0" i="0" dirty="0">
                <a:effectLst/>
                <a:latin typeface="Nunito Sans" panose="020F0502020204030204" pitchFamily="2" charset="0"/>
              </a:rPr>
              <a:t>Depending on the situation, some sampling methods will be more suitable than others. Whichever sampling method is used it is important to </a:t>
            </a:r>
            <a:r>
              <a:rPr lang="en-US" sz="2400" b="1" i="0" dirty="0">
                <a:effectLst/>
                <a:latin typeface="Nunito Sans" panose="020F0502020204030204" pitchFamily="2" charset="0"/>
              </a:rPr>
              <a:t>justify</a:t>
            </a:r>
            <a:r>
              <a:rPr lang="en-US" sz="2400" b="0" i="0" dirty="0">
                <a:effectLst/>
                <a:latin typeface="Nunito Sans" panose="020F0502020204030204" pitchFamily="2" charset="0"/>
              </a:rPr>
              <a:t> why that method has been used. </a:t>
            </a:r>
          </a:p>
          <a:p>
            <a:endParaRPr lang="en-US" sz="2400" dirty="0"/>
          </a:p>
        </p:txBody>
      </p:sp>
    </p:spTree>
    <p:extLst>
      <p:ext uri="{BB962C8B-B14F-4D97-AF65-F5344CB8AC3E}">
        <p14:creationId xmlns:p14="http://schemas.microsoft.com/office/powerpoint/2010/main" val="342943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D83C8-637D-4CD1-FFDE-C87588A6D70A}"/>
              </a:ext>
            </a:extLst>
          </p:cNvPr>
          <p:cNvSpPr>
            <a:spLocks noGrp="1"/>
          </p:cNvSpPr>
          <p:nvPr>
            <p:ph type="title"/>
          </p:nvPr>
        </p:nvSpPr>
        <p:spPr/>
        <p:txBody>
          <a:bodyPr/>
          <a:lstStyle/>
          <a:p>
            <a:r>
              <a:rPr lang="en-US" dirty="0"/>
              <a:t>Types of Sampling Methods</a:t>
            </a:r>
          </a:p>
        </p:txBody>
      </p:sp>
      <p:sp>
        <p:nvSpPr>
          <p:cNvPr id="3" name="Content Placeholder 2">
            <a:extLst>
              <a:ext uri="{FF2B5EF4-FFF2-40B4-BE49-F238E27FC236}">
                <a16:creationId xmlns:a16="http://schemas.microsoft.com/office/drawing/2014/main" id="{66E189C1-EFB9-0A82-E898-C366C32B1B0F}"/>
              </a:ext>
            </a:extLst>
          </p:cNvPr>
          <p:cNvSpPr>
            <a:spLocks noGrp="1"/>
          </p:cNvSpPr>
          <p:nvPr>
            <p:ph idx="1"/>
          </p:nvPr>
        </p:nvSpPr>
        <p:spPr/>
        <p:txBody>
          <a:bodyPr>
            <a:normAutofit/>
          </a:bodyPr>
          <a:lstStyle/>
          <a:p>
            <a:pPr marL="0" indent="0">
              <a:buNone/>
            </a:pPr>
            <a:r>
              <a:rPr lang="en-US" sz="4400" dirty="0"/>
              <a:t>1. Probability Sampling</a:t>
            </a:r>
          </a:p>
          <a:p>
            <a:pPr marL="0" indent="0">
              <a:buNone/>
            </a:pPr>
            <a:r>
              <a:rPr lang="en-US" sz="4400" dirty="0"/>
              <a:t>2. Non-Probability Sampling</a:t>
            </a:r>
          </a:p>
        </p:txBody>
      </p:sp>
    </p:spTree>
    <p:extLst>
      <p:ext uri="{BB962C8B-B14F-4D97-AF65-F5344CB8AC3E}">
        <p14:creationId xmlns:p14="http://schemas.microsoft.com/office/powerpoint/2010/main" val="967938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DD3789-CE7C-064B-232A-D6791D1283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37F08D-A8D7-4B47-06E3-544742B5069B}"/>
              </a:ext>
            </a:extLst>
          </p:cNvPr>
          <p:cNvSpPr>
            <a:spLocks noGrp="1"/>
          </p:cNvSpPr>
          <p:nvPr>
            <p:ph type="title"/>
          </p:nvPr>
        </p:nvSpPr>
        <p:spPr/>
        <p:txBody>
          <a:bodyPr/>
          <a:lstStyle/>
          <a:p>
            <a:r>
              <a:rPr lang="en-US" sz="4400" dirty="0"/>
              <a:t>Probability Sampling</a:t>
            </a:r>
            <a:endParaRPr lang="en-US" dirty="0"/>
          </a:p>
        </p:txBody>
      </p:sp>
      <p:sp>
        <p:nvSpPr>
          <p:cNvPr id="3" name="Content Placeholder 2">
            <a:extLst>
              <a:ext uri="{FF2B5EF4-FFF2-40B4-BE49-F238E27FC236}">
                <a16:creationId xmlns:a16="http://schemas.microsoft.com/office/drawing/2014/main" id="{838F2955-6F0A-147E-363D-0331F9A6EF14}"/>
              </a:ext>
            </a:extLst>
          </p:cNvPr>
          <p:cNvSpPr>
            <a:spLocks noGrp="1"/>
          </p:cNvSpPr>
          <p:nvPr>
            <p:ph idx="1"/>
          </p:nvPr>
        </p:nvSpPr>
        <p:spPr/>
        <p:txBody>
          <a:bodyPr>
            <a:normAutofit/>
          </a:bodyPr>
          <a:lstStyle/>
          <a:p>
            <a:pPr marL="457200" indent="-457200"/>
            <a:r>
              <a:rPr lang="en-US" sz="3200" b="0" i="0" dirty="0">
                <a:effectLst/>
                <a:latin typeface="Nunito" pitchFamily="2" charset="0"/>
              </a:rPr>
              <a:t>a method of systematic and structured sampling of a sample from a larger population in research and data analysis</a:t>
            </a:r>
          </a:p>
          <a:p>
            <a:pPr marL="457200" indent="-457200"/>
            <a:r>
              <a:rPr lang="en-US" sz="3200" b="0" i="0" dirty="0">
                <a:effectLst/>
                <a:latin typeface="Nunito" pitchFamily="2" charset="0"/>
              </a:rPr>
              <a:t>makes sure that every individual or element in the population has an equal and fair opportunity to be selected in the sample</a:t>
            </a:r>
            <a:endParaRPr lang="en-US" sz="3200" dirty="0">
              <a:latin typeface="Nunito" pitchFamily="2" charset="0"/>
            </a:endParaRPr>
          </a:p>
          <a:p>
            <a:pPr marL="457200" indent="-457200"/>
            <a:r>
              <a:rPr lang="en-US" sz="3200" b="0" i="0" dirty="0">
                <a:effectLst/>
                <a:latin typeface="Nunito" pitchFamily="2" charset="0"/>
              </a:rPr>
              <a:t>Using a strategy based on probability theory, a researcher selects samples from a broader population using probability sampling</a:t>
            </a:r>
            <a:endParaRPr lang="en-US" sz="4400" dirty="0"/>
          </a:p>
        </p:txBody>
      </p:sp>
    </p:spTree>
    <p:extLst>
      <p:ext uri="{BB962C8B-B14F-4D97-AF65-F5344CB8AC3E}">
        <p14:creationId xmlns:p14="http://schemas.microsoft.com/office/powerpoint/2010/main" val="950250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DEFF8-C5FE-BA8A-036E-40692A49E4FD}"/>
              </a:ext>
            </a:extLst>
          </p:cNvPr>
          <p:cNvSpPr>
            <a:spLocks noGrp="1"/>
          </p:cNvSpPr>
          <p:nvPr>
            <p:ph type="title"/>
          </p:nvPr>
        </p:nvSpPr>
        <p:spPr/>
        <p:txBody>
          <a:bodyPr/>
          <a:lstStyle/>
          <a:p>
            <a:r>
              <a:rPr lang="en-US" dirty="0"/>
              <a:t>Random Sampling</a:t>
            </a:r>
          </a:p>
        </p:txBody>
      </p:sp>
      <p:sp>
        <p:nvSpPr>
          <p:cNvPr id="3" name="Content Placeholder 2">
            <a:extLst>
              <a:ext uri="{FF2B5EF4-FFF2-40B4-BE49-F238E27FC236}">
                <a16:creationId xmlns:a16="http://schemas.microsoft.com/office/drawing/2014/main" id="{8555241C-3F71-95B4-30F4-C4410C8705D6}"/>
              </a:ext>
            </a:extLst>
          </p:cNvPr>
          <p:cNvSpPr>
            <a:spLocks noGrp="1"/>
          </p:cNvSpPr>
          <p:nvPr>
            <p:ph idx="1"/>
          </p:nvPr>
        </p:nvSpPr>
        <p:spPr/>
        <p:txBody>
          <a:bodyPr>
            <a:normAutofit lnSpcReduction="10000"/>
          </a:bodyPr>
          <a:lstStyle/>
          <a:p>
            <a:r>
              <a:rPr lang="en-US" sz="3200" dirty="0"/>
              <a:t>Every item has an equal opportunity of being picked without their being any impact on others following them.</a:t>
            </a:r>
          </a:p>
          <a:p>
            <a:r>
              <a:rPr lang="en-US" sz="3200" dirty="0"/>
              <a:t>Example: Imagine you are a quality control manager at a chocolate factory, and you want to test the quality of chocolate bars. </a:t>
            </a:r>
          </a:p>
          <a:p>
            <a:r>
              <a:rPr lang="en-US" sz="3200" dirty="0"/>
              <a:t>You assign a unique serial number to each chocolate bar, and then you use a random number generator to select 20 chocolate bars from the entire production. This ensures that each chocolate bar has an equal chance of being tested.</a:t>
            </a:r>
          </a:p>
        </p:txBody>
      </p:sp>
    </p:spTree>
    <p:extLst>
      <p:ext uri="{BB962C8B-B14F-4D97-AF65-F5344CB8AC3E}">
        <p14:creationId xmlns:p14="http://schemas.microsoft.com/office/powerpoint/2010/main" val="1953763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BB713-039B-54A5-5934-427C2DFD0D34}"/>
              </a:ext>
            </a:extLst>
          </p:cNvPr>
          <p:cNvSpPr>
            <a:spLocks noGrp="1"/>
          </p:cNvSpPr>
          <p:nvPr>
            <p:ph type="title"/>
          </p:nvPr>
        </p:nvSpPr>
        <p:spPr/>
        <p:txBody>
          <a:bodyPr/>
          <a:lstStyle/>
          <a:p>
            <a:r>
              <a:rPr lang="en-US" dirty="0"/>
              <a:t>Systematic Sampling</a:t>
            </a:r>
          </a:p>
        </p:txBody>
      </p:sp>
      <p:sp>
        <p:nvSpPr>
          <p:cNvPr id="3" name="Content Placeholder 2">
            <a:extLst>
              <a:ext uri="{FF2B5EF4-FFF2-40B4-BE49-F238E27FC236}">
                <a16:creationId xmlns:a16="http://schemas.microsoft.com/office/drawing/2014/main" id="{9F25739F-80FD-A799-68DE-332D1D8A0B92}"/>
              </a:ext>
            </a:extLst>
          </p:cNvPr>
          <p:cNvSpPr>
            <a:spLocks noGrp="1"/>
          </p:cNvSpPr>
          <p:nvPr>
            <p:ph idx="1"/>
          </p:nvPr>
        </p:nvSpPr>
        <p:spPr/>
        <p:txBody>
          <a:bodyPr>
            <a:normAutofit lnSpcReduction="10000"/>
          </a:bodyPr>
          <a:lstStyle/>
          <a:p>
            <a:r>
              <a:rPr lang="en-US" sz="3600" dirty="0"/>
              <a:t>It involves selecting every nth item from a population. </a:t>
            </a:r>
          </a:p>
          <a:p>
            <a:r>
              <a:rPr lang="en-US" sz="3600" dirty="0"/>
              <a:t>For example, if you have a list of students and you select every 10th student, that's systematic sampling.</a:t>
            </a:r>
          </a:p>
          <a:p>
            <a:r>
              <a:rPr lang="en-US" sz="3600" dirty="0"/>
              <a:t>If you are running a customer feedback program for a retail store with a daily footfall of 300 customers, you can select a systematic sample by choosing every 10th customer as they enter the store.</a:t>
            </a:r>
          </a:p>
        </p:txBody>
      </p:sp>
    </p:spTree>
    <p:extLst>
      <p:ext uri="{BB962C8B-B14F-4D97-AF65-F5344CB8AC3E}">
        <p14:creationId xmlns:p14="http://schemas.microsoft.com/office/powerpoint/2010/main" val="3006046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416DE-5869-738D-498A-E25FEC7C3515}"/>
              </a:ext>
            </a:extLst>
          </p:cNvPr>
          <p:cNvSpPr>
            <a:spLocks noGrp="1"/>
          </p:cNvSpPr>
          <p:nvPr>
            <p:ph type="title"/>
          </p:nvPr>
        </p:nvSpPr>
        <p:spPr/>
        <p:txBody>
          <a:bodyPr/>
          <a:lstStyle/>
          <a:p>
            <a:r>
              <a:rPr lang="en-US" dirty="0"/>
              <a:t>Stratified Sampling</a:t>
            </a:r>
          </a:p>
        </p:txBody>
      </p:sp>
      <p:sp>
        <p:nvSpPr>
          <p:cNvPr id="3" name="Content Placeholder 2">
            <a:extLst>
              <a:ext uri="{FF2B5EF4-FFF2-40B4-BE49-F238E27FC236}">
                <a16:creationId xmlns:a16="http://schemas.microsoft.com/office/drawing/2014/main" id="{2C7C39AD-0F95-3B1F-2A89-767D492C17D2}"/>
              </a:ext>
            </a:extLst>
          </p:cNvPr>
          <p:cNvSpPr>
            <a:spLocks noGrp="1"/>
          </p:cNvSpPr>
          <p:nvPr>
            <p:ph idx="1"/>
          </p:nvPr>
        </p:nvSpPr>
        <p:spPr/>
        <p:txBody>
          <a:bodyPr>
            <a:normAutofit lnSpcReduction="10000"/>
          </a:bodyPr>
          <a:lstStyle/>
          <a:p>
            <a:r>
              <a:rPr lang="en-US" sz="3600" dirty="0"/>
              <a:t>It divides the population into subgroups or strata based on certain characteristics (e.g., age, gender), and then samples are randomly selected from each stratum</a:t>
            </a:r>
          </a:p>
          <a:p>
            <a:r>
              <a:rPr lang="en-US" sz="3600" dirty="0"/>
              <a:t>Example: Let's say you are conducting a survey on smartphone preferences. You divide the population into strata based on age groups: under 18, 18-35, and over 35. Within each stratum, you randomly select a sample of individuals. </a:t>
            </a:r>
          </a:p>
        </p:txBody>
      </p:sp>
    </p:spTree>
    <p:extLst>
      <p:ext uri="{BB962C8B-B14F-4D97-AF65-F5344CB8AC3E}">
        <p14:creationId xmlns:p14="http://schemas.microsoft.com/office/powerpoint/2010/main" val="2581838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8520D77A-A8B7-FA0C-7FDA-E6372EBAE72C}"/>
              </a:ext>
            </a:extLst>
          </p:cNvPr>
          <p:cNvSpPr>
            <a:spLocks noGrp="1"/>
          </p:cNvSpPr>
          <p:nvPr>
            <p:ph type="title"/>
          </p:nvPr>
        </p:nvSpPr>
        <p:spPr>
          <a:xfrm>
            <a:off x="594360" y="365125"/>
            <a:ext cx="10401300" cy="1325563"/>
          </a:xfrm>
        </p:spPr>
        <p:txBody>
          <a:bodyPr/>
          <a:lstStyle/>
          <a:p>
            <a:r>
              <a:rPr lang="en-US" dirty="0"/>
              <a:t>Probability Sampling</a:t>
            </a:r>
          </a:p>
        </p:txBody>
      </p:sp>
      <p:pic>
        <p:nvPicPr>
          <p:cNvPr id="5" name="Picture 4">
            <a:extLst>
              <a:ext uri="{FF2B5EF4-FFF2-40B4-BE49-F238E27FC236}">
                <a16:creationId xmlns:a16="http://schemas.microsoft.com/office/drawing/2014/main" id="{6BE36EE1-1252-5302-8C28-59BD2B6CC4E6}"/>
              </a:ext>
            </a:extLst>
          </p:cNvPr>
          <p:cNvPicPr>
            <a:picLocks noChangeAspect="1"/>
          </p:cNvPicPr>
          <p:nvPr/>
        </p:nvPicPr>
        <p:blipFill>
          <a:blip r:embed="rId2"/>
          <a:stretch>
            <a:fillRect/>
          </a:stretch>
        </p:blipFill>
        <p:spPr>
          <a:xfrm>
            <a:off x="2121396" y="1272494"/>
            <a:ext cx="7741061" cy="5263923"/>
          </a:xfrm>
          <a:prstGeom prst="rect">
            <a:avLst/>
          </a:prstGeom>
          <a:noFill/>
        </p:spPr>
      </p:pic>
    </p:spTree>
    <p:extLst>
      <p:ext uri="{BB962C8B-B14F-4D97-AF65-F5344CB8AC3E}">
        <p14:creationId xmlns:p14="http://schemas.microsoft.com/office/powerpoint/2010/main" val="2635865881"/>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2.xml><?xml version="1.0" encoding="utf-8"?>
<ds:datastoreItem xmlns:ds="http://schemas.openxmlformats.org/officeDocument/2006/customXml" ds:itemID="{4F4B194E-8B30-4377-8C59-ECFB902D2A2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{5CC4BB5A-B47A-45BF-AD85-01F2F844A097}tf78853419_win32</Template>
  <TotalTime>8134</TotalTime>
  <Words>1039</Words>
  <Application>Microsoft Office PowerPoint</Application>
  <PresentationFormat>Widescreen</PresentationFormat>
  <Paragraphs>76</Paragraphs>
  <Slides>19</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Franklin Gothic Book</vt:lpstr>
      <vt:lpstr>Franklin Gothic Demi</vt:lpstr>
      <vt:lpstr>Nunito</vt:lpstr>
      <vt:lpstr>Nunito Sans</vt:lpstr>
      <vt:lpstr>Custom</vt:lpstr>
      <vt:lpstr>Research Methodology   CS 5001   Instructor: Dr. Ramoza Ahsan</vt:lpstr>
      <vt:lpstr>Sampling Methods</vt:lpstr>
      <vt:lpstr>Sampling Methods</vt:lpstr>
      <vt:lpstr>Types of Sampling Methods</vt:lpstr>
      <vt:lpstr>Probability Sampling</vt:lpstr>
      <vt:lpstr>Random Sampling</vt:lpstr>
      <vt:lpstr>Systematic Sampling</vt:lpstr>
      <vt:lpstr>Stratified Sampling</vt:lpstr>
      <vt:lpstr>Probability Sampling</vt:lpstr>
      <vt:lpstr>PowerPoint Presentation</vt:lpstr>
      <vt:lpstr>Benefits of Probability Sampling</vt:lpstr>
      <vt:lpstr>Non-probabilistic Sampling</vt:lpstr>
      <vt:lpstr>Convenience sampling (or haphazard sampling)</vt:lpstr>
      <vt:lpstr>Judgmental or Purposive Sampling</vt:lpstr>
      <vt:lpstr>Snowball Sampling</vt:lpstr>
      <vt:lpstr>Quota Sampling</vt:lpstr>
      <vt:lpstr>Non-probabilistic Sampling</vt:lpstr>
      <vt:lpstr>Limitations of Non-Probability Sampling</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Ramoza Ahsan</dc:creator>
  <cp:lastModifiedBy>Ramoza Ahsan</cp:lastModifiedBy>
  <cp:revision>124</cp:revision>
  <dcterms:created xsi:type="dcterms:W3CDTF">2025-01-23T10:00:25Z</dcterms:created>
  <dcterms:modified xsi:type="dcterms:W3CDTF">2025-04-25T14:48:26Z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