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52"/>
  </p:notesMasterIdLst>
  <p:handoutMasterIdLst>
    <p:handoutMasterId r:id="rId53"/>
  </p:handoutMasterIdLst>
  <p:sldIdLst>
    <p:sldId id="410" r:id="rId5"/>
    <p:sldId id="383" r:id="rId6"/>
    <p:sldId id="290" r:id="rId7"/>
    <p:sldId id="490" r:id="rId8"/>
    <p:sldId id="522" r:id="rId9"/>
    <p:sldId id="523" r:id="rId10"/>
    <p:sldId id="524" r:id="rId11"/>
    <p:sldId id="525" r:id="rId12"/>
    <p:sldId id="526" r:id="rId13"/>
    <p:sldId id="278" r:id="rId14"/>
    <p:sldId id="513" r:id="rId15"/>
    <p:sldId id="520" r:id="rId16"/>
    <p:sldId id="492" r:id="rId17"/>
    <p:sldId id="521" r:id="rId18"/>
    <p:sldId id="511" r:id="rId19"/>
    <p:sldId id="498" r:id="rId20"/>
    <p:sldId id="499" r:id="rId21"/>
    <p:sldId id="529" r:id="rId22"/>
    <p:sldId id="516" r:id="rId23"/>
    <p:sldId id="514" r:id="rId24"/>
    <p:sldId id="515" r:id="rId25"/>
    <p:sldId id="517" r:id="rId26"/>
    <p:sldId id="530" r:id="rId27"/>
    <p:sldId id="519" r:id="rId28"/>
    <p:sldId id="518" r:id="rId29"/>
    <p:sldId id="508" r:id="rId30"/>
    <p:sldId id="509" r:id="rId31"/>
    <p:sldId id="507" r:id="rId32"/>
    <p:sldId id="497" r:id="rId33"/>
    <p:sldId id="500" r:id="rId34"/>
    <p:sldId id="501" r:id="rId35"/>
    <p:sldId id="502" r:id="rId36"/>
    <p:sldId id="504" r:id="rId37"/>
    <p:sldId id="496" r:id="rId38"/>
    <p:sldId id="512" r:id="rId39"/>
    <p:sldId id="495" r:id="rId40"/>
    <p:sldId id="528" r:id="rId41"/>
    <p:sldId id="531" r:id="rId42"/>
    <p:sldId id="532" r:id="rId43"/>
    <p:sldId id="533" r:id="rId44"/>
    <p:sldId id="534" r:id="rId45"/>
    <p:sldId id="535" r:id="rId46"/>
    <p:sldId id="536" r:id="rId47"/>
    <p:sldId id="537" r:id="rId48"/>
    <p:sldId id="538" r:id="rId49"/>
    <p:sldId id="539" r:id="rId50"/>
    <p:sldId id="39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6265" autoAdjust="0"/>
  </p:normalViewPr>
  <p:slideViewPr>
    <p:cSldViewPr snapToGrid="0">
      <p:cViewPr varScale="1">
        <p:scale>
          <a:sx n="44" d="100"/>
          <a:sy n="44" d="100"/>
        </p:scale>
        <p:origin x="1740" y="2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3/5/2025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381000" y="685800"/>
            <a:ext cx="6096000" cy="3429000"/>
          </a:xfrm>
          <a:ln/>
        </p:spPr>
      </p:sp>
      <p:sp>
        <p:nvSpPr>
          <p:cNvPr id="36867" name="Notes Placeholder 2"/>
          <p:cNvSpPr>
            <a:spLocks noGrp="1"/>
          </p:cNvSpPr>
          <p:nvPr>
            <p:ph type="body" idx="1"/>
          </p:nvPr>
        </p:nvSpPr>
        <p:spPr>
          <a:noFill/>
          <a:ln/>
        </p:spPr>
        <p:txBody>
          <a:bodyPr/>
          <a:lstStyle/>
          <a:p>
            <a:pPr eaLnBrk="1" hangingPunct="1">
              <a:spcBef>
                <a:spcPct val="0"/>
              </a:spcBef>
            </a:pPr>
            <a:endParaRPr lang="en-US">
              <a:latin typeface="Arial" pitchFamily="34" charset="0"/>
            </a:endParaRPr>
          </a:p>
        </p:txBody>
      </p:sp>
      <p:sp>
        <p:nvSpPr>
          <p:cNvPr id="36868" name="Slide Number Placeholder 3"/>
          <p:cNvSpPr>
            <a:spLocks noGrp="1"/>
          </p:cNvSpPr>
          <p:nvPr>
            <p:ph type="sldNum" sz="quarter" idx="5"/>
          </p:nvPr>
        </p:nvSpPr>
        <p:spPr>
          <a:noFill/>
        </p:spPr>
        <p:txBody>
          <a:bodyPr/>
          <a:lstStyle/>
          <a:p>
            <a:fld id="{A5D198BD-0306-46F1-919E-B97722B58A72}" type="slidenum">
              <a:rPr lang="en-US">
                <a:latin typeface="Arial" pitchFamily="34" charset="0"/>
              </a:rPr>
              <a:pPr/>
              <a:t>3</a:t>
            </a:fld>
            <a:endParaRPr lang="en-US">
              <a:latin typeface="Arial" pitchFamily="34" charset="0"/>
            </a:endParaRPr>
          </a:p>
        </p:txBody>
      </p:sp>
    </p:spTree>
    <p:extLst>
      <p:ext uri="{BB962C8B-B14F-4D97-AF65-F5344CB8AC3E}">
        <p14:creationId xmlns:p14="http://schemas.microsoft.com/office/powerpoint/2010/main" val="2354603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870B4C-05E9-4FA3-9099-8149F88A7E95}" type="slidenum">
              <a:rPr lang="en-US" smtClean="0"/>
              <a:t>10</a:t>
            </a:fld>
            <a:endParaRPr lang="en-US"/>
          </a:p>
        </p:txBody>
      </p:sp>
    </p:spTree>
    <p:extLst>
      <p:ext uri="{BB962C8B-B14F-4D97-AF65-F5344CB8AC3E}">
        <p14:creationId xmlns:p14="http://schemas.microsoft.com/office/powerpoint/2010/main" val="214427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870B4C-05E9-4FA3-9099-8149F88A7E95}" type="slidenum">
              <a:rPr lang="en-US" smtClean="0"/>
              <a:t>11</a:t>
            </a:fld>
            <a:endParaRPr lang="en-US"/>
          </a:p>
        </p:txBody>
      </p:sp>
    </p:spTree>
    <p:extLst>
      <p:ext uri="{BB962C8B-B14F-4D97-AF65-F5344CB8AC3E}">
        <p14:creationId xmlns:p14="http://schemas.microsoft.com/office/powerpoint/2010/main" val="3817558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 your laptops next week to do some exercises in class</a:t>
            </a: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943008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https://pitt.libguides.com/citationhelp/chicago#:~:text=Chicago%20is%20a%20documentation%20syle,Bibliography:%20Weinstein%2C%20Joshua%20I.</a:t>
            </a:r>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4104552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https://www.overleaf.com/learn/latex/Learn_LaTeX_in_30_minutes</a:t>
            </a:r>
          </a:p>
        </p:txBody>
      </p:sp>
      <p:sp>
        <p:nvSpPr>
          <p:cNvPr id="4" name="Slide Number Placeholder 3"/>
          <p:cNvSpPr>
            <a:spLocks noGrp="1"/>
          </p:cNvSpPr>
          <p:nvPr>
            <p:ph type="sldNum" sz="quarter" idx="5"/>
          </p:nvPr>
        </p:nvSpPr>
        <p:spPr/>
        <p:txBody>
          <a:bodyPr/>
          <a:lstStyle/>
          <a:p>
            <a:fld id="{A89C7E07-3C67-C64C-8DA0-0404F6303970}" type="slidenum">
              <a:rPr lang="en-US" smtClean="0"/>
              <a:t>37</a:t>
            </a:fld>
            <a:endParaRPr lang="en-US" dirty="0"/>
          </a:p>
        </p:txBody>
      </p:sp>
    </p:spTree>
    <p:extLst>
      <p:ext uri="{BB962C8B-B14F-4D97-AF65-F5344CB8AC3E}">
        <p14:creationId xmlns:p14="http://schemas.microsoft.com/office/powerpoint/2010/main" val="848126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47</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9FE2A6-78D9-402C-9E4A-84D377081995}"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A2CE4B-E4EF-4BAE-ABB1-9AC19311BD75}" type="slidenum">
              <a:rPr lang="en-US" smtClean="0"/>
              <a:t>‹#›</a:t>
            </a:fld>
            <a:endParaRPr lang="en-US"/>
          </a:p>
        </p:txBody>
      </p:sp>
    </p:spTree>
    <p:extLst>
      <p:ext uri="{BB962C8B-B14F-4D97-AF65-F5344CB8AC3E}">
        <p14:creationId xmlns:p14="http://schemas.microsoft.com/office/powerpoint/2010/main" val="198968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 id="2147483712" r:id="rId14"/>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cocalc.com/features/latex-editor" TargetMode="External"/><Relationship Id="rId2" Type="http://schemas.openxmlformats.org/officeDocument/2006/relationships/hyperlink" Target="https://papeeria.com/"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mailto:waseem.shahzad@nu.edu.pk"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mailto:i247611@isb.nu.edu.pk"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531476" y="411479"/>
            <a:ext cx="8264828" cy="3291840"/>
          </a:xfrm>
        </p:spPr>
        <p:txBody>
          <a:bodyPr/>
          <a:lstStyle/>
          <a:p>
            <a:pPr algn="ctr"/>
            <a:r>
              <a:rPr lang="en-US" dirty="0"/>
              <a:t>Research Methodology</a:t>
            </a:r>
            <a:br>
              <a:rPr lang="en-US" dirty="0"/>
            </a:br>
            <a:br>
              <a:rPr lang="en-US" sz="1800" b="0" i="0" u="none" strike="noStrike" baseline="0" dirty="0">
                <a:solidFill>
                  <a:srgbClr val="000000"/>
                </a:solidFill>
                <a:latin typeface="Calibri" panose="020F0502020204030204" pitchFamily="34" charset="0"/>
              </a:rPr>
            </a:br>
            <a:r>
              <a:rPr lang="en-US" sz="1800" b="0" i="0" u="none" strike="noStrike" baseline="0" dirty="0">
                <a:solidFill>
                  <a:srgbClr val="000000"/>
                </a:solidFill>
                <a:latin typeface="Calibri" panose="020F0502020204030204" pitchFamily="34" charset="0"/>
              </a:rPr>
              <a:t> </a:t>
            </a:r>
            <a:r>
              <a:rPr lang="en-US" sz="4000" b="1" i="0" u="none" strike="noStrike" baseline="0" dirty="0">
                <a:solidFill>
                  <a:srgbClr val="000000"/>
                </a:solidFill>
                <a:latin typeface="Calibri" panose="020F0502020204030204" pitchFamily="34" charset="0"/>
              </a:rPr>
              <a:t>CS 5001 </a:t>
            </a:r>
            <a:br>
              <a:rPr lang="en-US" sz="4000" b="1" i="0" u="none" strike="noStrike" baseline="0" dirty="0">
                <a:solidFill>
                  <a:srgbClr val="000000"/>
                </a:solidFill>
                <a:latin typeface="Calibri" panose="020F0502020204030204" pitchFamily="34" charset="0"/>
              </a:rPr>
            </a:br>
            <a:br>
              <a:rPr lang="en-US" sz="4000" b="1" i="0" u="none" strike="noStrike" baseline="0" dirty="0">
                <a:solidFill>
                  <a:srgbClr val="000000"/>
                </a:solidFill>
                <a:latin typeface="Calibri" panose="020F0502020204030204" pitchFamily="34" charset="0"/>
              </a:rPr>
            </a:br>
            <a:r>
              <a:rPr lang="en-US" sz="4000" b="1" i="0" u="none" strike="noStrike" baseline="0" dirty="0">
                <a:solidFill>
                  <a:srgbClr val="000000"/>
                </a:solidFill>
                <a:latin typeface="Calibri" panose="020F0502020204030204" pitchFamily="34" charset="0"/>
              </a:rPr>
              <a:t>Instructor: Dr. Ramoza Ahsan</a:t>
            </a:r>
            <a:endParaRPr lang="en-US" dirty="0"/>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the Literature Review (LR) Section</a:t>
            </a:r>
            <a:endParaRPr lang="en-US" dirty="0"/>
          </a:p>
        </p:txBody>
      </p:sp>
      <p:sp>
        <p:nvSpPr>
          <p:cNvPr id="3" name="Content Placeholder 2"/>
          <p:cNvSpPr>
            <a:spLocks noGrp="1"/>
          </p:cNvSpPr>
          <p:nvPr>
            <p:ph idx="1"/>
          </p:nvPr>
        </p:nvSpPr>
        <p:spPr>
          <a:xfrm>
            <a:off x="594360" y="1825624"/>
            <a:ext cx="11597640" cy="5032375"/>
          </a:xfrm>
        </p:spPr>
        <p:txBody>
          <a:bodyPr>
            <a:normAutofit/>
          </a:bodyPr>
          <a:lstStyle/>
          <a:p>
            <a:r>
              <a:rPr lang="en-US" sz="3200" dirty="0"/>
              <a:t>What to write</a:t>
            </a:r>
          </a:p>
          <a:p>
            <a:pPr lvl="1"/>
            <a:r>
              <a:rPr lang="en-US" sz="2800" dirty="0"/>
              <a:t>Write few liner summary of each paper.  </a:t>
            </a:r>
          </a:p>
          <a:p>
            <a:pPr lvl="2"/>
            <a:r>
              <a:rPr lang="en-US" sz="2400" dirty="0"/>
              <a:t>Background on what they have done: 2 Lines </a:t>
            </a:r>
          </a:p>
          <a:p>
            <a:pPr lvl="2"/>
            <a:r>
              <a:rPr lang="en-US" sz="2400" dirty="0"/>
              <a:t>How they solve the problem: 3-4 Lines</a:t>
            </a:r>
          </a:p>
          <a:p>
            <a:pPr lvl="2"/>
            <a:r>
              <a:rPr lang="en-US" sz="2400" dirty="0"/>
              <a:t>Strength and Weaknesses of their proposed work: 3-4 lines</a:t>
            </a:r>
          </a:p>
          <a:p>
            <a:pPr lvl="1"/>
            <a:r>
              <a:rPr lang="en-US" sz="2800" dirty="0"/>
              <a:t>Once written,  divide your shortlisted papers into various categories based on their aim/goal or approach to solve the problem</a:t>
            </a:r>
          </a:p>
          <a:p>
            <a:pPr lvl="1"/>
            <a:r>
              <a:rPr lang="en-US" sz="2800" dirty="0"/>
              <a:t>Paste the written material into respective categories</a:t>
            </a:r>
          </a:p>
          <a:p>
            <a:pPr lvl="1"/>
            <a:r>
              <a:rPr lang="en-US" sz="2800" dirty="0"/>
              <a:t>Create a table to categorize the papers.  </a:t>
            </a:r>
          </a:p>
          <a:p>
            <a:pPr lvl="2"/>
            <a:r>
              <a:rPr lang="en-US" sz="2400" dirty="0"/>
              <a:t>Sample paper: Liu, </a:t>
            </a:r>
            <a:r>
              <a:rPr lang="en-US" sz="2400" dirty="0" err="1"/>
              <a:t>Yike</a:t>
            </a:r>
            <a:r>
              <a:rPr lang="en-US" sz="2400" dirty="0"/>
              <a:t>, Tara </a:t>
            </a:r>
            <a:r>
              <a:rPr lang="en-US" sz="2400" dirty="0" err="1"/>
              <a:t>Safavi</a:t>
            </a:r>
            <a:r>
              <a:rPr lang="en-US" sz="2400" dirty="0"/>
              <a:t>, Abhilash </a:t>
            </a:r>
            <a:r>
              <a:rPr lang="en-US" sz="2400" dirty="0" err="1"/>
              <a:t>Dighe</a:t>
            </a:r>
            <a:r>
              <a:rPr lang="en-US" sz="2400" dirty="0"/>
              <a:t>, and Danai </a:t>
            </a:r>
            <a:r>
              <a:rPr lang="en-US" sz="2400" dirty="0" err="1"/>
              <a:t>Koutra</a:t>
            </a:r>
            <a:r>
              <a:rPr lang="en-US" sz="2400" dirty="0"/>
              <a:t>. "Graph summarization methods and applications: A survey." </a:t>
            </a:r>
            <a:r>
              <a:rPr lang="en-US" sz="2400" i="1" dirty="0"/>
              <a:t>ACM Computing Surveys (CSUR)</a:t>
            </a:r>
            <a:r>
              <a:rPr lang="en-US" sz="2400" dirty="0"/>
              <a:t> 51, no. 3 (2018): 1-34.</a:t>
            </a:r>
          </a:p>
          <a:p>
            <a:pPr lvl="1"/>
            <a:endParaRPr lang="en-US" sz="2800" dirty="0"/>
          </a:p>
        </p:txBody>
      </p:sp>
      <p:sp>
        <p:nvSpPr>
          <p:cNvPr id="4" name="Slide Number Placeholder 3"/>
          <p:cNvSpPr>
            <a:spLocks noGrp="1"/>
          </p:cNvSpPr>
          <p:nvPr>
            <p:ph type="sldNum" sz="quarter" idx="12"/>
          </p:nvPr>
        </p:nvSpPr>
        <p:spPr/>
        <p:txBody>
          <a:bodyPr/>
          <a:lstStyle/>
          <a:p>
            <a:fld id="{C963A66D-593B-4BCE-9196-67B2B5BD8414}" type="slidenum">
              <a:rPr lang="en-US" smtClean="0"/>
              <a:t>10</a:t>
            </a:fld>
            <a:endParaRPr lang="en-US"/>
          </a:p>
        </p:txBody>
      </p:sp>
    </p:spTree>
    <p:extLst>
      <p:ext uri="{BB962C8B-B14F-4D97-AF65-F5344CB8AC3E}">
        <p14:creationId xmlns:p14="http://schemas.microsoft.com/office/powerpoint/2010/main" val="202738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Writing the Literature Review Section</a:t>
            </a:r>
            <a:endParaRPr lang="en-US" dirty="0"/>
          </a:p>
        </p:txBody>
      </p:sp>
      <p:sp>
        <p:nvSpPr>
          <p:cNvPr id="3" name="Content Placeholder 2"/>
          <p:cNvSpPr>
            <a:spLocks noGrp="1"/>
          </p:cNvSpPr>
          <p:nvPr>
            <p:ph idx="1"/>
          </p:nvPr>
        </p:nvSpPr>
        <p:spPr/>
        <p:txBody>
          <a:bodyPr/>
          <a:lstStyle/>
          <a:p>
            <a:r>
              <a:rPr lang="en-US" dirty="0"/>
              <a:t>Sample Literature review sections</a:t>
            </a:r>
          </a:p>
        </p:txBody>
      </p:sp>
      <p:sp>
        <p:nvSpPr>
          <p:cNvPr id="4" name="Slide Number Placeholder 3"/>
          <p:cNvSpPr>
            <a:spLocks noGrp="1"/>
          </p:cNvSpPr>
          <p:nvPr>
            <p:ph type="sldNum" sz="quarter" idx="12"/>
          </p:nvPr>
        </p:nvSpPr>
        <p:spPr/>
        <p:txBody>
          <a:bodyPr/>
          <a:lstStyle/>
          <a:p>
            <a:fld id="{C963A66D-593B-4BCE-9196-67B2B5BD8414}" type="slidenum">
              <a:rPr lang="en-US" smtClean="0"/>
              <a:t>11</a:t>
            </a:fld>
            <a:endParaRPr lang="en-US"/>
          </a:p>
        </p:txBody>
      </p:sp>
    </p:spTree>
    <p:extLst>
      <p:ext uri="{BB962C8B-B14F-4D97-AF65-F5344CB8AC3E}">
        <p14:creationId xmlns:p14="http://schemas.microsoft.com/office/powerpoint/2010/main" val="310689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A2E8-CBC7-2893-660C-968B56A032A2}"/>
              </a:ext>
            </a:extLst>
          </p:cNvPr>
          <p:cNvSpPr>
            <a:spLocks noGrp="1"/>
          </p:cNvSpPr>
          <p:nvPr>
            <p:ph type="title"/>
          </p:nvPr>
        </p:nvSpPr>
        <p:spPr/>
        <p:txBody>
          <a:bodyPr/>
          <a:lstStyle/>
          <a:p>
            <a:r>
              <a:rPr lang="en-US" dirty="0"/>
              <a:t>Tools used for Research Article Writing</a:t>
            </a:r>
          </a:p>
        </p:txBody>
      </p:sp>
      <p:sp>
        <p:nvSpPr>
          <p:cNvPr id="3" name="Content Placeholder 2">
            <a:extLst>
              <a:ext uri="{FF2B5EF4-FFF2-40B4-BE49-F238E27FC236}">
                <a16:creationId xmlns:a16="http://schemas.microsoft.com/office/drawing/2014/main" id="{D3C732C3-BB86-D7EC-3B48-3FBC4F92B476}"/>
              </a:ext>
            </a:extLst>
          </p:cNvPr>
          <p:cNvSpPr>
            <a:spLocks noGrp="1"/>
          </p:cNvSpPr>
          <p:nvPr>
            <p:ph idx="1"/>
          </p:nvPr>
        </p:nvSpPr>
        <p:spPr/>
        <p:txBody>
          <a:bodyPr/>
          <a:lstStyle/>
          <a:p>
            <a:r>
              <a:rPr lang="en-US" dirty="0"/>
              <a:t>Latex</a:t>
            </a:r>
          </a:p>
          <a:p>
            <a:r>
              <a:rPr lang="en-US" dirty="0"/>
              <a:t>Overleaf: https://www.overleaf.com/</a:t>
            </a:r>
          </a:p>
          <a:p>
            <a:r>
              <a:rPr lang="en-US" dirty="0" err="1"/>
              <a:t>Papeeria</a:t>
            </a:r>
            <a:r>
              <a:rPr lang="en-US" dirty="0"/>
              <a:t>: </a:t>
            </a:r>
            <a:r>
              <a:rPr lang="en-US" dirty="0">
                <a:hlinkClick r:id="rId2"/>
              </a:rPr>
              <a:t>https://papeeria.com/</a:t>
            </a:r>
            <a:endParaRPr lang="en-US" dirty="0"/>
          </a:p>
          <a:p>
            <a:r>
              <a:rPr lang="en-US" dirty="0" err="1"/>
              <a:t>Cocalc</a:t>
            </a:r>
            <a:r>
              <a:rPr lang="en-US" dirty="0"/>
              <a:t>: </a:t>
            </a:r>
            <a:r>
              <a:rPr lang="en-US" dirty="0">
                <a:hlinkClick r:id="rId3"/>
              </a:rPr>
              <a:t>https://cocalc.com/features/latex-editor</a:t>
            </a:r>
            <a:endParaRPr lang="en-US" dirty="0"/>
          </a:p>
          <a:p>
            <a:endParaRPr lang="en-US" dirty="0"/>
          </a:p>
        </p:txBody>
      </p:sp>
    </p:spTree>
    <p:extLst>
      <p:ext uri="{BB962C8B-B14F-4D97-AF65-F5344CB8AC3E}">
        <p14:creationId xmlns:p14="http://schemas.microsoft.com/office/powerpoint/2010/main" val="196734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62E4C-4221-5E4A-AFC6-E4A7545A4B1E}"/>
              </a:ext>
            </a:extLst>
          </p:cNvPr>
          <p:cNvSpPr>
            <a:spLocks noGrp="1"/>
          </p:cNvSpPr>
          <p:nvPr>
            <p:ph type="title"/>
          </p:nvPr>
        </p:nvSpPr>
        <p:spPr/>
        <p:txBody>
          <a:bodyPr/>
          <a:lstStyle/>
          <a:p>
            <a:r>
              <a:rPr lang="en-US" dirty="0"/>
              <a:t>Latex</a:t>
            </a:r>
          </a:p>
        </p:txBody>
      </p:sp>
      <p:sp>
        <p:nvSpPr>
          <p:cNvPr id="3" name="Content Placeholder 2">
            <a:extLst>
              <a:ext uri="{FF2B5EF4-FFF2-40B4-BE49-F238E27FC236}">
                <a16:creationId xmlns:a16="http://schemas.microsoft.com/office/drawing/2014/main" id="{3ADCF0AA-C9B9-AE48-B7AD-7166DC172D04}"/>
              </a:ext>
            </a:extLst>
          </p:cNvPr>
          <p:cNvSpPr>
            <a:spLocks noGrp="1"/>
          </p:cNvSpPr>
          <p:nvPr>
            <p:ph idx="1"/>
          </p:nvPr>
        </p:nvSpPr>
        <p:spPr/>
        <p:txBody>
          <a:bodyPr>
            <a:normAutofit lnSpcReduction="10000"/>
          </a:bodyPr>
          <a:lstStyle/>
          <a:p>
            <a:r>
              <a:rPr lang="en-US" dirty="0"/>
              <a:t>It is a document mark-up language which is used to create technical documents</a:t>
            </a:r>
          </a:p>
          <a:p>
            <a:r>
              <a:rPr lang="en-US" dirty="0"/>
              <a:t>Requirements</a:t>
            </a:r>
          </a:p>
          <a:p>
            <a:pPr lvl="1"/>
            <a:r>
              <a:rPr lang="en-US" dirty="0"/>
              <a:t>Latex Distribution which turns our code into read-able documents</a:t>
            </a:r>
          </a:p>
          <a:p>
            <a:pPr lvl="1"/>
            <a:r>
              <a:rPr lang="en-US" dirty="0"/>
              <a:t>Latex Text Editor to write our code</a:t>
            </a:r>
          </a:p>
          <a:p>
            <a:r>
              <a:rPr lang="en-US" dirty="0"/>
              <a:t>Distributions</a:t>
            </a:r>
          </a:p>
          <a:p>
            <a:pPr lvl="1"/>
            <a:r>
              <a:rPr lang="en-US" dirty="0"/>
              <a:t>For Windows : “</a:t>
            </a:r>
            <a:r>
              <a:rPr lang="en-US" dirty="0" err="1"/>
              <a:t>MiKTex</a:t>
            </a:r>
            <a:r>
              <a:rPr lang="en-US" dirty="0"/>
              <a:t>”</a:t>
            </a:r>
          </a:p>
          <a:p>
            <a:pPr lvl="1"/>
            <a:r>
              <a:rPr lang="en-US" dirty="0"/>
              <a:t>For Mac OS: “</a:t>
            </a:r>
            <a:r>
              <a:rPr lang="en-US" dirty="0" err="1"/>
              <a:t>MacTex</a:t>
            </a:r>
            <a:r>
              <a:rPr lang="en-US" dirty="0"/>
              <a:t>”</a:t>
            </a:r>
          </a:p>
          <a:p>
            <a:r>
              <a:rPr lang="en-US" dirty="0"/>
              <a:t>Editor</a:t>
            </a:r>
          </a:p>
          <a:p>
            <a:pPr lvl="1"/>
            <a:r>
              <a:rPr lang="en-US" dirty="0" err="1"/>
              <a:t>Texmaker</a:t>
            </a:r>
            <a:r>
              <a:rPr lang="en-US" dirty="0"/>
              <a:t> or any other of your choice</a:t>
            </a:r>
          </a:p>
          <a:p>
            <a:pPr lvl="1"/>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9C5339C0-D3F3-4B41-B99D-5216B36D750E}"/>
              </a:ext>
            </a:extLst>
          </p:cNvPr>
          <p:cNvSpPr>
            <a:spLocks noGrp="1"/>
          </p:cNvSpPr>
          <p:nvPr>
            <p:ph type="sldNum" sz="quarter" idx="12"/>
          </p:nvPr>
        </p:nvSpPr>
        <p:spPr/>
        <p:txBody>
          <a:bodyPr/>
          <a:lstStyle/>
          <a:p>
            <a:fld id="{C963A66D-593B-4BCE-9196-67B2B5BD8414}" type="slidenum">
              <a:rPr lang="en-US" smtClean="0"/>
              <a:t>13</a:t>
            </a:fld>
            <a:endParaRPr lang="en-US"/>
          </a:p>
        </p:txBody>
      </p:sp>
    </p:spTree>
    <p:extLst>
      <p:ext uri="{BB962C8B-B14F-4D97-AF65-F5344CB8AC3E}">
        <p14:creationId xmlns:p14="http://schemas.microsoft.com/office/powerpoint/2010/main" val="972174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45ED-326E-C6A6-8C22-F19FBC026A7B}"/>
              </a:ext>
            </a:extLst>
          </p:cNvPr>
          <p:cNvSpPr>
            <a:spLocks noGrp="1"/>
          </p:cNvSpPr>
          <p:nvPr>
            <p:ph type="title"/>
          </p:nvPr>
        </p:nvSpPr>
        <p:spPr/>
        <p:txBody>
          <a:bodyPr/>
          <a:lstStyle/>
          <a:p>
            <a:r>
              <a:rPr lang="en-US" dirty="0"/>
              <a:t>Overleaf</a:t>
            </a:r>
          </a:p>
        </p:txBody>
      </p:sp>
      <p:sp>
        <p:nvSpPr>
          <p:cNvPr id="3" name="Content Placeholder 2">
            <a:extLst>
              <a:ext uri="{FF2B5EF4-FFF2-40B4-BE49-F238E27FC236}">
                <a16:creationId xmlns:a16="http://schemas.microsoft.com/office/drawing/2014/main" id="{F875F1B7-D8DF-F71D-0645-01A5A7073AD8}"/>
              </a:ext>
            </a:extLst>
          </p:cNvPr>
          <p:cNvSpPr>
            <a:spLocks noGrp="1"/>
          </p:cNvSpPr>
          <p:nvPr>
            <p:ph idx="1"/>
          </p:nvPr>
        </p:nvSpPr>
        <p:spPr/>
        <p:txBody>
          <a:bodyPr/>
          <a:lstStyle/>
          <a:p>
            <a:r>
              <a:rPr lang="en-US" b="0" i="0" dirty="0">
                <a:solidFill>
                  <a:srgbClr val="1B222C"/>
                </a:solidFill>
                <a:effectLst/>
                <a:latin typeface="Noto Sans" panose="020B0502040204020203" pitchFamily="34" charset="0"/>
              </a:rPr>
              <a:t>collaborative, online LaTeX editor that </a:t>
            </a:r>
            <a:r>
              <a:rPr lang="en-US" b="0" i="1" dirty="0">
                <a:solidFill>
                  <a:srgbClr val="1B222C"/>
                </a:solidFill>
                <a:effectLst/>
                <a:latin typeface="Noto Sans" panose="020B0502040204020203" pitchFamily="34" charset="0"/>
              </a:rPr>
              <a:t>anyone</a:t>
            </a:r>
            <a:r>
              <a:rPr lang="en-US" b="0" i="0" dirty="0">
                <a:solidFill>
                  <a:srgbClr val="1B222C"/>
                </a:solidFill>
                <a:effectLst/>
                <a:latin typeface="Noto Sans" panose="020B0502040204020203" pitchFamily="34" charset="0"/>
              </a:rPr>
              <a:t> can use</a:t>
            </a:r>
          </a:p>
          <a:p>
            <a:endParaRPr lang="en-US" dirty="0"/>
          </a:p>
        </p:txBody>
      </p:sp>
      <p:pic>
        <p:nvPicPr>
          <p:cNvPr id="5" name="Picture 4">
            <a:extLst>
              <a:ext uri="{FF2B5EF4-FFF2-40B4-BE49-F238E27FC236}">
                <a16:creationId xmlns:a16="http://schemas.microsoft.com/office/drawing/2014/main" id="{ADDC7006-DAAC-7FB4-08A1-31D5AFDDBD6B}"/>
              </a:ext>
            </a:extLst>
          </p:cNvPr>
          <p:cNvPicPr>
            <a:picLocks noChangeAspect="1"/>
          </p:cNvPicPr>
          <p:nvPr/>
        </p:nvPicPr>
        <p:blipFill>
          <a:blip r:embed="rId3"/>
          <a:stretch>
            <a:fillRect/>
          </a:stretch>
        </p:blipFill>
        <p:spPr>
          <a:xfrm>
            <a:off x="2049836" y="2724765"/>
            <a:ext cx="7464277" cy="3503373"/>
          </a:xfrm>
          <a:prstGeom prst="rect">
            <a:avLst/>
          </a:prstGeom>
        </p:spPr>
      </p:pic>
    </p:spTree>
    <p:extLst>
      <p:ext uri="{BB962C8B-B14F-4D97-AF65-F5344CB8AC3E}">
        <p14:creationId xmlns:p14="http://schemas.microsoft.com/office/powerpoint/2010/main" val="234402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395CA-3C5C-B44A-95E1-5C93F517E0A3}"/>
              </a:ext>
            </a:extLst>
          </p:cNvPr>
          <p:cNvSpPr>
            <a:spLocks noGrp="1"/>
          </p:cNvSpPr>
          <p:nvPr>
            <p:ph type="title"/>
          </p:nvPr>
        </p:nvSpPr>
        <p:spPr/>
        <p:txBody>
          <a:bodyPr>
            <a:normAutofit fontScale="90000"/>
          </a:bodyPr>
          <a:lstStyle/>
          <a:p>
            <a:br>
              <a:rPr lang="en-US" dirty="0"/>
            </a:br>
            <a:r>
              <a:rPr lang="en-US" dirty="0"/>
              <a:t>Bibliography vs  References</a:t>
            </a:r>
            <a:br>
              <a:rPr lang="en-US" dirty="0"/>
            </a:br>
            <a:endParaRPr lang="en-US" dirty="0"/>
          </a:p>
        </p:txBody>
      </p:sp>
      <p:sp>
        <p:nvSpPr>
          <p:cNvPr id="3" name="Content Placeholder 2">
            <a:extLst>
              <a:ext uri="{FF2B5EF4-FFF2-40B4-BE49-F238E27FC236}">
                <a16:creationId xmlns:a16="http://schemas.microsoft.com/office/drawing/2014/main" id="{0B7EFA69-0A6E-D74B-9845-7D62289A0327}"/>
              </a:ext>
            </a:extLst>
          </p:cNvPr>
          <p:cNvSpPr>
            <a:spLocks noGrp="1"/>
          </p:cNvSpPr>
          <p:nvPr>
            <p:ph idx="1"/>
          </p:nvPr>
        </p:nvSpPr>
        <p:spPr/>
        <p:txBody>
          <a:bodyPr>
            <a:normAutofit fontScale="92500" lnSpcReduction="20000"/>
          </a:bodyPr>
          <a:lstStyle/>
          <a:p>
            <a:r>
              <a:rPr lang="en-US" dirty="0"/>
              <a:t>A "bibliography" lists all sources consulted during research, including those not directly cited in the text, while "references" only include sources that were explicitly cited within the paper, essentially documenting the specific sources used to support claims made in the writing; a bibliography is broader than a reference list. </a:t>
            </a:r>
          </a:p>
          <a:p>
            <a:pPr marL="0" indent="0">
              <a:buNone/>
            </a:pPr>
            <a:r>
              <a:rPr lang="en-US" dirty="0"/>
              <a:t>Key points: </a:t>
            </a:r>
          </a:p>
          <a:p>
            <a:r>
              <a:rPr lang="en-US" b="1" dirty="0"/>
              <a:t>Bibliography</a:t>
            </a:r>
            <a:r>
              <a:rPr lang="en-US" dirty="0"/>
              <a:t>: Includes all sources reviewed during research, even if not directly cited in the text. </a:t>
            </a:r>
          </a:p>
          <a:p>
            <a:r>
              <a:rPr lang="en-US" b="1" dirty="0"/>
              <a:t>References</a:t>
            </a:r>
            <a:r>
              <a:rPr lang="en-US" dirty="0"/>
              <a:t>: Only includes sources that were directly cited within the paper. </a:t>
            </a:r>
          </a:p>
          <a:p>
            <a:r>
              <a:rPr lang="en-US" dirty="0"/>
              <a:t>Example: If you read several books to research a topic, your bibliography would list all of them, but your reference list would only include the books you specifically mentioned in your paper. </a:t>
            </a:r>
          </a:p>
        </p:txBody>
      </p:sp>
      <p:sp>
        <p:nvSpPr>
          <p:cNvPr id="4" name="Slide Number Placeholder 3">
            <a:extLst>
              <a:ext uri="{FF2B5EF4-FFF2-40B4-BE49-F238E27FC236}">
                <a16:creationId xmlns:a16="http://schemas.microsoft.com/office/drawing/2014/main" id="{D11E0F2A-A692-1C48-B641-324127AFF8C0}"/>
              </a:ext>
            </a:extLst>
          </p:cNvPr>
          <p:cNvSpPr>
            <a:spLocks noGrp="1"/>
          </p:cNvSpPr>
          <p:nvPr>
            <p:ph type="sldNum" sz="quarter" idx="12"/>
          </p:nvPr>
        </p:nvSpPr>
        <p:spPr/>
        <p:txBody>
          <a:bodyPr/>
          <a:lstStyle/>
          <a:p>
            <a:fld id="{C963A66D-593B-4BCE-9196-67B2B5BD8414}" type="slidenum">
              <a:rPr lang="en-US" smtClean="0"/>
              <a:t>15</a:t>
            </a:fld>
            <a:endParaRPr lang="en-US"/>
          </a:p>
        </p:txBody>
      </p:sp>
    </p:spTree>
    <p:extLst>
      <p:ext uri="{BB962C8B-B14F-4D97-AF65-F5344CB8AC3E}">
        <p14:creationId xmlns:p14="http://schemas.microsoft.com/office/powerpoint/2010/main" val="131834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89F9D-EFDE-3040-8BB1-44CE81A83E0D}"/>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4E7460C6-2BC9-F240-8C21-05EFD563F4B5}"/>
              </a:ext>
            </a:extLst>
          </p:cNvPr>
          <p:cNvSpPr>
            <a:spLocks noGrp="1"/>
          </p:cNvSpPr>
          <p:nvPr>
            <p:ph idx="1"/>
          </p:nvPr>
        </p:nvSpPr>
        <p:spPr/>
        <p:txBody>
          <a:bodyPr/>
          <a:lstStyle/>
          <a:p>
            <a:r>
              <a:rPr lang="en-US" b="1" dirty="0"/>
              <a:t>What is a citation and citation style?</a:t>
            </a:r>
          </a:p>
          <a:p>
            <a:pPr lvl="1"/>
            <a:r>
              <a:rPr lang="en-US" dirty="0"/>
              <a:t>A </a:t>
            </a:r>
            <a:r>
              <a:rPr lang="en-US" b="1" dirty="0"/>
              <a:t>citation</a:t>
            </a:r>
            <a:r>
              <a:rPr lang="en-US" dirty="0"/>
              <a:t> is a way of giving credit to individuals for their creative and intellectual works that you utilized to support your research. </a:t>
            </a:r>
          </a:p>
          <a:p>
            <a:pPr lvl="1"/>
            <a:r>
              <a:rPr lang="en-US" dirty="0"/>
              <a:t>It can also be used to locate particular sources and combat plagiarism. Typically, a citation can include the author's name, date, location of the publishing company, journal title, or DOI (Digital Object </a:t>
            </a:r>
            <a:r>
              <a:rPr lang="en-US" dirty="0" err="1"/>
              <a:t>Identifer</a:t>
            </a:r>
            <a:r>
              <a:rPr lang="en-US" dirty="0"/>
              <a:t>).</a:t>
            </a:r>
          </a:p>
          <a:p>
            <a:pPr lvl="1"/>
            <a:endParaRPr lang="en-US" dirty="0"/>
          </a:p>
          <a:p>
            <a:pPr lvl="1"/>
            <a:r>
              <a:rPr lang="en-US" dirty="0"/>
              <a:t>A </a:t>
            </a:r>
            <a:r>
              <a:rPr lang="en-US" b="1" dirty="0"/>
              <a:t>citation style</a:t>
            </a:r>
            <a:r>
              <a:rPr lang="en-US" dirty="0"/>
              <a:t> dictates the information necessary for a citation and how the information is ordered, as well as punctuation and other formatting.</a:t>
            </a:r>
          </a:p>
          <a:p>
            <a:pPr lvl="1"/>
            <a:endParaRPr lang="en-US" dirty="0"/>
          </a:p>
        </p:txBody>
      </p:sp>
      <p:sp>
        <p:nvSpPr>
          <p:cNvPr id="4" name="Slide Number Placeholder 3">
            <a:extLst>
              <a:ext uri="{FF2B5EF4-FFF2-40B4-BE49-F238E27FC236}">
                <a16:creationId xmlns:a16="http://schemas.microsoft.com/office/drawing/2014/main" id="{C7641393-36D6-764E-9B69-C242E573CB1B}"/>
              </a:ext>
            </a:extLst>
          </p:cNvPr>
          <p:cNvSpPr>
            <a:spLocks noGrp="1"/>
          </p:cNvSpPr>
          <p:nvPr>
            <p:ph type="sldNum" sz="quarter" idx="12"/>
          </p:nvPr>
        </p:nvSpPr>
        <p:spPr/>
        <p:txBody>
          <a:bodyPr/>
          <a:lstStyle/>
          <a:p>
            <a:fld id="{C963A66D-593B-4BCE-9196-67B2B5BD8414}" type="slidenum">
              <a:rPr lang="en-US" smtClean="0"/>
              <a:t>16</a:t>
            </a:fld>
            <a:endParaRPr lang="en-US"/>
          </a:p>
        </p:txBody>
      </p:sp>
    </p:spTree>
    <p:extLst>
      <p:ext uri="{BB962C8B-B14F-4D97-AF65-F5344CB8AC3E}">
        <p14:creationId xmlns:p14="http://schemas.microsoft.com/office/powerpoint/2010/main" val="97443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C19D-AD7A-B047-80BE-4789B39B2EDB}"/>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65712938-3D22-8942-9308-4C14EA988DAE}"/>
              </a:ext>
            </a:extLst>
          </p:cNvPr>
          <p:cNvSpPr>
            <a:spLocks noGrp="1"/>
          </p:cNvSpPr>
          <p:nvPr>
            <p:ph idx="1"/>
          </p:nvPr>
        </p:nvSpPr>
        <p:spPr/>
        <p:txBody>
          <a:bodyPr/>
          <a:lstStyle/>
          <a:p>
            <a:r>
              <a:rPr lang="en-US" b="1" dirty="0"/>
              <a:t>How to do I choose a citation style?</a:t>
            </a:r>
          </a:p>
          <a:p>
            <a:pPr lvl="1"/>
            <a:r>
              <a:rPr lang="en-US" dirty="0"/>
              <a:t>There are many different ways of citing resources from your research. The citation style sometimes depends on the academic discipline involved. For example:</a:t>
            </a:r>
          </a:p>
          <a:p>
            <a:pPr lvl="2"/>
            <a:r>
              <a:rPr lang="en-US" dirty="0"/>
              <a:t>APA (American Psychological Association) is used by Education, Psychology, and Sciences</a:t>
            </a:r>
          </a:p>
          <a:p>
            <a:pPr lvl="2"/>
            <a:r>
              <a:rPr lang="en-US" dirty="0"/>
              <a:t>MLA (Modern Language Association) style is used by the Humanities</a:t>
            </a:r>
          </a:p>
          <a:p>
            <a:pPr lvl="2"/>
            <a:r>
              <a:rPr lang="en-US" dirty="0"/>
              <a:t>Chicago/Turabian style is generally used by Business, History, and the Fine Arts</a:t>
            </a:r>
          </a:p>
          <a:p>
            <a:pPr lvl="1"/>
            <a:endParaRPr lang="en-US" dirty="0"/>
          </a:p>
        </p:txBody>
      </p:sp>
      <p:sp>
        <p:nvSpPr>
          <p:cNvPr id="4" name="Slide Number Placeholder 3">
            <a:extLst>
              <a:ext uri="{FF2B5EF4-FFF2-40B4-BE49-F238E27FC236}">
                <a16:creationId xmlns:a16="http://schemas.microsoft.com/office/drawing/2014/main" id="{B807181D-6B4E-114E-983B-C9FE51FC9A72}"/>
              </a:ext>
            </a:extLst>
          </p:cNvPr>
          <p:cNvSpPr>
            <a:spLocks noGrp="1"/>
          </p:cNvSpPr>
          <p:nvPr>
            <p:ph type="sldNum" sz="quarter" idx="12"/>
          </p:nvPr>
        </p:nvSpPr>
        <p:spPr/>
        <p:txBody>
          <a:bodyPr/>
          <a:lstStyle/>
          <a:p>
            <a:fld id="{C963A66D-593B-4BCE-9196-67B2B5BD8414}" type="slidenum">
              <a:rPr lang="en-US" smtClean="0"/>
              <a:t>17</a:t>
            </a:fld>
            <a:endParaRPr lang="en-US"/>
          </a:p>
        </p:txBody>
      </p:sp>
      <p:sp>
        <p:nvSpPr>
          <p:cNvPr id="5" name="Rectangle 4">
            <a:extLst>
              <a:ext uri="{FF2B5EF4-FFF2-40B4-BE49-F238E27FC236}">
                <a16:creationId xmlns:a16="http://schemas.microsoft.com/office/drawing/2014/main" id="{2D63054B-CA37-F64E-9A60-CB2A6C49CEA3}"/>
              </a:ext>
            </a:extLst>
          </p:cNvPr>
          <p:cNvSpPr/>
          <p:nvPr/>
        </p:nvSpPr>
        <p:spPr>
          <a:xfrm>
            <a:off x="3782392" y="6356350"/>
            <a:ext cx="3793026" cy="369332"/>
          </a:xfrm>
          <a:prstGeom prst="rect">
            <a:avLst/>
          </a:prstGeom>
        </p:spPr>
        <p:txBody>
          <a:bodyPr wrap="none">
            <a:spAutoFit/>
          </a:bodyPr>
          <a:lstStyle/>
          <a:p>
            <a:r>
              <a:rPr lang="en-US" dirty="0"/>
              <a:t>https://</a:t>
            </a:r>
            <a:r>
              <a:rPr lang="en-US" dirty="0" err="1"/>
              <a:t>pitt.libguides.com</a:t>
            </a:r>
            <a:r>
              <a:rPr lang="en-US" dirty="0"/>
              <a:t>/</a:t>
            </a:r>
            <a:r>
              <a:rPr lang="en-US" dirty="0" err="1"/>
              <a:t>citationhelp</a:t>
            </a:r>
            <a:endParaRPr lang="en-US" dirty="0"/>
          </a:p>
        </p:txBody>
      </p:sp>
    </p:spTree>
    <p:extLst>
      <p:ext uri="{BB962C8B-B14F-4D97-AF65-F5344CB8AC3E}">
        <p14:creationId xmlns:p14="http://schemas.microsoft.com/office/powerpoint/2010/main" val="184167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AFECC-6642-039A-B5A6-2DD4E5EAB1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0749EF7-5BA2-3BFC-49FF-47A06C4B3ED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2E9DEF4-F837-2D77-0206-34E9FB20D68A}"/>
              </a:ext>
            </a:extLst>
          </p:cNvPr>
          <p:cNvPicPr>
            <a:picLocks noChangeAspect="1"/>
          </p:cNvPicPr>
          <p:nvPr/>
        </p:nvPicPr>
        <p:blipFill>
          <a:blip r:embed="rId2"/>
          <a:stretch>
            <a:fillRect/>
          </a:stretch>
        </p:blipFill>
        <p:spPr>
          <a:xfrm>
            <a:off x="2002971" y="195370"/>
            <a:ext cx="6536533" cy="6345406"/>
          </a:xfrm>
          <a:prstGeom prst="rect">
            <a:avLst/>
          </a:prstGeom>
        </p:spPr>
      </p:pic>
    </p:spTree>
    <p:extLst>
      <p:ext uri="{BB962C8B-B14F-4D97-AF65-F5344CB8AC3E}">
        <p14:creationId xmlns:p14="http://schemas.microsoft.com/office/powerpoint/2010/main" val="3616107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8520-F4AD-9A48-916C-5B5C4CDAF0D2}"/>
              </a:ext>
            </a:extLst>
          </p:cNvPr>
          <p:cNvSpPr>
            <a:spLocks noGrp="1"/>
          </p:cNvSpPr>
          <p:nvPr>
            <p:ph type="title"/>
          </p:nvPr>
        </p:nvSpPr>
        <p:spPr/>
        <p:txBody>
          <a:bodyPr>
            <a:normAutofit fontScale="90000"/>
          </a:bodyPr>
          <a:lstStyle/>
          <a:p>
            <a:br>
              <a:rPr lang="en-US" b="1" dirty="0"/>
            </a:br>
            <a:r>
              <a:rPr lang="en-US" b="1" dirty="0"/>
              <a:t>Citation Style to Use for Computer Science</a:t>
            </a:r>
            <a:br>
              <a:rPr lang="en-US" b="1" dirty="0"/>
            </a:br>
            <a:endParaRPr lang="en-US" dirty="0"/>
          </a:p>
        </p:txBody>
      </p:sp>
      <p:sp>
        <p:nvSpPr>
          <p:cNvPr id="3" name="Content Placeholder 2">
            <a:extLst>
              <a:ext uri="{FF2B5EF4-FFF2-40B4-BE49-F238E27FC236}">
                <a16:creationId xmlns:a16="http://schemas.microsoft.com/office/drawing/2014/main" id="{29CF369A-3A66-C546-A780-57B18D20A7FD}"/>
              </a:ext>
            </a:extLst>
          </p:cNvPr>
          <p:cNvSpPr>
            <a:spLocks noGrp="1"/>
          </p:cNvSpPr>
          <p:nvPr>
            <p:ph idx="1"/>
          </p:nvPr>
        </p:nvSpPr>
        <p:spPr/>
        <p:txBody>
          <a:bodyPr/>
          <a:lstStyle/>
          <a:p>
            <a:r>
              <a:rPr lang="en-US" b="1" dirty="0"/>
              <a:t>The ACM citation style</a:t>
            </a:r>
          </a:p>
          <a:p>
            <a:r>
              <a:rPr lang="en-US" b="1" dirty="0"/>
              <a:t>The APA citation style</a:t>
            </a:r>
          </a:p>
          <a:p>
            <a:r>
              <a:rPr lang="en-US" b="1" dirty="0"/>
              <a:t>The IEEE citation style</a:t>
            </a:r>
          </a:p>
          <a:p>
            <a:endParaRPr lang="en-US" b="1" dirty="0"/>
          </a:p>
          <a:p>
            <a:endParaRPr lang="en-US" b="1" dirty="0"/>
          </a:p>
          <a:p>
            <a:endParaRPr lang="en-US" dirty="0"/>
          </a:p>
        </p:txBody>
      </p:sp>
      <p:sp>
        <p:nvSpPr>
          <p:cNvPr id="4" name="Slide Number Placeholder 3">
            <a:extLst>
              <a:ext uri="{FF2B5EF4-FFF2-40B4-BE49-F238E27FC236}">
                <a16:creationId xmlns:a16="http://schemas.microsoft.com/office/drawing/2014/main" id="{C981DA77-90DE-CB49-91CE-B410B2EADC02}"/>
              </a:ext>
            </a:extLst>
          </p:cNvPr>
          <p:cNvSpPr>
            <a:spLocks noGrp="1"/>
          </p:cNvSpPr>
          <p:nvPr>
            <p:ph type="sldNum" sz="quarter" idx="12"/>
          </p:nvPr>
        </p:nvSpPr>
        <p:spPr/>
        <p:txBody>
          <a:bodyPr/>
          <a:lstStyle/>
          <a:p>
            <a:fld id="{C963A66D-593B-4BCE-9196-67B2B5BD8414}" type="slidenum">
              <a:rPr lang="en-US" smtClean="0"/>
              <a:t>19</a:t>
            </a:fld>
            <a:endParaRPr lang="en-US"/>
          </a:p>
        </p:txBody>
      </p:sp>
    </p:spTree>
    <p:extLst>
      <p:ext uri="{BB962C8B-B14F-4D97-AF65-F5344CB8AC3E}">
        <p14:creationId xmlns:p14="http://schemas.microsoft.com/office/powerpoint/2010/main" val="1941080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4387190"/>
          </a:xfrm>
        </p:spPr>
        <p:txBody>
          <a:bodyPr tIns="457200">
            <a:normAutofit/>
          </a:bodyPr>
          <a:lstStyle/>
          <a:p>
            <a:r>
              <a:rPr lang="en-US" sz="3200" dirty="0">
                <a:solidFill>
                  <a:schemeClr val="bg1"/>
                </a:solidFill>
              </a:rPr>
              <a:t>Review of Quiz Solution</a:t>
            </a:r>
          </a:p>
          <a:p>
            <a:r>
              <a:rPr lang="en-US" sz="3200" dirty="0">
                <a:solidFill>
                  <a:schemeClr val="bg1"/>
                </a:solidFill>
              </a:rPr>
              <a:t>Review of Assignment 1</a:t>
            </a:r>
          </a:p>
          <a:p>
            <a:r>
              <a:rPr lang="en-US" sz="3200" dirty="0">
                <a:solidFill>
                  <a:schemeClr val="bg1"/>
                </a:solidFill>
              </a:rPr>
              <a:t>How to write Literature Review</a:t>
            </a:r>
          </a:p>
          <a:p>
            <a:r>
              <a:rPr lang="en-US" sz="3200" dirty="0">
                <a:solidFill>
                  <a:schemeClr val="bg1"/>
                </a:solidFill>
              </a:rPr>
              <a:t>Sample Literature reviews</a:t>
            </a:r>
          </a:p>
          <a:p>
            <a:r>
              <a:rPr lang="en-US" sz="3200" dirty="0">
                <a:solidFill>
                  <a:schemeClr val="bg1"/>
                </a:solidFill>
              </a:rPr>
              <a:t>Citations</a:t>
            </a:r>
          </a:p>
          <a:p>
            <a:r>
              <a:rPr lang="en-US" sz="3200" dirty="0">
                <a:solidFill>
                  <a:schemeClr val="bg1"/>
                </a:solidFill>
              </a:rPr>
              <a:t>Questions</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E98B-8524-E640-B630-0810526BD58F}"/>
              </a:ext>
            </a:extLst>
          </p:cNvPr>
          <p:cNvSpPr>
            <a:spLocks noGrp="1"/>
          </p:cNvSpPr>
          <p:nvPr>
            <p:ph type="title"/>
          </p:nvPr>
        </p:nvSpPr>
        <p:spPr/>
        <p:txBody>
          <a:bodyPr>
            <a:normAutofit fontScale="90000"/>
          </a:bodyPr>
          <a:lstStyle/>
          <a:p>
            <a:br>
              <a:rPr lang="en-US" b="1" dirty="0"/>
            </a:br>
            <a:r>
              <a:rPr lang="en-US" b="1" dirty="0"/>
              <a:t>Citation Style to Use for Computer Science</a:t>
            </a:r>
            <a:br>
              <a:rPr lang="en-US" b="1" dirty="0"/>
            </a:br>
            <a:endParaRPr lang="en-US" dirty="0"/>
          </a:p>
        </p:txBody>
      </p:sp>
      <p:sp>
        <p:nvSpPr>
          <p:cNvPr id="3" name="Content Placeholder 2">
            <a:extLst>
              <a:ext uri="{FF2B5EF4-FFF2-40B4-BE49-F238E27FC236}">
                <a16:creationId xmlns:a16="http://schemas.microsoft.com/office/drawing/2014/main" id="{0E61C56E-C911-494B-9629-5A30ABE63AF2}"/>
              </a:ext>
            </a:extLst>
          </p:cNvPr>
          <p:cNvSpPr>
            <a:spLocks noGrp="1"/>
          </p:cNvSpPr>
          <p:nvPr>
            <p:ph idx="1"/>
          </p:nvPr>
        </p:nvSpPr>
        <p:spPr/>
        <p:txBody>
          <a:bodyPr/>
          <a:lstStyle/>
          <a:p>
            <a:r>
              <a:rPr lang="en-US" b="1" dirty="0"/>
              <a:t>The ACM citation style</a:t>
            </a:r>
          </a:p>
          <a:p>
            <a:pPr lvl="1"/>
            <a:r>
              <a:rPr lang="en-US" dirty="0"/>
              <a:t>Format needed for a full citation in the reference list</a:t>
            </a:r>
          </a:p>
          <a:p>
            <a:pPr lvl="1"/>
            <a:endParaRPr lang="en-US" b="1" dirty="0"/>
          </a:p>
          <a:p>
            <a:pPr lvl="1"/>
            <a:endParaRPr lang="en-US" b="1" dirty="0"/>
          </a:p>
          <a:p>
            <a:pPr lvl="1"/>
            <a:endParaRPr lang="en-US" b="1" dirty="0"/>
          </a:p>
          <a:p>
            <a:pPr lvl="1"/>
            <a:endParaRPr lang="en-US" b="1" dirty="0"/>
          </a:p>
          <a:p>
            <a:pPr lvl="1"/>
            <a:endParaRPr lang="en-US" b="1" dirty="0"/>
          </a:p>
          <a:p>
            <a:pPr lvl="1"/>
            <a:r>
              <a:rPr lang="en-US" dirty="0"/>
              <a:t>In-text citations</a:t>
            </a:r>
          </a:p>
        </p:txBody>
      </p:sp>
      <p:sp>
        <p:nvSpPr>
          <p:cNvPr id="4" name="Slide Number Placeholder 3">
            <a:extLst>
              <a:ext uri="{FF2B5EF4-FFF2-40B4-BE49-F238E27FC236}">
                <a16:creationId xmlns:a16="http://schemas.microsoft.com/office/drawing/2014/main" id="{1225670F-663C-794E-BB60-1AD8CB6DDEEE}"/>
              </a:ext>
            </a:extLst>
          </p:cNvPr>
          <p:cNvSpPr>
            <a:spLocks noGrp="1"/>
          </p:cNvSpPr>
          <p:nvPr>
            <p:ph type="sldNum" sz="quarter" idx="12"/>
          </p:nvPr>
        </p:nvSpPr>
        <p:spPr/>
        <p:txBody>
          <a:bodyPr/>
          <a:lstStyle/>
          <a:p>
            <a:fld id="{C963A66D-593B-4BCE-9196-67B2B5BD8414}" type="slidenum">
              <a:rPr lang="en-US" smtClean="0"/>
              <a:t>20</a:t>
            </a:fld>
            <a:endParaRPr lang="en-US"/>
          </a:p>
        </p:txBody>
      </p:sp>
      <p:sp>
        <p:nvSpPr>
          <p:cNvPr id="6" name="Rectangle 5">
            <a:extLst>
              <a:ext uri="{FF2B5EF4-FFF2-40B4-BE49-F238E27FC236}">
                <a16:creationId xmlns:a16="http://schemas.microsoft.com/office/drawing/2014/main" id="{D205334B-CAAD-BE43-B7C3-D4540285078D}"/>
              </a:ext>
            </a:extLst>
          </p:cNvPr>
          <p:cNvSpPr/>
          <p:nvPr/>
        </p:nvSpPr>
        <p:spPr>
          <a:xfrm>
            <a:off x="2514600" y="2895288"/>
            <a:ext cx="6096000" cy="1477328"/>
          </a:xfrm>
          <a:prstGeom prst="rect">
            <a:avLst/>
          </a:prstGeom>
        </p:spPr>
        <p:txBody>
          <a:bodyPr>
            <a:spAutoFit/>
          </a:bodyPr>
          <a:lstStyle/>
          <a:p>
            <a:r>
              <a:rPr lang="en-US" dirty="0">
                <a:solidFill>
                  <a:srgbClr val="000000"/>
                </a:solidFill>
                <a:latin typeface="Georgia" panose="02040502050405020303" pitchFamily="18" charset="0"/>
              </a:rPr>
              <a:t>[1] Simone </a:t>
            </a:r>
            <a:r>
              <a:rPr lang="en-US" dirty="0" err="1">
                <a:solidFill>
                  <a:srgbClr val="000000"/>
                </a:solidFill>
                <a:latin typeface="Georgia" panose="02040502050405020303" pitchFamily="18" charset="0"/>
              </a:rPr>
              <a:t>Porru</a:t>
            </a:r>
            <a:r>
              <a:rPr lang="en-US" dirty="0">
                <a:solidFill>
                  <a:srgbClr val="000000"/>
                </a:solidFill>
                <a:latin typeface="Georgia" panose="02040502050405020303" pitchFamily="18" charset="0"/>
              </a:rPr>
              <a:t>, Andrea Pinna, Michele </a:t>
            </a:r>
            <a:r>
              <a:rPr lang="en-US" dirty="0" err="1">
                <a:solidFill>
                  <a:srgbClr val="000000"/>
                </a:solidFill>
                <a:latin typeface="Georgia" panose="02040502050405020303" pitchFamily="18" charset="0"/>
              </a:rPr>
              <a:t>Marchesi</a:t>
            </a:r>
            <a:r>
              <a:rPr lang="en-US" dirty="0">
                <a:solidFill>
                  <a:srgbClr val="000000"/>
                </a:solidFill>
                <a:latin typeface="Georgia" panose="02040502050405020303" pitchFamily="18" charset="0"/>
              </a:rPr>
              <a:t>, and Roberto Tonelli. 2017. Blockchain-Oriented Software Engineering: Challenges and New Directions. In 2017 IEEE/ACM 39th International Conference on Software Engineering Companion (ICSE-C), IEEE.</a:t>
            </a:r>
            <a:endParaRPr lang="en-US" dirty="0"/>
          </a:p>
        </p:txBody>
      </p:sp>
      <p:sp>
        <p:nvSpPr>
          <p:cNvPr id="7" name="Rectangle 6">
            <a:extLst>
              <a:ext uri="{FF2B5EF4-FFF2-40B4-BE49-F238E27FC236}">
                <a16:creationId xmlns:a16="http://schemas.microsoft.com/office/drawing/2014/main" id="{06468C3C-FA03-9447-AD2B-D5C49B5A6CF0}"/>
              </a:ext>
            </a:extLst>
          </p:cNvPr>
          <p:cNvSpPr/>
          <p:nvPr/>
        </p:nvSpPr>
        <p:spPr>
          <a:xfrm>
            <a:off x="2858814" y="5361344"/>
            <a:ext cx="6096000" cy="646331"/>
          </a:xfrm>
          <a:prstGeom prst="rect">
            <a:avLst/>
          </a:prstGeom>
        </p:spPr>
        <p:txBody>
          <a:bodyPr>
            <a:spAutoFit/>
          </a:bodyPr>
          <a:lstStyle/>
          <a:p>
            <a:r>
              <a:rPr lang="en-US" dirty="0">
                <a:solidFill>
                  <a:srgbClr val="838F9D"/>
                </a:solidFill>
                <a:latin typeface="Georgia" panose="02040502050405020303" pitchFamily="18" charset="0"/>
              </a:rPr>
              <a:t>In recent years, much debate has been stirred regarding the power of peer-to-peer systems </a:t>
            </a:r>
            <a:r>
              <a:rPr lang="en-US" dirty="0">
                <a:solidFill>
                  <a:srgbClr val="000000"/>
                </a:solidFill>
                <a:latin typeface="Georgia" panose="02040502050405020303" pitchFamily="18" charset="0"/>
              </a:rPr>
              <a:t>[1]</a:t>
            </a:r>
            <a:r>
              <a:rPr lang="en-US" dirty="0">
                <a:solidFill>
                  <a:srgbClr val="838F9D"/>
                </a:solidFill>
                <a:latin typeface="Georgia" panose="02040502050405020303" pitchFamily="18" charset="0"/>
              </a:rPr>
              <a:t>.</a:t>
            </a:r>
            <a:endParaRPr lang="en-US" dirty="0"/>
          </a:p>
        </p:txBody>
      </p:sp>
    </p:spTree>
    <p:extLst>
      <p:ext uri="{BB962C8B-B14F-4D97-AF65-F5344CB8AC3E}">
        <p14:creationId xmlns:p14="http://schemas.microsoft.com/office/powerpoint/2010/main" val="1784319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E98B-8524-E640-B630-0810526BD58F}"/>
              </a:ext>
            </a:extLst>
          </p:cNvPr>
          <p:cNvSpPr>
            <a:spLocks noGrp="1"/>
          </p:cNvSpPr>
          <p:nvPr>
            <p:ph type="title"/>
          </p:nvPr>
        </p:nvSpPr>
        <p:spPr/>
        <p:txBody>
          <a:bodyPr>
            <a:normAutofit fontScale="90000"/>
          </a:bodyPr>
          <a:lstStyle/>
          <a:p>
            <a:br>
              <a:rPr lang="en-US" b="1" dirty="0"/>
            </a:br>
            <a:r>
              <a:rPr lang="en-US" b="1" dirty="0"/>
              <a:t>Citation Style to Use for Computer Science</a:t>
            </a:r>
            <a:br>
              <a:rPr lang="en-US" b="1" dirty="0"/>
            </a:br>
            <a:endParaRPr lang="en-US" dirty="0"/>
          </a:p>
        </p:txBody>
      </p:sp>
      <p:sp>
        <p:nvSpPr>
          <p:cNvPr id="3" name="Content Placeholder 2">
            <a:extLst>
              <a:ext uri="{FF2B5EF4-FFF2-40B4-BE49-F238E27FC236}">
                <a16:creationId xmlns:a16="http://schemas.microsoft.com/office/drawing/2014/main" id="{0E61C56E-C911-494B-9629-5A30ABE63AF2}"/>
              </a:ext>
            </a:extLst>
          </p:cNvPr>
          <p:cNvSpPr>
            <a:spLocks noGrp="1"/>
          </p:cNvSpPr>
          <p:nvPr>
            <p:ph idx="1"/>
          </p:nvPr>
        </p:nvSpPr>
        <p:spPr/>
        <p:txBody>
          <a:bodyPr/>
          <a:lstStyle/>
          <a:p>
            <a:r>
              <a:rPr lang="en-US" b="1" dirty="0"/>
              <a:t>The APA citation style</a:t>
            </a:r>
          </a:p>
          <a:p>
            <a:pPr lvl="1"/>
            <a:r>
              <a:rPr lang="en-US" dirty="0"/>
              <a:t>Usually associated with the humanities, APA has now become a prominent citation style within the computer science field.</a:t>
            </a:r>
            <a:endParaRPr lang="en-US" b="1" dirty="0"/>
          </a:p>
          <a:p>
            <a:pPr lvl="1"/>
            <a:endParaRPr lang="en-US" b="1" dirty="0"/>
          </a:p>
          <a:p>
            <a:pPr lvl="1"/>
            <a:endParaRPr lang="en-US" b="1" dirty="0"/>
          </a:p>
          <a:p>
            <a:pPr lvl="1"/>
            <a:endParaRPr lang="en-US" b="1" dirty="0"/>
          </a:p>
          <a:p>
            <a:pPr lvl="1"/>
            <a:endParaRPr lang="en-US" b="1" dirty="0"/>
          </a:p>
          <a:p>
            <a:pPr lvl="1"/>
            <a:r>
              <a:rPr lang="en-US" dirty="0"/>
              <a:t>In-text citations</a:t>
            </a:r>
          </a:p>
        </p:txBody>
      </p:sp>
      <p:sp>
        <p:nvSpPr>
          <p:cNvPr id="4" name="Slide Number Placeholder 3">
            <a:extLst>
              <a:ext uri="{FF2B5EF4-FFF2-40B4-BE49-F238E27FC236}">
                <a16:creationId xmlns:a16="http://schemas.microsoft.com/office/drawing/2014/main" id="{1225670F-663C-794E-BB60-1AD8CB6DDEEE}"/>
              </a:ext>
            </a:extLst>
          </p:cNvPr>
          <p:cNvSpPr>
            <a:spLocks noGrp="1"/>
          </p:cNvSpPr>
          <p:nvPr>
            <p:ph type="sldNum" sz="quarter" idx="12"/>
          </p:nvPr>
        </p:nvSpPr>
        <p:spPr/>
        <p:txBody>
          <a:bodyPr/>
          <a:lstStyle/>
          <a:p>
            <a:fld id="{C963A66D-593B-4BCE-9196-67B2B5BD8414}" type="slidenum">
              <a:rPr lang="en-US" smtClean="0"/>
              <a:t>21</a:t>
            </a:fld>
            <a:endParaRPr lang="en-US"/>
          </a:p>
        </p:txBody>
      </p:sp>
      <p:sp>
        <p:nvSpPr>
          <p:cNvPr id="8" name="Rectangle 7">
            <a:extLst>
              <a:ext uri="{FF2B5EF4-FFF2-40B4-BE49-F238E27FC236}">
                <a16:creationId xmlns:a16="http://schemas.microsoft.com/office/drawing/2014/main" id="{4C1BAB33-8941-A04E-B52C-C042CC0BD778}"/>
              </a:ext>
            </a:extLst>
          </p:cNvPr>
          <p:cNvSpPr/>
          <p:nvPr/>
        </p:nvSpPr>
        <p:spPr>
          <a:xfrm>
            <a:off x="2653862" y="3055659"/>
            <a:ext cx="6096000" cy="1077218"/>
          </a:xfrm>
          <a:prstGeom prst="rect">
            <a:avLst/>
          </a:prstGeom>
        </p:spPr>
        <p:txBody>
          <a:bodyPr>
            <a:spAutoFit/>
          </a:bodyPr>
          <a:lstStyle/>
          <a:p>
            <a:r>
              <a:rPr lang="en-US" sz="1600" dirty="0">
                <a:solidFill>
                  <a:srgbClr val="000000"/>
                </a:solidFill>
                <a:latin typeface="Georgia" panose="02040502050405020303" pitchFamily="18" charset="0"/>
              </a:rPr>
              <a:t>Wallace, A., Dietz, V., &amp; Cairns, K. L. (2009). Integration of immunization services with other health interventions in the developing world: what works and why? Systematic literature review. Tropical Medicine &amp; International Health, 14(1), 11–19.</a:t>
            </a:r>
            <a:endParaRPr lang="en-US" sz="1600" dirty="0"/>
          </a:p>
        </p:txBody>
      </p:sp>
      <p:sp>
        <p:nvSpPr>
          <p:cNvPr id="9" name="Rectangle 8">
            <a:extLst>
              <a:ext uri="{FF2B5EF4-FFF2-40B4-BE49-F238E27FC236}">
                <a16:creationId xmlns:a16="http://schemas.microsoft.com/office/drawing/2014/main" id="{D871EC9C-0FF3-244D-91DD-A063EE7AC23C}"/>
              </a:ext>
            </a:extLst>
          </p:cNvPr>
          <p:cNvSpPr/>
          <p:nvPr/>
        </p:nvSpPr>
        <p:spPr>
          <a:xfrm>
            <a:off x="2653862" y="5362911"/>
            <a:ext cx="7026166" cy="584775"/>
          </a:xfrm>
          <a:prstGeom prst="rect">
            <a:avLst/>
          </a:prstGeom>
        </p:spPr>
        <p:txBody>
          <a:bodyPr wrap="square">
            <a:spAutoFit/>
          </a:bodyPr>
          <a:lstStyle/>
          <a:p>
            <a:r>
              <a:rPr lang="en-US" sz="1600" dirty="0">
                <a:solidFill>
                  <a:srgbClr val="838F9D"/>
                </a:solidFill>
                <a:latin typeface="Georgia" panose="02040502050405020303" pitchFamily="18" charset="0"/>
              </a:rPr>
              <a:t>Presence of a strong immunization service prior to integration is considered as one of the two characteristics of success </a:t>
            </a:r>
            <a:r>
              <a:rPr lang="en-US" sz="1600" dirty="0">
                <a:solidFill>
                  <a:srgbClr val="000000"/>
                </a:solidFill>
                <a:latin typeface="Georgia" panose="02040502050405020303" pitchFamily="18" charset="0"/>
              </a:rPr>
              <a:t>(Wallace et al., 2009)</a:t>
            </a:r>
            <a:r>
              <a:rPr lang="en-US" sz="1600" dirty="0">
                <a:solidFill>
                  <a:srgbClr val="838F9D"/>
                </a:solidFill>
                <a:latin typeface="Georgia" panose="02040502050405020303" pitchFamily="18" charset="0"/>
              </a:rPr>
              <a:t>.</a:t>
            </a:r>
            <a:endParaRPr lang="en-US" sz="1600" dirty="0"/>
          </a:p>
        </p:txBody>
      </p:sp>
    </p:spTree>
    <p:extLst>
      <p:ext uri="{BB962C8B-B14F-4D97-AF65-F5344CB8AC3E}">
        <p14:creationId xmlns:p14="http://schemas.microsoft.com/office/powerpoint/2010/main" val="3414913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E98B-8524-E640-B630-0810526BD58F}"/>
              </a:ext>
            </a:extLst>
          </p:cNvPr>
          <p:cNvSpPr>
            <a:spLocks noGrp="1"/>
          </p:cNvSpPr>
          <p:nvPr>
            <p:ph type="title"/>
          </p:nvPr>
        </p:nvSpPr>
        <p:spPr/>
        <p:txBody>
          <a:bodyPr>
            <a:normAutofit fontScale="90000"/>
          </a:bodyPr>
          <a:lstStyle/>
          <a:p>
            <a:br>
              <a:rPr lang="en-US" b="1" dirty="0"/>
            </a:br>
            <a:r>
              <a:rPr lang="en-US" b="1" dirty="0"/>
              <a:t>Citation Style to Use for Computer Science</a:t>
            </a:r>
            <a:br>
              <a:rPr lang="en-US" b="1" dirty="0"/>
            </a:br>
            <a:endParaRPr lang="en-US" dirty="0"/>
          </a:p>
        </p:txBody>
      </p:sp>
      <p:sp>
        <p:nvSpPr>
          <p:cNvPr id="3" name="Content Placeholder 2">
            <a:extLst>
              <a:ext uri="{FF2B5EF4-FFF2-40B4-BE49-F238E27FC236}">
                <a16:creationId xmlns:a16="http://schemas.microsoft.com/office/drawing/2014/main" id="{0E61C56E-C911-494B-9629-5A30ABE63AF2}"/>
              </a:ext>
            </a:extLst>
          </p:cNvPr>
          <p:cNvSpPr>
            <a:spLocks noGrp="1"/>
          </p:cNvSpPr>
          <p:nvPr>
            <p:ph idx="1"/>
          </p:nvPr>
        </p:nvSpPr>
        <p:spPr/>
        <p:txBody>
          <a:bodyPr/>
          <a:lstStyle/>
          <a:p>
            <a:r>
              <a:rPr lang="en-US" b="1" dirty="0"/>
              <a:t>The IEEE citation style</a:t>
            </a:r>
          </a:p>
          <a:p>
            <a:pPr lvl="1"/>
            <a:r>
              <a:rPr lang="en-US" dirty="0"/>
              <a:t>Mainly targeted at engineering, computer science, and information technology</a:t>
            </a:r>
            <a:endParaRPr lang="en-US" b="1" dirty="0"/>
          </a:p>
          <a:p>
            <a:pPr lvl="1"/>
            <a:endParaRPr lang="en-US" b="1" dirty="0"/>
          </a:p>
          <a:p>
            <a:pPr lvl="1"/>
            <a:endParaRPr lang="en-US" b="1" dirty="0"/>
          </a:p>
          <a:p>
            <a:pPr lvl="1"/>
            <a:endParaRPr lang="en-US" b="1" dirty="0"/>
          </a:p>
          <a:p>
            <a:pPr lvl="1"/>
            <a:r>
              <a:rPr lang="en-US" dirty="0"/>
              <a:t>In-text citations</a:t>
            </a:r>
          </a:p>
        </p:txBody>
      </p:sp>
      <p:sp>
        <p:nvSpPr>
          <p:cNvPr id="4" name="Slide Number Placeholder 3">
            <a:extLst>
              <a:ext uri="{FF2B5EF4-FFF2-40B4-BE49-F238E27FC236}">
                <a16:creationId xmlns:a16="http://schemas.microsoft.com/office/drawing/2014/main" id="{1225670F-663C-794E-BB60-1AD8CB6DDEEE}"/>
              </a:ext>
            </a:extLst>
          </p:cNvPr>
          <p:cNvSpPr>
            <a:spLocks noGrp="1"/>
          </p:cNvSpPr>
          <p:nvPr>
            <p:ph type="sldNum" sz="quarter" idx="12"/>
          </p:nvPr>
        </p:nvSpPr>
        <p:spPr/>
        <p:txBody>
          <a:bodyPr/>
          <a:lstStyle/>
          <a:p>
            <a:fld id="{C963A66D-593B-4BCE-9196-67B2B5BD8414}" type="slidenum">
              <a:rPr lang="en-US" smtClean="0"/>
              <a:t>22</a:t>
            </a:fld>
            <a:endParaRPr lang="en-US"/>
          </a:p>
        </p:txBody>
      </p:sp>
      <p:sp>
        <p:nvSpPr>
          <p:cNvPr id="6" name="Rectangle 5">
            <a:extLst>
              <a:ext uri="{FF2B5EF4-FFF2-40B4-BE49-F238E27FC236}">
                <a16:creationId xmlns:a16="http://schemas.microsoft.com/office/drawing/2014/main" id="{00AE6C73-8F3B-FC40-8A58-1A7B7975097E}"/>
              </a:ext>
            </a:extLst>
          </p:cNvPr>
          <p:cNvSpPr/>
          <p:nvPr/>
        </p:nvSpPr>
        <p:spPr>
          <a:xfrm>
            <a:off x="3048000" y="3119387"/>
            <a:ext cx="6096000" cy="830997"/>
          </a:xfrm>
          <a:prstGeom prst="rect">
            <a:avLst/>
          </a:prstGeom>
        </p:spPr>
        <p:txBody>
          <a:bodyPr>
            <a:spAutoFit/>
          </a:bodyPr>
          <a:lstStyle/>
          <a:p>
            <a:r>
              <a:rPr lang="en-US" sz="1600" dirty="0">
                <a:solidFill>
                  <a:srgbClr val="000000"/>
                </a:solidFill>
                <a:latin typeface="Georgia" panose="02040502050405020303" pitchFamily="18" charset="0"/>
              </a:rPr>
              <a:t>[9] I. Bashir, Mastering Blockchain: Distributed ledger technology, decentralization, and smart contracts explained, 2nd Edition, 2nd ed. Birmingham, England: </a:t>
            </a:r>
            <a:r>
              <a:rPr lang="en-US" sz="1600" dirty="0" err="1">
                <a:solidFill>
                  <a:srgbClr val="000000"/>
                </a:solidFill>
                <a:latin typeface="Georgia" panose="02040502050405020303" pitchFamily="18" charset="0"/>
              </a:rPr>
              <a:t>Packt</a:t>
            </a:r>
            <a:r>
              <a:rPr lang="en-US" sz="1600" dirty="0">
                <a:solidFill>
                  <a:srgbClr val="000000"/>
                </a:solidFill>
                <a:latin typeface="Georgia" panose="02040502050405020303" pitchFamily="18" charset="0"/>
              </a:rPr>
              <a:t> Publishing, 2018.</a:t>
            </a:r>
            <a:endParaRPr lang="en-US" sz="1600" dirty="0"/>
          </a:p>
        </p:txBody>
      </p:sp>
      <p:sp>
        <p:nvSpPr>
          <p:cNvPr id="7" name="Rectangle 6">
            <a:extLst>
              <a:ext uri="{FF2B5EF4-FFF2-40B4-BE49-F238E27FC236}">
                <a16:creationId xmlns:a16="http://schemas.microsoft.com/office/drawing/2014/main" id="{A039F148-AA48-FB45-A541-6A04C9A46DC2}"/>
              </a:ext>
            </a:extLst>
          </p:cNvPr>
          <p:cNvSpPr/>
          <p:nvPr/>
        </p:nvSpPr>
        <p:spPr>
          <a:xfrm>
            <a:off x="3008587" y="4880551"/>
            <a:ext cx="6096000" cy="646331"/>
          </a:xfrm>
          <a:prstGeom prst="rect">
            <a:avLst/>
          </a:prstGeom>
        </p:spPr>
        <p:txBody>
          <a:bodyPr>
            <a:spAutoFit/>
          </a:bodyPr>
          <a:lstStyle/>
          <a:p>
            <a:r>
              <a:rPr lang="en-US" dirty="0">
                <a:solidFill>
                  <a:srgbClr val="838F9D"/>
                </a:solidFill>
                <a:latin typeface="Georgia" panose="02040502050405020303" pitchFamily="18" charset="0"/>
              </a:rPr>
              <a:t>Blockchain is an emerging technology holding significant promise </a:t>
            </a:r>
            <a:r>
              <a:rPr lang="en-US" dirty="0">
                <a:solidFill>
                  <a:srgbClr val="000000"/>
                </a:solidFill>
                <a:latin typeface="Georgia" panose="02040502050405020303" pitchFamily="18" charset="0"/>
              </a:rPr>
              <a:t>[9]</a:t>
            </a:r>
            <a:r>
              <a:rPr lang="en-US" dirty="0">
                <a:solidFill>
                  <a:srgbClr val="838F9D"/>
                </a:solidFill>
                <a:latin typeface="Georgia" panose="02040502050405020303" pitchFamily="18" charset="0"/>
              </a:rPr>
              <a:t>.</a:t>
            </a:r>
            <a:endParaRPr lang="en-US" dirty="0"/>
          </a:p>
        </p:txBody>
      </p:sp>
    </p:spTree>
    <p:extLst>
      <p:ext uri="{BB962C8B-B14F-4D97-AF65-F5344CB8AC3E}">
        <p14:creationId xmlns:p14="http://schemas.microsoft.com/office/powerpoint/2010/main" val="767120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FAC6-5ADD-A82C-87EF-36EB3EBF2E42}"/>
              </a:ext>
            </a:extLst>
          </p:cNvPr>
          <p:cNvSpPr>
            <a:spLocks noGrp="1"/>
          </p:cNvSpPr>
          <p:nvPr>
            <p:ph type="title"/>
          </p:nvPr>
        </p:nvSpPr>
        <p:spPr/>
        <p:txBody>
          <a:bodyPr/>
          <a:lstStyle/>
          <a:p>
            <a:r>
              <a:rPr lang="en-US" dirty="0"/>
              <a:t>Difference between ACM and IEEE citation style</a:t>
            </a:r>
          </a:p>
        </p:txBody>
      </p:sp>
      <p:sp>
        <p:nvSpPr>
          <p:cNvPr id="3" name="Content Placeholder 2">
            <a:extLst>
              <a:ext uri="{FF2B5EF4-FFF2-40B4-BE49-F238E27FC236}">
                <a16:creationId xmlns:a16="http://schemas.microsoft.com/office/drawing/2014/main" id="{C99CA59F-746D-BD6C-6A15-2D1673540DFB}"/>
              </a:ext>
            </a:extLst>
          </p:cNvPr>
          <p:cNvSpPr>
            <a:spLocks noGrp="1"/>
          </p:cNvSpPr>
          <p:nvPr>
            <p:ph idx="1"/>
          </p:nvPr>
        </p:nvSpPr>
        <p:spPr>
          <a:xfrm>
            <a:off x="594360" y="1825624"/>
            <a:ext cx="10382250" cy="4879975"/>
          </a:xfrm>
        </p:spPr>
        <p:txBody>
          <a:bodyPr>
            <a:normAutofit fontScale="92500"/>
          </a:bodyPr>
          <a:lstStyle/>
          <a:p>
            <a:r>
              <a:rPr lang="en-US" b="0" i="0" dirty="0">
                <a:solidFill>
                  <a:srgbClr val="001D35"/>
                </a:solidFill>
                <a:effectLst/>
                <a:latin typeface="Google Sans"/>
              </a:rPr>
              <a:t>while both use numerical in-text citations, </a:t>
            </a:r>
            <a:r>
              <a:rPr lang="en-US" dirty="0"/>
              <a:t>ACM tends to prefer full author names in the reference list, whereas IEEE often uses initials</a:t>
            </a:r>
          </a:p>
          <a:p>
            <a:pPr marL="0" indent="0">
              <a:buNone/>
            </a:pPr>
            <a:r>
              <a:rPr lang="en-US" dirty="0"/>
              <a:t>ACM</a:t>
            </a:r>
          </a:p>
          <a:p>
            <a:pPr algn="l"/>
            <a:r>
              <a:rPr lang="en-US" b="1" i="0" dirty="0">
                <a:solidFill>
                  <a:srgbClr val="001D35"/>
                </a:solidFill>
                <a:effectLst/>
                <a:latin typeface="Google Sans"/>
              </a:rPr>
              <a:t>Focus on computer science:</a:t>
            </a:r>
            <a:endParaRPr lang="en-US" b="0" i="0" dirty="0">
              <a:solidFill>
                <a:srgbClr val="001D35"/>
              </a:solidFill>
              <a:effectLst/>
              <a:latin typeface="Google Sans"/>
            </a:endParaRPr>
          </a:p>
          <a:p>
            <a:pPr algn="l"/>
            <a:r>
              <a:rPr lang="en-US" b="0" i="0" dirty="0">
                <a:effectLst/>
                <a:latin typeface="Google Sans"/>
              </a:rPr>
              <a:t>Primarily used in publications related to computer science by the Association for Computing Machinery</a:t>
            </a:r>
          </a:p>
          <a:p>
            <a:pPr marL="0" indent="0">
              <a:buNone/>
            </a:pPr>
            <a:r>
              <a:rPr lang="en-US" dirty="0"/>
              <a:t>IEEE</a:t>
            </a:r>
          </a:p>
          <a:p>
            <a:pPr algn="l">
              <a:spcBef>
                <a:spcPts val="750"/>
              </a:spcBef>
              <a:spcAft>
                <a:spcPts val="1500"/>
              </a:spcAft>
              <a:buFont typeface="Arial" panose="020B0604020202020204" pitchFamily="34" charset="0"/>
              <a:buChar char="•"/>
            </a:pPr>
            <a:r>
              <a:rPr lang="en-US" b="1" i="0" dirty="0">
                <a:solidFill>
                  <a:srgbClr val="001D35"/>
                </a:solidFill>
                <a:effectLst/>
                <a:latin typeface="Google Sans"/>
              </a:rPr>
              <a:t>Engineering focus:</a:t>
            </a:r>
            <a:endParaRPr lang="en-US" b="0" i="0" dirty="0">
              <a:solidFill>
                <a:srgbClr val="001D35"/>
              </a:solidFill>
              <a:effectLst/>
              <a:latin typeface="Google Sans"/>
            </a:endParaRPr>
          </a:p>
          <a:p>
            <a:pPr algn="l">
              <a:spcBef>
                <a:spcPts val="750"/>
              </a:spcBef>
              <a:spcAft>
                <a:spcPts val="1500"/>
              </a:spcAft>
              <a:buFont typeface="Arial" panose="020B0604020202020204" pitchFamily="34" charset="0"/>
              <a:buChar char="•"/>
            </a:pPr>
            <a:r>
              <a:rPr lang="en-US" b="0" i="0" dirty="0">
                <a:solidFill>
                  <a:srgbClr val="001D35"/>
                </a:solidFill>
                <a:effectLst/>
                <a:latin typeface="Google Sans"/>
              </a:rPr>
              <a:t>Primarily used by the Institute of Electrical and Electronics Engineers, often in engineering fields including computer science/engineering. </a:t>
            </a:r>
          </a:p>
          <a:p>
            <a:endParaRPr lang="en-US" dirty="0"/>
          </a:p>
        </p:txBody>
      </p:sp>
    </p:spTree>
    <p:extLst>
      <p:ext uri="{BB962C8B-B14F-4D97-AF65-F5344CB8AC3E}">
        <p14:creationId xmlns:p14="http://schemas.microsoft.com/office/powerpoint/2010/main" val="260147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BE98B-8524-E640-B630-0810526BD58F}"/>
              </a:ext>
            </a:extLst>
          </p:cNvPr>
          <p:cNvSpPr>
            <a:spLocks noGrp="1"/>
          </p:cNvSpPr>
          <p:nvPr>
            <p:ph type="title"/>
          </p:nvPr>
        </p:nvSpPr>
        <p:spPr/>
        <p:txBody>
          <a:bodyPr>
            <a:normAutofit fontScale="90000"/>
          </a:bodyPr>
          <a:lstStyle/>
          <a:p>
            <a:br>
              <a:rPr lang="en-US" b="1" dirty="0"/>
            </a:br>
            <a:r>
              <a:rPr lang="en-US" b="1" dirty="0"/>
              <a:t>Citation Style to Use for Computer Science</a:t>
            </a:r>
            <a:br>
              <a:rPr lang="en-US" b="1" dirty="0"/>
            </a:br>
            <a:endParaRPr lang="en-US" dirty="0"/>
          </a:p>
        </p:txBody>
      </p:sp>
      <p:sp>
        <p:nvSpPr>
          <p:cNvPr id="3" name="Content Placeholder 2">
            <a:extLst>
              <a:ext uri="{FF2B5EF4-FFF2-40B4-BE49-F238E27FC236}">
                <a16:creationId xmlns:a16="http://schemas.microsoft.com/office/drawing/2014/main" id="{0E61C56E-C911-494B-9629-5A30ABE63AF2}"/>
              </a:ext>
            </a:extLst>
          </p:cNvPr>
          <p:cNvSpPr>
            <a:spLocks noGrp="1"/>
          </p:cNvSpPr>
          <p:nvPr>
            <p:ph idx="1"/>
          </p:nvPr>
        </p:nvSpPr>
        <p:spPr/>
        <p:txBody>
          <a:bodyPr/>
          <a:lstStyle/>
          <a:p>
            <a:r>
              <a:rPr lang="en-US" b="1" dirty="0"/>
              <a:t>The Chicago citation style</a:t>
            </a:r>
          </a:p>
          <a:p>
            <a:pPr lvl="1"/>
            <a:r>
              <a:rPr lang="en-US" dirty="0"/>
              <a:t>In the 17th edition, there were two distinct styles of referencing: notes and bibliography, and author-date. We'll be </a:t>
            </a:r>
            <a:r>
              <a:rPr lang="en-US" dirty="0" err="1"/>
              <a:t>focussing</a:t>
            </a:r>
            <a:r>
              <a:rPr lang="en-US" dirty="0"/>
              <a:t> on author-date here.</a:t>
            </a:r>
            <a:endParaRPr lang="en-US" b="1" dirty="0"/>
          </a:p>
          <a:p>
            <a:pPr lvl="1"/>
            <a:endParaRPr lang="en-US" b="1" dirty="0"/>
          </a:p>
          <a:p>
            <a:pPr lvl="1"/>
            <a:endParaRPr lang="en-US" b="1" dirty="0"/>
          </a:p>
          <a:p>
            <a:pPr lvl="1"/>
            <a:endParaRPr lang="en-US" b="1" dirty="0"/>
          </a:p>
          <a:p>
            <a:pPr lvl="1"/>
            <a:endParaRPr lang="en-US" b="1" dirty="0"/>
          </a:p>
          <a:p>
            <a:pPr lvl="1"/>
            <a:r>
              <a:rPr lang="en-US" dirty="0"/>
              <a:t>In-text citations</a:t>
            </a:r>
          </a:p>
        </p:txBody>
      </p:sp>
      <p:sp>
        <p:nvSpPr>
          <p:cNvPr id="4" name="Slide Number Placeholder 3">
            <a:extLst>
              <a:ext uri="{FF2B5EF4-FFF2-40B4-BE49-F238E27FC236}">
                <a16:creationId xmlns:a16="http://schemas.microsoft.com/office/drawing/2014/main" id="{1225670F-663C-794E-BB60-1AD8CB6DDEEE}"/>
              </a:ext>
            </a:extLst>
          </p:cNvPr>
          <p:cNvSpPr>
            <a:spLocks noGrp="1"/>
          </p:cNvSpPr>
          <p:nvPr>
            <p:ph type="sldNum" sz="quarter" idx="12"/>
          </p:nvPr>
        </p:nvSpPr>
        <p:spPr/>
        <p:txBody>
          <a:bodyPr/>
          <a:lstStyle/>
          <a:p>
            <a:fld id="{C963A66D-593B-4BCE-9196-67B2B5BD8414}" type="slidenum">
              <a:rPr lang="en-US" smtClean="0"/>
              <a:t>24</a:t>
            </a:fld>
            <a:endParaRPr lang="en-US"/>
          </a:p>
        </p:txBody>
      </p:sp>
      <p:sp>
        <p:nvSpPr>
          <p:cNvPr id="9" name="Rectangle 8">
            <a:extLst>
              <a:ext uri="{FF2B5EF4-FFF2-40B4-BE49-F238E27FC236}">
                <a16:creationId xmlns:a16="http://schemas.microsoft.com/office/drawing/2014/main" id="{FDB89284-3CFB-934D-A156-1E7F623FF9AD}"/>
              </a:ext>
            </a:extLst>
          </p:cNvPr>
          <p:cNvSpPr/>
          <p:nvPr/>
        </p:nvSpPr>
        <p:spPr>
          <a:xfrm>
            <a:off x="3347543" y="3179934"/>
            <a:ext cx="7830207" cy="830997"/>
          </a:xfrm>
          <a:prstGeom prst="rect">
            <a:avLst/>
          </a:prstGeom>
        </p:spPr>
        <p:txBody>
          <a:bodyPr wrap="square">
            <a:spAutoFit/>
          </a:bodyPr>
          <a:lstStyle/>
          <a:p>
            <a:r>
              <a:rPr lang="en-US" sz="1600" dirty="0" err="1">
                <a:solidFill>
                  <a:srgbClr val="000000"/>
                </a:solidFill>
                <a:latin typeface="Georgia" panose="02040502050405020303" pitchFamily="18" charset="0"/>
              </a:rPr>
              <a:t>Chassignol</a:t>
            </a:r>
            <a:r>
              <a:rPr lang="en-US" sz="1600" dirty="0">
                <a:solidFill>
                  <a:srgbClr val="000000"/>
                </a:solidFill>
                <a:latin typeface="Georgia" panose="02040502050405020303" pitchFamily="18" charset="0"/>
              </a:rPr>
              <a:t>, Maud, Aleksandr </a:t>
            </a:r>
            <a:r>
              <a:rPr lang="en-US" sz="1600" dirty="0" err="1">
                <a:solidFill>
                  <a:srgbClr val="000000"/>
                </a:solidFill>
                <a:latin typeface="Georgia" panose="02040502050405020303" pitchFamily="18" charset="0"/>
              </a:rPr>
              <a:t>Khoroshavin</a:t>
            </a:r>
            <a:r>
              <a:rPr lang="en-US" sz="1600" dirty="0">
                <a:solidFill>
                  <a:srgbClr val="000000"/>
                </a:solidFill>
                <a:latin typeface="Georgia" panose="02040502050405020303" pitchFamily="18" charset="0"/>
              </a:rPr>
              <a:t>, Alexandra </a:t>
            </a:r>
            <a:r>
              <a:rPr lang="en-US" sz="1600" dirty="0" err="1">
                <a:solidFill>
                  <a:srgbClr val="000000"/>
                </a:solidFill>
                <a:latin typeface="Georgia" panose="02040502050405020303" pitchFamily="18" charset="0"/>
              </a:rPr>
              <a:t>Klimova</a:t>
            </a:r>
            <a:r>
              <a:rPr lang="en-US" sz="1600" dirty="0">
                <a:solidFill>
                  <a:srgbClr val="000000"/>
                </a:solidFill>
                <a:latin typeface="Georgia" panose="02040502050405020303" pitchFamily="18" charset="0"/>
              </a:rPr>
              <a:t>, and Anna </a:t>
            </a:r>
            <a:r>
              <a:rPr lang="en-US" sz="1600" dirty="0" err="1">
                <a:solidFill>
                  <a:srgbClr val="000000"/>
                </a:solidFill>
                <a:latin typeface="Georgia" panose="02040502050405020303" pitchFamily="18" charset="0"/>
              </a:rPr>
              <a:t>Bilyatdinova</a:t>
            </a:r>
            <a:r>
              <a:rPr lang="en-US" sz="1600" dirty="0">
                <a:solidFill>
                  <a:srgbClr val="000000"/>
                </a:solidFill>
                <a:latin typeface="Georgia" panose="02040502050405020303" pitchFamily="18" charset="0"/>
              </a:rPr>
              <a:t>. 2018. “Artificial Intelligence Trends in Education: A Narrative Overview.” Procedia Computer Science 136: 16–24.</a:t>
            </a:r>
            <a:endParaRPr lang="en-US" sz="1600" dirty="0"/>
          </a:p>
        </p:txBody>
      </p:sp>
      <p:sp>
        <p:nvSpPr>
          <p:cNvPr id="10" name="Rectangle 9">
            <a:extLst>
              <a:ext uri="{FF2B5EF4-FFF2-40B4-BE49-F238E27FC236}">
                <a16:creationId xmlns:a16="http://schemas.microsoft.com/office/drawing/2014/main" id="{7A1E3880-5556-6D40-A387-AEE85D9C9D93}"/>
              </a:ext>
            </a:extLst>
          </p:cNvPr>
          <p:cNvSpPr/>
          <p:nvPr/>
        </p:nvSpPr>
        <p:spPr>
          <a:xfrm>
            <a:off x="2795751" y="5038179"/>
            <a:ext cx="6096000" cy="646331"/>
          </a:xfrm>
          <a:prstGeom prst="rect">
            <a:avLst/>
          </a:prstGeom>
        </p:spPr>
        <p:txBody>
          <a:bodyPr>
            <a:spAutoFit/>
          </a:bodyPr>
          <a:lstStyle/>
          <a:p>
            <a:r>
              <a:rPr lang="en-US" dirty="0">
                <a:solidFill>
                  <a:srgbClr val="838F9D"/>
                </a:solidFill>
                <a:latin typeface="Georgia" panose="02040502050405020303" pitchFamily="18" charset="0"/>
              </a:rPr>
              <a:t>Artificial intelligence will soon be an internal part of our digital lives </a:t>
            </a:r>
            <a:r>
              <a:rPr lang="en-US" dirty="0">
                <a:solidFill>
                  <a:srgbClr val="000000"/>
                </a:solidFill>
                <a:latin typeface="Georgia" panose="02040502050405020303" pitchFamily="18" charset="0"/>
              </a:rPr>
              <a:t>(</a:t>
            </a:r>
            <a:r>
              <a:rPr lang="en-US" dirty="0" err="1">
                <a:solidFill>
                  <a:srgbClr val="000000"/>
                </a:solidFill>
                <a:latin typeface="Georgia" panose="02040502050405020303" pitchFamily="18" charset="0"/>
              </a:rPr>
              <a:t>Chassignol</a:t>
            </a:r>
            <a:r>
              <a:rPr lang="en-US" dirty="0">
                <a:solidFill>
                  <a:srgbClr val="000000"/>
                </a:solidFill>
                <a:latin typeface="Georgia" panose="02040502050405020303" pitchFamily="18" charset="0"/>
              </a:rPr>
              <a:t> et al. 2018)</a:t>
            </a:r>
            <a:r>
              <a:rPr lang="en-US" dirty="0">
                <a:solidFill>
                  <a:srgbClr val="838F9D"/>
                </a:solidFill>
                <a:latin typeface="Georgia" panose="02040502050405020303" pitchFamily="18" charset="0"/>
              </a:rPr>
              <a:t>.</a:t>
            </a:r>
            <a:endParaRPr lang="en-US" dirty="0"/>
          </a:p>
        </p:txBody>
      </p:sp>
    </p:spTree>
    <p:extLst>
      <p:ext uri="{BB962C8B-B14F-4D97-AF65-F5344CB8AC3E}">
        <p14:creationId xmlns:p14="http://schemas.microsoft.com/office/powerpoint/2010/main" val="1135063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EC2D-0A4E-614D-894D-7867221BB295}"/>
              </a:ext>
            </a:extLst>
          </p:cNvPr>
          <p:cNvSpPr>
            <a:spLocks noGrp="1"/>
          </p:cNvSpPr>
          <p:nvPr>
            <p:ph type="title"/>
          </p:nvPr>
        </p:nvSpPr>
        <p:spPr/>
        <p:txBody>
          <a:bodyPr>
            <a:normAutofit fontScale="90000"/>
          </a:bodyPr>
          <a:lstStyle/>
          <a:p>
            <a:br>
              <a:rPr lang="en-US" b="1" dirty="0"/>
            </a:br>
            <a:r>
              <a:rPr lang="en-US" b="1" dirty="0"/>
              <a:t>“et al.”</a:t>
            </a:r>
            <a:br>
              <a:rPr lang="en-US" b="1" dirty="0"/>
            </a:br>
            <a:endParaRPr lang="en-US" dirty="0"/>
          </a:p>
        </p:txBody>
      </p:sp>
      <p:sp>
        <p:nvSpPr>
          <p:cNvPr id="3" name="Content Placeholder 2">
            <a:extLst>
              <a:ext uri="{FF2B5EF4-FFF2-40B4-BE49-F238E27FC236}">
                <a16:creationId xmlns:a16="http://schemas.microsoft.com/office/drawing/2014/main" id="{C633369C-F678-7440-82FF-C3E548D8E3C6}"/>
              </a:ext>
            </a:extLst>
          </p:cNvPr>
          <p:cNvSpPr>
            <a:spLocks noGrp="1"/>
          </p:cNvSpPr>
          <p:nvPr>
            <p:ph idx="1"/>
          </p:nvPr>
        </p:nvSpPr>
        <p:spPr/>
        <p:txBody>
          <a:bodyPr/>
          <a:lstStyle/>
          <a:p>
            <a:r>
              <a:rPr lang="en-US" dirty="0"/>
              <a:t>“et al.” is short for the Latin term “et alia,” meaning “and others.” It is used in academic citations when referring to a source with multiple authors:</a:t>
            </a:r>
          </a:p>
          <a:p>
            <a:endParaRPr lang="en-US" dirty="0"/>
          </a:p>
          <a:p>
            <a:pPr marL="0" indent="0">
              <a:buNone/>
            </a:pPr>
            <a:endParaRPr lang="en-US" dirty="0"/>
          </a:p>
          <a:p>
            <a:r>
              <a:rPr lang="en-US" b="1" dirty="0"/>
              <a:t>Punctuation</a:t>
            </a:r>
          </a:p>
          <a:p>
            <a:endParaRPr lang="en-US" dirty="0"/>
          </a:p>
        </p:txBody>
      </p:sp>
      <p:sp>
        <p:nvSpPr>
          <p:cNvPr id="4" name="Slide Number Placeholder 3">
            <a:extLst>
              <a:ext uri="{FF2B5EF4-FFF2-40B4-BE49-F238E27FC236}">
                <a16:creationId xmlns:a16="http://schemas.microsoft.com/office/drawing/2014/main" id="{5BD27279-A88F-8140-8E96-1672CFD16E0B}"/>
              </a:ext>
            </a:extLst>
          </p:cNvPr>
          <p:cNvSpPr>
            <a:spLocks noGrp="1"/>
          </p:cNvSpPr>
          <p:nvPr>
            <p:ph type="sldNum" sz="quarter" idx="12"/>
          </p:nvPr>
        </p:nvSpPr>
        <p:spPr/>
        <p:txBody>
          <a:bodyPr/>
          <a:lstStyle/>
          <a:p>
            <a:fld id="{C963A66D-593B-4BCE-9196-67B2B5BD8414}" type="slidenum">
              <a:rPr lang="en-US" smtClean="0"/>
              <a:t>25</a:t>
            </a:fld>
            <a:endParaRPr lang="en-US"/>
          </a:p>
        </p:txBody>
      </p:sp>
      <p:sp>
        <p:nvSpPr>
          <p:cNvPr id="6" name="Rectangle 5">
            <a:extLst>
              <a:ext uri="{FF2B5EF4-FFF2-40B4-BE49-F238E27FC236}">
                <a16:creationId xmlns:a16="http://schemas.microsoft.com/office/drawing/2014/main" id="{368E95E8-F211-C048-8628-011268D12A06}"/>
              </a:ext>
            </a:extLst>
          </p:cNvPr>
          <p:cNvSpPr/>
          <p:nvPr/>
        </p:nvSpPr>
        <p:spPr>
          <a:xfrm>
            <a:off x="3395594" y="3388713"/>
            <a:ext cx="4215449" cy="461665"/>
          </a:xfrm>
          <a:prstGeom prst="rect">
            <a:avLst/>
          </a:prstGeom>
        </p:spPr>
        <p:txBody>
          <a:bodyPr wrap="none">
            <a:spAutoFit/>
          </a:bodyPr>
          <a:lstStyle/>
          <a:p>
            <a:r>
              <a:rPr lang="en-US" sz="2400" dirty="0" err="1">
                <a:solidFill>
                  <a:srgbClr val="0D405F"/>
                </a:solidFill>
                <a:latin typeface="Inter"/>
              </a:rPr>
              <a:t>Hulme</a:t>
            </a:r>
            <a:r>
              <a:rPr lang="en-US" sz="2400" dirty="0">
                <a:solidFill>
                  <a:srgbClr val="0D405F"/>
                </a:solidFill>
                <a:latin typeface="Inter"/>
              </a:rPr>
              <a:t> et al. (2019) argue that …</a:t>
            </a:r>
            <a:endParaRPr lang="en-US" sz="2400" dirty="0"/>
          </a:p>
        </p:txBody>
      </p:sp>
      <p:pic>
        <p:nvPicPr>
          <p:cNvPr id="8" name="Picture 7">
            <a:extLst>
              <a:ext uri="{FF2B5EF4-FFF2-40B4-BE49-F238E27FC236}">
                <a16:creationId xmlns:a16="http://schemas.microsoft.com/office/drawing/2014/main" id="{B2EB6FD8-0EA6-164F-A09E-6FF030BF8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710" y="4441605"/>
            <a:ext cx="1208553" cy="1735358"/>
          </a:xfrm>
          <a:prstGeom prst="rect">
            <a:avLst/>
          </a:prstGeom>
        </p:spPr>
      </p:pic>
    </p:spTree>
    <p:extLst>
      <p:ext uri="{BB962C8B-B14F-4D97-AF65-F5344CB8AC3E}">
        <p14:creationId xmlns:p14="http://schemas.microsoft.com/office/powerpoint/2010/main" val="1035104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259E-1DC1-124F-8653-3CE7A369977F}"/>
              </a:ext>
            </a:extLst>
          </p:cNvPr>
          <p:cNvSpPr>
            <a:spLocks noGrp="1"/>
          </p:cNvSpPr>
          <p:nvPr>
            <p:ph type="title"/>
          </p:nvPr>
        </p:nvSpPr>
        <p:spPr/>
        <p:txBody>
          <a:bodyPr/>
          <a:lstStyle/>
          <a:p>
            <a:r>
              <a:rPr lang="en-US" b="1" dirty="0"/>
              <a:t>“et al.”</a:t>
            </a:r>
            <a:endParaRPr lang="en-US" dirty="0"/>
          </a:p>
        </p:txBody>
      </p:sp>
      <p:sp>
        <p:nvSpPr>
          <p:cNvPr id="3" name="Content Placeholder 2">
            <a:extLst>
              <a:ext uri="{FF2B5EF4-FFF2-40B4-BE49-F238E27FC236}">
                <a16:creationId xmlns:a16="http://schemas.microsoft.com/office/drawing/2014/main" id="{7303155E-1860-C740-BA90-66D67E27AE51}"/>
              </a:ext>
            </a:extLst>
          </p:cNvPr>
          <p:cNvSpPr>
            <a:spLocks noGrp="1"/>
          </p:cNvSpPr>
          <p:nvPr>
            <p:ph idx="1"/>
          </p:nvPr>
        </p:nvSpPr>
        <p:spPr/>
        <p:txBody>
          <a:bodyPr/>
          <a:lstStyle/>
          <a:p>
            <a:r>
              <a:rPr lang="en-US" dirty="0"/>
              <a:t>“et al.” may be directly followed by other punctuation where necessary, but the period always comes first:</a:t>
            </a:r>
          </a:p>
          <a:p>
            <a:endParaRPr lang="en-US" dirty="0"/>
          </a:p>
          <a:p>
            <a:endParaRPr lang="en-US" dirty="0"/>
          </a:p>
          <a:p>
            <a:endParaRPr lang="en-US" dirty="0"/>
          </a:p>
          <a:p>
            <a:r>
              <a:rPr lang="en-US" dirty="0"/>
              <a:t>When “et al.” comes right at the end of a sentence, only one period is used:</a:t>
            </a:r>
          </a:p>
          <a:p>
            <a:pPr marL="0" indent="0">
              <a:buNone/>
            </a:pPr>
            <a:br>
              <a:rPr lang="en-US" dirty="0"/>
            </a:br>
            <a:endParaRPr lang="en-US" dirty="0"/>
          </a:p>
        </p:txBody>
      </p:sp>
      <p:sp>
        <p:nvSpPr>
          <p:cNvPr id="4" name="Slide Number Placeholder 3">
            <a:extLst>
              <a:ext uri="{FF2B5EF4-FFF2-40B4-BE49-F238E27FC236}">
                <a16:creationId xmlns:a16="http://schemas.microsoft.com/office/drawing/2014/main" id="{8F83D030-C950-3345-AE31-12F31573D2D5}"/>
              </a:ext>
            </a:extLst>
          </p:cNvPr>
          <p:cNvSpPr>
            <a:spLocks noGrp="1"/>
          </p:cNvSpPr>
          <p:nvPr>
            <p:ph type="sldNum" sz="quarter" idx="12"/>
          </p:nvPr>
        </p:nvSpPr>
        <p:spPr/>
        <p:txBody>
          <a:bodyPr/>
          <a:lstStyle/>
          <a:p>
            <a:fld id="{C963A66D-593B-4BCE-9196-67B2B5BD8414}" type="slidenum">
              <a:rPr lang="en-US" smtClean="0"/>
              <a:t>26</a:t>
            </a:fld>
            <a:endParaRPr lang="en-US"/>
          </a:p>
        </p:txBody>
      </p:sp>
      <p:sp>
        <p:nvSpPr>
          <p:cNvPr id="5" name="Rectangle 4">
            <a:extLst>
              <a:ext uri="{FF2B5EF4-FFF2-40B4-BE49-F238E27FC236}">
                <a16:creationId xmlns:a16="http://schemas.microsoft.com/office/drawing/2014/main" id="{0542B57C-1230-5D4E-BAFD-8F0FAE4A6C54}"/>
              </a:ext>
            </a:extLst>
          </p:cNvPr>
          <p:cNvSpPr/>
          <p:nvPr/>
        </p:nvSpPr>
        <p:spPr>
          <a:xfrm>
            <a:off x="4131616" y="3035787"/>
            <a:ext cx="2547429" cy="461665"/>
          </a:xfrm>
          <a:prstGeom prst="rect">
            <a:avLst/>
          </a:prstGeom>
        </p:spPr>
        <p:txBody>
          <a:bodyPr wrap="none">
            <a:spAutoFit/>
          </a:bodyPr>
          <a:lstStyle/>
          <a:p>
            <a:r>
              <a:rPr lang="en-US" sz="2400" dirty="0">
                <a:solidFill>
                  <a:srgbClr val="0D405F"/>
                </a:solidFill>
                <a:latin typeface="Inter"/>
              </a:rPr>
              <a:t>(Smith et al., 2013)</a:t>
            </a:r>
            <a:endParaRPr lang="en-US" sz="2400" dirty="0"/>
          </a:p>
        </p:txBody>
      </p:sp>
      <p:sp>
        <p:nvSpPr>
          <p:cNvPr id="7" name="Rectangle 6">
            <a:extLst>
              <a:ext uri="{FF2B5EF4-FFF2-40B4-BE49-F238E27FC236}">
                <a16:creationId xmlns:a16="http://schemas.microsoft.com/office/drawing/2014/main" id="{4BF0D14D-9BA7-A841-856C-D911BCEBEDAC}"/>
              </a:ext>
            </a:extLst>
          </p:cNvPr>
          <p:cNvSpPr/>
          <p:nvPr/>
        </p:nvSpPr>
        <p:spPr>
          <a:xfrm>
            <a:off x="2727157" y="5733567"/>
            <a:ext cx="7844589" cy="461665"/>
          </a:xfrm>
          <a:prstGeom prst="rect">
            <a:avLst/>
          </a:prstGeom>
        </p:spPr>
        <p:txBody>
          <a:bodyPr wrap="square">
            <a:spAutoFit/>
          </a:bodyPr>
          <a:lstStyle/>
          <a:p>
            <a:r>
              <a:rPr lang="en-US" sz="2400" dirty="0">
                <a:solidFill>
                  <a:srgbClr val="0D405F"/>
                </a:solidFill>
                <a:latin typeface="Inter"/>
              </a:rPr>
              <a:t>This is a time-intensive process, as shown by Davies et al. [1]</a:t>
            </a:r>
          </a:p>
        </p:txBody>
      </p:sp>
    </p:spTree>
    <p:extLst>
      <p:ext uri="{BB962C8B-B14F-4D97-AF65-F5344CB8AC3E}">
        <p14:creationId xmlns:p14="http://schemas.microsoft.com/office/powerpoint/2010/main" val="2684734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2845-D168-584C-AEF7-9341B4F38ECE}"/>
              </a:ext>
            </a:extLst>
          </p:cNvPr>
          <p:cNvSpPr>
            <a:spLocks noGrp="1"/>
          </p:cNvSpPr>
          <p:nvPr>
            <p:ph type="title"/>
          </p:nvPr>
        </p:nvSpPr>
        <p:spPr/>
        <p:txBody>
          <a:bodyPr>
            <a:normAutofit fontScale="90000"/>
          </a:bodyPr>
          <a:lstStyle/>
          <a:p>
            <a:br>
              <a:rPr lang="en-US" b="1" dirty="0"/>
            </a:br>
            <a:r>
              <a:rPr lang="en-US" b="1" dirty="0"/>
              <a:t>“et al.” vs. “etc.”</a:t>
            </a:r>
            <a:br>
              <a:rPr lang="en-US" b="1" dirty="0"/>
            </a:br>
            <a:endParaRPr lang="en-US" dirty="0"/>
          </a:p>
        </p:txBody>
      </p:sp>
      <p:sp>
        <p:nvSpPr>
          <p:cNvPr id="3" name="Content Placeholder 2">
            <a:extLst>
              <a:ext uri="{FF2B5EF4-FFF2-40B4-BE49-F238E27FC236}">
                <a16:creationId xmlns:a16="http://schemas.microsoft.com/office/drawing/2014/main" id="{7F63B32F-379A-FA4C-8769-F5AF5843A974}"/>
              </a:ext>
            </a:extLst>
          </p:cNvPr>
          <p:cNvSpPr>
            <a:spLocks noGrp="1"/>
          </p:cNvSpPr>
          <p:nvPr>
            <p:ph idx="1"/>
          </p:nvPr>
        </p:nvSpPr>
        <p:spPr/>
        <p:txBody>
          <a:bodyPr/>
          <a:lstStyle/>
          <a:p>
            <a:r>
              <a:rPr lang="en-US" dirty="0"/>
              <a:t>“et al.” should not be confused with “etc.”; it is used for lists of people, whereas “etc.” is used for lists of things and concepts:</a:t>
            </a:r>
          </a:p>
        </p:txBody>
      </p:sp>
      <p:sp>
        <p:nvSpPr>
          <p:cNvPr id="4" name="Slide Number Placeholder 3">
            <a:extLst>
              <a:ext uri="{FF2B5EF4-FFF2-40B4-BE49-F238E27FC236}">
                <a16:creationId xmlns:a16="http://schemas.microsoft.com/office/drawing/2014/main" id="{892D68E9-25C7-1741-A578-435D46C237C6}"/>
              </a:ext>
            </a:extLst>
          </p:cNvPr>
          <p:cNvSpPr>
            <a:spLocks noGrp="1"/>
          </p:cNvSpPr>
          <p:nvPr>
            <p:ph type="sldNum" sz="quarter" idx="12"/>
          </p:nvPr>
        </p:nvSpPr>
        <p:spPr/>
        <p:txBody>
          <a:bodyPr/>
          <a:lstStyle/>
          <a:p>
            <a:fld id="{C963A66D-593B-4BCE-9196-67B2B5BD8414}" type="slidenum">
              <a:rPr lang="en-US" smtClean="0"/>
              <a:t>27</a:t>
            </a:fld>
            <a:endParaRPr lang="en-US"/>
          </a:p>
        </p:txBody>
      </p:sp>
      <p:sp>
        <p:nvSpPr>
          <p:cNvPr id="5" name="Rectangle 4">
            <a:extLst>
              <a:ext uri="{FF2B5EF4-FFF2-40B4-BE49-F238E27FC236}">
                <a16:creationId xmlns:a16="http://schemas.microsoft.com/office/drawing/2014/main" id="{B85B6DC6-CA82-2D44-BDBB-EF19159EE7CE}"/>
              </a:ext>
            </a:extLst>
          </p:cNvPr>
          <p:cNvSpPr/>
          <p:nvPr/>
        </p:nvSpPr>
        <p:spPr>
          <a:xfrm>
            <a:off x="1411705" y="3403089"/>
            <a:ext cx="9368589" cy="830997"/>
          </a:xfrm>
          <a:prstGeom prst="rect">
            <a:avLst/>
          </a:prstGeom>
        </p:spPr>
        <p:txBody>
          <a:bodyPr wrap="square">
            <a:spAutoFit/>
          </a:bodyPr>
          <a:lstStyle/>
          <a:p>
            <a:r>
              <a:rPr lang="en-US" sz="2400" dirty="0">
                <a:solidFill>
                  <a:srgbClr val="0D405F"/>
                </a:solidFill>
                <a:latin typeface="Inter"/>
              </a:rPr>
              <a:t>McDonnell et al. (2012) discuss various identity considerations (gendered, racial, etc.) that may bias the results.</a:t>
            </a:r>
            <a:endParaRPr lang="en-US" sz="2400" dirty="0"/>
          </a:p>
        </p:txBody>
      </p:sp>
    </p:spTree>
    <p:extLst>
      <p:ext uri="{BB962C8B-B14F-4D97-AF65-F5344CB8AC3E}">
        <p14:creationId xmlns:p14="http://schemas.microsoft.com/office/powerpoint/2010/main" val="3283580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BEC2D-0A4E-614D-894D-7867221BB295}"/>
              </a:ext>
            </a:extLst>
          </p:cNvPr>
          <p:cNvSpPr>
            <a:spLocks noGrp="1"/>
          </p:cNvSpPr>
          <p:nvPr>
            <p:ph type="title"/>
          </p:nvPr>
        </p:nvSpPr>
        <p:spPr/>
        <p:txBody>
          <a:bodyPr>
            <a:normAutofit fontScale="90000"/>
          </a:bodyPr>
          <a:lstStyle/>
          <a:p>
            <a:br>
              <a:rPr lang="en-US" b="1" dirty="0"/>
            </a:br>
            <a:r>
              <a:rPr lang="en-US" b="1" dirty="0"/>
              <a:t>How to use “et al.”</a:t>
            </a:r>
            <a:br>
              <a:rPr lang="en-US" b="1" dirty="0"/>
            </a:br>
            <a:endParaRPr lang="en-US" dirty="0"/>
          </a:p>
        </p:txBody>
      </p:sp>
      <p:sp>
        <p:nvSpPr>
          <p:cNvPr id="3" name="Content Placeholder 2">
            <a:extLst>
              <a:ext uri="{FF2B5EF4-FFF2-40B4-BE49-F238E27FC236}">
                <a16:creationId xmlns:a16="http://schemas.microsoft.com/office/drawing/2014/main" id="{C633369C-F678-7440-82FF-C3E548D8E3C6}"/>
              </a:ext>
            </a:extLst>
          </p:cNvPr>
          <p:cNvSpPr>
            <a:spLocks noGrp="1"/>
          </p:cNvSpPr>
          <p:nvPr>
            <p:ph idx="1"/>
          </p:nvPr>
        </p:nvSpPr>
        <p:spPr/>
        <p:txBody>
          <a:bodyPr/>
          <a:lstStyle/>
          <a:p>
            <a:r>
              <a:rPr lang="en-US" b="1" dirty="0"/>
              <a:t>Using et al. in APA Style</a:t>
            </a:r>
          </a:p>
          <a:p>
            <a:pPr lvl="1"/>
            <a:r>
              <a:rPr lang="en-US" dirty="0"/>
              <a:t>When a source has two authors, list both. </a:t>
            </a:r>
          </a:p>
          <a:p>
            <a:pPr lvl="1"/>
            <a:r>
              <a:rPr lang="en-US" dirty="0"/>
              <a:t>When there are three or more authors, cite the first author followed by “et al.”</a:t>
            </a:r>
            <a:br>
              <a:rPr lang="en-US" dirty="0"/>
            </a:br>
            <a:endParaRPr lang="en-US" dirty="0"/>
          </a:p>
        </p:txBody>
      </p:sp>
      <p:sp>
        <p:nvSpPr>
          <p:cNvPr id="4" name="Slide Number Placeholder 3">
            <a:extLst>
              <a:ext uri="{FF2B5EF4-FFF2-40B4-BE49-F238E27FC236}">
                <a16:creationId xmlns:a16="http://schemas.microsoft.com/office/drawing/2014/main" id="{5BD27279-A88F-8140-8E96-1672CFD16E0B}"/>
              </a:ext>
            </a:extLst>
          </p:cNvPr>
          <p:cNvSpPr>
            <a:spLocks noGrp="1"/>
          </p:cNvSpPr>
          <p:nvPr>
            <p:ph type="sldNum" sz="quarter" idx="12"/>
          </p:nvPr>
        </p:nvSpPr>
        <p:spPr/>
        <p:txBody>
          <a:bodyPr/>
          <a:lstStyle/>
          <a:p>
            <a:fld id="{C963A66D-593B-4BCE-9196-67B2B5BD8414}" type="slidenum">
              <a:rPr lang="en-US" smtClean="0"/>
              <a:t>28</a:t>
            </a:fld>
            <a:endParaRPr lang="en-US"/>
          </a:p>
        </p:txBody>
      </p:sp>
      <p:pic>
        <p:nvPicPr>
          <p:cNvPr id="6" name="Picture 5">
            <a:extLst>
              <a:ext uri="{FF2B5EF4-FFF2-40B4-BE49-F238E27FC236}">
                <a16:creationId xmlns:a16="http://schemas.microsoft.com/office/drawing/2014/main" id="{D090FDBD-6508-D742-B49A-76696EBBF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968" y="3450389"/>
            <a:ext cx="6654800" cy="1625600"/>
          </a:xfrm>
          <a:prstGeom prst="rect">
            <a:avLst/>
          </a:prstGeom>
        </p:spPr>
      </p:pic>
    </p:spTree>
    <p:extLst>
      <p:ext uri="{BB962C8B-B14F-4D97-AF65-F5344CB8AC3E}">
        <p14:creationId xmlns:p14="http://schemas.microsoft.com/office/powerpoint/2010/main" val="1021612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2F919-E11B-7948-956E-A17FF05BBB46}"/>
              </a:ext>
            </a:extLst>
          </p:cNvPr>
          <p:cNvSpPr>
            <a:spLocks noGrp="1"/>
          </p:cNvSpPr>
          <p:nvPr>
            <p:ph type="title"/>
          </p:nvPr>
        </p:nvSpPr>
        <p:spPr/>
        <p:txBody>
          <a:bodyPr>
            <a:normAutofit fontScale="90000"/>
          </a:bodyPr>
          <a:lstStyle/>
          <a:p>
            <a:br>
              <a:rPr lang="en-US" dirty="0"/>
            </a:br>
            <a:r>
              <a:rPr lang="en-US" dirty="0"/>
              <a:t>Quotation and Paraphrase</a:t>
            </a:r>
            <a:br>
              <a:rPr lang="en-US" dirty="0"/>
            </a:br>
            <a:endParaRPr lang="en-US" dirty="0"/>
          </a:p>
        </p:txBody>
      </p:sp>
      <p:sp>
        <p:nvSpPr>
          <p:cNvPr id="3" name="Content Placeholder 2">
            <a:extLst>
              <a:ext uri="{FF2B5EF4-FFF2-40B4-BE49-F238E27FC236}">
                <a16:creationId xmlns:a16="http://schemas.microsoft.com/office/drawing/2014/main" id="{7E2968B1-CD09-1E46-A6DB-998BB4083328}"/>
              </a:ext>
            </a:extLst>
          </p:cNvPr>
          <p:cNvSpPr>
            <a:spLocks noGrp="1"/>
          </p:cNvSpPr>
          <p:nvPr>
            <p:ph idx="1"/>
          </p:nvPr>
        </p:nvSpPr>
        <p:spPr/>
        <p:txBody>
          <a:bodyPr/>
          <a:lstStyle/>
          <a:p>
            <a:r>
              <a:rPr lang="en-US" b="1" dirty="0"/>
              <a:t>Quotation</a:t>
            </a:r>
            <a:r>
              <a:rPr lang="en-US" dirty="0"/>
              <a:t> reproduces a statement word-for-word as it appears in its original source</a:t>
            </a:r>
          </a:p>
          <a:p>
            <a:endParaRPr lang="en-US" b="1" dirty="0"/>
          </a:p>
          <a:p>
            <a:r>
              <a:rPr lang="en-US" b="1" dirty="0"/>
              <a:t>Paraphrase</a:t>
            </a:r>
            <a:r>
              <a:rPr lang="en-US" dirty="0"/>
              <a:t> explains a statement by using your own words and sentence structure</a:t>
            </a:r>
          </a:p>
          <a:p>
            <a:endParaRPr lang="en-US" dirty="0"/>
          </a:p>
        </p:txBody>
      </p:sp>
      <p:sp>
        <p:nvSpPr>
          <p:cNvPr id="4" name="Slide Number Placeholder 3">
            <a:extLst>
              <a:ext uri="{FF2B5EF4-FFF2-40B4-BE49-F238E27FC236}">
                <a16:creationId xmlns:a16="http://schemas.microsoft.com/office/drawing/2014/main" id="{4E8E3E58-7287-9B4B-B8B7-B63DDDFF97B7}"/>
              </a:ext>
            </a:extLst>
          </p:cNvPr>
          <p:cNvSpPr>
            <a:spLocks noGrp="1"/>
          </p:cNvSpPr>
          <p:nvPr>
            <p:ph type="sldNum" sz="quarter" idx="12"/>
          </p:nvPr>
        </p:nvSpPr>
        <p:spPr/>
        <p:txBody>
          <a:bodyPr/>
          <a:lstStyle/>
          <a:p>
            <a:fld id="{C963A66D-593B-4BCE-9196-67B2B5BD8414}" type="slidenum">
              <a:rPr lang="en-US" smtClean="0"/>
              <a:t>29</a:t>
            </a:fld>
            <a:endParaRPr lang="en-US"/>
          </a:p>
        </p:txBody>
      </p:sp>
    </p:spTree>
    <p:extLst>
      <p:ext uri="{BB962C8B-B14F-4D97-AF65-F5344CB8AC3E}">
        <p14:creationId xmlns:p14="http://schemas.microsoft.com/office/powerpoint/2010/main" val="3531003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r>
              <a:rPr lang="en-US" sz="3200" dirty="0">
                <a:latin typeface="Helvetica" panose="020B0604020202020204" pitchFamily="34" charset="0"/>
                <a:cs typeface="Helvetica" panose="020B0604020202020204" pitchFamily="34" charset="0"/>
              </a:rPr>
              <a:t>Contact Details</a:t>
            </a:r>
          </a:p>
        </p:txBody>
      </p:sp>
      <p:sp>
        <p:nvSpPr>
          <p:cNvPr id="5123" name="Rectangle 3"/>
          <p:cNvSpPr>
            <a:spLocks noGrp="1" noChangeArrowheads="1"/>
          </p:cNvSpPr>
          <p:nvPr>
            <p:ph idx="1"/>
          </p:nvPr>
        </p:nvSpPr>
        <p:spPr>
          <a:xfrm>
            <a:off x="594359" y="1436914"/>
            <a:ext cx="11271069" cy="5142957"/>
          </a:xfrm>
        </p:spPr>
        <p:txBody>
          <a:bodyPr>
            <a:normAutofit/>
          </a:bodyPr>
          <a:lstStyle/>
          <a:p>
            <a:r>
              <a:rPr lang="en-US" sz="2000" b="1" dirty="0">
                <a:solidFill>
                  <a:srgbClr val="00B0F0"/>
                </a:solidFill>
                <a:latin typeface="Helvetica" panose="020B0604020202020204" pitchFamily="34" charset="0"/>
                <a:cs typeface="Helvetica" panose="020B0604020202020204" pitchFamily="34" charset="0"/>
              </a:rPr>
              <a:t>Contact</a:t>
            </a:r>
          </a:p>
          <a:p>
            <a:pPr lvl="1"/>
            <a:r>
              <a:rPr lang="en-US" b="1" dirty="0">
                <a:latin typeface="Helvetica" panose="020B0604020202020204" pitchFamily="34" charset="0"/>
                <a:cs typeface="Helvetica" panose="020B0604020202020204" pitchFamily="34" charset="0"/>
              </a:rPr>
              <a:t>Dr. Ramoza Ahsan, </a:t>
            </a:r>
          </a:p>
          <a:p>
            <a:pPr marL="457200" lvl="1" indent="0">
              <a:buNone/>
            </a:pPr>
            <a:r>
              <a:rPr lang="en-US" b="1" dirty="0">
                <a:latin typeface="Helvetica" panose="020B0604020202020204" pitchFamily="34" charset="0"/>
                <a:cs typeface="Helvetica" panose="020B0604020202020204" pitchFamily="34" charset="0"/>
              </a:rPr>
              <a:t>	Assistant Professor, Artificial Intelligence and Data Science, School of Computing</a:t>
            </a:r>
          </a:p>
          <a:p>
            <a:pPr lvl="1"/>
            <a:r>
              <a:rPr lang="en-US" sz="2000" dirty="0">
                <a:latin typeface="Helvetica" panose="020B0604020202020204" pitchFamily="34" charset="0"/>
                <a:cs typeface="Helvetica" panose="020B0604020202020204" pitchFamily="34" charset="0"/>
              </a:rPr>
              <a:t>Email: </a:t>
            </a:r>
            <a:r>
              <a:rPr lang="en-US" sz="2000" dirty="0">
                <a:latin typeface="Helvetica" panose="020B0604020202020204" pitchFamily="34" charset="0"/>
                <a:cs typeface="Helvetica" panose="020B0604020202020204" pitchFamily="34" charset="0"/>
                <a:hlinkClick r:id="rId3"/>
              </a:rPr>
              <a:t>ramoza.ahsan@nu.edu.pk</a:t>
            </a:r>
            <a:endParaRPr lang="en-US" sz="20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Office: 202a in C block</a:t>
            </a:r>
          </a:p>
          <a:p>
            <a:pPr lvl="1"/>
            <a:r>
              <a:rPr lang="en-US" sz="2800" dirty="0">
                <a:latin typeface="Helvetica" panose="020B0604020202020204" pitchFamily="34" charset="0"/>
                <a:cs typeface="Helvetica" panose="020B0604020202020204" pitchFamily="34" charset="0"/>
              </a:rPr>
              <a:t>Ramadan Office Hours : Monday 10m-12pm and Wednesday 10am – 3pm (In-person)</a:t>
            </a:r>
          </a:p>
          <a:p>
            <a:pPr lvl="1"/>
            <a:r>
              <a:rPr lang="en-US" sz="2800" dirty="0">
                <a:latin typeface="Helvetica" panose="020B0604020202020204" pitchFamily="34" charset="0"/>
                <a:cs typeface="Helvetica" panose="020B0604020202020204" pitchFamily="34" charset="0"/>
              </a:rPr>
              <a:t>Friday 1-2pm. </a:t>
            </a:r>
          </a:p>
          <a:p>
            <a:pPr lvl="1"/>
            <a:r>
              <a:rPr lang="en-US" sz="3200" dirty="0">
                <a:latin typeface="Helvetica" panose="020B0604020202020204" pitchFamily="34" charset="0"/>
                <a:cs typeface="Helvetica" panose="020B0604020202020204" pitchFamily="34" charset="0"/>
              </a:rPr>
              <a:t>Teaching Assistant: </a:t>
            </a:r>
            <a:r>
              <a:rPr lang="sv-SE" i="0" dirty="0">
                <a:solidFill>
                  <a:srgbClr val="1F1F1F"/>
                </a:solidFill>
                <a:effectLst/>
                <a:latin typeface="Google Sans"/>
              </a:rPr>
              <a:t>Muhammad Bilal</a:t>
            </a:r>
            <a:r>
              <a:rPr lang="sv-SE" i="0" dirty="0">
                <a:solidFill>
                  <a:srgbClr val="222222"/>
                </a:solidFill>
                <a:effectLst/>
                <a:latin typeface="Google Sans"/>
              </a:rPr>
              <a:t> </a:t>
            </a:r>
            <a:r>
              <a:rPr lang="sv-SE" i="0" dirty="0">
                <a:solidFill>
                  <a:srgbClr val="5E5E5E"/>
                </a:solidFill>
                <a:effectLst/>
                <a:latin typeface="Google Sans"/>
              </a:rPr>
              <a:t>&lt;</a:t>
            </a:r>
            <a:r>
              <a:rPr lang="sv-SE" i="0" dirty="0">
                <a:solidFill>
                  <a:srgbClr val="1155CC"/>
                </a:solidFill>
                <a:effectLst/>
                <a:latin typeface="Google Sans"/>
                <a:hlinkClick r:id="rId4"/>
              </a:rPr>
              <a:t>i247611@isb.nu.edu.pk</a:t>
            </a:r>
            <a:r>
              <a:rPr lang="sv-SE" i="0" dirty="0">
                <a:solidFill>
                  <a:srgbClr val="5E5E5E"/>
                </a:solidFill>
                <a:effectLst/>
                <a:latin typeface="Google Sans"/>
              </a:rPr>
              <a:t>&gt;</a:t>
            </a:r>
            <a:endParaRPr lang="en-US" sz="2000" dirty="0">
              <a:latin typeface="Helvetica" panose="020B0604020202020204" pitchFamily="34" charset="0"/>
              <a:cs typeface="Helvetica" panose="020B0604020202020204" pitchFamily="34" charset="0"/>
            </a:endParaRPr>
          </a:p>
          <a:p>
            <a:pPr lvl="1"/>
            <a:r>
              <a:rPr lang="en-US" sz="2000" dirty="0">
                <a:latin typeface="Helvetica" panose="020B0604020202020204" pitchFamily="34" charset="0"/>
                <a:cs typeface="Helvetica" panose="020B0604020202020204" pitchFamily="34" charset="0"/>
              </a:rPr>
              <a:t>Class code: </a:t>
            </a:r>
            <a:r>
              <a:rPr lang="en-US" sz="4800" dirty="0">
                <a:latin typeface="Helvetica" panose="020B0604020202020204" pitchFamily="34" charset="0"/>
                <a:cs typeface="Helvetica" panose="020B0604020202020204" pitchFamily="34" charset="0"/>
              </a:rPr>
              <a:t>sy4xfcc</a:t>
            </a:r>
            <a:endParaRPr lang="en-US" sz="2400" dirty="0">
              <a:latin typeface="Helvetica" panose="020B0604020202020204" pitchFamily="34" charset="0"/>
              <a:cs typeface="Helvetica" panose="020B0604020202020204" pitchFamily="34" charset="0"/>
            </a:endParaRPr>
          </a:p>
        </p:txBody>
      </p:sp>
      <p:sp>
        <p:nvSpPr>
          <p:cNvPr id="2" name="Slide Number Placeholder 1"/>
          <p:cNvSpPr>
            <a:spLocks noGrp="1"/>
          </p:cNvSpPr>
          <p:nvPr>
            <p:ph type="sldNum" sz="quarter" idx="12"/>
          </p:nvPr>
        </p:nvSpPr>
        <p:spPr/>
        <p:txBody>
          <a:bodyPr/>
          <a:lstStyle/>
          <a:p>
            <a:fld id="{5FCA4BC5-AE2A-401E-9EDD-DF8812A14A6A}" type="slidenum">
              <a:rPr lang="en-US" smtClean="0"/>
              <a:t>3</a:t>
            </a:fld>
            <a:endParaRPr lang="en-US"/>
          </a:p>
        </p:txBody>
      </p:sp>
    </p:spTree>
    <p:extLst>
      <p:ext uri="{BB962C8B-B14F-4D97-AF65-F5344CB8AC3E}">
        <p14:creationId xmlns:p14="http://schemas.microsoft.com/office/powerpoint/2010/main" val="424541578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35A3-1514-EA48-B422-7DE47E5545D8}"/>
              </a:ext>
            </a:extLst>
          </p:cNvPr>
          <p:cNvSpPr>
            <a:spLocks noGrp="1"/>
          </p:cNvSpPr>
          <p:nvPr>
            <p:ph type="title"/>
          </p:nvPr>
        </p:nvSpPr>
        <p:spPr/>
        <p:txBody>
          <a:bodyPr/>
          <a:lstStyle/>
          <a:p>
            <a:r>
              <a:rPr lang="en-US" dirty="0"/>
              <a:t>Quotations</a:t>
            </a:r>
          </a:p>
        </p:txBody>
      </p:sp>
      <p:sp>
        <p:nvSpPr>
          <p:cNvPr id="3" name="Content Placeholder 2">
            <a:extLst>
              <a:ext uri="{FF2B5EF4-FFF2-40B4-BE49-F238E27FC236}">
                <a16:creationId xmlns:a16="http://schemas.microsoft.com/office/drawing/2014/main" id="{BE2649A3-6F12-E74B-8107-A0E5B66B12AD}"/>
              </a:ext>
            </a:extLst>
          </p:cNvPr>
          <p:cNvSpPr>
            <a:spLocks noGrp="1"/>
          </p:cNvSpPr>
          <p:nvPr>
            <p:ph idx="1"/>
          </p:nvPr>
        </p:nvSpPr>
        <p:spPr/>
        <p:txBody>
          <a:bodyPr/>
          <a:lstStyle/>
          <a:p>
            <a:r>
              <a:rPr lang="en-US" dirty="0"/>
              <a:t>Direct quotations can be useful when the exact wording of a statement is important. The exact wording of a quotation may be significant to your claim. </a:t>
            </a:r>
          </a:p>
          <a:p>
            <a:r>
              <a:rPr lang="en-US" dirty="0"/>
              <a:t>Direct quotation may be important when you want to make sure you are being precise in representing the author’s position. </a:t>
            </a:r>
          </a:p>
          <a:p>
            <a:r>
              <a:rPr lang="en-US" dirty="0"/>
              <a:t>Finally, you might choose to use a direct quotation when the original statement is particularly well written or structurally persuasive</a:t>
            </a:r>
          </a:p>
        </p:txBody>
      </p:sp>
      <p:sp>
        <p:nvSpPr>
          <p:cNvPr id="4" name="Slide Number Placeholder 3">
            <a:extLst>
              <a:ext uri="{FF2B5EF4-FFF2-40B4-BE49-F238E27FC236}">
                <a16:creationId xmlns:a16="http://schemas.microsoft.com/office/drawing/2014/main" id="{E04ED1E5-56FC-9A44-932C-979B6E43AB87}"/>
              </a:ext>
            </a:extLst>
          </p:cNvPr>
          <p:cNvSpPr>
            <a:spLocks noGrp="1"/>
          </p:cNvSpPr>
          <p:nvPr>
            <p:ph type="sldNum" sz="quarter" idx="12"/>
          </p:nvPr>
        </p:nvSpPr>
        <p:spPr/>
        <p:txBody>
          <a:bodyPr/>
          <a:lstStyle/>
          <a:p>
            <a:fld id="{C963A66D-593B-4BCE-9196-67B2B5BD8414}" type="slidenum">
              <a:rPr lang="en-US" smtClean="0"/>
              <a:t>30</a:t>
            </a:fld>
            <a:endParaRPr lang="en-US"/>
          </a:p>
        </p:txBody>
      </p:sp>
    </p:spTree>
    <p:extLst>
      <p:ext uri="{BB962C8B-B14F-4D97-AF65-F5344CB8AC3E}">
        <p14:creationId xmlns:p14="http://schemas.microsoft.com/office/powerpoint/2010/main" val="1666448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98D8-2199-2E4B-90D3-3DDE9E1918BC}"/>
              </a:ext>
            </a:extLst>
          </p:cNvPr>
          <p:cNvSpPr>
            <a:spLocks noGrp="1"/>
          </p:cNvSpPr>
          <p:nvPr>
            <p:ph type="title"/>
          </p:nvPr>
        </p:nvSpPr>
        <p:spPr/>
        <p:txBody>
          <a:bodyPr/>
          <a:lstStyle/>
          <a:p>
            <a:r>
              <a:rPr lang="en-US" dirty="0"/>
              <a:t>Paraphrasing</a:t>
            </a:r>
          </a:p>
        </p:txBody>
      </p:sp>
      <p:sp>
        <p:nvSpPr>
          <p:cNvPr id="3" name="Content Placeholder 2">
            <a:extLst>
              <a:ext uri="{FF2B5EF4-FFF2-40B4-BE49-F238E27FC236}">
                <a16:creationId xmlns:a16="http://schemas.microsoft.com/office/drawing/2014/main" id="{F7491564-1AFD-4C4F-A5AD-751C43C85301}"/>
              </a:ext>
            </a:extLst>
          </p:cNvPr>
          <p:cNvSpPr>
            <a:spLocks noGrp="1"/>
          </p:cNvSpPr>
          <p:nvPr>
            <p:ph idx="1"/>
          </p:nvPr>
        </p:nvSpPr>
        <p:spPr/>
        <p:txBody>
          <a:bodyPr/>
          <a:lstStyle/>
          <a:p>
            <a:r>
              <a:rPr lang="en-US" dirty="0"/>
              <a:t>Paraphrasing is usually expected in research and argumentative essays. </a:t>
            </a:r>
          </a:p>
          <a:p>
            <a:pPr lvl="1"/>
            <a:r>
              <a:rPr lang="en-US" dirty="0"/>
              <a:t>These type of papers benefit from paraphrasing because it shows that you understand the source and are therefore a reliable voice on that source.</a:t>
            </a:r>
          </a:p>
          <a:p>
            <a:pPr lvl="1"/>
            <a:r>
              <a:rPr lang="en-US" dirty="0"/>
              <a:t>Paraphrasing can make the evidence more straightforward.</a:t>
            </a:r>
          </a:p>
          <a:p>
            <a:pPr lvl="1"/>
            <a:r>
              <a:rPr lang="en-US" dirty="0"/>
              <a:t>Another reason to paraphrase is to adjust your tone for your audience. </a:t>
            </a:r>
          </a:p>
        </p:txBody>
      </p:sp>
      <p:sp>
        <p:nvSpPr>
          <p:cNvPr id="4" name="Slide Number Placeholder 3">
            <a:extLst>
              <a:ext uri="{FF2B5EF4-FFF2-40B4-BE49-F238E27FC236}">
                <a16:creationId xmlns:a16="http://schemas.microsoft.com/office/drawing/2014/main" id="{A60FADE1-5E5F-F545-B638-464E6E2E0882}"/>
              </a:ext>
            </a:extLst>
          </p:cNvPr>
          <p:cNvSpPr>
            <a:spLocks noGrp="1"/>
          </p:cNvSpPr>
          <p:nvPr>
            <p:ph type="sldNum" sz="quarter" idx="12"/>
          </p:nvPr>
        </p:nvSpPr>
        <p:spPr/>
        <p:txBody>
          <a:bodyPr/>
          <a:lstStyle/>
          <a:p>
            <a:fld id="{C963A66D-593B-4BCE-9196-67B2B5BD8414}" type="slidenum">
              <a:rPr lang="en-US" smtClean="0"/>
              <a:t>31</a:t>
            </a:fld>
            <a:endParaRPr lang="en-US"/>
          </a:p>
        </p:txBody>
      </p:sp>
      <p:sp>
        <p:nvSpPr>
          <p:cNvPr id="5" name="Rectangle 4">
            <a:extLst>
              <a:ext uri="{FF2B5EF4-FFF2-40B4-BE49-F238E27FC236}">
                <a16:creationId xmlns:a16="http://schemas.microsoft.com/office/drawing/2014/main" id="{8BA4D8EF-18FC-AD4E-81EB-D5E3AC6BA19D}"/>
              </a:ext>
            </a:extLst>
          </p:cNvPr>
          <p:cNvSpPr/>
          <p:nvPr/>
        </p:nvSpPr>
        <p:spPr>
          <a:xfrm>
            <a:off x="1668378" y="5943491"/>
            <a:ext cx="9480883" cy="646331"/>
          </a:xfrm>
          <a:prstGeom prst="rect">
            <a:avLst/>
          </a:prstGeom>
        </p:spPr>
        <p:txBody>
          <a:bodyPr wrap="square">
            <a:spAutoFit/>
          </a:bodyPr>
          <a:lstStyle/>
          <a:p>
            <a:r>
              <a:rPr lang="en-US" dirty="0">
                <a:solidFill>
                  <a:schemeClr val="bg1"/>
                </a:solidFill>
              </a:rPr>
              <a:t>https://</a:t>
            </a:r>
            <a:r>
              <a:rPr lang="en-US" dirty="0" err="1">
                <a:solidFill>
                  <a:schemeClr val="bg1"/>
                </a:solidFill>
              </a:rPr>
              <a:t>louisville.edu</a:t>
            </a:r>
            <a:r>
              <a:rPr lang="en-US" dirty="0">
                <a:solidFill>
                  <a:schemeClr val="bg1"/>
                </a:solidFill>
              </a:rPr>
              <a:t>/</a:t>
            </a:r>
            <a:r>
              <a:rPr lang="en-US" dirty="0" err="1">
                <a:solidFill>
                  <a:schemeClr val="bg1"/>
                </a:solidFill>
              </a:rPr>
              <a:t>writingcenter</a:t>
            </a:r>
            <a:r>
              <a:rPr lang="en-US" dirty="0">
                <a:solidFill>
                  <a:schemeClr val="bg1"/>
                </a:solidFill>
              </a:rPr>
              <a:t>/for-students-1/common-writing-questions-1/what-is-the-difference-between-quotation-paraphrase-and-summary</a:t>
            </a:r>
          </a:p>
        </p:txBody>
      </p:sp>
    </p:spTree>
    <p:extLst>
      <p:ext uri="{BB962C8B-B14F-4D97-AF65-F5344CB8AC3E}">
        <p14:creationId xmlns:p14="http://schemas.microsoft.com/office/powerpoint/2010/main" val="1123567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98D8-2199-2E4B-90D3-3DDE9E1918BC}"/>
              </a:ext>
            </a:extLst>
          </p:cNvPr>
          <p:cNvSpPr>
            <a:spLocks noGrp="1"/>
          </p:cNvSpPr>
          <p:nvPr>
            <p:ph type="title"/>
          </p:nvPr>
        </p:nvSpPr>
        <p:spPr/>
        <p:txBody>
          <a:bodyPr/>
          <a:lstStyle/>
          <a:p>
            <a:r>
              <a:rPr lang="en-US" dirty="0"/>
              <a:t>Paraphrasing - Example</a:t>
            </a:r>
          </a:p>
        </p:txBody>
      </p:sp>
      <p:sp>
        <p:nvSpPr>
          <p:cNvPr id="3" name="Content Placeholder 2">
            <a:extLst>
              <a:ext uri="{FF2B5EF4-FFF2-40B4-BE49-F238E27FC236}">
                <a16:creationId xmlns:a16="http://schemas.microsoft.com/office/drawing/2014/main" id="{F7491564-1AFD-4C4F-A5AD-751C43C85301}"/>
              </a:ext>
            </a:extLst>
          </p:cNvPr>
          <p:cNvSpPr>
            <a:spLocks noGrp="1"/>
          </p:cNvSpPr>
          <p:nvPr>
            <p:ph idx="1"/>
          </p:nvPr>
        </p:nvSpPr>
        <p:spPr/>
        <p:txBody>
          <a:bodyPr/>
          <a:lstStyle/>
          <a:p>
            <a:r>
              <a:rPr lang="en-US" dirty="0"/>
              <a:t>Original quotation:  </a:t>
            </a:r>
          </a:p>
          <a:p>
            <a:pPr lvl="1"/>
            <a:r>
              <a:rPr lang="en-US" dirty="0"/>
              <a:t>“In the case of Facebook, it has changed its format multiple times, and merged other literacy practices – email, instant messaging, games – into its structure in an attempt to keep users on the site” (Keller 2014, 74).</a:t>
            </a:r>
          </a:p>
          <a:p>
            <a:r>
              <a:rPr lang="en-US" dirty="0"/>
              <a:t>Paraphrase: </a:t>
            </a:r>
          </a:p>
          <a:p>
            <a:pPr lvl="1"/>
            <a:r>
              <a:rPr lang="en-US" dirty="0"/>
              <a:t>Facebook has tried to hold on to its users by incorporating new functions like games and email (Keller 2014).</a:t>
            </a:r>
          </a:p>
        </p:txBody>
      </p:sp>
      <p:sp>
        <p:nvSpPr>
          <p:cNvPr id="4" name="Slide Number Placeholder 3">
            <a:extLst>
              <a:ext uri="{FF2B5EF4-FFF2-40B4-BE49-F238E27FC236}">
                <a16:creationId xmlns:a16="http://schemas.microsoft.com/office/drawing/2014/main" id="{A60FADE1-5E5F-F545-B638-464E6E2E0882}"/>
              </a:ext>
            </a:extLst>
          </p:cNvPr>
          <p:cNvSpPr>
            <a:spLocks noGrp="1"/>
          </p:cNvSpPr>
          <p:nvPr>
            <p:ph type="sldNum" sz="quarter" idx="12"/>
          </p:nvPr>
        </p:nvSpPr>
        <p:spPr/>
        <p:txBody>
          <a:bodyPr/>
          <a:lstStyle/>
          <a:p>
            <a:fld id="{C963A66D-593B-4BCE-9196-67B2B5BD8414}" type="slidenum">
              <a:rPr lang="en-US" smtClean="0"/>
              <a:t>32</a:t>
            </a:fld>
            <a:endParaRPr lang="en-US"/>
          </a:p>
        </p:txBody>
      </p:sp>
      <p:sp>
        <p:nvSpPr>
          <p:cNvPr id="5" name="Rectangle 4">
            <a:extLst>
              <a:ext uri="{FF2B5EF4-FFF2-40B4-BE49-F238E27FC236}">
                <a16:creationId xmlns:a16="http://schemas.microsoft.com/office/drawing/2014/main" id="{8BA4D8EF-18FC-AD4E-81EB-D5E3AC6BA19D}"/>
              </a:ext>
            </a:extLst>
          </p:cNvPr>
          <p:cNvSpPr/>
          <p:nvPr/>
        </p:nvSpPr>
        <p:spPr>
          <a:xfrm>
            <a:off x="1668378" y="5943491"/>
            <a:ext cx="9480883" cy="646331"/>
          </a:xfrm>
          <a:prstGeom prst="rect">
            <a:avLst/>
          </a:prstGeom>
        </p:spPr>
        <p:txBody>
          <a:bodyPr wrap="square">
            <a:spAutoFit/>
          </a:bodyPr>
          <a:lstStyle/>
          <a:p>
            <a:r>
              <a:rPr lang="en-US" dirty="0">
                <a:solidFill>
                  <a:schemeClr val="bg1"/>
                </a:solidFill>
              </a:rPr>
              <a:t>https://</a:t>
            </a:r>
            <a:r>
              <a:rPr lang="en-US" dirty="0" err="1">
                <a:solidFill>
                  <a:schemeClr val="bg1"/>
                </a:solidFill>
              </a:rPr>
              <a:t>louisville.edu</a:t>
            </a:r>
            <a:r>
              <a:rPr lang="en-US" dirty="0">
                <a:solidFill>
                  <a:schemeClr val="bg1"/>
                </a:solidFill>
              </a:rPr>
              <a:t>/</a:t>
            </a:r>
            <a:r>
              <a:rPr lang="en-US" dirty="0" err="1">
                <a:solidFill>
                  <a:schemeClr val="bg1"/>
                </a:solidFill>
              </a:rPr>
              <a:t>writingcenter</a:t>
            </a:r>
            <a:r>
              <a:rPr lang="en-US" dirty="0">
                <a:solidFill>
                  <a:schemeClr val="bg1"/>
                </a:solidFill>
              </a:rPr>
              <a:t>/for-students-1/common-writing-questions-1/what-is-the-difference-between-quotation-paraphrase-and-summary</a:t>
            </a:r>
          </a:p>
        </p:txBody>
      </p:sp>
    </p:spTree>
    <p:extLst>
      <p:ext uri="{BB962C8B-B14F-4D97-AF65-F5344CB8AC3E}">
        <p14:creationId xmlns:p14="http://schemas.microsoft.com/office/powerpoint/2010/main" val="4096978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1C241-0242-EC4D-AD29-837A43B5E3A3}"/>
              </a:ext>
            </a:extLst>
          </p:cNvPr>
          <p:cNvSpPr>
            <a:spLocks noGrp="1"/>
          </p:cNvSpPr>
          <p:nvPr>
            <p:ph type="title"/>
          </p:nvPr>
        </p:nvSpPr>
        <p:spPr/>
        <p:txBody>
          <a:bodyPr/>
          <a:lstStyle/>
          <a:p>
            <a:r>
              <a:rPr lang="en-US" dirty="0"/>
              <a:t>Paragraph Structure</a:t>
            </a:r>
          </a:p>
        </p:txBody>
      </p:sp>
      <p:sp>
        <p:nvSpPr>
          <p:cNvPr id="3" name="Content Placeholder 2">
            <a:extLst>
              <a:ext uri="{FF2B5EF4-FFF2-40B4-BE49-F238E27FC236}">
                <a16:creationId xmlns:a16="http://schemas.microsoft.com/office/drawing/2014/main" id="{96BF282E-6C25-6D48-9DD7-0A789B606745}"/>
              </a:ext>
            </a:extLst>
          </p:cNvPr>
          <p:cNvSpPr>
            <a:spLocks noGrp="1"/>
          </p:cNvSpPr>
          <p:nvPr>
            <p:ph idx="1"/>
          </p:nvPr>
        </p:nvSpPr>
        <p:spPr/>
        <p:txBody>
          <a:bodyPr/>
          <a:lstStyle/>
          <a:p>
            <a:r>
              <a:rPr lang="en-US" dirty="0"/>
              <a:t>Sentence</a:t>
            </a:r>
          </a:p>
          <a:p>
            <a:pPr lvl="1"/>
            <a:r>
              <a:rPr lang="en-US" dirty="0"/>
              <a:t>A sentence in English is the basic unit of grammar and thought. However, the paragraph is the basic unit to organize that thinking.</a:t>
            </a:r>
          </a:p>
          <a:p>
            <a:pPr lvl="1"/>
            <a:r>
              <a:rPr lang="en-US" dirty="0"/>
              <a:t>without paragraphs, there is only grammar, not really writing.</a:t>
            </a:r>
          </a:p>
          <a:p>
            <a:pPr lvl="1"/>
            <a:r>
              <a:rPr lang="en-US" dirty="0"/>
              <a:t>A sentence can be perfectly correct grammatically but may not be the right sentence for that Generally,.</a:t>
            </a:r>
          </a:p>
          <a:p>
            <a:r>
              <a:rPr lang="en-US" dirty="0"/>
              <a:t>Paragraph</a:t>
            </a:r>
          </a:p>
          <a:p>
            <a:pPr lvl="1"/>
            <a:r>
              <a:rPr lang="en-US" dirty="0"/>
              <a:t>In research and professional writing, we don’t communicate in sentences, but in paragraphs.</a:t>
            </a:r>
          </a:p>
          <a:p>
            <a:pPr lvl="1"/>
            <a:r>
              <a:rPr lang="en-US" dirty="0"/>
              <a:t>Generally, have one clear main idea per paragraph in the form of a topic sentence</a:t>
            </a:r>
          </a:p>
          <a:p>
            <a:endParaRPr lang="en-US" dirty="0"/>
          </a:p>
        </p:txBody>
      </p:sp>
      <p:sp>
        <p:nvSpPr>
          <p:cNvPr id="4" name="Slide Number Placeholder 3">
            <a:extLst>
              <a:ext uri="{FF2B5EF4-FFF2-40B4-BE49-F238E27FC236}">
                <a16:creationId xmlns:a16="http://schemas.microsoft.com/office/drawing/2014/main" id="{0C2EF334-4C16-1E43-BC97-4CE1E53F99D3}"/>
              </a:ext>
            </a:extLst>
          </p:cNvPr>
          <p:cNvSpPr>
            <a:spLocks noGrp="1"/>
          </p:cNvSpPr>
          <p:nvPr>
            <p:ph type="sldNum" sz="quarter" idx="12"/>
          </p:nvPr>
        </p:nvSpPr>
        <p:spPr/>
        <p:txBody>
          <a:bodyPr/>
          <a:lstStyle/>
          <a:p>
            <a:fld id="{C963A66D-593B-4BCE-9196-67B2B5BD8414}" type="slidenum">
              <a:rPr lang="en-US" smtClean="0"/>
              <a:t>33</a:t>
            </a:fld>
            <a:endParaRPr lang="en-US"/>
          </a:p>
        </p:txBody>
      </p:sp>
    </p:spTree>
    <p:extLst>
      <p:ext uri="{BB962C8B-B14F-4D97-AF65-F5344CB8AC3E}">
        <p14:creationId xmlns:p14="http://schemas.microsoft.com/office/powerpoint/2010/main" val="3540475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E939-4238-D442-A4A7-5E7A3EB07DAD}"/>
              </a:ext>
            </a:extLst>
          </p:cNvPr>
          <p:cNvSpPr>
            <a:spLocks noGrp="1"/>
          </p:cNvSpPr>
          <p:nvPr>
            <p:ph type="title"/>
          </p:nvPr>
        </p:nvSpPr>
        <p:spPr/>
        <p:txBody>
          <a:bodyPr/>
          <a:lstStyle/>
          <a:p>
            <a:r>
              <a:rPr lang="en-GB" altLang="en-US" dirty="0"/>
              <a:t>Paragraphs and flow</a:t>
            </a:r>
            <a:endParaRPr lang="en-US" dirty="0"/>
          </a:p>
        </p:txBody>
      </p:sp>
      <p:sp>
        <p:nvSpPr>
          <p:cNvPr id="3" name="Content Placeholder 2">
            <a:extLst>
              <a:ext uri="{FF2B5EF4-FFF2-40B4-BE49-F238E27FC236}">
                <a16:creationId xmlns:a16="http://schemas.microsoft.com/office/drawing/2014/main" id="{5C659426-B90B-8A42-A381-2C8E5BFF43CC}"/>
              </a:ext>
            </a:extLst>
          </p:cNvPr>
          <p:cNvSpPr>
            <a:spLocks noGrp="1"/>
          </p:cNvSpPr>
          <p:nvPr>
            <p:ph idx="1"/>
          </p:nvPr>
        </p:nvSpPr>
        <p:spPr/>
        <p:txBody>
          <a:bodyPr/>
          <a:lstStyle/>
          <a:p>
            <a:r>
              <a:rPr lang="en-GB" altLang="en-US" b="1" dirty="0"/>
              <a:t>Paragraph</a:t>
            </a:r>
          </a:p>
          <a:p>
            <a:pPr lvl="1">
              <a:buFontTx/>
              <a:buChar char="-"/>
            </a:pPr>
            <a:r>
              <a:rPr lang="en-GB" altLang="en-US" dirty="0"/>
              <a:t>Topic sentence</a:t>
            </a:r>
          </a:p>
          <a:p>
            <a:pPr lvl="1">
              <a:buFontTx/>
              <a:buChar char="-"/>
            </a:pPr>
            <a:r>
              <a:rPr lang="en-GB" altLang="en-US" dirty="0"/>
              <a:t>Discussion of topic</a:t>
            </a:r>
          </a:p>
          <a:p>
            <a:pPr lvl="1">
              <a:buFontTx/>
              <a:buChar char="-"/>
            </a:pPr>
            <a:r>
              <a:rPr lang="en-GB" altLang="en-US" dirty="0"/>
              <a:t>Closing sentence</a:t>
            </a:r>
          </a:p>
          <a:p>
            <a:endParaRPr lang="en-GB" altLang="en-US" b="1" dirty="0"/>
          </a:p>
          <a:p>
            <a:r>
              <a:rPr lang="en-GB" altLang="en-US" b="1" dirty="0"/>
              <a:t>Thematic and grammatical links</a:t>
            </a:r>
          </a:p>
          <a:p>
            <a:pPr lvl="1">
              <a:buFontTx/>
              <a:buChar char="-"/>
            </a:pPr>
            <a:r>
              <a:rPr lang="en-GB" altLang="en-US" dirty="0"/>
              <a:t>Logical progression from one paragraph to the next</a:t>
            </a:r>
          </a:p>
          <a:p>
            <a:pPr lvl="1">
              <a:buFontTx/>
              <a:buChar char="-"/>
            </a:pPr>
            <a:r>
              <a:rPr lang="en-GB" altLang="en-US" dirty="0"/>
              <a:t>Demonstrate links in your language</a:t>
            </a:r>
          </a:p>
          <a:p>
            <a:endParaRPr lang="en-US" dirty="0"/>
          </a:p>
        </p:txBody>
      </p:sp>
      <p:sp>
        <p:nvSpPr>
          <p:cNvPr id="4" name="Slide Number Placeholder 3">
            <a:extLst>
              <a:ext uri="{FF2B5EF4-FFF2-40B4-BE49-F238E27FC236}">
                <a16:creationId xmlns:a16="http://schemas.microsoft.com/office/drawing/2014/main" id="{60F57B16-E420-534C-BDA9-13FA40332A0C}"/>
              </a:ext>
            </a:extLst>
          </p:cNvPr>
          <p:cNvSpPr>
            <a:spLocks noGrp="1"/>
          </p:cNvSpPr>
          <p:nvPr>
            <p:ph type="sldNum" sz="quarter" idx="12"/>
          </p:nvPr>
        </p:nvSpPr>
        <p:spPr/>
        <p:txBody>
          <a:bodyPr/>
          <a:lstStyle/>
          <a:p>
            <a:fld id="{C963A66D-593B-4BCE-9196-67B2B5BD8414}" type="slidenum">
              <a:rPr lang="en-US" smtClean="0"/>
              <a:t>34</a:t>
            </a:fld>
            <a:endParaRPr lang="en-US"/>
          </a:p>
        </p:txBody>
      </p:sp>
      <p:sp>
        <p:nvSpPr>
          <p:cNvPr id="5" name="Rectangle 4">
            <a:extLst>
              <a:ext uri="{FF2B5EF4-FFF2-40B4-BE49-F238E27FC236}">
                <a16:creationId xmlns:a16="http://schemas.microsoft.com/office/drawing/2014/main" id="{80BE7D33-9FA6-A845-AE55-5C4F7401BCB9}"/>
              </a:ext>
            </a:extLst>
          </p:cNvPr>
          <p:cNvSpPr/>
          <p:nvPr/>
        </p:nvSpPr>
        <p:spPr>
          <a:xfrm>
            <a:off x="1776663" y="6211669"/>
            <a:ext cx="9577137" cy="369332"/>
          </a:xfrm>
          <a:prstGeom prst="rect">
            <a:avLst/>
          </a:prstGeom>
        </p:spPr>
        <p:txBody>
          <a:bodyPr wrap="square">
            <a:spAutoFit/>
          </a:bodyPr>
          <a:lstStyle/>
          <a:p>
            <a:r>
              <a:rPr lang="en-GB" dirty="0"/>
              <a:t>Writing a literature review, Faculty of Medical Sciences, Dr Adam Potts</a:t>
            </a:r>
          </a:p>
        </p:txBody>
      </p:sp>
    </p:spTree>
    <p:extLst>
      <p:ext uri="{BB962C8B-B14F-4D97-AF65-F5344CB8AC3E}">
        <p14:creationId xmlns:p14="http://schemas.microsoft.com/office/powerpoint/2010/main" val="1214189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C517F-B5C9-4548-8ABA-7EABE48E9452}"/>
              </a:ext>
            </a:extLst>
          </p:cNvPr>
          <p:cNvSpPr>
            <a:spLocks noGrp="1"/>
          </p:cNvSpPr>
          <p:nvPr>
            <p:ph type="title"/>
          </p:nvPr>
        </p:nvSpPr>
        <p:spPr/>
        <p:txBody>
          <a:bodyPr/>
          <a:lstStyle/>
          <a:p>
            <a:r>
              <a:rPr lang="en-US" dirty="0"/>
              <a:t>Components of a Paragraph (1/2)</a:t>
            </a:r>
          </a:p>
        </p:txBody>
      </p:sp>
      <p:sp>
        <p:nvSpPr>
          <p:cNvPr id="3" name="Content Placeholder 2">
            <a:extLst>
              <a:ext uri="{FF2B5EF4-FFF2-40B4-BE49-F238E27FC236}">
                <a16:creationId xmlns:a16="http://schemas.microsoft.com/office/drawing/2014/main" id="{951757CD-69C4-2543-AE34-5468591CB74F}"/>
              </a:ext>
            </a:extLst>
          </p:cNvPr>
          <p:cNvSpPr>
            <a:spLocks noGrp="1"/>
          </p:cNvSpPr>
          <p:nvPr>
            <p:ph idx="1"/>
          </p:nvPr>
        </p:nvSpPr>
        <p:spPr/>
        <p:txBody>
          <a:bodyPr>
            <a:normAutofit/>
          </a:bodyPr>
          <a:lstStyle/>
          <a:p>
            <a:r>
              <a:rPr lang="en-US" sz="2000" dirty="0"/>
              <a:t>Transition sentence (Optional)</a:t>
            </a:r>
          </a:p>
          <a:p>
            <a:pPr lvl="1"/>
            <a:r>
              <a:rPr lang="en-US" sz="2000" dirty="0"/>
              <a:t>The paragraph may open with a transition from a previous paragraph.</a:t>
            </a:r>
          </a:p>
          <a:p>
            <a:pPr lvl="1"/>
            <a:r>
              <a:rPr lang="en-US" sz="2000" dirty="0"/>
              <a:t>Transition sentences or clauses may also occur between the controlling ideas that elaborate the topic sentence in the paragraph.</a:t>
            </a:r>
          </a:p>
          <a:p>
            <a:pPr marL="91440" lvl="1" indent="-91440">
              <a:spcBef>
                <a:spcPts val="1200"/>
              </a:spcBef>
              <a:spcAft>
                <a:spcPts val="200"/>
              </a:spcAft>
              <a:buSzPct val="100000"/>
            </a:pPr>
            <a:r>
              <a:rPr lang="en-US" sz="2000" dirty="0"/>
              <a:t>Background information</a:t>
            </a:r>
          </a:p>
          <a:p>
            <a:pPr lvl="1"/>
            <a:r>
              <a:rPr lang="en-US" sz="2000" dirty="0"/>
              <a:t>Before the main point of the paragraph is given, there may be some background information on the topic that provides some context for the reader before the topic sentence is introduced.</a:t>
            </a:r>
          </a:p>
          <a:p>
            <a:pPr marL="91440" lvl="1" indent="-91440">
              <a:spcBef>
                <a:spcPts val="1200"/>
              </a:spcBef>
              <a:spcAft>
                <a:spcPts val="200"/>
              </a:spcAft>
              <a:buSzPct val="100000"/>
            </a:pPr>
            <a:r>
              <a:rPr lang="en-US" sz="2000" dirty="0"/>
              <a:t>Topic sentence (recommended)</a:t>
            </a:r>
          </a:p>
          <a:p>
            <a:pPr lvl="1"/>
            <a:r>
              <a:rPr lang="en-US" sz="2000" dirty="0"/>
              <a:t>The topic sentence gives the main point of the paragraph that must be explained, defined, proven, or analyzed</a:t>
            </a:r>
          </a:p>
          <a:p>
            <a:pPr lvl="1">
              <a:lnSpc>
                <a:spcPct val="100000"/>
              </a:lnSpc>
            </a:pPr>
            <a:r>
              <a:rPr lang="en-US" sz="2000" dirty="0"/>
              <a:t>It is almost always at the beginning of the paragraph.</a:t>
            </a:r>
          </a:p>
          <a:p>
            <a:endParaRPr lang="en-US" dirty="0"/>
          </a:p>
        </p:txBody>
      </p:sp>
      <p:sp>
        <p:nvSpPr>
          <p:cNvPr id="4" name="Slide Number Placeholder 3">
            <a:extLst>
              <a:ext uri="{FF2B5EF4-FFF2-40B4-BE49-F238E27FC236}">
                <a16:creationId xmlns:a16="http://schemas.microsoft.com/office/drawing/2014/main" id="{AFF80220-C7A1-054D-AACE-0FA1AA3E54D6}"/>
              </a:ext>
            </a:extLst>
          </p:cNvPr>
          <p:cNvSpPr>
            <a:spLocks noGrp="1"/>
          </p:cNvSpPr>
          <p:nvPr>
            <p:ph type="sldNum" sz="quarter" idx="12"/>
          </p:nvPr>
        </p:nvSpPr>
        <p:spPr/>
        <p:txBody>
          <a:bodyPr/>
          <a:lstStyle/>
          <a:p>
            <a:fld id="{C963A66D-593B-4BCE-9196-67B2B5BD8414}" type="slidenum">
              <a:rPr lang="en-US" smtClean="0"/>
              <a:t>35</a:t>
            </a:fld>
            <a:endParaRPr lang="en-US"/>
          </a:p>
        </p:txBody>
      </p:sp>
    </p:spTree>
    <p:extLst>
      <p:ext uri="{BB962C8B-B14F-4D97-AF65-F5344CB8AC3E}">
        <p14:creationId xmlns:p14="http://schemas.microsoft.com/office/powerpoint/2010/main" val="37023404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41DA-F43B-954C-B0EC-C4E7D2765ED8}"/>
              </a:ext>
            </a:extLst>
          </p:cNvPr>
          <p:cNvSpPr>
            <a:spLocks noGrp="1"/>
          </p:cNvSpPr>
          <p:nvPr>
            <p:ph type="title"/>
          </p:nvPr>
        </p:nvSpPr>
        <p:spPr/>
        <p:txBody>
          <a:bodyPr/>
          <a:lstStyle/>
          <a:p>
            <a:r>
              <a:rPr lang="en-US" dirty="0"/>
              <a:t>Components of a Paragraph (2/2)</a:t>
            </a:r>
          </a:p>
        </p:txBody>
      </p:sp>
      <p:sp>
        <p:nvSpPr>
          <p:cNvPr id="3" name="Content Placeholder 2">
            <a:extLst>
              <a:ext uri="{FF2B5EF4-FFF2-40B4-BE49-F238E27FC236}">
                <a16:creationId xmlns:a16="http://schemas.microsoft.com/office/drawing/2014/main" id="{40B0D56E-ED79-E041-B1F2-F4896B576156}"/>
              </a:ext>
            </a:extLst>
          </p:cNvPr>
          <p:cNvSpPr>
            <a:spLocks noGrp="1"/>
          </p:cNvSpPr>
          <p:nvPr>
            <p:ph idx="1"/>
          </p:nvPr>
        </p:nvSpPr>
        <p:spPr/>
        <p:txBody>
          <a:bodyPr>
            <a:normAutofit/>
          </a:bodyPr>
          <a:lstStyle/>
          <a:p>
            <a:r>
              <a:rPr lang="en-US" sz="2000" dirty="0"/>
              <a:t>Elaboration of the topic sentence (optional)</a:t>
            </a:r>
          </a:p>
          <a:p>
            <a:pPr lvl="1"/>
            <a:r>
              <a:rPr lang="en-US" sz="2000" dirty="0"/>
              <a:t>The topic sentence may be a very general statement. The elaboration sentence gives more specific details of the structure of the paragraph that follows.</a:t>
            </a:r>
          </a:p>
          <a:p>
            <a:pPr marL="91440" lvl="1" indent="-91440">
              <a:spcBef>
                <a:spcPts val="1200"/>
              </a:spcBef>
              <a:spcAft>
                <a:spcPts val="200"/>
              </a:spcAft>
              <a:buSzPct val="100000"/>
            </a:pPr>
            <a:r>
              <a:rPr lang="en-US" sz="2000" dirty="0"/>
              <a:t>Supporting sentences (required)</a:t>
            </a:r>
          </a:p>
          <a:p>
            <a:pPr marL="274320" lvl="2" indent="-91440">
              <a:spcBef>
                <a:spcPts val="1200"/>
              </a:spcBef>
              <a:spcAft>
                <a:spcPts val="200"/>
              </a:spcAft>
              <a:buSzPct val="100000"/>
            </a:pPr>
            <a:r>
              <a:rPr lang="en-US" dirty="0"/>
              <a:t>  This is the standard type of sentence that develops the topic sentence.</a:t>
            </a:r>
          </a:p>
          <a:p>
            <a:pPr lvl="1"/>
            <a:r>
              <a:rPr lang="en-US" sz="2000" dirty="0"/>
              <a:t>All of the sentences in the paragraph should support the topic sentence.</a:t>
            </a:r>
          </a:p>
          <a:p>
            <a:pPr lvl="1"/>
            <a:r>
              <a:rPr lang="en-US" sz="2000" dirty="0"/>
              <a:t>If a new topic is introduced, a transition or a new paragraph should also be introduced.</a:t>
            </a:r>
          </a:p>
          <a:p>
            <a:pPr marL="91440" lvl="1" indent="-91440">
              <a:spcBef>
                <a:spcPts val="1200"/>
              </a:spcBef>
              <a:spcAft>
                <a:spcPts val="200"/>
              </a:spcAft>
              <a:buSzPct val="100000"/>
            </a:pPr>
            <a:r>
              <a:rPr lang="en-US" sz="2000" dirty="0"/>
              <a:t>Conclusion (optional)</a:t>
            </a:r>
          </a:p>
          <a:p>
            <a:pPr marL="274320" lvl="2" indent="-91440">
              <a:spcBef>
                <a:spcPts val="1200"/>
              </a:spcBef>
              <a:spcAft>
                <a:spcPts val="200"/>
              </a:spcAft>
              <a:buSzPct val="100000"/>
            </a:pPr>
            <a:r>
              <a:rPr lang="en-US" dirty="0"/>
              <a:t>A sentence that summarizes the key points of the paragraph</a:t>
            </a:r>
          </a:p>
          <a:p>
            <a:endParaRPr lang="en-US" dirty="0"/>
          </a:p>
        </p:txBody>
      </p:sp>
      <p:sp>
        <p:nvSpPr>
          <p:cNvPr id="4" name="Slide Number Placeholder 3">
            <a:extLst>
              <a:ext uri="{FF2B5EF4-FFF2-40B4-BE49-F238E27FC236}">
                <a16:creationId xmlns:a16="http://schemas.microsoft.com/office/drawing/2014/main" id="{5CE1C7A9-85C2-8F49-8B34-E59EFE25F0F0}"/>
              </a:ext>
            </a:extLst>
          </p:cNvPr>
          <p:cNvSpPr>
            <a:spLocks noGrp="1"/>
          </p:cNvSpPr>
          <p:nvPr>
            <p:ph type="sldNum" sz="quarter" idx="12"/>
          </p:nvPr>
        </p:nvSpPr>
        <p:spPr/>
        <p:txBody>
          <a:bodyPr/>
          <a:lstStyle/>
          <a:p>
            <a:fld id="{C963A66D-593B-4BCE-9196-67B2B5BD8414}" type="slidenum">
              <a:rPr lang="en-US" smtClean="0"/>
              <a:t>36</a:t>
            </a:fld>
            <a:endParaRPr lang="en-US"/>
          </a:p>
        </p:txBody>
      </p:sp>
    </p:spTree>
    <p:extLst>
      <p:ext uri="{BB962C8B-B14F-4D97-AF65-F5344CB8AC3E}">
        <p14:creationId xmlns:p14="http://schemas.microsoft.com/office/powerpoint/2010/main" val="3308369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7426-A0B0-AE07-8B3C-67597736CFE0}"/>
              </a:ext>
            </a:extLst>
          </p:cNvPr>
          <p:cNvSpPr>
            <a:spLocks noGrp="1"/>
          </p:cNvSpPr>
          <p:nvPr>
            <p:ph type="title"/>
          </p:nvPr>
        </p:nvSpPr>
        <p:spPr/>
        <p:txBody>
          <a:bodyPr/>
          <a:lstStyle/>
          <a:p>
            <a:r>
              <a:rPr lang="en-US" dirty="0"/>
              <a:t>Exercise 1</a:t>
            </a:r>
          </a:p>
        </p:txBody>
      </p:sp>
      <p:sp>
        <p:nvSpPr>
          <p:cNvPr id="3" name="Content Placeholder 2">
            <a:extLst>
              <a:ext uri="{FF2B5EF4-FFF2-40B4-BE49-F238E27FC236}">
                <a16:creationId xmlns:a16="http://schemas.microsoft.com/office/drawing/2014/main" id="{2E1C1015-1211-044C-7644-FC022EA9829D}"/>
              </a:ext>
            </a:extLst>
          </p:cNvPr>
          <p:cNvSpPr>
            <a:spLocks noGrp="1"/>
          </p:cNvSpPr>
          <p:nvPr>
            <p:ph idx="1"/>
          </p:nvPr>
        </p:nvSpPr>
        <p:spPr/>
        <p:txBody>
          <a:bodyPr/>
          <a:lstStyle/>
          <a:p>
            <a:r>
              <a:rPr lang="en-US" dirty="0"/>
              <a:t>Create a sample Article in overleaf</a:t>
            </a:r>
          </a:p>
          <a:p>
            <a:r>
              <a:rPr lang="en-US" dirty="0"/>
              <a:t>Create an account on </a:t>
            </a:r>
            <a:r>
              <a:rPr lang="en-US" dirty="0" err="1"/>
              <a:t>overlead</a:t>
            </a:r>
            <a:endParaRPr lang="en-US" dirty="0"/>
          </a:p>
          <a:p>
            <a:r>
              <a:rPr lang="en-US" dirty="0"/>
              <a:t>Login</a:t>
            </a:r>
          </a:p>
          <a:p>
            <a:r>
              <a:rPr lang="en-US" dirty="0"/>
              <a:t>Create a new project</a:t>
            </a:r>
          </a:p>
          <a:p>
            <a:r>
              <a:rPr lang="en-US" dirty="0"/>
              <a:t>Set project name</a:t>
            </a:r>
          </a:p>
          <a:p>
            <a:r>
              <a:rPr lang="en-US" dirty="0"/>
              <a:t>Use the following steps to create a simple document</a:t>
            </a:r>
          </a:p>
        </p:txBody>
      </p:sp>
    </p:spTree>
    <p:extLst>
      <p:ext uri="{BB962C8B-B14F-4D97-AF65-F5344CB8AC3E}">
        <p14:creationId xmlns:p14="http://schemas.microsoft.com/office/powerpoint/2010/main" val="3815378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FEF0-B669-3705-F2B4-1A7F948EC84D}"/>
              </a:ext>
            </a:extLst>
          </p:cNvPr>
          <p:cNvSpPr>
            <a:spLocks noGrp="1"/>
          </p:cNvSpPr>
          <p:nvPr>
            <p:ph type="title"/>
          </p:nvPr>
        </p:nvSpPr>
        <p:spPr/>
        <p:txBody>
          <a:bodyPr/>
          <a:lstStyle/>
          <a:p>
            <a:r>
              <a:rPr lang="en-US" dirty="0"/>
              <a:t>Writing first piece of Latex</a:t>
            </a:r>
          </a:p>
        </p:txBody>
      </p:sp>
      <p:sp>
        <p:nvSpPr>
          <p:cNvPr id="3" name="Content Placeholder 2">
            <a:extLst>
              <a:ext uri="{FF2B5EF4-FFF2-40B4-BE49-F238E27FC236}">
                <a16:creationId xmlns:a16="http://schemas.microsoft.com/office/drawing/2014/main" id="{78433670-8C47-9BA1-DC01-896FE0BB7B8D}"/>
              </a:ext>
            </a:extLst>
          </p:cNvPr>
          <p:cNvSpPr>
            <a:spLocks noGrp="1"/>
          </p:cNvSpPr>
          <p:nvPr>
            <p:ph idx="1"/>
          </p:nvPr>
        </p:nvSpPr>
        <p:spPr/>
        <p:txBody>
          <a:bodyPr/>
          <a:lstStyle/>
          <a:p>
            <a:r>
              <a:rPr lang="en-US" dirty="0"/>
              <a:t>\</a:t>
            </a:r>
            <a:r>
              <a:rPr lang="en-US" dirty="0" err="1"/>
              <a:t>documentclass</a:t>
            </a:r>
            <a:r>
              <a:rPr lang="en-US" dirty="0"/>
              <a:t>{article}</a:t>
            </a:r>
          </a:p>
          <a:p>
            <a:r>
              <a:rPr lang="en-US" dirty="0"/>
              <a:t>\begin{document}</a:t>
            </a:r>
          </a:p>
          <a:p>
            <a:r>
              <a:rPr lang="en-US" dirty="0"/>
              <a:t>First document. This is a simple example, with no </a:t>
            </a:r>
          </a:p>
          <a:p>
            <a:r>
              <a:rPr lang="en-US" dirty="0"/>
              <a:t>extra parameters or packages included.</a:t>
            </a:r>
          </a:p>
          <a:p>
            <a:r>
              <a:rPr lang="en-US" dirty="0"/>
              <a:t>\end{document}</a:t>
            </a:r>
          </a:p>
        </p:txBody>
      </p:sp>
    </p:spTree>
    <p:extLst>
      <p:ext uri="{BB962C8B-B14F-4D97-AF65-F5344CB8AC3E}">
        <p14:creationId xmlns:p14="http://schemas.microsoft.com/office/powerpoint/2010/main" val="27035486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C7256-3BEE-596A-B2BB-BFE3886883DC}"/>
              </a:ext>
            </a:extLst>
          </p:cNvPr>
          <p:cNvSpPr>
            <a:spLocks noGrp="1"/>
          </p:cNvSpPr>
          <p:nvPr>
            <p:ph type="title"/>
          </p:nvPr>
        </p:nvSpPr>
        <p:spPr/>
        <p:txBody>
          <a:bodyPr/>
          <a:lstStyle/>
          <a:p>
            <a:r>
              <a:rPr lang="en-US" b="0" i="0" dirty="0">
                <a:solidFill>
                  <a:srgbClr val="1B222C"/>
                </a:solidFill>
                <a:effectLst/>
                <a:latin typeface="Merriweather" panose="020F0502020204030204" pitchFamily="2" charset="0"/>
              </a:rPr>
              <a:t>The preamble of a document</a:t>
            </a:r>
            <a:endParaRPr lang="en-US" dirty="0"/>
          </a:p>
        </p:txBody>
      </p:sp>
      <p:sp>
        <p:nvSpPr>
          <p:cNvPr id="3" name="Content Placeholder 2">
            <a:extLst>
              <a:ext uri="{FF2B5EF4-FFF2-40B4-BE49-F238E27FC236}">
                <a16:creationId xmlns:a16="http://schemas.microsoft.com/office/drawing/2014/main" id="{27FEF958-9A10-56DC-AEF5-5BD3D78A11DB}"/>
              </a:ext>
            </a:extLst>
          </p:cNvPr>
          <p:cNvSpPr>
            <a:spLocks noGrp="1"/>
          </p:cNvSpPr>
          <p:nvPr>
            <p:ph idx="1"/>
          </p:nvPr>
        </p:nvSpPr>
        <p:spPr>
          <a:xfrm>
            <a:off x="594360" y="1825625"/>
            <a:ext cx="11155680" cy="4351338"/>
          </a:xfrm>
        </p:spPr>
        <p:txBody>
          <a:bodyPr/>
          <a:lstStyle/>
          <a:p>
            <a:r>
              <a:rPr lang="en-US" dirty="0"/>
              <a:t>Document content was entered after the \begin{document} command</a:t>
            </a:r>
          </a:p>
          <a:p>
            <a:r>
              <a:rPr lang="en-US" dirty="0"/>
              <a:t>Everything appearing before that point is preamble (document setup)</a:t>
            </a:r>
          </a:p>
          <a:p>
            <a:r>
              <a:rPr lang="en-US" dirty="0"/>
              <a:t>Within preamble you define document class (type) along with different specifics, loading packages you would like to use</a:t>
            </a:r>
          </a:p>
          <a:p>
            <a:r>
              <a:rPr lang="en-US" dirty="0"/>
              <a:t>Example preamble</a:t>
            </a:r>
          </a:p>
          <a:p>
            <a:r>
              <a:rPr lang="en-US" dirty="0"/>
              <a:t>\</a:t>
            </a:r>
            <a:r>
              <a:rPr lang="en-US" dirty="0" err="1"/>
              <a:t>documentclass</a:t>
            </a:r>
            <a:r>
              <a:rPr lang="en-US" dirty="0"/>
              <a:t>[12pt, </a:t>
            </a:r>
            <a:r>
              <a:rPr lang="en-US" dirty="0" err="1"/>
              <a:t>letterpaper</a:t>
            </a:r>
            <a:r>
              <a:rPr lang="en-US" dirty="0"/>
              <a:t>]{article}</a:t>
            </a:r>
          </a:p>
          <a:p>
            <a:r>
              <a:rPr lang="en-US" dirty="0"/>
              <a:t>\</a:t>
            </a:r>
            <a:r>
              <a:rPr lang="en-US" dirty="0" err="1"/>
              <a:t>usepackage</a:t>
            </a:r>
            <a:r>
              <a:rPr lang="en-US" dirty="0"/>
              <a:t>{</a:t>
            </a:r>
            <a:r>
              <a:rPr lang="en-US" dirty="0" err="1"/>
              <a:t>graphicx</a:t>
            </a:r>
            <a:r>
              <a:rPr lang="en-US" dirty="0"/>
              <a:t>}</a:t>
            </a:r>
          </a:p>
        </p:txBody>
      </p:sp>
    </p:spTree>
    <p:extLst>
      <p:ext uri="{BB962C8B-B14F-4D97-AF65-F5344CB8AC3E}">
        <p14:creationId xmlns:p14="http://schemas.microsoft.com/office/powerpoint/2010/main" val="112017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779B-2D09-D543-B21B-4D3CE69D09BB}"/>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422923AC-94FD-1149-AC3E-9ACE85543596}"/>
              </a:ext>
            </a:extLst>
          </p:cNvPr>
          <p:cNvSpPr>
            <a:spLocks noGrp="1"/>
          </p:cNvSpPr>
          <p:nvPr>
            <p:ph idx="1"/>
          </p:nvPr>
        </p:nvSpPr>
        <p:spPr/>
        <p:txBody>
          <a:bodyPr/>
          <a:lstStyle/>
          <a:p>
            <a:r>
              <a:rPr lang="en-US" dirty="0"/>
              <a:t>During topic selection assignment, </a:t>
            </a:r>
          </a:p>
          <a:p>
            <a:r>
              <a:rPr lang="en-US" dirty="0"/>
              <a:t>You performed various searches, </a:t>
            </a:r>
          </a:p>
          <a:p>
            <a:r>
              <a:rPr lang="en-US" dirty="0"/>
              <a:t>And shortlisted the papers related to your topic.  </a:t>
            </a:r>
          </a:p>
        </p:txBody>
      </p:sp>
      <p:sp>
        <p:nvSpPr>
          <p:cNvPr id="4" name="Slide Number Placeholder 3">
            <a:extLst>
              <a:ext uri="{FF2B5EF4-FFF2-40B4-BE49-F238E27FC236}">
                <a16:creationId xmlns:a16="http://schemas.microsoft.com/office/drawing/2014/main" id="{03A90298-E8C7-0E41-8AC4-274F8D1B873D}"/>
              </a:ext>
            </a:extLst>
          </p:cNvPr>
          <p:cNvSpPr>
            <a:spLocks noGrp="1"/>
          </p:cNvSpPr>
          <p:nvPr>
            <p:ph type="sldNum" sz="quarter" idx="12"/>
          </p:nvPr>
        </p:nvSpPr>
        <p:spPr/>
        <p:txBody>
          <a:bodyPr/>
          <a:lstStyle/>
          <a:p>
            <a:fld id="{C963A66D-593B-4BCE-9196-67B2B5BD8414}" type="slidenum">
              <a:rPr lang="en-US" smtClean="0"/>
              <a:t>4</a:t>
            </a:fld>
            <a:endParaRPr lang="en-US"/>
          </a:p>
        </p:txBody>
      </p:sp>
    </p:spTree>
    <p:extLst>
      <p:ext uri="{BB962C8B-B14F-4D97-AF65-F5344CB8AC3E}">
        <p14:creationId xmlns:p14="http://schemas.microsoft.com/office/powerpoint/2010/main" val="3171852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D65B-EB53-1E47-23ED-4F612F3C46C5}"/>
              </a:ext>
            </a:extLst>
          </p:cNvPr>
          <p:cNvSpPr>
            <a:spLocks noGrp="1"/>
          </p:cNvSpPr>
          <p:nvPr>
            <p:ph type="title"/>
          </p:nvPr>
        </p:nvSpPr>
        <p:spPr/>
        <p:txBody>
          <a:bodyPr/>
          <a:lstStyle/>
          <a:p>
            <a:r>
              <a:rPr lang="en-US" dirty="0"/>
              <a:t>Including title, author and date information</a:t>
            </a:r>
          </a:p>
        </p:txBody>
      </p:sp>
      <p:sp>
        <p:nvSpPr>
          <p:cNvPr id="3" name="Content Placeholder 2">
            <a:extLst>
              <a:ext uri="{FF2B5EF4-FFF2-40B4-BE49-F238E27FC236}">
                <a16:creationId xmlns:a16="http://schemas.microsoft.com/office/drawing/2014/main" id="{CA37AD50-D4A7-39F3-19E6-E889CF0DC9B1}"/>
              </a:ext>
            </a:extLst>
          </p:cNvPr>
          <p:cNvSpPr>
            <a:spLocks noGrp="1"/>
          </p:cNvSpPr>
          <p:nvPr>
            <p:ph idx="1"/>
          </p:nvPr>
        </p:nvSpPr>
        <p:spPr/>
        <p:txBody>
          <a:bodyPr>
            <a:normAutofit/>
          </a:bodyPr>
          <a:lstStyle/>
          <a:p>
            <a:r>
              <a:rPr lang="en-US" dirty="0"/>
              <a:t>\title{My first LaTeX document}: the document title</a:t>
            </a:r>
          </a:p>
          <a:p>
            <a:r>
              <a:rPr lang="en-US" dirty="0"/>
              <a:t>\author{Ramoza Ahsan}: here you write the name of the author(s) and, optionally, the \thanks command within the curly braces:</a:t>
            </a:r>
          </a:p>
          <a:p>
            <a:r>
              <a:rPr lang="en-US" dirty="0"/>
              <a:t>\thanks{Funded by the Overleaf team.}: can be added after the name of the author, inside the braces of the author command. It will add a superscript and a footnote with the text inside the braces. Useful if you need to thank an institution in your article.</a:t>
            </a:r>
          </a:p>
          <a:p>
            <a:r>
              <a:rPr lang="en-US" dirty="0"/>
              <a:t>\date{March 2025}: you can enter the date manually or use the command \today to typeset the current date every time the document is compiled</a:t>
            </a:r>
          </a:p>
        </p:txBody>
      </p:sp>
    </p:spTree>
    <p:extLst>
      <p:ext uri="{BB962C8B-B14F-4D97-AF65-F5344CB8AC3E}">
        <p14:creationId xmlns:p14="http://schemas.microsoft.com/office/powerpoint/2010/main" val="33305128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993E2-07A7-CDB8-D91B-C15D816DA6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D0B235-95A0-3E04-A52C-70303F970C9B}"/>
              </a:ext>
            </a:extLst>
          </p:cNvPr>
          <p:cNvSpPr>
            <a:spLocks noGrp="1"/>
          </p:cNvSpPr>
          <p:nvPr>
            <p:ph idx="1"/>
          </p:nvPr>
        </p:nvSpPr>
        <p:spPr/>
        <p:txBody>
          <a:bodyPr/>
          <a:lstStyle/>
          <a:p>
            <a:pPr marL="0" indent="0">
              <a:buNone/>
            </a:pPr>
            <a:r>
              <a:rPr lang="en-US" dirty="0"/>
              <a:t>\</a:t>
            </a:r>
            <a:r>
              <a:rPr lang="en-US" dirty="0" err="1"/>
              <a:t>documentclass</a:t>
            </a:r>
            <a:r>
              <a:rPr lang="en-US" dirty="0"/>
              <a:t>[12pt, </a:t>
            </a:r>
            <a:r>
              <a:rPr lang="en-US" dirty="0" err="1"/>
              <a:t>letterpaper</a:t>
            </a:r>
            <a:r>
              <a:rPr lang="en-US" dirty="0"/>
              <a:t>]{article}</a:t>
            </a:r>
          </a:p>
          <a:p>
            <a:pPr marL="0" indent="0">
              <a:buNone/>
            </a:pPr>
            <a:r>
              <a:rPr lang="en-US" dirty="0"/>
              <a:t>\title{My first LaTeX document}</a:t>
            </a:r>
          </a:p>
          <a:p>
            <a:pPr marL="0" indent="0">
              <a:buNone/>
            </a:pPr>
            <a:r>
              <a:rPr lang="en-US" dirty="0"/>
              <a:t>\author{Ramoza Ahsan\thanks{FAST NU}}</a:t>
            </a:r>
          </a:p>
          <a:p>
            <a:pPr marL="0" indent="0">
              <a:buNone/>
            </a:pPr>
            <a:r>
              <a:rPr lang="en-US" dirty="0"/>
              <a:t>\date{March 2025}</a:t>
            </a:r>
          </a:p>
        </p:txBody>
      </p:sp>
    </p:spTree>
    <p:extLst>
      <p:ext uri="{BB962C8B-B14F-4D97-AF65-F5344CB8AC3E}">
        <p14:creationId xmlns:p14="http://schemas.microsoft.com/office/powerpoint/2010/main" val="374624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FECE-F626-0912-8A8F-CA83A3E8EE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E40C9B-7FD6-86D2-686C-B166E461D31B}"/>
              </a:ext>
            </a:extLst>
          </p:cNvPr>
          <p:cNvSpPr>
            <a:spLocks noGrp="1"/>
          </p:cNvSpPr>
          <p:nvPr>
            <p:ph idx="1"/>
          </p:nvPr>
        </p:nvSpPr>
        <p:spPr/>
        <p:txBody>
          <a:bodyPr/>
          <a:lstStyle/>
          <a:p>
            <a:r>
              <a:rPr lang="en-US" dirty="0"/>
              <a:t>To typeset the title, author and date use the \</a:t>
            </a:r>
            <a:r>
              <a:rPr lang="en-US" dirty="0" err="1"/>
              <a:t>maketitle</a:t>
            </a:r>
            <a:r>
              <a:rPr lang="en-US" dirty="0"/>
              <a:t> command within the body of the document</a:t>
            </a:r>
          </a:p>
          <a:p>
            <a:pPr marL="0" indent="0">
              <a:buNone/>
            </a:pPr>
            <a:r>
              <a:rPr lang="en-US" dirty="0"/>
              <a:t>\begin{document}</a:t>
            </a:r>
          </a:p>
          <a:p>
            <a:pPr marL="0" indent="0">
              <a:buNone/>
            </a:pPr>
            <a:r>
              <a:rPr lang="en-US" dirty="0"/>
              <a:t>\</a:t>
            </a:r>
            <a:r>
              <a:rPr lang="en-US" dirty="0" err="1"/>
              <a:t>maketitle</a:t>
            </a:r>
            <a:endParaRPr lang="en-US" dirty="0"/>
          </a:p>
          <a:p>
            <a:pPr marL="0" indent="0">
              <a:buNone/>
            </a:pPr>
            <a:r>
              <a:rPr lang="en-US" dirty="0"/>
              <a:t>We have now added a title, author and date to our first \LaTeX{} document!</a:t>
            </a:r>
          </a:p>
          <a:p>
            <a:pPr marL="0" indent="0">
              <a:buNone/>
            </a:pPr>
            <a:r>
              <a:rPr lang="en-US" dirty="0"/>
              <a:t>\end{document}</a:t>
            </a:r>
          </a:p>
        </p:txBody>
      </p:sp>
    </p:spTree>
    <p:extLst>
      <p:ext uri="{BB962C8B-B14F-4D97-AF65-F5344CB8AC3E}">
        <p14:creationId xmlns:p14="http://schemas.microsoft.com/office/powerpoint/2010/main" val="981346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9C767-00D2-52A3-CDFC-26FA1A5905B4}"/>
              </a:ext>
            </a:extLst>
          </p:cNvPr>
          <p:cNvSpPr>
            <a:spLocks noGrp="1"/>
          </p:cNvSpPr>
          <p:nvPr>
            <p:ph type="title"/>
          </p:nvPr>
        </p:nvSpPr>
        <p:spPr/>
        <p:txBody>
          <a:bodyPr/>
          <a:lstStyle/>
          <a:p>
            <a:r>
              <a:rPr lang="en-US" dirty="0"/>
              <a:t>Resulting preamble and body</a:t>
            </a:r>
          </a:p>
        </p:txBody>
      </p:sp>
      <p:sp>
        <p:nvSpPr>
          <p:cNvPr id="3" name="Content Placeholder 2">
            <a:extLst>
              <a:ext uri="{FF2B5EF4-FFF2-40B4-BE49-F238E27FC236}">
                <a16:creationId xmlns:a16="http://schemas.microsoft.com/office/drawing/2014/main" id="{2B29FB2A-3A9F-E2F1-013C-5D0137E9683E}"/>
              </a:ext>
            </a:extLst>
          </p:cNvPr>
          <p:cNvSpPr>
            <a:spLocks noGrp="1"/>
          </p:cNvSpPr>
          <p:nvPr>
            <p:ph idx="1"/>
          </p:nvPr>
        </p:nvSpPr>
        <p:spPr/>
        <p:txBody>
          <a:bodyPr>
            <a:normAutofit lnSpcReduction="10000"/>
          </a:bodyPr>
          <a:lstStyle/>
          <a:p>
            <a:pPr marL="0" indent="0">
              <a:buNone/>
            </a:pPr>
            <a:r>
              <a:rPr lang="en-US" dirty="0"/>
              <a:t>\</a:t>
            </a:r>
            <a:r>
              <a:rPr lang="en-US" dirty="0" err="1"/>
              <a:t>documentclass</a:t>
            </a:r>
            <a:r>
              <a:rPr lang="en-US" dirty="0"/>
              <a:t>[12pt, </a:t>
            </a:r>
            <a:r>
              <a:rPr lang="en-US" dirty="0" err="1"/>
              <a:t>letterpaper</a:t>
            </a:r>
            <a:r>
              <a:rPr lang="en-US" dirty="0"/>
              <a:t>]{article}</a:t>
            </a:r>
          </a:p>
          <a:p>
            <a:pPr marL="0" indent="0">
              <a:buNone/>
            </a:pPr>
            <a:r>
              <a:rPr lang="en-US" dirty="0"/>
              <a:t>\title{My first LaTeX document}</a:t>
            </a:r>
          </a:p>
          <a:p>
            <a:pPr marL="0" indent="0">
              <a:buNone/>
            </a:pPr>
            <a:r>
              <a:rPr lang="en-US" dirty="0"/>
              <a:t>\author{Ramoza Ahsan\thanks{FAST NU}}</a:t>
            </a:r>
          </a:p>
          <a:p>
            <a:pPr marL="0" indent="0">
              <a:buNone/>
            </a:pPr>
            <a:r>
              <a:rPr lang="en-US" dirty="0"/>
              <a:t>\date{August 2022}</a:t>
            </a:r>
          </a:p>
          <a:p>
            <a:pPr marL="0" indent="0">
              <a:buNone/>
            </a:pPr>
            <a:r>
              <a:rPr lang="en-US" dirty="0"/>
              <a:t>\begin{document}</a:t>
            </a:r>
          </a:p>
          <a:p>
            <a:pPr marL="0" indent="0">
              <a:buNone/>
            </a:pPr>
            <a:r>
              <a:rPr lang="en-US" dirty="0"/>
              <a:t>\</a:t>
            </a:r>
            <a:r>
              <a:rPr lang="en-US" dirty="0" err="1"/>
              <a:t>maketitle</a:t>
            </a:r>
            <a:endParaRPr lang="en-US" dirty="0"/>
          </a:p>
          <a:p>
            <a:pPr marL="0" indent="0">
              <a:buNone/>
            </a:pPr>
            <a:r>
              <a:rPr lang="en-US" dirty="0"/>
              <a:t>We have now added a title, author and date to our first \LaTeX{} document!</a:t>
            </a:r>
          </a:p>
          <a:p>
            <a:pPr marL="0" indent="0">
              <a:buNone/>
            </a:pPr>
            <a:r>
              <a:rPr lang="en-US" dirty="0"/>
              <a:t>\end{document}</a:t>
            </a:r>
          </a:p>
          <a:p>
            <a:pPr marL="0" indent="0">
              <a:buNone/>
            </a:pPr>
            <a:endParaRPr lang="en-US" dirty="0"/>
          </a:p>
          <a:p>
            <a:endParaRPr lang="en-US" dirty="0"/>
          </a:p>
        </p:txBody>
      </p:sp>
    </p:spTree>
    <p:extLst>
      <p:ext uri="{BB962C8B-B14F-4D97-AF65-F5344CB8AC3E}">
        <p14:creationId xmlns:p14="http://schemas.microsoft.com/office/powerpoint/2010/main" val="461452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464A-30D4-B006-C73A-9DC9F1BBB954}"/>
              </a:ext>
            </a:extLst>
          </p:cNvPr>
          <p:cNvSpPr>
            <a:spLocks noGrp="1"/>
          </p:cNvSpPr>
          <p:nvPr>
            <p:ph type="title"/>
          </p:nvPr>
        </p:nvSpPr>
        <p:spPr/>
        <p:txBody>
          <a:bodyPr/>
          <a:lstStyle/>
          <a:p>
            <a:r>
              <a:rPr lang="en-US" dirty="0"/>
              <a:t>Basic document structure</a:t>
            </a:r>
          </a:p>
        </p:txBody>
      </p:sp>
      <p:sp>
        <p:nvSpPr>
          <p:cNvPr id="3" name="Content Placeholder 2">
            <a:extLst>
              <a:ext uri="{FF2B5EF4-FFF2-40B4-BE49-F238E27FC236}">
                <a16:creationId xmlns:a16="http://schemas.microsoft.com/office/drawing/2014/main" id="{43B82D3A-F517-778B-C128-B140279DF3F2}"/>
              </a:ext>
            </a:extLst>
          </p:cNvPr>
          <p:cNvSpPr>
            <a:spLocks noGrp="1"/>
          </p:cNvSpPr>
          <p:nvPr>
            <p:ph idx="1"/>
          </p:nvPr>
        </p:nvSpPr>
        <p:spPr/>
        <p:txBody>
          <a:bodyPr/>
          <a:lstStyle/>
          <a:p>
            <a:r>
              <a:rPr lang="en-US" dirty="0"/>
              <a:t>Abstracts</a:t>
            </a:r>
          </a:p>
          <a:p>
            <a:endParaRPr lang="en-US" dirty="0"/>
          </a:p>
          <a:p>
            <a:pPr marL="0" indent="0">
              <a:buNone/>
            </a:pPr>
            <a:r>
              <a:rPr lang="en-US" dirty="0"/>
              <a:t>\begin{abstract}</a:t>
            </a:r>
          </a:p>
          <a:p>
            <a:pPr marL="0" indent="0">
              <a:buNone/>
            </a:pPr>
            <a:r>
              <a:rPr lang="en-US" dirty="0"/>
              <a:t>This is a simple paragraph at the beginning of the </a:t>
            </a:r>
          </a:p>
          <a:p>
            <a:pPr marL="0" indent="0">
              <a:buNone/>
            </a:pPr>
            <a:r>
              <a:rPr lang="en-US" dirty="0"/>
              <a:t>document. A brief introduction about the main subject.</a:t>
            </a:r>
          </a:p>
          <a:p>
            <a:pPr marL="0" indent="0">
              <a:buNone/>
            </a:pPr>
            <a:r>
              <a:rPr lang="en-US" dirty="0"/>
              <a:t>\end{abstract}</a:t>
            </a:r>
          </a:p>
        </p:txBody>
      </p:sp>
    </p:spTree>
    <p:extLst>
      <p:ext uri="{BB962C8B-B14F-4D97-AF65-F5344CB8AC3E}">
        <p14:creationId xmlns:p14="http://schemas.microsoft.com/office/powerpoint/2010/main" val="21165621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7C0E2-AED5-462E-11C8-E3D23C2E3A07}"/>
              </a:ext>
            </a:extLst>
          </p:cNvPr>
          <p:cNvSpPr>
            <a:spLocks noGrp="1"/>
          </p:cNvSpPr>
          <p:nvPr>
            <p:ph type="title"/>
          </p:nvPr>
        </p:nvSpPr>
        <p:spPr/>
        <p:txBody>
          <a:bodyPr/>
          <a:lstStyle/>
          <a:p>
            <a:r>
              <a:rPr lang="en-US" b="0" i="0" dirty="0">
                <a:solidFill>
                  <a:srgbClr val="1B222C"/>
                </a:solidFill>
                <a:effectLst/>
                <a:latin typeface="Merriweather" panose="00000500000000000000" pitchFamily="2" charset="0"/>
              </a:rPr>
              <a:t>Paragraphs and new lines</a:t>
            </a:r>
            <a:endParaRPr lang="en-US" dirty="0"/>
          </a:p>
        </p:txBody>
      </p:sp>
      <p:sp>
        <p:nvSpPr>
          <p:cNvPr id="3" name="Content Placeholder 2">
            <a:extLst>
              <a:ext uri="{FF2B5EF4-FFF2-40B4-BE49-F238E27FC236}">
                <a16:creationId xmlns:a16="http://schemas.microsoft.com/office/drawing/2014/main" id="{8DB944E9-EA70-96B8-E4FA-D2EF1CE74D9F}"/>
              </a:ext>
            </a:extLst>
          </p:cNvPr>
          <p:cNvSpPr>
            <a:spLocks noGrp="1"/>
          </p:cNvSpPr>
          <p:nvPr>
            <p:ph idx="1"/>
          </p:nvPr>
        </p:nvSpPr>
        <p:spPr/>
        <p:txBody>
          <a:bodyPr/>
          <a:lstStyle/>
          <a:p>
            <a:r>
              <a:rPr lang="en-US" dirty="0"/>
              <a:t>how a new paragraph is created by pressing the "enter" key twice, ending the current line and inserting a subsequent blank line;</a:t>
            </a:r>
          </a:p>
          <a:p>
            <a:r>
              <a:rPr lang="en-US" dirty="0"/>
              <a:t>how to start a new line without starting a new paragraph by inserting a manual line break using the \\ command, which is a double backslash; alternatively, use the \newline command</a:t>
            </a:r>
          </a:p>
        </p:txBody>
      </p:sp>
    </p:spTree>
    <p:extLst>
      <p:ext uri="{BB962C8B-B14F-4D97-AF65-F5344CB8AC3E}">
        <p14:creationId xmlns:p14="http://schemas.microsoft.com/office/powerpoint/2010/main" val="22467766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FEEA-C077-74DA-124A-2AE8CEE464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AFF215-141D-4942-AAE3-AC58F25AD835}"/>
              </a:ext>
            </a:extLst>
          </p:cNvPr>
          <p:cNvSpPr>
            <a:spLocks noGrp="1"/>
          </p:cNvSpPr>
          <p:nvPr>
            <p:ph idx="1"/>
          </p:nvPr>
        </p:nvSpPr>
        <p:spPr>
          <a:xfrm>
            <a:off x="594360" y="1825624"/>
            <a:ext cx="10382250" cy="5032375"/>
          </a:xfrm>
        </p:spPr>
        <p:txBody>
          <a:bodyPr>
            <a:normAutofit/>
          </a:bodyPr>
          <a:lstStyle/>
          <a:p>
            <a:r>
              <a:rPr lang="en-US" dirty="0"/>
              <a:t>If writing a Book chapter</a:t>
            </a:r>
          </a:p>
          <a:p>
            <a:pPr marL="0" indent="0">
              <a:buNone/>
            </a:pPr>
            <a:r>
              <a:rPr lang="en-US" dirty="0"/>
              <a:t>\chapter{First Chapter}</a:t>
            </a:r>
          </a:p>
          <a:p>
            <a:pPr marL="0" indent="0">
              <a:buNone/>
            </a:pPr>
            <a:endParaRPr lang="en-US" dirty="0"/>
          </a:p>
          <a:p>
            <a:pPr marL="0" indent="0">
              <a:buNone/>
            </a:pPr>
            <a:r>
              <a:rPr lang="en-US" dirty="0"/>
              <a:t>For the research papers</a:t>
            </a:r>
          </a:p>
          <a:p>
            <a:pPr marL="0" indent="0">
              <a:buNone/>
            </a:pPr>
            <a:r>
              <a:rPr lang="en-US" dirty="0"/>
              <a:t>\section{Introduction}</a:t>
            </a:r>
          </a:p>
          <a:p>
            <a:pPr marL="0" indent="0">
              <a:buNone/>
            </a:pPr>
            <a:r>
              <a:rPr lang="en-US" dirty="0"/>
              <a:t>\subsection{Motivating Example}</a:t>
            </a:r>
          </a:p>
          <a:p>
            <a:pPr marL="0" indent="0">
              <a:buNone/>
            </a:pPr>
            <a:endParaRPr lang="en-US" dirty="0"/>
          </a:p>
          <a:p>
            <a:pPr marL="0" indent="0">
              <a:buNone/>
            </a:pPr>
            <a:r>
              <a:rPr lang="en-US" dirty="0"/>
              <a:t>\bibliography{Name of file}</a:t>
            </a:r>
          </a:p>
          <a:p>
            <a:pPr marL="0" indent="0">
              <a:buNone/>
            </a:pPr>
            <a:r>
              <a:rPr lang="en-US" dirty="0"/>
              <a:t>\</a:t>
            </a:r>
            <a:r>
              <a:rPr lang="en-US" dirty="0" err="1"/>
              <a:t>bibliographystyle</a:t>
            </a:r>
            <a:r>
              <a:rPr lang="en-US" dirty="0"/>
              <a:t>{</a:t>
            </a:r>
            <a:r>
              <a:rPr lang="en-US" dirty="0" err="1"/>
              <a:t>IEEEtran</a:t>
            </a:r>
            <a:r>
              <a:rPr lang="en-US" dirty="0"/>
              <a:t>} or \</a:t>
            </a:r>
            <a:r>
              <a:rPr lang="en-US" dirty="0" err="1"/>
              <a:t>bibliographystyle</a:t>
            </a:r>
            <a:r>
              <a:rPr lang="en-US" dirty="0"/>
              <a:t>{</a:t>
            </a:r>
            <a:r>
              <a:rPr lang="en-US" dirty="0" err="1"/>
              <a:t>abbrv</a:t>
            </a:r>
            <a:r>
              <a:rPr lang="en-US" dirty="0"/>
              <a:t>}</a:t>
            </a:r>
          </a:p>
        </p:txBody>
      </p:sp>
    </p:spTree>
    <p:extLst>
      <p:ext uri="{BB962C8B-B14F-4D97-AF65-F5344CB8AC3E}">
        <p14:creationId xmlns:p14="http://schemas.microsoft.com/office/powerpoint/2010/main" val="1704992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5" name="Text Placeholder 4">
            <a:extLst>
              <a:ext uri="{FF2B5EF4-FFF2-40B4-BE49-F238E27FC236}">
                <a16:creationId xmlns:a16="http://schemas.microsoft.com/office/drawing/2014/main" id="{0DAE2E3D-1E42-8587-7342-DCB38CA2F593}"/>
              </a:ext>
            </a:extLst>
          </p:cNvPr>
          <p:cNvSpPr>
            <a:spLocks noGrp="1"/>
          </p:cNvSpPr>
          <p:nvPr>
            <p:ph type="body" sz="quarter" idx="11"/>
          </p:nvPr>
        </p:nvSpPr>
        <p:spPr/>
        <p:txBody>
          <a:bodyPr/>
          <a:lstStyle/>
          <a:p>
            <a:r>
              <a:rPr lang="en-US" dirty="0"/>
              <a:t>Questions?</a:t>
            </a:r>
          </a:p>
        </p:txBody>
      </p:sp>
    </p:spTree>
    <p:extLst>
      <p:ext uri="{BB962C8B-B14F-4D97-AF65-F5344CB8AC3E}">
        <p14:creationId xmlns:p14="http://schemas.microsoft.com/office/powerpoint/2010/main" val="426113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A665-A33C-7F9A-387E-68F0FB2BE914}"/>
              </a:ext>
            </a:extLst>
          </p:cNvPr>
          <p:cNvSpPr>
            <a:spLocks noGrp="1"/>
          </p:cNvSpPr>
          <p:nvPr>
            <p:ph type="title"/>
          </p:nvPr>
        </p:nvSpPr>
        <p:spPr/>
        <p:txBody>
          <a:bodyPr/>
          <a:lstStyle/>
          <a:p>
            <a:r>
              <a:rPr lang="en-US" dirty="0"/>
              <a:t>What is a review article?</a:t>
            </a:r>
          </a:p>
        </p:txBody>
      </p:sp>
      <p:sp>
        <p:nvSpPr>
          <p:cNvPr id="3" name="Content Placeholder 2">
            <a:extLst>
              <a:ext uri="{FF2B5EF4-FFF2-40B4-BE49-F238E27FC236}">
                <a16:creationId xmlns:a16="http://schemas.microsoft.com/office/drawing/2014/main" id="{EC4902D9-530F-CD06-54A0-160512706B06}"/>
              </a:ext>
            </a:extLst>
          </p:cNvPr>
          <p:cNvSpPr>
            <a:spLocks noGrp="1"/>
          </p:cNvSpPr>
          <p:nvPr>
            <p:ph idx="1"/>
          </p:nvPr>
        </p:nvSpPr>
        <p:spPr>
          <a:xfrm>
            <a:off x="594359" y="1825625"/>
            <a:ext cx="11183983" cy="4351338"/>
          </a:xfrm>
        </p:spPr>
        <p:txBody>
          <a:bodyPr>
            <a:normAutofit/>
          </a:bodyPr>
          <a:lstStyle/>
          <a:p>
            <a:r>
              <a:rPr lang="en-US" sz="3600" dirty="0"/>
              <a:t>A review article is a type of secondary literature that talks about previously published work.</a:t>
            </a:r>
          </a:p>
          <a:p>
            <a:r>
              <a:rPr lang="en-US" sz="3600" dirty="0"/>
              <a:t>“Review articles give an overview of existing literature in a field, often identifying specific problems or issues and analyze information from available published work on the topic with a balanced perspective”. </a:t>
            </a:r>
          </a:p>
          <a:p>
            <a:pPr marL="0" indent="0">
              <a:buNone/>
            </a:pPr>
            <a:r>
              <a:rPr lang="en-US" sz="2400" dirty="0"/>
              <a:t>6 Article types that journals publish: A guide for early career researchers – </a:t>
            </a:r>
            <a:r>
              <a:rPr lang="en-US" sz="2400" dirty="0" err="1"/>
              <a:t>Kakolo</a:t>
            </a:r>
            <a:r>
              <a:rPr lang="en-US" sz="2400" dirty="0"/>
              <a:t> </a:t>
            </a:r>
            <a:r>
              <a:rPr lang="en-US" sz="2400" dirty="0" err="1"/>
              <a:t>Majumer</a:t>
            </a:r>
            <a:endParaRPr lang="en-US" sz="2400" dirty="0"/>
          </a:p>
        </p:txBody>
      </p:sp>
    </p:spTree>
    <p:extLst>
      <p:ext uri="{BB962C8B-B14F-4D97-AF65-F5344CB8AC3E}">
        <p14:creationId xmlns:p14="http://schemas.microsoft.com/office/powerpoint/2010/main" val="3937528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D9407-EC6F-21C4-069E-45AE21878886}"/>
              </a:ext>
            </a:extLst>
          </p:cNvPr>
          <p:cNvSpPr>
            <a:spLocks noGrp="1"/>
          </p:cNvSpPr>
          <p:nvPr>
            <p:ph type="title"/>
          </p:nvPr>
        </p:nvSpPr>
        <p:spPr/>
        <p:txBody>
          <a:bodyPr/>
          <a:lstStyle/>
          <a:p>
            <a:r>
              <a:rPr lang="en-US" dirty="0"/>
              <a:t>What is literature review?</a:t>
            </a:r>
          </a:p>
        </p:txBody>
      </p:sp>
      <p:sp>
        <p:nvSpPr>
          <p:cNvPr id="3" name="Content Placeholder 2">
            <a:extLst>
              <a:ext uri="{FF2B5EF4-FFF2-40B4-BE49-F238E27FC236}">
                <a16:creationId xmlns:a16="http://schemas.microsoft.com/office/drawing/2014/main" id="{121DC46C-DF34-0D04-54B4-8BCCBDA0DC64}"/>
              </a:ext>
            </a:extLst>
          </p:cNvPr>
          <p:cNvSpPr>
            <a:spLocks noGrp="1"/>
          </p:cNvSpPr>
          <p:nvPr>
            <p:ph idx="1"/>
          </p:nvPr>
        </p:nvSpPr>
        <p:spPr>
          <a:xfrm>
            <a:off x="594359" y="1586144"/>
            <a:ext cx="11314611" cy="4351338"/>
          </a:xfrm>
        </p:spPr>
        <p:txBody>
          <a:bodyPr>
            <a:normAutofit/>
          </a:bodyPr>
          <a:lstStyle/>
          <a:p>
            <a:r>
              <a:rPr lang="en-US" sz="3200" dirty="0"/>
              <a:t>A literature review is a critical summary of the published works on a particular topic.</a:t>
            </a:r>
          </a:p>
          <a:p>
            <a:r>
              <a:rPr lang="en-US" sz="3200" dirty="0"/>
              <a:t>It analyzes specific issues</a:t>
            </a:r>
          </a:p>
          <a:p>
            <a:r>
              <a:rPr lang="en-US" sz="3200" dirty="0"/>
              <a:t>It identifies trends in research</a:t>
            </a:r>
          </a:p>
          <a:p>
            <a:r>
              <a:rPr lang="en-US" sz="3200" dirty="0"/>
              <a:t>It points out research gaps in existing literature</a:t>
            </a:r>
          </a:p>
        </p:txBody>
      </p:sp>
      <p:pic>
        <p:nvPicPr>
          <p:cNvPr id="5" name="Picture 4">
            <a:extLst>
              <a:ext uri="{FF2B5EF4-FFF2-40B4-BE49-F238E27FC236}">
                <a16:creationId xmlns:a16="http://schemas.microsoft.com/office/drawing/2014/main" id="{EBC521AD-7D63-F723-F77C-43E5E5CE88EA}"/>
              </a:ext>
            </a:extLst>
          </p:cNvPr>
          <p:cNvPicPr>
            <a:picLocks noChangeAspect="1"/>
          </p:cNvPicPr>
          <p:nvPr/>
        </p:nvPicPr>
        <p:blipFill>
          <a:blip r:embed="rId2"/>
          <a:stretch>
            <a:fillRect/>
          </a:stretch>
        </p:blipFill>
        <p:spPr>
          <a:xfrm>
            <a:off x="922031" y="4254715"/>
            <a:ext cx="9647471" cy="2603285"/>
          </a:xfrm>
          <a:prstGeom prst="rect">
            <a:avLst/>
          </a:prstGeom>
        </p:spPr>
      </p:pic>
    </p:spTree>
    <p:extLst>
      <p:ext uri="{BB962C8B-B14F-4D97-AF65-F5344CB8AC3E}">
        <p14:creationId xmlns:p14="http://schemas.microsoft.com/office/powerpoint/2010/main" val="46490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83B35-73F4-1949-F3BD-6BD821325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59A249-FA63-6A24-F989-A838783EDA87}"/>
              </a:ext>
            </a:extLst>
          </p:cNvPr>
          <p:cNvSpPr>
            <a:spLocks noGrp="1"/>
          </p:cNvSpPr>
          <p:nvPr>
            <p:ph type="title"/>
          </p:nvPr>
        </p:nvSpPr>
        <p:spPr>
          <a:xfrm>
            <a:off x="594360" y="278129"/>
            <a:ext cx="9778365" cy="1494596"/>
          </a:xfrm>
        </p:spPr>
        <p:txBody>
          <a:bodyPr anchor="b">
            <a:normAutofit/>
          </a:bodyPr>
          <a:lstStyle/>
          <a:p>
            <a:r>
              <a:rPr lang="en-US" dirty="0"/>
              <a:t>What is literature review?</a:t>
            </a:r>
          </a:p>
        </p:txBody>
      </p:sp>
      <p:sp>
        <p:nvSpPr>
          <p:cNvPr id="3" name="Content Placeholder 2">
            <a:extLst>
              <a:ext uri="{FF2B5EF4-FFF2-40B4-BE49-F238E27FC236}">
                <a16:creationId xmlns:a16="http://schemas.microsoft.com/office/drawing/2014/main" id="{0CB22484-6DA1-A94E-3D66-5157DFAE203F}"/>
              </a:ext>
            </a:extLst>
          </p:cNvPr>
          <p:cNvSpPr>
            <a:spLocks noGrp="1"/>
          </p:cNvSpPr>
          <p:nvPr>
            <p:ph sz="quarter" idx="15"/>
          </p:nvPr>
        </p:nvSpPr>
        <p:spPr>
          <a:xfrm>
            <a:off x="594360" y="2676525"/>
            <a:ext cx="10561320" cy="3597470"/>
          </a:xfrm>
        </p:spPr>
        <p:txBody>
          <a:bodyPr>
            <a:normAutofit/>
          </a:bodyPr>
          <a:lstStyle/>
          <a:p>
            <a:r>
              <a:rPr lang="en-US" sz="2800" dirty="0"/>
              <a:t>You can write literature review using one of the following approaches</a:t>
            </a:r>
          </a:p>
        </p:txBody>
      </p:sp>
      <p:pic>
        <p:nvPicPr>
          <p:cNvPr id="6" name="Picture 5" descr="A close-up of a globe and a clock&#10;&#10;AI-generated content may be incorrect.">
            <a:extLst>
              <a:ext uri="{FF2B5EF4-FFF2-40B4-BE49-F238E27FC236}">
                <a16:creationId xmlns:a16="http://schemas.microsoft.com/office/drawing/2014/main" id="{9A35DD29-6444-2811-9420-7AEE32241BE6}"/>
              </a:ext>
            </a:extLst>
          </p:cNvPr>
          <p:cNvPicPr>
            <a:picLocks noChangeAspect="1"/>
          </p:cNvPicPr>
          <p:nvPr/>
        </p:nvPicPr>
        <p:blipFill>
          <a:blip r:embed="rId2"/>
          <a:stretch>
            <a:fillRect/>
          </a:stretch>
        </p:blipFill>
        <p:spPr>
          <a:xfrm>
            <a:off x="3195146" y="3139239"/>
            <a:ext cx="6046170" cy="3597470"/>
          </a:xfrm>
          <a:prstGeom prst="rect">
            <a:avLst/>
          </a:prstGeom>
          <a:noFill/>
        </p:spPr>
      </p:pic>
    </p:spTree>
    <p:extLst>
      <p:ext uri="{BB962C8B-B14F-4D97-AF65-F5344CB8AC3E}">
        <p14:creationId xmlns:p14="http://schemas.microsoft.com/office/powerpoint/2010/main" val="3622512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16719-9F1E-6AA3-2FA7-BFD1EF2F7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7F8C9C-B3F2-3CDD-0B87-E1828254936E}"/>
              </a:ext>
            </a:extLst>
          </p:cNvPr>
          <p:cNvSpPr>
            <a:spLocks noGrp="1"/>
          </p:cNvSpPr>
          <p:nvPr>
            <p:ph type="title"/>
          </p:nvPr>
        </p:nvSpPr>
        <p:spPr>
          <a:xfrm>
            <a:off x="594360" y="278129"/>
            <a:ext cx="9778365" cy="1494596"/>
          </a:xfrm>
        </p:spPr>
        <p:txBody>
          <a:bodyPr anchor="b">
            <a:normAutofit/>
          </a:bodyPr>
          <a:lstStyle/>
          <a:p>
            <a:r>
              <a:rPr lang="en-US" dirty="0"/>
              <a:t>The chronological approach</a:t>
            </a:r>
          </a:p>
        </p:txBody>
      </p:sp>
      <p:sp>
        <p:nvSpPr>
          <p:cNvPr id="3" name="Content Placeholder 2">
            <a:extLst>
              <a:ext uri="{FF2B5EF4-FFF2-40B4-BE49-F238E27FC236}">
                <a16:creationId xmlns:a16="http://schemas.microsoft.com/office/drawing/2014/main" id="{9FBA06A7-8F92-C529-92D2-66FC92874415}"/>
              </a:ext>
            </a:extLst>
          </p:cNvPr>
          <p:cNvSpPr>
            <a:spLocks noGrp="1"/>
          </p:cNvSpPr>
          <p:nvPr>
            <p:ph sz="quarter" idx="15"/>
          </p:nvPr>
        </p:nvSpPr>
        <p:spPr>
          <a:xfrm>
            <a:off x="160021" y="2585085"/>
            <a:ext cx="3086100" cy="3597470"/>
          </a:xfrm>
        </p:spPr>
        <p:txBody>
          <a:bodyPr>
            <a:normAutofit/>
          </a:bodyPr>
          <a:lstStyle/>
          <a:p>
            <a:r>
              <a:rPr lang="en-US" sz="3200" dirty="0"/>
              <a:t>Describe each work in succession, starting with the earliest available information</a:t>
            </a:r>
          </a:p>
        </p:txBody>
      </p:sp>
      <p:pic>
        <p:nvPicPr>
          <p:cNvPr id="8" name="Picture 7" descr="A close-up of a diagram&#10;&#10;AI-generated content may be incorrect.">
            <a:extLst>
              <a:ext uri="{FF2B5EF4-FFF2-40B4-BE49-F238E27FC236}">
                <a16:creationId xmlns:a16="http://schemas.microsoft.com/office/drawing/2014/main" id="{611E4262-2B51-81CD-1CAC-0B38FD3E4BD1}"/>
              </a:ext>
            </a:extLst>
          </p:cNvPr>
          <p:cNvPicPr>
            <a:picLocks noChangeAspect="1"/>
          </p:cNvPicPr>
          <p:nvPr/>
        </p:nvPicPr>
        <p:blipFill>
          <a:blip r:embed="rId2"/>
          <a:stretch>
            <a:fillRect/>
          </a:stretch>
        </p:blipFill>
        <p:spPr>
          <a:xfrm>
            <a:off x="3785642" y="2079085"/>
            <a:ext cx="8412684" cy="4500785"/>
          </a:xfrm>
          <a:prstGeom prst="rect">
            <a:avLst/>
          </a:prstGeom>
          <a:noFill/>
        </p:spPr>
      </p:pic>
    </p:spTree>
    <p:extLst>
      <p:ext uri="{BB962C8B-B14F-4D97-AF65-F5344CB8AC3E}">
        <p14:creationId xmlns:p14="http://schemas.microsoft.com/office/powerpoint/2010/main" val="46866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FCADB5-3C95-967D-ED44-BF0A68D70B28}"/>
              </a:ext>
            </a:extLst>
          </p:cNvPr>
          <p:cNvSpPr>
            <a:spLocks noGrp="1"/>
          </p:cNvSpPr>
          <p:nvPr>
            <p:ph type="title"/>
          </p:nvPr>
        </p:nvSpPr>
        <p:spPr/>
        <p:txBody>
          <a:bodyPr/>
          <a:lstStyle/>
          <a:p>
            <a:r>
              <a:rPr lang="en-US" dirty="0"/>
              <a:t>The thematic approach</a:t>
            </a:r>
          </a:p>
        </p:txBody>
      </p:sp>
      <p:sp>
        <p:nvSpPr>
          <p:cNvPr id="6" name="Content Placeholder 5">
            <a:extLst>
              <a:ext uri="{FF2B5EF4-FFF2-40B4-BE49-F238E27FC236}">
                <a16:creationId xmlns:a16="http://schemas.microsoft.com/office/drawing/2014/main" id="{05D84CDE-12FD-44F8-38A4-BB6C223AD4AB}"/>
              </a:ext>
            </a:extLst>
          </p:cNvPr>
          <p:cNvSpPr>
            <a:spLocks noGrp="1"/>
          </p:cNvSpPr>
          <p:nvPr>
            <p:ph sz="quarter" idx="13"/>
          </p:nvPr>
        </p:nvSpPr>
        <p:spPr>
          <a:xfrm>
            <a:off x="594360" y="2194924"/>
            <a:ext cx="11597640" cy="3699328"/>
          </a:xfrm>
        </p:spPr>
        <p:txBody>
          <a:bodyPr>
            <a:normAutofit/>
          </a:bodyPr>
          <a:lstStyle/>
          <a:p>
            <a:r>
              <a:rPr lang="en-US" sz="2400" dirty="0"/>
              <a:t>Organize and discuss existing literature based on themes or theoretical concepts you feel are important to understand the topic</a:t>
            </a:r>
          </a:p>
        </p:txBody>
      </p:sp>
      <p:pic>
        <p:nvPicPr>
          <p:cNvPr id="8" name="Picture 7">
            <a:extLst>
              <a:ext uri="{FF2B5EF4-FFF2-40B4-BE49-F238E27FC236}">
                <a16:creationId xmlns:a16="http://schemas.microsoft.com/office/drawing/2014/main" id="{0ACB79D9-A22F-1E2C-05E4-46E23A08214F}"/>
              </a:ext>
            </a:extLst>
          </p:cNvPr>
          <p:cNvPicPr>
            <a:picLocks noChangeAspect="1"/>
          </p:cNvPicPr>
          <p:nvPr/>
        </p:nvPicPr>
        <p:blipFill>
          <a:blip r:embed="rId2"/>
          <a:stretch>
            <a:fillRect/>
          </a:stretch>
        </p:blipFill>
        <p:spPr>
          <a:xfrm>
            <a:off x="1920823" y="3135468"/>
            <a:ext cx="8640497" cy="3798704"/>
          </a:xfrm>
          <a:prstGeom prst="rect">
            <a:avLst/>
          </a:prstGeom>
        </p:spPr>
      </p:pic>
    </p:spTree>
    <p:extLst>
      <p:ext uri="{BB962C8B-B14F-4D97-AF65-F5344CB8AC3E}">
        <p14:creationId xmlns:p14="http://schemas.microsoft.com/office/powerpoint/2010/main" val="390683137"/>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{5CC4BB5A-B47A-45BF-AD85-01F2F844A097}tf78853419_win32</Template>
  <TotalTime>2286</TotalTime>
  <Words>2816</Words>
  <Application>Microsoft Office PowerPoint</Application>
  <PresentationFormat>Widescreen</PresentationFormat>
  <Paragraphs>318</Paragraphs>
  <Slides>47</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Arial</vt:lpstr>
      <vt:lpstr>Calibri</vt:lpstr>
      <vt:lpstr>Franklin Gothic Book</vt:lpstr>
      <vt:lpstr>Franklin Gothic Demi</vt:lpstr>
      <vt:lpstr>Georgia</vt:lpstr>
      <vt:lpstr>Google Sans</vt:lpstr>
      <vt:lpstr>Helvetica</vt:lpstr>
      <vt:lpstr>Inter</vt:lpstr>
      <vt:lpstr>Merriweather</vt:lpstr>
      <vt:lpstr>Noto Sans</vt:lpstr>
      <vt:lpstr>Custom</vt:lpstr>
      <vt:lpstr>Research Methodology   CS 5001   Instructor: Dr. Ramoza Ahsan</vt:lpstr>
      <vt:lpstr>Agenda</vt:lpstr>
      <vt:lpstr>Contact Details</vt:lpstr>
      <vt:lpstr>Background</vt:lpstr>
      <vt:lpstr>What is a review article?</vt:lpstr>
      <vt:lpstr>What is literature review?</vt:lpstr>
      <vt:lpstr>What is literature review?</vt:lpstr>
      <vt:lpstr>The chronological approach</vt:lpstr>
      <vt:lpstr>The thematic approach</vt:lpstr>
      <vt:lpstr>Writing the Literature Review (LR) Section</vt:lpstr>
      <vt:lpstr>Writing the Literature Review Section</vt:lpstr>
      <vt:lpstr>Tools used for Research Article Writing</vt:lpstr>
      <vt:lpstr>Latex</vt:lpstr>
      <vt:lpstr>Overleaf</vt:lpstr>
      <vt:lpstr> Bibliography vs  References </vt:lpstr>
      <vt:lpstr>Citations</vt:lpstr>
      <vt:lpstr>Citations</vt:lpstr>
      <vt:lpstr>PowerPoint Presentation</vt:lpstr>
      <vt:lpstr> Citation Style to Use for Computer Science </vt:lpstr>
      <vt:lpstr> Citation Style to Use for Computer Science </vt:lpstr>
      <vt:lpstr> Citation Style to Use for Computer Science </vt:lpstr>
      <vt:lpstr> Citation Style to Use for Computer Science </vt:lpstr>
      <vt:lpstr>Difference between ACM and IEEE citation style</vt:lpstr>
      <vt:lpstr> Citation Style to Use for Computer Science </vt:lpstr>
      <vt:lpstr> “et al.” </vt:lpstr>
      <vt:lpstr>“et al.”</vt:lpstr>
      <vt:lpstr> “et al.” vs. “etc.” </vt:lpstr>
      <vt:lpstr> How to use “et al.” </vt:lpstr>
      <vt:lpstr> Quotation and Paraphrase </vt:lpstr>
      <vt:lpstr>Quotations</vt:lpstr>
      <vt:lpstr>Paraphrasing</vt:lpstr>
      <vt:lpstr>Paraphrasing - Example</vt:lpstr>
      <vt:lpstr>Paragraph Structure</vt:lpstr>
      <vt:lpstr>Paragraphs and flow</vt:lpstr>
      <vt:lpstr>Components of a Paragraph (1/2)</vt:lpstr>
      <vt:lpstr>Components of a Paragraph (2/2)</vt:lpstr>
      <vt:lpstr>Exercise 1</vt:lpstr>
      <vt:lpstr>Writing first piece of Latex</vt:lpstr>
      <vt:lpstr>The preamble of a document</vt:lpstr>
      <vt:lpstr>Including title, author and date information</vt:lpstr>
      <vt:lpstr>PowerPoint Presentation</vt:lpstr>
      <vt:lpstr>PowerPoint Presentation</vt:lpstr>
      <vt:lpstr>Resulting preamble and body</vt:lpstr>
      <vt:lpstr>Basic document structure</vt:lpstr>
      <vt:lpstr>Paragraphs and new lines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Ramoza Ahsan</dc:creator>
  <cp:lastModifiedBy>Ramoza Ahsan</cp:lastModifiedBy>
  <cp:revision>81</cp:revision>
  <dcterms:created xsi:type="dcterms:W3CDTF">2025-01-23T10:00:25Z</dcterms:created>
  <dcterms:modified xsi:type="dcterms:W3CDTF">2025-03-05T09:37:04Z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