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2"/>
  </p:notesMasterIdLst>
  <p:handoutMasterIdLst>
    <p:handoutMasterId r:id="rId23"/>
  </p:handoutMasterIdLst>
  <p:sldIdLst>
    <p:sldId id="410" r:id="rId5"/>
    <p:sldId id="383" r:id="rId6"/>
    <p:sldId id="290" r:id="rId7"/>
    <p:sldId id="490" r:id="rId8"/>
    <p:sldId id="540" r:id="rId9"/>
    <p:sldId id="541" r:id="rId10"/>
    <p:sldId id="542" r:id="rId11"/>
    <p:sldId id="543" r:id="rId12"/>
    <p:sldId id="544" r:id="rId13"/>
    <p:sldId id="545" r:id="rId14"/>
    <p:sldId id="546" r:id="rId15"/>
    <p:sldId id="547" r:id="rId16"/>
    <p:sldId id="548" r:id="rId17"/>
    <p:sldId id="549" r:id="rId18"/>
    <p:sldId id="550" r:id="rId19"/>
    <p:sldId id="551" r:id="rId20"/>
    <p:sldId id="398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6265" autoAdjust="0"/>
  </p:normalViewPr>
  <p:slideViewPr>
    <p:cSldViewPr snapToGrid="0">
      <p:cViewPr varScale="1">
        <p:scale>
          <a:sx n="44" d="100"/>
          <a:sy n="44" d="100"/>
        </p:scale>
        <p:origin x="1740" y="2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4/4/2025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>
              <a:latin typeface="Arial" pitchFamily="34" charset="0"/>
            </a:endParaRPr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D198BD-0306-46F1-919E-B97722B58A72}" type="slidenum">
              <a:rPr lang="en-US">
                <a:latin typeface="Arial" pitchFamily="34" charset="0"/>
              </a:rPr>
              <a:pPr/>
              <a:t>3</a:t>
            </a:fld>
            <a:endParaRPr 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60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https://moxielearn.ai/blog/how-to-identify-research-strengths-and-weaknesses#:~:text=What%20are%20Research%20Strengths%20and,(e.g.%2C%20conclusions%2C%20limitations)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274600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Incorrect formulas/theorems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6544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https://www.quora.com/How-do-I-identify-a-shortcoming-or-weakness-in-a-study-or-piece-of-research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6311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confounding variable</a:t>
            </a:r>
            <a:r>
              <a:rPr lang="en-US" b="0" i="0" dirty="0">
                <a:solidFill>
                  <a:srgbClr val="474747"/>
                </a:solidFill>
                <a:effectLst/>
                <a:latin typeface="Arial" panose="020B0604020202020204" pitchFamily="34" charset="0"/>
              </a:rPr>
              <a:t> is an unmeasured third variable that influences both the supposed cause and the supposed effect.  is </a:t>
            </a:r>
            <a:r>
              <a:rPr lang="en-US" b="0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a variable that influences both the dependent variable and independent variable</a:t>
            </a:r>
          </a:p>
          <a:p>
            <a:r>
              <a:rPr lang="en-US" b="0" i="0" dirty="0">
                <a:solidFill>
                  <a:srgbClr val="767676"/>
                </a:solidFill>
                <a:effectLst/>
                <a:latin typeface="Arial" panose="020B0604020202020204" pitchFamily="34" charset="0"/>
              </a:rPr>
              <a:t>Example</a:t>
            </a:r>
          </a:p>
          <a:p>
            <a:pPr algn="l">
              <a:spcBef>
                <a:spcPts val="1500"/>
              </a:spcBef>
              <a:spcAft>
                <a:spcPts val="750"/>
              </a:spcAft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1. Smoking and Lung Cancer:</a:t>
            </a:r>
          </a:p>
          <a:p>
            <a:pPr algn="l">
              <a:spcAft>
                <a:spcPts val="1275"/>
              </a:spcAft>
            </a:pPr>
            <a:r>
              <a:rPr lang="en-US" b="0" i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In a study investigating the link between smoking and lung cancer, age can be a confounding variable. Older individuals are more likely to both smoke and develop lung cancer. Therefore, if age is not controlled for in the study, it could falsely suggest a stronger association between smoking and lung cancer than actually exists.</a:t>
            </a:r>
          </a:p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9322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9FE2A6-78D9-402C-9E4A-84D377081995}" type="datetimeFigureOut">
              <a:rPr lang="en-US" smtClean="0"/>
              <a:t>4/4/2025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2CE4B-E4EF-4BAE-ABB1-9AC19311B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85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  <p:sldLayoutId id="2147483712" r:id="rId14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waseem.shahzad@nu.edu.pk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hyperlink" Target="mailto:i247611@isb.nu.edu.pk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1476" y="411479"/>
            <a:ext cx="8264828" cy="3291840"/>
          </a:xfrm>
        </p:spPr>
        <p:txBody>
          <a:bodyPr/>
          <a:lstStyle/>
          <a:p>
            <a:pPr algn="ctr"/>
            <a:r>
              <a:rPr lang="en-US" dirty="0"/>
              <a:t>Research Methodology</a:t>
            </a:r>
            <a:br>
              <a:rPr lang="en-US" dirty="0"/>
            </a:br>
            <a:b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CS 5001 </a:t>
            </a:r>
            <a:br>
              <a:rPr lang="en-US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br>
              <a:rPr lang="en-US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</a:br>
            <a:r>
              <a:rPr lang="en-US" sz="4000" b="1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Instructor: Dr. Ramoza Ahsan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DA4BD-243C-AFFF-64C7-335D53525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Conclusion and 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8E678-398F-B372-CF0C-6D61FAE6A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Strengths:</a:t>
            </a:r>
          </a:p>
          <a:p>
            <a:r>
              <a:rPr lang="en-US" sz="3600" dirty="0"/>
              <a:t>Does the conclusion accurately summarize the findings and their implications? Is the abstract concise and informative?</a:t>
            </a:r>
          </a:p>
          <a:p>
            <a:pPr marL="0" indent="0">
              <a:buNone/>
            </a:pPr>
            <a:r>
              <a:rPr lang="en-US" sz="3600" b="1" dirty="0"/>
              <a:t>Weaknesses:</a:t>
            </a:r>
          </a:p>
          <a:p>
            <a:r>
              <a:rPr lang="en-US" sz="3600" dirty="0"/>
              <a:t>Does the conclusion overstate the findings or fail to acknowledge limitations? Is the abstract unclear or incomplete? </a:t>
            </a:r>
          </a:p>
        </p:txBody>
      </p:sp>
    </p:spTree>
    <p:extLst>
      <p:ext uri="{BB962C8B-B14F-4D97-AF65-F5344CB8AC3E}">
        <p14:creationId xmlns:p14="http://schemas.microsoft.com/office/powerpoint/2010/main" val="4142733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E4998-65EF-F440-ECD8-476BE9B3C8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Comparison with Other Studies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51071-AABC-AE2C-06D8-85E7E259A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Strengths:</a:t>
            </a:r>
          </a:p>
          <a:p>
            <a:r>
              <a:rPr lang="en-US" sz="3600" dirty="0"/>
              <a:t>Does the research build upon and contribute to existing knowledge? Does it compare favorably with other studies in the field?</a:t>
            </a:r>
          </a:p>
          <a:p>
            <a:pPr marL="0" indent="0">
              <a:buNone/>
            </a:pPr>
            <a:r>
              <a:rPr lang="en-US" sz="3600" b="1" dirty="0"/>
              <a:t>Weaknesses:</a:t>
            </a:r>
          </a:p>
          <a:p>
            <a:r>
              <a:rPr lang="en-US" sz="3600" dirty="0"/>
              <a:t>Does the research ignore or contradict existing evidence? Does it fail to acknowledge limitations or potential biases? </a:t>
            </a:r>
          </a:p>
        </p:txBody>
      </p:sp>
    </p:spTree>
    <p:extLst>
      <p:ext uri="{BB962C8B-B14F-4D97-AF65-F5344CB8AC3E}">
        <p14:creationId xmlns:p14="http://schemas.microsoft.com/office/powerpoint/2010/main" val="24577120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B1D2F-7A54-9383-6E58-209BFE4E6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AD56C-C8F8-3B89-9203-FE563D1B0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Bias: Are there any potential biases in the research, such as in the selection of participants, data collection, or analysis? </a:t>
            </a:r>
          </a:p>
          <a:p>
            <a:r>
              <a:rPr lang="en-US" sz="3600" dirty="0"/>
              <a:t>Generalizability: Can the findings be generalized to other populations or settings? </a:t>
            </a:r>
          </a:p>
          <a:p>
            <a:r>
              <a:rPr lang="en-US" sz="3600" dirty="0"/>
              <a:t>Ethical Considerations: Are there any ethical concerns related to the research? </a:t>
            </a:r>
          </a:p>
        </p:txBody>
      </p:sp>
    </p:spTree>
    <p:extLst>
      <p:ext uri="{BB962C8B-B14F-4D97-AF65-F5344CB8AC3E}">
        <p14:creationId xmlns:p14="http://schemas.microsoft.com/office/powerpoint/2010/main" val="335764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CE8A7-310E-B78B-A37C-32231E33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319D5-2249-9DDB-B304-898AC7AD1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25625"/>
            <a:ext cx="11205754" cy="4667250"/>
          </a:xfrm>
        </p:spPr>
        <p:txBody>
          <a:bodyPr>
            <a:normAutofit lnSpcReduction="10000"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1. Research Design</a:t>
            </a:r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Appropriateness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Is the research design suitable for the research question? Common designs include experimental, observational, qualitative, and mixed methods.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Control Groups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Are there adequate control groups to compare results effectively?</a:t>
            </a:r>
          </a:p>
          <a:p>
            <a:pPr algn="l" rtl="0">
              <a:buNone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2. Sample Size and Selection</a:t>
            </a:r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Sample Size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Is the sample size large enough to provide statistically significant results? Small sample sizes can lead to unreliable conclusions.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Selection Bias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How were participants selected? Were they randomly chosen, or is there potential bias in the selection process?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94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8DD96-D5A6-6B7A-E7A0-75DF61CD4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2B544-6045-DDF9-22C9-59A3E3616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C0615B-EE3F-1244-7A47-7805CB5513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59" y="1825625"/>
            <a:ext cx="11314611" cy="4667250"/>
          </a:xfrm>
        </p:spPr>
        <p:txBody>
          <a:bodyPr>
            <a:normAutofit fontScale="92500"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3. Data Collection Methods</a:t>
            </a:r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Validity and Reliability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Are the data collection instruments (surveys, tests, etc.) valid (measuring what they are supposed to measure) and reliable (yielding consistent results)?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Measurement Bias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Is there any bias in how data were collected? For example, leading questions in surveys can skew results.</a:t>
            </a:r>
          </a:p>
          <a:p>
            <a:pPr algn="l" rtl="0">
              <a:buNone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4. Analysis</a:t>
            </a:r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Statistical Methods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Were appropriate statistical methods used for analysis? Misapplication of statistical tests can lead to incorrect conclusions.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Confounding Variables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Are potential confounding variables controlled for? Failing to account for these can distort findings.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9832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AF819-4D4C-C2A6-1ECA-4A17A35C2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FA9F54-5DB0-7BF3-40E2-4D86FA922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25625"/>
            <a:ext cx="10922726" cy="4836432"/>
          </a:xfrm>
        </p:spPr>
        <p:txBody>
          <a:bodyPr>
            <a:normAutofit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5. Interpretation of Results</a:t>
            </a:r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Overgeneralization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Are the findings being overgeneralized beyond the sample studied?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Causation vs. Correlation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Does the study mistakenly imply causation in cases where only correlation is evident?</a:t>
            </a:r>
          </a:p>
          <a:p>
            <a:pPr algn="l" rtl="0">
              <a:buNone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6. Peer Review and Publication</a:t>
            </a:r>
            <a:endParaRPr lang="en-US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Peer Review Process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Was the research published in a reputable, peer-reviewed journal? Peer review can help identify flaws before publication.</a:t>
            </a: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82829"/>
                </a:solidFill>
                <a:effectLst/>
                <a:latin typeface="-apple-system"/>
              </a:rPr>
              <a:t>Funding and Conflicts of Interest</a:t>
            </a:r>
            <a:r>
              <a:rPr lang="en-US" b="0" i="0" dirty="0">
                <a:solidFill>
                  <a:srgbClr val="282829"/>
                </a:solidFill>
                <a:effectLst/>
                <a:latin typeface="-apple-system"/>
              </a:rPr>
              <a:t>: Are there potential conflicts of interest or funding sources that might bias the research?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7404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0A5B5-78C3-89E9-2F06-0D562502E5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B98D-3E51-4953-69B8-9644A0DEC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25625"/>
            <a:ext cx="10382250" cy="4667250"/>
          </a:xfrm>
        </p:spPr>
        <p:txBody>
          <a:bodyPr>
            <a:normAutofit fontScale="92500"/>
          </a:bodyPr>
          <a:lstStyle/>
          <a:p>
            <a:pPr algn="l" rtl="0">
              <a:buNone/>
            </a:pPr>
            <a:r>
              <a:rPr lang="en-US" sz="3600" b="1" i="0" dirty="0">
                <a:solidFill>
                  <a:srgbClr val="282829"/>
                </a:solidFill>
                <a:effectLst/>
                <a:latin typeface="-apple-system"/>
              </a:rPr>
              <a:t>7. Reproducibility</a:t>
            </a:r>
            <a:endParaRPr lang="en-US" sz="3600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282829"/>
                </a:solidFill>
                <a:effectLst/>
                <a:latin typeface="-apple-system"/>
              </a:rPr>
              <a:t>Reproducibility</a:t>
            </a:r>
            <a:r>
              <a:rPr lang="en-US" sz="3600" b="0" i="0" dirty="0">
                <a:solidFill>
                  <a:srgbClr val="282829"/>
                </a:solidFill>
                <a:effectLst/>
                <a:latin typeface="-apple-system"/>
              </a:rPr>
              <a:t>: Can the study be replicated with the same methods and yield similar results? Lack of reproducibility raises questions about the validity of the findings.</a:t>
            </a:r>
          </a:p>
          <a:p>
            <a:pPr algn="l" rtl="0">
              <a:buNone/>
            </a:pPr>
            <a:r>
              <a:rPr lang="en-US" sz="3600" b="1" i="0" dirty="0">
                <a:solidFill>
                  <a:srgbClr val="282829"/>
                </a:solidFill>
                <a:effectLst/>
                <a:latin typeface="-apple-system"/>
              </a:rPr>
              <a:t>8. Contextual Factors</a:t>
            </a:r>
            <a:endParaRPr lang="en-US" sz="3600" b="0" i="0" dirty="0">
              <a:solidFill>
                <a:srgbClr val="282829"/>
              </a:solidFill>
              <a:effectLst/>
              <a:latin typeface="-apple-system"/>
            </a:endParaRPr>
          </a:p>
          <a:p>
            <a:pPr algn="l" rtl="0">
              <a:buFont typeface="Arial" panose="020B0604020202020204" pitchFamily="34" charset="0"/>
              <a:buChar char="•"/>
            </a:pPr>
            <a:r>
              <a:rPr lang="en-US" sz="3600" b="1" i="0" dirty="0">
                <a:solidFill>
                  <a:srgbClr val="282829"/>
                </a:solidFill>
                <a:effectLst/>
                <a:latin typeface="-apple-system"/>
              </a:rPr>
              <a:t>Temporal and Geographic Context</a:t>
            </a:r>
            <a:r>
              <a:rPr lang="en-US" sz="3600" b="0" i="0" dirty="0">
                <a:solidFill>
                  <a:srgbClr val="282829"/>
                </a:solidFill>
                <a:effectLst/>
                <a:latin typeface="-apple-system"/>
              </a:rPr>
              <a:t>: Are the results applicable to different contexts, times, or populations? Context can significantly affect the relevance of findings.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44081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AE2E3D-1E42-8587-7342-DCB38CA2F59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4387190"/>
          </a:xfrm>
        </p:spPr>
        <p:txBody>
          <a:bodyPr tIns="457200">
            <a:normAutofit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How to identify strengths and weaknesses of Research Paper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Class Activity</a:t>
            </a:r>
          </a:p>
          <a:p>
            <a:r>
              <a:rPr lang="en-US" sz="3200" dirty="0">
                <a:solidFill>
                  <a:schemeClr val="bg1"/>
                </a:solidFill>
              </a:rPr>
              <a:t>Plagiarism</a:t>
            </a:r>
          </a:p>
          <a:p>
            <a:r>
              <a:rPr lang="en-US" sz="3200" dirty="0">
                <a:solidFill>
                  <a:schemeClr val="bg1"/>
                </a:solidFill>
              </a:rPr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Contact Details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594359" y="1436914"/>
            <a:ext cx="11271069" cy="5142957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rgbClr val="00B0F0"/>
                </a:solidFill>
                <a:latin typeface="Helvetica" panose="020B0604020202020204" pitchFamily="34" charset="0"/>
                <a:cs typeface="Helvetica" panose="020B0604020202020204" pitchFamily="34" charset="0"/>
              </a:rPr>
              <a:t>Contact</a:t>
            </a:r>
          </a:p>
          <a:p>
            <a:pPr lvl="1"/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Dr. Ramoza Ahsan, </a:t>
            </a:r>
          </a:p>
          <a:p>
            <a:pPr marL="457200" lvl="1" indent="0">
              <a:buNone/>
            </a:pP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	Assistant Professor, Artificial Intelligence and Data Science, School of Computing</a:t>
            </a: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Email: </a:t>
            </a:r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  <a:hlinkClick r:id="rId3"/>
              </a:rPr>
              <a:t>ramoza.ahsan@nu.edu.pk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Office: 202a in C block</a:t>
            </a:r>
          </a:p>
          <a:p>
            <a:pPr lvl="1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Office Hours : Monday 11:30m-1pm and Wednesday 11:30am – 3pm (In-person)</a:t>
            </a:r>
          </a:p>
          <a:p>
            <a:pPr lvl="1"/>
            <a:r>
              <a:rPr lang="en-US" sz="2800" b="1" dirty="0">
                <a:latin typeface="Helvetica" panose="020B0604020202020204" pitchFamily="34" charset="0"/>
                <a:cs typeface="Helvetica" panose="020B0604020202020204" pitchFamily="34" charset="0"/>
              </a:rPr>
              <a:t>Friday 4-5:20pm. </a:t>
            </a:r>
          </a:p>
          <a:p>
            <a:pPr lvl="1"/>
            <a:r>
              <a:rPr lang="en-US" sz="3200" dirty="0">
                <a:latin typeface="Helvetica" panose="020B0604020202020204" pitchFamily="34" charset="0"/>
                <a:cs typeface="Helvetica" panose="020B0604020202020204" pitchFamily="34" charset="0"/>
              </a:rPr>
              <a:t>Teaching Assistant: </a:t>
            </a:r>
            <a:r>
              <a:rPr lang="sv-SE" i="0" dirty="0">
                <a:solidFill>
                  <a:srgbClr val="1F1F1F"/>
                </a:solidFill>
                <a:effectLst/>
                <a:latin typeface="Google Sans"/>
              </a:rPr>
              <a:t>Muhammad Bilal</a:t>
            </a:r>
            <a:r>
              <a:rPr lang="sv-SE" i="0" dirty="0">
                <a:solidFill>
                  <a:srgbClr val="222222"/>
                </a:solidFill>
                <a:effectLst/>
                <a:latin typeface="Google Sans"/>
              </a:rPr>
              <a:t> </a:t>
            </a:r>
            <a:r>
              <a:rPr lang="sv-SE" i="0" dirty="0">
                <a:solidFill>
                  <a:srgbClr val="5E5E5E"/>
                </a:solidFill>
                <a:effectLst/>
                <a:latin typeface="Google Sans"/>
              </a:rPr>
              <a:t>&lt;</a:t>
            </a:r>
            <a:r>
              <a:rPr lang="sv-SE" i="0" dirty="0">
                <a:solidFill>
                  <a:srgbClr val="1155CC"/>
                </a:solidFill>
                <a:effectLst/>
                <a:latin typeface="Google Sans"/>
                <a:hlinkClick r:id="rId4"/>
              </a:rPr>
              <a:t>i247611@isb.nu.edu.pk</a:t>
            </a:r>
            <a:r>
              <a:rPr lang="sv-SE" i="0" dirty="0">
                <a:solidFill>
                  <a:srgbClr val="5E5E5E"/>
                </a:solidFill>
                <a:effectLst/>
                <a:latin typeface="Google Sans"/>
              </a:rPr>
              <a:t>&gt;</a:t>
            </a:r>
            <a:endParaRPr lang="en-US" sz="20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r>
              <a:rPr lang="en-US" sz="2000" dirty="0">
                <a:latin typeface="Helvetica" panose="020B0604020202020204" pitchFamily="34" charset="0"/>
                <a:cs typeface="Helvetica" panose="020B0604020202020204" pitchFamily="34" charset="0"/>
              </a:rPr>
              <a:t>Class code: </a:t>
            </a:r>
            <a:r>
              <a:rPr lang="en-US" sz="4800" dirty="0">
                <a:latin typeface="Helvetica" panose="020B0604020202020204" pitchFamily="34" charset="0"/>
                <a:cs typeface="Helvetica" panose="020B0604020202020204" pitchFamily="34" charset="0"/>
              </a:rPr>
              <a:t>sy4xfcc</a:t>
            </a:r>
            <a:endParaRPr lang="en-US" sz="2400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A4BC5-AE2A-401E-9EDD-DF8812A14A6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157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8779B-2D09-D543-B21B-4D3CE69D0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 Strengths and Weaknesses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923AC-94FD-1149-AC3E-9ACE85543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Systematically evaluate the research question, literature review, methodology, data analysis, results, discussion, and conclusion, comparing them with other studies and considering potential biases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90298-E8C7-0E41-8AC4-274F8D1B8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63A66D-593B-4BCE-9196-67B2B5BD84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52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3AB62-87ED-78EB-64C9-08F26087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Research Question and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785CB-DDFF-2C7F-9E73-C18BD82D5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Strengths:</a:t>
            </a:r>
          </a:p>
          <a:p>
            <a:r>
              <a:rPr lang="en-US" sz="3600" dirty="0"/>
              <a:t>Is the research question clearly defined, focused, and relevant to the field? Does it address a significant gap in knowledge?</a:t>
            </a:r>
          </a:p>
          <a:p>
            <a:pPr marL="0" indent="0">
              <a:buNone/>
            </a:pPr>
            <a:r>
              <a:rPr lang="en-US" sz="3600" b="1" dirty="0"/>
              <a:t>Weaknesses:</a:t>
            </a:r>
          </a:p>
          <a:p>
            <a:r>
              <a:rPr lang="en-US" sz="3600" dirty="0"/>
              <a:t>Is the question too broad or vague? Does it lack originality or potential for meaningful findings? </a:t>
            </a:r>
          </a:p>
        </p:txBody>
      </p:sp>
    </p:spTree>
    <p:extLst>
      <p:ext uri="{BB962C8B-B14F-4D97-AF65-F5344CB8AC3E}">
        <p14:creationId xmlns:p14="http://schemas.microsoft.com/office/powerpoint/2010/main" val="370107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3DC8-2AC2-1E35-96C6-99CE1897C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464A1-89C2-7540-11DF-4DB50F048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825625"/>
            <a:ext cx="10748554" cy="485820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/>
              <a:t>Strengths:</a:t>
            </a:r>
          </a:p>
          <a:p>
            <a:r>
              <a:rPr lang="en-US" sz="3600" dirty="0"/>
              <a:t>Is the literature review comprehensive, up-to-date, and relevant to the research question? Does it accurately summarize and critically analyze existing research?</a:t>
            </a:r>
          </a:p>
          <a:p>
            <a:pPr marL="0" indent="0">
              <a:buNone/>
            </a:pPr>
            <a:r>
              <a:rPr lang="en-US" sz="3600" b="1" dirty="0"/>
              <a:t>Weaknesses:</a:t>
            </a:r>
          </a:p>
          <a:p>
            <a:r>
              <a:rPr lang="en-US" sz="3600" dirty="0"/>
              <a:t>Is the literature review incomplete, biased, or outdated? Does it fail to adequately address the context of the research? </a:t>
            </a:r>
          </a:p>
        </p:txBody>
      </p:sp>
    </p:spTree>
    <p:extLst>
      <p:ext uri="{BB962C8B-B14F-4D97-AF65-F5344CB8AC3E}">
        <p14:creationId xmlns:p14="http://schemas.microsoft.com/office/powerpoint/2010/main" val="27378212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430A1-85E2-2D9E-B531-7DD575D3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2F471-54FD-82AA-434A-B7D57D977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Strengths:</a:t>
            </a:r>
          </a:p>
          <a:p>
            <a:r>
              <a:rPr lang="en-US" sz="3600" dirty="0"/>
              <a:t>Is the methodology appropriate for the research question and objectives? Are the methods clearly described and justified?</a:t>
            </a:r>
          </a:p>
          <a:p>
            <a:pPr marL="0" indent="0">
              <a:buNone/>
            </a:pPr>
            <a:r>
              <a:rPr lang="en-US" sz="3600" b="1" dirty="0"/>
              <a:t>Weaknesses:</a:t>
            </a:r>
          </a:p>
          <a:p>
            <a:r>
              <a:rPr lang="en-US" sz="3600" dirty="0"/>
              <a:t>Is the methodology flawed or biased? Are the methods poorly described or not replicable? </a:t>
            </a:r>
          </a:p>
        </p:txBody>
      </p:sp>
    </p:spTree>
    <p:extLst>
      <p:ext uri="{BB962C8B-B14F-4D97-AF65-F5344CB8AC3E}">
        <p14:creationId xmlns:p14="http://schemas.microsoft.com/office/powerpoint/2010/main" val="2300007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DE2D-DA13-097E-4D7C-38CD42C827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8E025-83A1-85B4-8C23-CA6FC7431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Strengths:</a:t>
            </a:r>
          </a:p>
          <a:p>
            <a:r>
              <a:rPr lang="en-US" sz="3600" dirty="0"/>
              <a:t>Is the data analysis appropriate and rigorous? Are the statistical methods used justified and valid?</a:t>
            </a:r>
          </a:p>
          <a:p>
            <a:pPr marL="0" indent="0">
              <a:buNone/>
            </a:pPr>
            <a:r>
              <a:rPr lang="en-US" sz="3600" b="1" dirty="0"/>
              <a:t>Weaknesses:</a:t>
            </a:r>
          </a:p>
          <a:p>
            <a:r>
              <a:rPr lang="en-US" sz="3600" dirty="0"/>
              <a:t>Are the data analysis methods flawed or inappropriate? Are the results misinterpreted or overgeneralized? </a:t>
            </a:r>
          </a:p>
        </p:txBody>
      </p:sp>
    </p:spTree>
    <p:extLst>
      <p:ext uri="{BB962C8B-B14F-4D97-AF65-F5344CB8AC3E}">
        <p14:creationId xmlns:p14="http://schemas.microsoft.com/office/powerpoint/2010/main" val="10537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7AF7-E1D8-257E-EA67-C5C1B68DB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Results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DF5C0-926D-7E6D-CC68-F78CA8034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b="1" dirty="0"/>
              <a:t>Strengths:</a:t>
            </a:r>
          </a:p>
          <a:p>
            <a:r>
              <a:rPr lang="en-US" sz="3600" dirty="0"/>
              <a:t>Are the results presented clearly and objectively? Do they support the conclusions drawn?</a:t>
            </a:r>
          </a:p>
          <a:p>
            <a:pPr marL="0" indent="0">
              <a:buNone/>
            </a:pPr>
            <a:r>
              <a:rPr lang="en-US" sz="3600" b="1" dirty="0"/>
              <a:t>Weaknesses:</a:t>
            </a:r>
          </a:p>
          <a:p>
            <a:r>
              <a:rPr lang="en-US" sz="3600" dirty="0"/>
              <a:t>Are the results presented in a confusing or misleading way? Do they fail to address the research question or objectives? </a:t>
            </a:r>
          </a:p>
        </p:txBody>
      </p:sp>
    </p:spTree>
    <p:extLst>
      <p:ext uri="{BB962C8B-B14F-4D97-AF65-F5344CB8AC3E}">
        <p14:creationId xmlns:p14="http://schemas.microsoft.com/office/powerpoint/2010/main" val="228512193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{5CC4BB5A-B47A-45BF-AD85-01F2F844A097}tf78853419_win32</Template>
  <TotalTime>6916</TotalTime>
  <Words>1041</Words>
  <Application>Microsoft Office PowerPoint</Application>
  <PresentationFormat>Widescreen</PresentationFormat>
  <Paragraphs>102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Franklin Gothic Book</vt:lpstr>
      <vt:lpstr>Franklin Gothic Demi</vt:lpstr>
      <vt:lpstr>Google Sans</vt:lpstr>
      <vt:lpstr>Helvetica</vt:lpstr>
      <vt:lpstr>Open Sans</vt:lpstr>
      <vt:lpstr>Custom</vt:lpstr>
      <vt:lpstr>Research Methodology   CS 5001   Instructor: Dr. Ramoza Ahsan</vt:lpstr>
      <vt:lpstr>Agenda</vt:lpstr>
      <vt:lpstr>Contact Details</vt:lpstr>
      <vt:lpstr>Identify Strengths and Weaknesses</vt:lpstr>
      <vt:lpstr>1. Research Question and Scope</vt:lpstr>
      <vt:lpstr>2. Literature Review</vt:lpstr>
      <vt:lpstr>3. Methodology</vt:lpstr>
      <vt:lpstr>4. Data Analysis</vt:lpstr>
      <vt:lpstr>5. Results and Discussion</vt:lpstr>
      <vt:lpstr>6. Conclusion and Abstract</vt:lpstr>
      <vt:lpstr>7. Comparison with Other Studies</vt:lpstr>
      <vt:lpstr>Other Considerations</vt:lpstr>
      <vt:lpstr>Another Approach</vt:lpstr>
      <vt:lpstr>Another Approach</vt:lpstr>
      <vt:lpstr>Another Approach</vt:lpstr>
      <vt:lpstr>Another Approach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Ramoza Ahsan</dc:creator>
  <cp:lastModifiedBy>Ramoza Ahsan</cp:lastModifiedBy>
  <cp:revision>95</cp:revision>
  <dcterms:created xsi:type="dcterms:W3CDTF">2025-01-23T10:00:25Z</dcterms:created>
  <dcterms:modified xsi:type="dcterms:W3CDTF">2025-04-04T16:32:48Z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