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6" r:id="rId1"/>
  </p:sldMasterIdLst>
  <p:notesMasterIdLst>
    <p:notesMasterId r:id="rId31"/>
  </p:notesMasterIdLst>
  <p:sldIdLst>
    <p:sldId id="256" r:id="rId2"/>
    <p:sldId id="257" r:id="rId3"/>
    <p:sldId id="276" r:id="rId4"/>
    <p:sldId id="259" r:id="rId5"/>
    <p:sldId id="260" r:id="rId6"/>
    <p:sldId id="265" r:id="rId7"/>
    <p:sldId id="261" r:id="rId8"/>
    <p:sldId id="262" r:id="rId9"/>
    <p:sldId id="290" r:id="rId10"/>
    <p:sldId id="293" r:id="rId11"/>
    <p:sldId id="266" r:id="rId12"/>
    <p:sldId id="286" r:id="rId13"/>
    <p:sldId id="287" r:id="rId14"/>
    <p:sldId id="267" r:id="rId15"/>
    <p:sldId id="268" r:id="rId16"/>
    <p:sldId id="295" r:id="rId17"/>
    <p:sldId id="263" r:id="rId18"/>
    <p:sldId id="269" r:id="rId19"/>
    <p:sldId id="270" r:id="rId20"/>
    <p:sldId id="271" r:id="rId21"/>
    <p:sldId id="272" r:id="rId22"/>
    <p:sldId id="273" r:id="rId23"/>
    <p:sldId id="294" r:id="rId24"/>
    <p:sldId id="274" r:id="rId25"/>
    <p:sldId id="264" r:id="rId26"/>
    <p:sldId id="275" r:id="rId27"/>
    <p:sldId id="291" r:id="rId28"/>
    <p:sldId id="277" r:id="rId29"/>
    <p:sldId id="284"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a:ea typeface="+mn-ea"/>
        <a:cs typeface="+mn-cs"/>
      </a:defRPr>
    </a:lvl1pPr>
    <a:lvl2pPr marL="457200" algn="l" rtl="0" eaLnBrk="0" fontAlgn="base" hangingPunct="0">
      <a:spcBef>
        <a:spcPct val="0"/>
      </a:spcBef>
      <a:spcAft>
        <a:spcPct val="0"/>
      </a:spcAft>
      <a:defRPr kern="1200">
        <a:solidFill>
          <a:schemeClr val="tx1"/>
        </a:solidFill>
        <a:latin typeface="Times"/>
        <a:ea typeface="+mn-ea"/>
        <a:cs typeface="+mn-cs"/>
      </a:defRPr>
    </a:lvl2pPr>
    <a:lvl3pPr marL="914400" algn="l" rtl="0" eaLnBrk="0" fontAlgn="base" hangingPunct="0">
      <a:spcBef>
        <a:spcPct val="0"/>
      </a:spcBef>
      <a:spcAft>
        <a:spcPct val="0"/>
      </a:spcAft>
      <a:defRPr kern="1200">
        <a:solidFill>
          <a:schemeClr val="tx1"/>
        </a:solidFill>
        <a:latin typeface="Times"/>
        <a:ea typeface="+mn-ea"/>
        <a:cs typeface="+mn-cs"/>
      </a:defRPr>
    </a:lvl3pPr>
    <a:lvl4pPr marL="1371600" algn="l" rtl="0" eaLnBrk="0" fontAlgn="base" hangingPunct="0">
      <a:spcBef>
        <a:spcPct val="0"/>
      </a:spcBef>
      <a:spcAft>
        <a:spcPct val="0"/>
      </a:spcAft>
      <a:defRPr kern="1200">
        <a:solidFill>
          <a:schemeClr val="tx1"/>
        </a:solidFill>
        <a:latin typeface="Times"/>
        <a:ea typeface="+mn-ea"/>
        <a:cs typeface="+mn-cs"/>
      </a:defRPr>
    </a:lvl4pPr>
    <a:lvl5pPr marL="1828800" algn="l" rtl="0" eaLnBrk="0" fontAlgn="base" hangingPunct="0">
      <a:spcBef>
        <a:spcPct val="0"/>
      </a:spcBef>
      <a:spcAft>
        <a:spcPct val="0"/>
      </a:spcAft>
      <a:defRPr kern="1200">
        <a:solidFill>
          <a:schemeClr val="tx1"/>
        </a:solidFill>
        <a:latin typeface="Times"/>
        <a:ea typeface="+mn-ea"/>
        <a:cs typeface="+mn-cs"/>
      </a:defRPr>
    </a:lvl5pPr>
    <a:lvl6pPr marL="2286000" algn="l" defTabSz="914400" rtl="0" eaLnBrk="1" latinLnBrk="0" hangingPunct="1">
      <a:defRPr kern="1200">
        <a:solidFill>
          <a:schemeClr val="tx1"/>
        </a:solidFill>
        <a:latin typeface="Times"/>
        <a:ea typeface="+mn-ea"/>
        <a:cs typeface="+mn-cs"/>
      </a:defRPr>
    </a:lvl6pPr>
    <a:lvl7pPr marL="2743200" algn="l" defTabSz="914400" rtl="0" eaLnBrk="1" latinLnBrk="0" hangingPunct="1">
      <a:defRPr kern="1200">
        <a:solidFill>
          <a:schemeClr val="tx1"/>
        </a:solidFill>
        <a:latin typeface="Times"/>
        <a:ea typeface="+mn-ea"/>
        <a:cs typeface="+mn-cs"/>
      </a:defRPr>
    </a:lvl7pPr>
    <a:lvl8pPr marL="3200400" algn="l" defTabSz="914400" rtl="0" eaLnBrk="1" latinLnBrk="0" hangingPunct="1">
      <a:defRPr kern="1200">
        <a:solidFill>
          <a:schemeClr val="tx1"/>
        </a:solidFill>
        <a:latin typeface="Times"/>
        <a:ea typeface="+mn-ea"/>
        <a:cs typeface="+mn-cs"/>
      </a:defRPr>
    </a:lvl8pPr>
    <a:lvl9pPr marL="3657600" algn="l" defTabSz="914400" rtl="0" eaLnBrk="1" latinLnBrk="0" hangingPunct="1">
      <a:defRPr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54" d="100"/>
          <a:sy n="54" d="100"/>
        </p:scale>
        <p:origin x="1200"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E332E-49BF-4C39-8767-EFD003DA346E}" type="datetimeFigureOut">
              <a:rPr lang="en-US" smtClean="0"/>
              <a:t>3/14/2025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2655A-6667-427C-AC96-F16B2FA06F2F}" type="slidenum">
              <a:rPr lang="en-US" smtClean="0"/>
              <a:t>‹#›</a:t>
            </a:fld>
            <a:endParaRPr lang="en-US"/>
          </a:p>
        </p:txBody>
      </p:sp>
    </p:spTree>
    <p:extLst>
      <p:ext uri="{BB962C8B-B14F-4D97-AF65-F5344CB8AC3E}">
        <p14:creationId xmlns:p14="http://schemas.microsoft.com/office/powerpoint/2010/main" val="204008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0A2D6F4-07E5-4C7D-A1DA-C9E9A01C0649}"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C645-DEA8-4396-9B2E-64F9F5D171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5D8F8-236B-4DE5-95F1-3EB54DEA501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81075" y="228600"/>
            <a:ext cx="7239000" cy="838200"/>
          </a:xfrm>
        </p:spPr>
        <p:txBody>
          <a:bodyPr/>
          <a:lstStyle/>
          <a:p>
            <a:r>
              <a:rPr lang="en-US"/>
              <a:t>Click to edit Master title style</a:t>
            </a:r>
          </a:p>
        </p:txBody>
      </p:sp>
      <p:sp>
        <p:nvSpPr>
          <p:cNvPr id="3" name="Text Placeholder 2"/>
          <p:cNvSpPr>
            <a:spLocks noGrp="1"/>
          </p:cNvSpPr>
          <p:nvPr>
            <p:ph type="body" sz="half" idx="1"/>
          </p:nvPr>
        </p:nvSpPr>
        <p:spPr>
          <a:xfrm>
            <a:off x="981075" y="1524000"/>
            <a:ext cx="35814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714875" y="1524000"/>
            <a:ext cx="3581400" cy="4343400"/>
          </a:xfrm>
        </p:spPr>
        <p:txBody>
          <a:bodyPr/>
          <a:lstStyle/>
          <a:p>
            <a:endParaRPr lang="en-US"/>
          </a:p>
        </p:txBody>
      </p:sp>
      <p:sp>
        <p:nvSpPr>
          <p:cNvPr id="5" name="Date Placeholder 4"/>
          <p:cNvSpPr>
            <a:spLocks noGrp="1"/>
          </p:cNvSpPr>
          <p:nvPr>
            <p:ph type="dt" sz="half" idx="10"/>
          </p:nvPr>
        </p:nvSpPr>
        <p:spPr>
          <a:xfrm>
            <a:off x="1447800" y="6324600"/>
            <a:ext cx="1143000" cy="304800"/>
          </a:xfrm>
        </p:spPr>
        <p:txBody>
          <a:bodyPr/>
          <a:lstStyle>
            <a:lvl1pPr>
              <a:defRPr/>
            </a:lvl1pPr>
          </a:lstStyle>
          <a:p>
            <a:endParaRPr lang="en-US"/>
          </a:p>
        </p:txBody>
      </p:sp>
      <p:sp>
        <p:nvSpPr>
          <p:cNvPr id="6" name="Footer Placeholder 5"/>
          <p:cNvSpPr>
            <a:spLocks noGrp="1"/>
          </p:cNvSpPr>
          <p:nvPr>
            <p:ph type="ftr" sz="quarter" idx="11"/>
          </p:nvPr>
        </p:nvSpPr>
        <p:spPr>
          <a:xfrm>
            <a:off x="2971800" y="6324600"/>
            <a:ext cx="42672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7696200" y="6324600"/>
            <a:ext cx="466725" cy="304800"/>
          </a:xfrm>
        </p:spPr>
        <p:txBody>
          <a:bodyPr/>
          <a:lstStyle>
            <a:lvl1pPr>
              <a:defRPr/>
            </a:lvl1pPr>
          </a:lstStyle>
          <a:p>
            <a:fld id="{AE20381B-8FA7-40B4-A066-72A345A38E1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81075" y="228600"/>
            <a:ext cx="7239000" cy="838200"/>
          </a:xfrm>
        </p:spPr>
        <p:txBody>
          <a:bodyPr/>
          <a:lstStyle/>
          <a:p>
            <a:r>
              <a:rPr lang="en-US"/>
              <a:t>Click to edit Master title style</a:t>
            </a:r>
          </a:p>
        </p:txBody>
      </p:sp>
      <p:sp>
        <p:nvSpPr>
          <p:cNvPr id="3" name="Content Placeholder 2"/>
          <p:cNvSpPr>
            <a:spLocks noGrp="1"/>
          </p:cNvSpPr>
          <p:nvPr>
            <p:ph sz="half" idx="1"/>
          </p:nvPr>
        </p:nvSpPr>
        <p:spPr>
          <a:xfrm>
            <a:off x="981075" y="1524000"/>
            <a:ext cx="35814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14875" y="1524000"/>
            <a:ext cx="35814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447800" y="6324600"/>
            <a:ext cx="1143000" cy="304800"/>
          </a:xfrm>
        </p:spPr>
        <p:txBody>
          <a:bodyPr/>
          <a:lstStyle>
            <a:lvl1pPr>
              <a:defRPr/>
            </a:lvl1pPr>
          </a:lstStyle>
          <a:p>
            <a:endParaRPr lang="en-US"/>
          </a:p>
        </p:txBody>
      </p:sp>
      <p:sp>
        <p:nvSpPr>
          <p:cNvPr id="6" name="Footer Placeholder 5"/>
          <p:cNvSpPr>
            <a:spLocks noGrp="1"/>
          </p:cNvSpPr>
          <p:nvPr>
            <p:ph type="ftr" sz="quarter" idx="11"/>
          </p:nvPr>
        </p:nvSpPr>
        <p:spPr>
          <a:xfrm>
            <a:off x="2971800" y="6324600"/>
            <a:ext cx="42672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7696200" y="6324600"/>
            <a:ext cx="466725" cy="304800"/>
          </a:xfrm>
        </p:spPr>
        <p:txBody>
          <a:bodyPr/>
          <a:lstStyle>
            <a:lvl1pPr>
              <a:defRPr/>
            </a:lvl1pPr>
          </a:lstStyle>
          <a:p>
            <a:fld id="{E1DD7FE6-EC62-4072-B528-DB285E8427E7}"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81075" y="228600"/>
            <a:ext cx="7239000" cy="838200"/>
          </a:xfrm>
        </p:spPr>
        <p:txBody>
          <a:bodyPr/>
          <a:lstStyle/>
          <a:p>
            <a:r>
              <a:rPr lang="en-US"/>
              <a:t>Click to edit Master title style</a:t>
            </a:r>
          </a:p>
        </p:txBody>
      </p:sp>
      <p:sp>
        <p:nvSpPr>
          <p:cNvPr id="3" name="Text Placeholder 2"/>
          <p:cNvSpPr>
            <a:spLocks noGrp="1"/>
          </p:cNvSpPr>
          <p:nvPr>
            <p:ph type="body" sz="half" idx="1"/>
          </p:nvPr>
        </p:nvSpPr>
        <p:spPr>
          <a:xfrm>
            <a:off x="981075" y="1524000"/>
            <a:ext cx="35814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714875" y="1524000"/>
            <a:ext cx="3581400" cy="4343400"/>
          </a:xfrm>
        </p:spPr>
        <p:txBody>
          <a:bodyPr/>
          <a:lstStyle/>
          <a:p>
            <a:endParaRPr lang="en-US"/>
          </a:p>
        </p:txBody>
      </p:sp>
      <p:sp>
        <p:nvSpPr>
          <p:cNvPr id="5" name="Date Placeholder 4"/>
          <p:cNvSpPr>
            <a:spLocks noGrp="1"/>
          </p:cNvSpPr>
          <p:nvPr>
            <p:ph type="dt" sz="half" idx="10"/>
          </p:nvPr>
        </p:nvSpPr>
        <p:spPr>
          <a:xfrm>
            <a:off x="1447800" y="6324600"/>
            <a:ext cx="1143000" cy="304800"/>
          </a:xfrm>
        </p:spPr>
        <p:txBody>
          <a:bodyPr/>
          <a:lstStyle>
            <a:lvl1pPr>
              <a:defRPr/>
            </a:lvl1pPr>
          </a:lstStyle>
          <a:p>
            <a:endParaRPr lang="en-US"/>
          </a:p>
        </p:txBody>
      </p:sp>
      <p:sp>
        <p:nvSpPr>
          <p:cNvPr id="6" name="Footer Placeholder 5"/>
          <p:cNvSpPr>
            <a:spLocks noGrp="1"/>
          </p:cNvSpPr>
          <p:nvPr>
            <p:ph type="ftr" sz="quarter" idx="11"/>
          </p:nvPr>
        </p:nvSpPr>
        <p:spPr>
          <a:xfrm>
            <a:off x="2971800" y="6324600"/>
            <a:ext cx="42672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7696200" y="6324600"/>
            <a:ext cx="466725" cy="304800"/>
          </a:xfrm>
        </p:spPr>
        <p:txBody>
          <a:bodyPr/>
          <a:lstStyle>
            <a:lvl1pPr>
              <a:defRPr/>
            </a:lvl1pPr>
          </a:lstStyle>
          <a:p>
            <a:fld id="{0A2C210B-BE3F-4236-A869-8EFACAEBE4D6}"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81075" y="228600"/>
            <a:ext cx="7239000" cy="838200"/>
          </a:xfrm>
        </p:spPr>
        <p:txBody>
          <a:bodyPr/>
          <a:lstStyle/>
          <a:p>
            <a:r>
              <a:rPr lang="en-US"/>
              <a:t>Click to edit Master title style</a:t>
            </a:r>
          </a:p>
        </p:txBody>
      </p:sp>
      <p:sp>
        <p:nvSpPr>
          <p:cNvPr id="3" name="ClipArt Placeholder 2"/>
          <p:cNvSpPr>
            <a:spLocks noGrp="1"/>
          </p:cNvSpPr>
          <p:nvPr>
            <p:ph type="clipArt" sz="half" idx="1"/>
          </p:nvPr>
        </p:nvSpPr>
        <p:spPr>
          <a:xfrm>
            <a:off x="981075" y="1524000"/>
            <a:ext cx="3581400" cy="4343400"/>
          </a:xfrm>
        </p:spPr>
        <p:txBody>
          <a:bodyPr/>
          <a:lstStyle/>
          <a:p>
            <a:endParaRPr lang="en-US"/>
          </a:p>
        </p:txBody>
      </p:sp>
      <p:sp>
        <p:nvSpPr>
          <p:cNvPr id="4" name="Text Placeholder 3"/>
          <p:cNvSpPr>
            <a:spLocks noGrp="1"/>
          </p:cNvSpPr>
          <p:nvPr>
            <p:ph type="body" sz="half" idx="2"/>
          </p:nvPr>
        </p:nvSpPr>
        <p:spPr>
          <a:xfrm>
            <a:off x="4714875" y="1524000"/>
            <a:ext cx="35814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447800" y="6324600"/>
            <a:ext cx="1143000" cy="304800"/>
          </a:xfrm>
        </p:spPr>
        <p:txBody>
          <a:bodyPr/>
          <a:lstStyle>
            <a:lvl1pPr>
              <a:defRPr/>
            </a:lvl1pPr>
          </a:lstStyle>
          <a:p>
            <a:endParaRPr lang="en-US"/>
          </a:p>
        </p:txBody>
      </p:sp>
      <p:sp>
        <p:nvSpPr>
          <p:cNvPr id="6" name="Footer Placeholder 5"/>
          <p:cNvSpPr>
            <a:spLocks noGrp="1"/>
          </p:cNvSpPr>
          <p:nvPr>
            <p:ph type="ftr" sz="quarter" idx="11"/>
          </p:nvPr>
        </p:nvSpPr>
        <p:spPr>
          <a:xfrm>
            <a:off x="2971800" y="6324600"/>
            <a:ext cx="4267200" cy="304800"/>
          </a:xfrm>
        </p:spPr>
        <p:txBody>
          <a:bodyPr/>
          <a:lstStyle>
            <a:lvl1pPr>
              <a:defRPr/>
            </a:lvl1pPr>
          </a:lstStyle>
          <a:p>
            <a:endParaRPr lang="en-US"/>
          </a:p>
        </p:txBody>
      </p:sp>
      <p:sp>
        <p:nvSpPr>
          <p:cNvPr id="7" name="Slide Number Placeholder 6"/>
          <p:cNvSpPr>
            <a:spLocks noGrp="1"/>
          </p:cNvSpPr>
          <p:nvPr>
            <p:ph type="sldNum" sz="quarter" idx="12"/>
          </p:nvPr>
        </p:nvSpPr>
        <p:spPr>
          <a:xfrm>
            <a:off x="7696200" y="6324600"/>
            <a:ext cx="466725" cy="304800"/>
          </a:xfrm>
        </p:spPr>
        <p:txBody>
          <a:bodyPr/>
          <a:lstStyle>
            <a:lvl1pPr>
              <a:defRPr/>
            </a:lvl1pPr>
          </a:lstStyle>
          <a:p>
            <a:fld id="{21F4D0D0-0C99-4DEA-802A-4C9147CFDE61}"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81075" y="228600"/>
            <a:ext cx="7239000" cy="838200"/>
          </a:xfrm>
        </p:spPr>
        <p:txBody>
          <a:bodyPr/>
          <a:lstStyle/>
          <a:p>
            <a:r>
              <a:rPr lang="en-US"/>
              <a:t>Click to edit Master title style</a:t>
            </a:r>
          </a:p>
        </p:txBody>
      </p:sp>
      <p:sp>
        <p:nvSpPr>
          <p:cNvPr id="3" name="Content Placeholder 2"/>
          <p:cNvSpPr>
            <a:spLocks noGrp="1"/>
          </p:cNvSpPr>
          <p:nvPr>
            <p:ph sz="quarter" idx="1"/>
          </p:nvPr>
        </p:nvSpPr>
        <p:spPr>
          <a:xfrm>
            <a:off x="981075" y="1524000"/>
            <a:ext cx="35814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14875" y="1524000"/>
            <a:ext cx="35814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981075" y="3771900"/>
            <a:ext cx="73152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1447800" y="6324600"/>
            <a:ext cx="1143000" cy="304800"/>
          </a:xfrm>
        </p:spPr>
        <p:txBody>
          <a:bodyPr/>
          <a:lstStyle>
            <a:lvl1pPr>
              <a:defRPr/>
            </a:lvl1pPr>
          </a:lstStyle>
          <a:p>
            <a:endParaRPr lang="en-US"/>
          </a:p>
        </p:txBody>
      </p:sp>
      <p:sp>
        <p:nvSpPr>
          <p:cNvPr id="7" name="Footer Placeholder 6"/>
          <p:cNvSpPr>
            <a:spLocks noGrp="1"/>
          </p:cNvSpPr>
          <p:nvPr>
            <p:ph type="ftr" sz="quarter" idx="11"/>
          </p:nvPr>
        </p:nvSpPr>
        <p:spPr>
          <a:xfrm>
            <a:off x="2971800" y="6324600"/>
            <a:ext cx="4267200" cy="304800"/>
          </a:xfrm>
        </p:spPr>
        <p:txBody>
          <a:bodyPr/>
          <a:lstStyle>
            <a:lvl1pPr>
              <a:defRPr/>
            </a:lvl1pPr>
          </a:lstStyle>
          <a:p>
            <a:endParaRPr lang="en-US"/>
          </a:p>
        </p:txBody>
      </p:sp>
      <p:sp>
        <p:nvSpPr>
          <p:cNvPr id="8" name="Slide Number Placeholder 7"/>
          <p:cNvSpPr>
            <a:spLocks noGrp="1"/>
          </p:cNvSpPr>
          <p:nvPr>
            <p:ph type="sldNum" sz="quarter" idx="12"/>
          </p:nvPr>
        </p:nvSpPr>
        <p:spPr>
          <a:xfrm>
            <a:off x="7696200" y="6324600"/>
            <a:ext cx="466725" cy="304800"/>
          </a:xfrm>
        </p:spPr>
        <p:txBody>
          <a:bodyPr/>
          <a:lstStyle>
            <a:lvl1pPr>
              <a:defRPr/>
            </a:lvl1pPr>
          </a:lstStyle>
          <a:p>
            <a:fld id="{D82FF0AD-8526-4720-AE9B-813AB5070EB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AAD2C-99B8-4750-B51C-0AB378FBE39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58ED4B-5C3F-4B54-92E2-DBFA53AD811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D64960-3E25-456B-B41D-7063D6DCB61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099646-66F8-4549-BAEE-9C6D926B9826}"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1BD12-0599-4E4E-B1E0-C183D8459D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C246B4-D29F-42CC-A758-47235316EF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1614EA-F5E5-4EAF-B27C-1BA17B99393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8F66FBE-91C6-44CA-8F57-4FAFFDD1690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D413771-F457-45C7-8450-220F1AE060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springfield.k12.pa.us/rguide/page8.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cademicintegrity.org/cai_research.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www.channelonenews.com/articles/2002/11/27/ap_cheating/" TargetMode="External"/><Relationship Id="rId2" Type="http://schemas.openxmlformats.org/officeDocument/2006/relationships/hyperlink" Target="http://www.cnn.com/2001/fyi/teachers.ednews/11/26/uva.ap/" TargetMode="External"/><Relationship Id="rId1" Type="http://schemas.openxmlformats.org/officeDocument/2006/relationships/slideLayout" Target="../slideLayouts/slideLayout2.xml"/><Relationship Id="rId4" Type="http://schemas.openxmlformats.org/officeDocument/2006/relationships/hyperlink" Target="http://www.foxnews.com/story/0,2933,71425,00.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www.pbs.org/newshour/newshour_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What is plagiarism?</a:t>
            </a:r>
          </a:p>
        </p:txBody>
      </p:sp>
      <p:sp>
        <p:nvSpPr>
          <p:cNvPr id="3" name="Subtitle 2">
            <a:extLst>
              <a:ext uri="{FF2B5EF4-FFF2-40B4-BE49-F238E27FC236}">
                <a16:creationId xmlns:a16="http://schemas.microsoft.com/office/drawing/2014/main" id="{15AE18F2-D2A7-8014-770C-82FAEFF73F2B}"/>
              </a:ext>
            </a:extLst>
          </p:cNvPr>
          <p:cNvSpPr>
            <a:spLocks noGrp="1"/>
          </p:cNvSpPr>
          <p:nvPr>
            <p:ph type="subTitle" idx="1"/>
          </p:nvPr>
        </p:nvSpPr>
        <p:spPr/>
        <p:txBody>
          <a:bodyPr/>
          <a:lstStyle/>
          <a:p>
            <a:r>
              <a:rPr lang="en-US" dirty="0"/>
              <a:t>Joyce </a:t>
            </a:r>
            <a:r>
              <a:rPr lang="en-US" dirty="0" err="1"/>
              <a:t>Valenza</a:t>
            </a:r>
            <a:endParaRPr lang="en-US" dirty="0"/>
          </a:p>
        </p:txBody>
      </p:sp>
      <p:sp>
        <p:nvSpPr>
          <p:cNvPr id="2" name="Slide Number Placeholder 1">
            <a:extLst>
              <a:ext uri="{FF2B5EF4-FFF2-40B4-BE49-F238E27FC236}">
                <a16:creationId xmlns:a16="http://schemas.microsoft.com/office/drawing/2014/main" id="{FD282507-2CF5-10B6-BF3D-685E0B67CC56}"/>
              </a:ext>
            </a:extLst>
          </p:cNvPr>
          <p:cNvSpPr>
            <a:spLocks noGrp="1"/>
          </p:cNvSpPr>
          <p:nvPr>
            <p:ph type="sldNum" sz="quarter" idx="12"/>
          </p:nvPr>
        </p:nvSpPr>
        <p:spPr/>
        <p:txBody>
          <a:bodyPr/>
          <a:lstStyle/>
          <a:p>
            <a:fld id="{60A2D6F4-07E5-4C7D-A1DA-C9E9A01C064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Consequences (cont’d)</a:t>
            </a:r>
          </a:p>
        </p:txBody>
      </p:sp>
      <p:sp>
        <p:nvSpPr>
          <p:cNvPr id="41987" name="Rectangle 3"/>
          <p:cNvSpPr>
            <a:spLocks noGrp="1" noChangeArrowheads="1"/>
          </p:cNvSpPr>
          <p:nvPr>
            <p:ph sz="quarter" idx="1"/>
          </p:nvPr>
        </p:nvSpPr>
        <p:spPr/>
        <p:txBody>
          <a:bodyPr/>
          <a:lstStyle/>
          <a:p>
            <a:pPr>
              <a:lnSpc>
                <a:spcPct val="90000"/>
              </a:lnSpc>
              <a:buFont typeface="Times"/>
              <a:buNone/>
            </a:pPr>
            <a:r>
              <a:rPr lang="en-US" sz="3600"/>
              <a:t>  Controversial New Jersey valedictorian denied her seat as a Harvard freshman when it discovered she plagiarized in a local newspaper.</a:t>
            </a:r>
            <a:endParaRPr lang="en-US" sz="2800"/>
          </a:p>
          <a:p>
            <a:pPr>
              <a:lnSpc>
                <a:spcPct val="90000"/>
              </a:lnSpc>
            </a:pPr>
            <a:endParaRPr lang="en-US" sz="2800"/>
          </a:p>
          <a:p>
            <a:pPr>
              <a:lnSpc>
                <a:spcPct val="90000"/>
              </a:lnSpc>
              <a:buFont typeface="Times"/>
              <a:buNone/>
            </a:pPr>
            <a:endParaRPr lang="en-US" sz="2000"/>
          </a:p>
        </p:txBody>
      </p:sp>
      <p:sp>
        <p:nvSpPr>
          <p:cNvPr id="2" name="Slide Number Placeholder 1">
            <a:extLst>
              <a:ext uri="{FF2B5EF4-FFF2-40B4-BE49-F238E27FC236}">
                <a16:creationId xmlns:a16="http://schemas.microsoft.com/office/drawing/2014/main" id="{92CB923C-8E7C-33D2-3BAA-91E3267C35F6}"/>
              </a:ext>
            </a:extLst>
          </p:cNvPr>
          <p:cNvSpPr>
            <a:spLocks noGrp="1"/>
          </p:cNvSpPr>
          <p:nvPr>
            <p:ph type="sldNum" sz="quarter" idx="12"/>
          </p:nvPr>
        </p:nvSpPr>
        <p:spPr/>
        <p:txBody>
          <a:bodyPr/>
          <a:lstStyle/>
          <a:p>
            <a:fld id="{0D1AAD2C-99B8-4750-B51C-0AB378FBE39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600"/>
              <a:t>Possible school consequences:</a:t>
            </a:r>
          </a:p>
        </p:txBody>
      </p:sp>
      <p:sp>
        <p:nvSpPr>
          <p:cNvPr id="13316" name="Rectangle 4"/>
          <p:cNvSpPr>
            <a:spLocks noGrp="1" noChangeArrowheads="1"/>
          </p:cNvSpPr>
          <p:nvPr>
            <p:ph type="body" sz="half" idx="2"/>
          </p:nvPr>
        </p:nvSpPr>
        <p:spPr>
          <a:xfrm>
            <a:off x="4724400" y="1295400"/>
            <a:ext cx="3581400" cy="4343400"/>
          </a:xfrm>
        </p:spPr>
        <p:txBody>
          <a:bodyPr/>
          <a:lstStyle/>
          <a:p>
            <a:pPr>
              <a:lnSpc>
                <a:spcPct val="90000"/>
              </a:lnSpc>
            </a:pPr>
            <a:r>
              <a:rPr lang="en-US" sz="2400"/>
              <a:t>“0” on the assignment</a:t>
            </a:r>
          </a:p>
          <a:p>
            <a:pPr>
              <a:lnSpc>
                <a:spcPct val="90000"/>
              </a:lnSpc>
            </a:pPr>
            <a:r>
              <a:rPr lang="en-US" sz="2400"/>
              <a:t>Parent notification</a:t>
            </a:r>
          </a:p>
          <a:p>
            <a:pPr>
              <a:lnSpc>
                <a:spcPct val="90000"/>
              </a:lnSpc>
            </a:pPr>
            <a:r>
              <a:rPr lang="en-US" sz="2400"/>
              <a:t>Referral to administrators</a:t>
            </a:r>
          </a:p>
          <a:p>
            <a:pPr>
              <a:lnSpc>
                <a:spcPct val="90000"/>
              </a:lnSpc>
            </a:pPr>
            <a:r>
              <a:rPr lang="en-US" sz="2400"/>
              <a:t>Suspension or dismissal from school activities--sports and extracurricular</a:t>
            </a:r>
          </a:p>
          <a:p>
            <a:pPr>
              <a:lnSpc>
                <a:spcPct val="90000"/>
              </a:lnSpc>
            </a:pPr>
            <a:r>
              <a:rPr lang="en-US" sz="2400"/>
              <a:t>Note on student record</a:t>
            </a:r>
          </a:p>
          <a:p>
            <a:pPr>
              <a:lnSpc>
                <a:spcPct val="90000"/>
              </a:lnSpc>
            </a:pPr>
            <a:r>
              <a:rPr lang="en-US" sz="2400"/>
              <a:t>Loss of reputation among the school community</a:t>
            </a:r>
          </a:p>
        </p:txBody>
      </p:sp>
      <p:sp>
        <p:nvSpPr>
          <p:cNvPr id="13318" name="WordArt 6"/>
          <p:cNvSpPr>
            <a:spLocks noChangeArrowheads="1" noChangeShapeType="1" noTextEdit="1"/>
          </p:cNvSpPr>
          <p:nvPr/>
        </p:nvSpPr>
        <p:spPr bwMode="auto">
          <a:xfrm>
            <a:off x="1447800" y="1981200"/>
            <a:ext cx="2667000" cy="1752600"/>
          </a:xfrm>
          <a:prstGeom prst="rect">
            <a:avLst/>
          </a:prstGeom>
        </p:spPr>
        <p:txBody>
          <a:bodyPr wrap="none" fromWordArt="1">
            <a:prstTxWarp prst="textPlain">
              <a:avLst>
                <a:gd name="adj" fmla="val 50000"/>
              </a:avLst>
            </a:prstTxWarp>
          </a:bodyPr>
          <a:lstStyle/>
          <a:p>
            <a:pPr algn="ctr"/>
            <a:r>
              <a:rPr lang="en-US" sz="36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Is it worth</a:t>
            </a:r>
          </a:p>
          <a:p>
            <a:pPr algn="ctr"/>
            <a:r>
              <a:rPr lang="en-US" sz="3600"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the risk?</a:t>
            </a:r>
          </a:p>
        </p:txBody>
      </p:sp>
      <p:pic>
        <p:nvPicPr>
          <p:cNvPr id="13319" name="Picture 7" descr="C:\Program Files\Office\Clipart\standard\stddir2\bs00267_.wmf"/>
          <p:cNvPicPr>
            <a:picLocks noChangeAspect="1" noChangeArrowheads="1"/>
          </p:cNvPicPr>
          <p:nvPr/>
        </p:nvPicPr>
        <p:blipFill>
          <a:blip r:embed="rId2" cstate="print"/>
          <a:srcRect/>
          <a:stretch>
            <a:fillRect/>
          </a:stretch>
        </p:blipFill>
        <p:spPr bwMode="auto">
          <a:xfrm>
            <a:off x="1905000" y="4038600"/>
            <a:ext cx="1770063" cy="1517650"/>
          </a:xfrm>
          <a:prstGeom prst="rect">
            <a:avLst/>
          </a:prstGeom>
          <a:noFill/>
        </p:spPr>
      </p:pic>
      <p:sp>
        <p:nvSpPr>
          <p:cNvPr id="2" name="Slide Number Placeholder 1">
            <a:extLst>
              <a:ext uri="{FF2B5EF4-FFF2-40B4-BE49-F238E27FC236}">
                <a16:creationId xmlns:a16="http://schemas.microsoft.com/office/drawing/2014/main" id="{4FF9683E-A0B7-E866-C196-F6D12E1C0B31}"/>
              </a:ext>
            </a:extLst>
          </p:cNvPr>
          <p:cNvSpPr>
            <a:spLocks noGrp="1"/>
          </p:cNvSpPr>
          <p:nvPr>
            <p:ph type="sldNum" sz="quarter" idx="12"/>
          </p:nvPr>
        </p:nvSpPr>
        <p:spPr/>
        <p:txBody>
          <a:bodyPr/>
          <a:lstStyle/>
          <a:p>
            <a:fld id="{21F4D0D0-0C99-4DEA-802A-4C9147CFDE6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Is this important?</a:t>
            </a:r>
          </a:p>
        </p:txBody>
      </p:sp>
      <p:sp>
        <p:nvSpPr>
          <p:cNvPr id="33795" name="Rectangle 3"/>
          <p:cNvSpPr>
            <a:spLocks noGrp="1" noChangeArrowheads="1"/>
          </p:cNvSpPr>
          <p:nvPr>
            <p:ph sz="quarter" idx="1"/>
          </p:nvPr>
        </p:nvSpPr>
        <p:spPr/>
        <p:txBody>
          <a:bodyPr/>
          <a:lstStyle/>
          <a:p>
            <a:pPr>
              <a:lnSpc>
                <a:spcPct val="90000"/>
              </a:lnSpc>
            </a:pPr>
            <a:r>
              <a:rPr lang="en-US" sz="2800"/>
              <a:t>What if:</a:t>
            </a:r>
          </a:p>
          <a:p>
            <a:pPr lvl="1">
              <a:lnSpc>
                <a:spcPct val="90000"/>
              </a:lnSpc>
            </a:pPr>
            <a:r>
              <a:rPr lang="en-US" sz="2400"/>
              <a:t>Your architect cheated his way through math class.  Will your new home be safe?</a:t>
            </a:r>
          </a:p>
          <a:p>
            <a:pPr lvl="1">
              <a:lnSpc>
                <a:spcPct val="90000"/>
              </a:lnSpc>
            </a:pPr>
            <a:r>
              <a:rPr lang="en-US" sz="2400"/>
              <a:t>Your lawyer paid for a copy of the bar exam to study.  Will the contract she wrote for you stand up in court?</a:t>
            </a:r>
          </a:p>
          <a:p>
            <a:pPr lvl="1">
              <a:lnSpc>
                <a:spcPct val="90000"/>
              </a:lnSpc>
            </a:pPr>
            <a:r>
              <a:rPr lang="en-US" sz="2400"/>
              <a:t>The accountant who does your taxes hired someone to write his papers and paid a stand-in to take his major tests? Does he know enough to complete your tax forms properly?</a:t>
            </a:r>
          </a:p>
          <a:p>
            <a:pPr lvl="3" algn="r">
              <a:lnSpc>
                <a:spcPct val="90000"/>
              </a:lnSpc>
              <a:buFont typeface="Times"/>
              <a:buNone/>
            </a:pPr>
            <a:r>
              <a:rPr lang="en-US" sz="1800"/>
              <a:t>(Lathrop and Foss 87)</a:t>
            </a:r>
          </a:p>
        </p:txBody>
      </p:sp>
      <p:sp>
        <p:nvSpPr>
          <p:cNvPr id="2" name="Slide Number Placeholder 1">
            <a:extLst>
              <a:ext uri="{FF2B5EF4-FFF2-40B4-BE49-F238E27FC236}">
                <a16:creationId xmlns:a16="http://schemas.microsoft.com/office/drawing/2014/main" id="{003787DF-2419-4C1D-2138-87C7F7678E6D}"/>
              </a:ext>
            </a:extLst>
          </p:cNvPr>
          <p:cNvSpPr>
            <a:spLocks noGrp="1"/>
          </p:cNvSpPr>
          <p:nvPr>
            <p:ph type="sldNum" sz="quarter" idx="12"/>
          </p:nvPr>
        </p:nvSpPr>
        <p:spPr/>
        <p:txBody>
          <a:bodyPr/>
          <a:lstStyle/>
          <a:p>
            <a:fld id="{0D1AAD2C-99B8-4750-B51C-0AB378FBE39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auto">
          <a:xfrm>
            <a:off x="1676400" y="1447800"/>
            <a:ext cx="2667000" cy="2286000"/>
          </a:xfrm>
          <a:prstGeom prst="wedgeEllipseCallout">
            <a:avLst>
              <a:gd name="adj1" fmla="val 63097"/>
              <a:gd name="adj2" fmla="val 63264"/>
            </a:avLst>
          </a:prstGeom>
          <a:solidFill>
            <a:schemeClr val="accent1"/>
          </a:solidFill>
          <a:ln w="9525">
            <a:solidFill>
              <a:schemeClr val="tx1"/>
            </a:solidFill>
            <a:miter lim="800000"/>
            <a:headEnd/>
            <a:tailEnd/>
          </a:ln>
          <a:effectLst/>
        </p:spPr>
        <p:txBody>
          <a:bodyPr wrap="none" anchor="ctr"/>
          <a:lstStyle/>
          <a:p>
            <a:pPr algn="ctr"/>
            <a:r>
              <a:rPr lang="en-US" sz="2800">
                <a:latin typeface="Arial" charset="0"/>
              </a:rPr>
              <a:t>Do I have </a:t>
            </a:r>
          </a:p>
          <a:p>
            <a:pPr algn="ctr"/>
            <a:r>
              <a:rPr lang="en-US" sz="2800">
                <a:latin typeface="Arial" charset="0"/>
              </a:rPr>
              <a:t>to cite </a:t>
            </a:r>
          </a:p>
          <a:p>
            <a:pPr algn="ctr"/>
            <a:r>
              <a:rPr lang="en-US" sz="2800">
                <a:latin typeface="Arial" charset="0"/>
              </a:rPr>
              <a:t>everything?</a:t>
            </a:r>
            <a:endParaRPr lang="en-US">
              <a:latin typeface="Papyrus" charset="0"/>
            </a:endParaRPr>
          </a:p>
        </p:txBody>
      </p:sp>
      <p:pic>
        <p:nvPicPr>
          <p:cNvPr id="34819" name="Picture 3"/>
          <p:cNvPicPr>
            <a:picLocks noChangeAspect="1" noChangeArrowheads="1"/>
          </p:cNvPicPr>
          <p:nvPr/>
        </p:nvPicPr>
        <p:blipFill>
          <a:blip r:embed="rId2" cstate="print"/>
          <a:srcRect/>
          <a:stretch>
            <a:fillRect/>
          </a:stretch>
        </p:blipFill>
        <p:spPr bwMode="auto">
          <a:xfrm>
            <a:off x="4572000" y="3519488"/>
            <a:ext cx="2438400" cy="2327275"/>
          </a:xfrm>
          <a:prstGeom prst="rect">
            <a:avLst/>
          </a:prstGeom>
          <a:noFill/>
        </p:spPr>
      </p:pic>
      <p:sp>
        <p:nvSpPr>
          <p:cNvPr id="2" name="Slide Number Placeholder 1">
            <a:extLst>
              <a:ext uri="{FF2B5EF4-FFF2-40B4-BE49-F238E27FC236}">
                <a16:creationId xmlns:a16="http://schemas.microsoft.com/office/drawing/2014/main" id="{F69F904D-FB3A-2C13-E633-479CA7F8E1C9}"/>
              </a:ext>
            </a:extLst>
          </p:cNvPr>
          <p:cNvSpPr>
            <a:spLocks noGrp="1"/>
          </p:cNvSpPr>
          <p:nvPr>
            <p:ph type="sldNum" sz="quarter" idx="12"/>
          </p:nvPr>
        </p:nvSpPr>
        <p:spPr/>
        <p:txBody>
          <a:bodyPr/>
          <a:lstStyle/>
          <a:p>
            <a:fld id="{A9C246B4-D29F-42CC-A758-47235316EFC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0"/>
            <a:ext cx="8001000" cy="1295400"/>
          </a:xfrm>
        </p:spPr>
        <p:txBody>
          <a:bodyPr/>
          <a:lstStyle/>
          <a:p>
            <a:r>
              <a:rPr lang="en-US" sz="4000"/>
              <a:t>Nope! </a:t>
            </a:r>
            <a:endParaRPr lang="en-US"/>
          </a:p>
        </p:txBody>
      </p:sp>
      <p:sp>
        <p:nvSpPr>
          <p:cNvPr id="14339" name="Rectangle 3"/>
          <p:cNvSpPr>
            <a:spLocks noGrp="1" noChangeArrowheads="1"/>
          </p:cNvSpPr>
          <p:nvPr>
            <p:ph sz="quarter" idx="1"/>
          </p:nvPr>
        </p:nvSpPr>
        <p:spPr>
          <a:xfrm>
            <a:off x="1066800" y="1447800"/>
            <a:ext cx="7315200" cy="4343400"/>
          </a:xfrm>
        </p:spPr>
        <p:txBody>
          <a:bodyPr/>
          <a:lstStyle/>
          <a:p>
            <a:r>
              <a:rPr lang="en-US"/>
              <a:t>Facts that are widely known, or</a:t>
            </a:r>
          </a:p>
          <a:p>
            <a:r>
              <a:rPr lang="en-US"/>
              <a:t>Information or judgments considered “common knowledge” </a:t>
            </a:r>
          </a:p>
          <a:p>
            <a:pPr>
              <a:buFontTx/>
              <a:buNone/>
            </a:pPr>
            <a:r>
              <a:rPr lang="en-US">
                <a:solidFill>
                  <a:schemeClr val="hlink"/>
                </a:solidFill>
              </a:rPr>
              <a:t>Do </a:t>
            </a:r>
            <a:r>
              <a:rPr lang="en-US" b="1">
                <a:solidFill>
                  <a:schemeClr val="hlink"/>
                </a:solidFill>
              </a:rPr>
              <a:t>NOT</a:t>
            </a:r>
            <a:r>
              <a:rPr lang="en-US">
                <a:solidFill>
                  <a:schemeClr val="hlink"/>
                </a:solidFill>
              </a:rPr>
              <a:t> have to be documented.</a:t>
            </a:r>
            <a:endParaRPr lang="en-US"/>
          </a:p>
        </p:txBody>
      </p:sp>
      <p:pic>
        <p:nvPicPr>
          <p:cNvPr id="14341" name="Picture 5"/>
          <p:cNvPicPr>
            <a:picLocks noChangeAspect="1" noChangeArrowheads="1"/>
          </p:cNvPicPr>
          <p:nvPr/>
        </p:nvPicPr>
        <p:blipFill>
          <a:blip r:embed="rId2" cstate="print"/>
          <a:srcRect/>
          <a:stretch>
            <a:fillRect/>
          </a:stretch>
        </p:blipFill>
        <p:spPr bwMode="auto">
          <a:xfrm>
            <a:off x="3048000" y="3962400"/>
            <a:ext cx="1885950" cy="1852613"/>
          </a:xfrm>
          <a:prstGeom prst="rect">
            <a:avLst/>
          </a:prstGeom>
          <a:noFill/>
        </p:spPr>
      </p:pic>
      <p:sp>
        <p:nvSpPr>
          <p:cNvPr id="14342" name="AutoShape 6"/>
          <p:cNvSpPr>
            <a:spLocks noChangeArrowheads="1"/>
          </p:cNvSpPr>
          <p:nvPr/>
        </p:nvSpPr>
        <p:spPr bwMode="auto">
          <a:xfrm>
            <a:off x="5029200" y="3733800"/>
            <a:ext cx="2362200" cy="1447800"/>
          </a:xfrm>
          <a:prstGeom prst="wedgeEllipseCallout">
            <a:avLst>
              <a:gd name="adj1" fmla="val -63306"/>
              <a:gd name="adj2" fmla="val 39472"/>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4343" name="Text Box 7"/>
          <p:cNvSpPr txBox="1">
            <a:spLocks noChangeArrowheads="1"/>
          </p:cNvSpPr>
          <p:nvPr/>
        </p:nvSpPr>
        <p:spPr bwMode="auto">
          <a:xfrm>
            <a:off x="5562600" y="3962400"/>
            <a:ext cx="1520825" cy="920750"/>
          </a:xfrm>
          <a:prstGeom prst="rect">
            <a:avLst/>
          </a:prstGeom>
          <a:noFill/>
          <a:ln w="9525">
            <a:noFill/>
            <a:miter lim="800000"/>
            <a:headEnd/>
            <a:tailEnd/>
          </a:ln>
          <a:effectLst/>
        </p:spPr>
        <p:txBody>
          <a:bodyPr wrap="none">
            <a:spAutoFit/>
          </a:bodyPr>
          <a:lstStyle/>
          <a:p>
            <a:pPr algn="ctr"/>
            <a:r>
              <a:rPr lang="en-US" b="1">
                <a:latin typeface="Tahoma" charset="0"/>
              </a:rPr>
              <a:t>Hooray for </a:t>
            </a:r>
          </a:p>
          <a:p>
            <a:pPr algn="ctr"/>
            <a:r>
              <a:rPr lang="en-US" b="1">
                <a:latin typeface="Tahoma" charset="0"/>
              </a:rPr>
              <a:t>common</a:t>
            </a:r>
          </a:p>
          <a:p>
            <a:pPr algn="ctr"/>
            <a:r>
              <a:rPr lang="en-US" b="1">
                <a:latin typeface="Tahoma" charset="0"/>
              </a:rPr>
              <a:t>knowledge!</a:t>
            </a:r>
          </a:p>
        </p:txBody>
      </p:sp>
      <p:sp>
        <p:nvSpPr>
          <p:cNvPr id="2" name="Slide Number Placeholder 1">
            <a:extLst>
              <a:ext uri="{FF2B5EF4-FFF2-40B4-BE49-F238E27FC236}">
                <a16:creationId xmlns:a16="http://schemas.microsoft.com/office/drawing/2014/main" id="{27B8F27E-72B4-F667-065D-CF816564DE13}"/>
              </a:ext>
            </a:extLst>
          </p:cNvPr>
          <p:cNvSpPr>
            <a:spLocks noGrp="1"/>
          </p:cNvSpPr>
          <p:nvPr>
            <p:ph type="sldNum" sz="quarter" idx="12"/>
          </p:nvPr>
        </p:nvSpPr>
        <p:spPr/>
        <p:txBody>
          <a:bodyPr/>
          <a:lstStyle/>
          <a:p>
            <a:fld id="{0D1AAD2C-99B8-4750-B51C-0AB378FBE395}"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ppt_x"/>
                                          </p:val>
                                        </p:tav>
                                        <p:tav tm="100000">
                                          <p:val>
                                            <p:strVal val="#ppt_x"/>
                                          </p:val>
                                        </p:tav>
                                      </p:tavLst>
                                    </p:anim>
                                    <p:anim calcmode="lin" valueType="num">
                                      <p:cBhvr additive="base">
                                        <p:cTn id="8" dur="500" fill="hold"/>
                                        <p:tgtEl>
                                          <p:spTgt spid="14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br>
              <a:rPr lang="en-US" sz="3200"/>
            </a:br>
            <a:r>
              <a:rPr lang="en-US" sz="3200"/>
              <a:t>Examples of common knowledge</a:t>
            </a:r>
            <a:br>
              <a:rPr lang="en-US" sz="3200"/>
            </a:br>
            <a:endParaRPr lang="en-US" sz="3200"/>
          </a:p>
        </p:txBody>
      </p:sp>
      <p:sp>
        <p:nvSpPr>
          <p:cNvPr id="15363" name="Rectangle 3"/>
          <p:cNvSpPr>
            <a:spLocks noGrp="1" noChangeArrowheads="1"/>
          </p:cNvSpPr>
          <p:nvPr>
            <p:ph sz="quarter" idx="1"/>
          </p:nvPr>
        </p:nvSpPr>
        <p:spPr/>
        <p:txBody>
          <a:bodyPr/>
          <a:lstStyle/>
          <a:p>
            <a:r>
              <a:rPr lang="en-US"/>
              <a:t>John Adams was our second president</a:t>
            </a:r>
          </a:p>
          <a:p>
            <a:r>
              <a:rPr lang="en-US"/>
              <a:t>The Japanese attacked Pearl Harbor on December 7, 1941</a:t>
            </a:r>
          </a:p>
          <a:p>
            <a:endParaRPr lang="en-US"/>
          </a:p>
        </p:txBody>
      </p:sp>
      <p:sp>
        <p:nvSpPr>
          <p:cNvPr id="15364" name="Text Box 4"/>
          <p:cNvSpPr txBox="1">
            <a:spLocks noChangeArrowheads="1"/>
          </p:cNvSpPr>
          <p:nvPr/>
        </p:nvSpPr>
        <p:spPr bwMode="auto">
          <a:xfrm>
            <a:off x="1219200" y="3733800"/>
            <a:ext cx="6872288" cy="2227263"/>
          </a:xfrm>
          <a:prstGeom prst="rect">
            <a:avLst/>
          </a:prstGeom>
          <a:noFill/>
          <a:ln w="9525">
            <a:noFill/>
            <a:miter lim="800000"/>
            <a:headEnd/>
            <a:tailEnd/>
          </a:ln>
          <a:effectLst/>
        </p:spPr>
        <p:txBody>
          <a:bodyPr>
            <a:spAutoFit/>
          </a:bodyPr>
          <a:lstStyle/>
          <a:p>
            <a:r>
              <a:rPr lang="en-US" sz="2800">
                <a:latin typeface="Arial" charset="0"/>
              </a:rPr>
              <a:t>If you see a fact in three or more sources, and you are fairly certain your readers already know this information, it is likely to be “common knowledge.” </a:t>
            </a:r>
          </a:p>
          <a:p>
            <a:r>
              <a:rPr lang="en-US" sz="2800">
                <a:latin typeface="Arial" charset="0"/>
              </a:rPr>
              <a:t>          But when in doubt, cite!</a:t>
            </a:r>
            <a:endParaRPr lang="en-US" sz="2400"/>
          </a:p>
        </p:txBody>
      </p:sp>
      <p:sp>
        <p:nvSpPr>
          <p:cNvPr id="2" name="Slide Number Placeholder 1">
            <a:extLst>
              <a:ext uri="{FF2B5EF4-FFF2-40B4-BE49-F238E27FC236}">
                <a16:creationId xmlns:a16="http://schemas.microsoft.com/office/drawing/2014/main" id="{9FD05820-7C39-3AE4-A1A0-6DB34B7C61B2}"/>
              </a:ext>
            </a:extLst>
          </p:cNvPr>
          <p:cNvSpPr>
            <a:spLocks noGrp="1"/>
          </p:cNvSpPr>
          <p:nvPr>
            <p:ph type="sldNum" sz="quarter" idx="12"/>
          </p:nvPr>
        </p:nvSpPr>
        <p:spPr/>
        <p:txBody>
          <a:bodyPr/>
          <a:lstStyle/>
          <a:p>
            <a:fld id="{0D1AAD2C-99B8-4750-B51C-0AB378FBE39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4000"/>
              <a:t>No need to document when:</a:t>
            </a:r>
            <a:endParaRPr lang="en-US"/>
          </a:p>
        </p:txBody>
      </p:sp>
      <p:sp>
        <p:nvSpPr>
          <p:cNvPr id="44035" name="Rectangle 3"/>
          <p:cNvSpPr>
            <a:spLocks noGrp="1" noChangeArrowheads="1"/>
          </p:cNvSpPr>
          <p:nvPr>
            <p:ph sz="quarter" idx="1"/>
          </p:nvPr>
        </p:nvSpPr>
        <p:spPr/>
        <p:txBody>
          <a:bodyPr/>
          <a:lstStyle/>
          <a:p>
            <a:r>
              <a:rPr lang="en-US"/>
              <a:t>You are discussing your own experiences, observations, or reactions</a:t>
            </a:r>
          </a:p>
          <a:p>
            <a:r>
              <a:rPr lang="en-US"/>
              <a:t>Compiling the results of original research, from science experiments, etc.</a:t>
            </a:r>
          </a:p>
          <a:p>
            <a:r>
              <a:rPr lang="en-US"/>
              <a:t>You are using </a:t>
            </a:r>
            <a:r>
              <a:rPr lang="en-US" i="1"/>
              <a:t>common knowledge</a:t>
            </a:r>
            <a:endParaRPr lang="en-US"/>
          </a:p>
        </p:txBody>
      </p:sp>
      <p:sp>
        <p:nvSpPr>
          <p:cNvPr id="2" name="Slide Number Placeholder 1">
            <a:extLst>
              <a:ext uri="{FF2B5EF4-FFF2-40B4-BE49-F238E27FC236}">
                <a16:creationId xmlns:a16="http://schemas.microsoft.com/office/drawing/2014/main" id="{98B86148-10D5-D674-34AF-0ACDDCF7010C}"/>
              </a:ext>
            </a:extLst>
          </p:cNvPr>
          <p:cNvSpPr>
            <a:spLocks noGrp="1"/>
          </p:cNvSpPr>
          <p:nvPr>
            <p:ph type="sldNum" sz="quarter" idx="12"/>
          </p:nvPr>
        </p:nvSpPr>
        <p:spPr/>
        <p:txBody>
          <a:bodyPr/>
          <a:lstStyle/>
          <a:p>
            <a:fld id="{0D1AAD2C-99B8-4750-B51C-0AB378FBE39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What’s the big deal?</a:t>
            </a:r>
          </a:p>
        </p:txBody>
      </p:sp>
      <p:sp>
        <p:nvSpPr>
          <p:cNvPr id="10244" name="Rectangle 4"/>
          <p:cNvSpPr>
            <a:spLocks noGrp="1" noChangeArrowheads="1"/>
          </p:cNvSpPr>
          <p:nvPr>
            <p:ph sz="quarter" idx="1"/>
          </p:nvPr>
        </p:nvSpPr>
        <p:spPr/>
        <p:txBody>
          <a:bodyPr/>
          <a:lstStyle/>
          <a:p>
            <a:endParaRPr lang="en-US" sz="2400"/>
          </a:p>
        </p:txBody>
      </p:sp>
      <p:sp>
        <p:nvSpPr>
          <p:cNvPr id="10246" name="AutoShape 6"/>
          <p:cNvSpPr>
            <a:spLocks noChangeArrowheads="1"/>
          </p:cNvSpPr>
          <p:nvPr/>
        </p:nvSpPr>
        <p:spPr bwMode="auto">
          <a:xfrm rot="-988922">
            <a:off x="1038225" y="1484313"/>
            <a:ext cx="2819400" cy="1981200"/>
          </a:xfrm>
          <a:prstGeom prst="wedgeEllipseCallout">
            <a:avLst>
              <a:gd name="adj1" fmla="val -11634"/>
              <a:gd name="adj2" fmla="val 86551"/>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10247" name="Text Box 7"/>
          <p:cNvSpPr txBox="1">
            <a:spLocks noChangeArrowheads="1"/>
          </p:cNvSpPr>
          <p:nvPr/>
        </p:nvSpPr>
        <p:spPr bwMode="auto">
          <a:xfrm rot="-1169117">
            <a:off x="1020763" y="1900238"/>
            <a:ext cx="2743200" cy="1368425"/>
          </a:xfrm>
          <a:prstGeom prst="rect">
            <a:avLst/>
          </a:prstGeom>
          <a:noFill/>
          <a:ln w="9525">
            <a:noFill/>
            <a:miter lim="800000"/>
            <a:headEnd/>
            <a:tailEnd/>
          </a:ln>
          <a:effectLst/>
        </p:spPr>
        <p:txBody>
          <a:bodyPr>
            <a:spAutoFit/>
          </a:bodyPr>
          <a:lstStyle/>
          <a:p>
            <a:pPr algn="ctr"/>
            <a:r>
              <a:rPr lang="en-US" sz="2400" b="1">
                <a:latin typeface="Comic Sans MS" charset="0"/>
              </a:rPr>
              <a:t>If I change a </a:t>
            </a:r>
          </a:p>
          <a:p>
            <a:pPr algn="ctr"/>
            <a:r>
              <a:rPr lang="en-US" sz="2400" b="1">
                <a:latin typeface="Comic Sans MS" charset="0"/>
              </a:rPr>
              <a:t>few words, I’m okay, right?</a:t>
            </a:r>
            <a:endParaRPr lang="en-US" sz="2400"/>
          </a:p>
        </p:txBody>
      </p:sp>
      <p:sp>
        <p:nvSpPr>
          <p:cNvPr id="10248" name="AutoShape 8"/>
          <p:cNvSpPr>
            <a:spLocks noChangeArrowheads="1"/>
          </p:cNvSpPr>
          <p:nvPr/>
        </p:nvSpPr>
        <p:spPr bwMode="auto">
          <a:xfrm rot="437168">
            <a:off x="4659313" y="1728788"/>
            <a:ext cx="3581400" cy="2133600"/>
          </a:xfrm>
          <a:prstGeom prst="wedgeRoundRectCallout">
            <a:avLst>
              <a:gd name="adj1" fmla="val -8375"/>
              <a:gd name="adj2" fmla="val 85153"/>
              <a:gd name="adj3" fmla="val 16667"/>
            </a:avLst>
          </a:prstGeom>
          <a:solidFill>
            <a:schemeClr val="accent1"/>
          </a:solidFill>
          <a:ln w="9525">
            <a:solidFill>
              <a:schemeClr val="tx1"/>
            </a:solidFill>
            <a:miter lim="800000"/>
            <a:headEnd/>
            <a:tailEnd/>
          </a:ln>
          <a:effectLst/>
        </p:spPr>
        <p:txBody>
          <a:bodyPr wrap="none" anchor="ctr"/>
          <a:lstStyle/>
          <a:p>
            <a:pPr algn="ctr"/>
            <a:r>
              <a:rPr lang="en-US" sz="2400" b="1">
                <a:latin typeface="Comic Sans MS" charset="0"/>
              </a:rPr>
              <a:t>Wrong! Paraphrasing </a:t>
            </a:r>
          </a:p>
          <a:p>
            <a:pPr algn="ctr"/>
            <a:r>
              <a:rPr lang="en-US" sz="2400" b="1">
                <a:latin typeface="Comic Sans MS" charset="0"/>
              </a:rPr>
              <a:t>original ideas without </a:t>
            </a:r>
          </a:p>
          <a:p>
            <a:pPr algn="ctr"/>
            <a:r>
              <a:rPr lang="en-US" sz="2400" b="1">
                <a:latin typeface="Comic Sans MS" charset="0"/>
              </a:rPr>
              <a:t>documenting</a:t>
            </a:r>
          </a:p>
          <a:p>
            <a:pPr algn="ctr"/>
            <a:r>
              <a:rPr lang="en-US" sz="2400" b="1">
                <a:latin typeface="Comic Sans MS" charset="0"/>
              </a:rPr>
              <a:t>your source,</a:t>
            </a:r>
          </a:p>
          <a:p>
            <a:pPr algn="ctr"/>
            <a:r>
              <a:rPr lang="en-US" sz="2400" b="1">
                <a:latin typeface="Comic Sans MS" charset="0"/>
              </a:rPr>
              <a:t> is plagiarism too!</a:t>
            </a:r>
            <a:endParaRPr lang="en-US" sz="2400">
              <a:latin typeface="Comic Sans MS" charset="0"/>
            </a:endParaRPr>
          </a:p>
        </p:txBody>
      </p:sp>
      <p:pic>
        <p:nvPicPr>
          <p:cNvPr id="10249" name="Picture 9" descr="C:\Program Files\Office\Clipart\standard\stddir4\pe03635_.wmf"/>
          <p:cNvPicPr>
            <a:picLocks noChangeAspect="1" noChangeArrowheads="1"/>
          </p:cNvPicPr>
          <p:nvPr/>
        </p:nvPicPr>
        <p:blipFill>
          <a:blip r:embed="rId2" cstate="print"/>
          <a:srcRect/>
          <a:stretch>
            <a:fillRect/>
          </a:stretch>
        </p:blipFill>
        <p:spPr bwMode="auto">
          <a:xfrm>
            <a:off x="5562600" y="4191000"/>
            <a:ext cx="1466850" cy="1716088"/>
          </a:xfrm>
          <a:prstGeom prst="rect">
            <a:avLst/>
          </a:prstGeom>
          <a:noFill/>
        </p:spPr>
      </p:pic>
      <p:pic>
        <p:nvPicPr>
          <p:cNvPr id="10250" name="Picture 10" descr="C:\Program Files\Office\Clipart\standard\stddir4\pe02604_.wmf"/>
          <p:cNvPicPr>
            <a:picLocks noChangeAspect="1" noChangeArrowheads="1"/>
          </p:cNvPicPr>
          <p:nvPr/>
        </p:nvPicPr>
        <p:blipFill>
          <a:blip r:embed="rId3" cstate="print"/>
          <a:srcRect/>
          <a:stretch>
            <a:fillRect/>
          </a:stretch>
        </p:blipFill>
        <p:spPr bwMode="auto">
          <a:xfrm>
            <a:off x="1981200" y="4343400"/>
            <a:ext cx="1747838" cy="1430338"/>
          </a:xfrm>
          <a:prstGeom prst="rect">
            <a:avLst/>
          </a:prstGeom>
          <a:noFill/>
        </p:spPr>
      </p:pic>
      <p:sp>
        <p:nvSpPr>
          <p:cNvPr id="2" name="Slide Number Placeholder 1">
            <a:extLst>
              <a:ext uri="{FF2B5EF4-FFF2-40B4-BE49-F238E27FC236}">
                <a16:creationId xmlns:a16="http://schemas.microsoft.com/office/drawing/2014/main" id="{D12EA939-5E98-0E7C-67F4-8E47DEEC0B6E}"/>
              </a:ext>
            </a:extLst>
          </p:cNvPr>
          <p:cNvSpPr>
            <a:spLocks noGrp="1"/>
          </p:cNvSpPr>
          <p:nvPr>
            <p:ph type="sldNum" sz="quarter" idx="12"/>
          </p:nvPr>
        </p:nvSpPr>
        <p:spPr/>
        <p:txBody>
          <a:bodyPr/>
          <a:lstStyle/>
          <a:p>
            <a:fld id="{D82FF0AD-8526-4720-AE9B-813AB5070EB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sz="quarter" idx="1"/>
          </p:nvPr>
        </p:nvSpPr>
        <p:spPr>
          <a:xfrm>
            <a:off x="762000" y="1295400"/>
            <a:ext cx="7315200" cy="4343400"/>
          </a:xfrm>
        </p:spPr>
        <p:txBody>
          <a:bodyPr/>
          <a:lstStyle/>
          <a:p>
            <a:pPr algn="ctr">
              <a:buFont typeface="Times"/>
              <a:buNone/>
            </a:pPr>
            <a:endParaRPr lang="en-US" sz="4800"/>
          </a:p>
          <a:p>
            <a:pPr algn="ctr">
              <a:buFont typeface="Times"/>
              <a:buNone/>
            </a:pPr>
            <a:r>
              <a:rPr lang="en-US" sz="4800"/>
              <a:t>You can “borrow” from the works of others in your own work!</a:t>
            </a:r>
            <a:endParaRPr lang="en-US"/>
          </a:p>
        </p:txBody>
      </p:sp>
      <p:sp>
        <p:nvSpPr>
          <p:cNvPr id="2" name="Slide Number Placeholder 1">
            <a:extLst>
              <a:ext uri="{FF2B5EF4-FFF2-40B4-BE49-F238E27FC236}">
                <a16:creationId xmlns:a16="http://schemas.microsoft.com/office/drawing/2014/main" id="{5ED2FD2D-CCB8-FA31-A8EB-4869A85F1DA1}"/>
              </a:ext>
            </a:extLst>
          </p:cNvPr>
          <p:cNvSpPr>
            <a:spLocks noGrp="1"/>
          </p:cNvSpPr>
          <p:nvPr>
            <p:ph type="sldNum" sz="quarter" idx="12"/>
          </p:nvPr>
        </p:nvSpPr>
        <p:spPr/>
        <p:txBody>
          <a:bodyPr/>
          <a:lstStyle/>
          <a:p>
            <a:fld id="{0D1AAD2C-99B8-4750-B51C-0AB378FBE39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534275" cy="838200"/>
          </a:xfrm>
        </p:spPr>
        <p:txBody>
          <a:bodyPr/>
          <a:lstStyle/>
          <a:p>
            <a:r>
              <a:rPr lang="en-US"/>
              <a:t>Use these three strategies,</a:t>
            </a:r>
          </a:p>
        </p:txBody>
      </p:sp>
      <p:sp>
        <p:nvSpPr>
          <p:cNvPr id="17411" name="Rectangle 3"/>
          <p:cNvSpPr>
            <a:spLocks noGrp="1" noChangeArrowheads="1"/>
          </p:cNvSpPr>
          <p:nvPr>
            <p:ph sz="quarter" idx="1"/>
          </p:nvPr>
        </p:nvSpPr>
        <p:spPr/>
        <p:txBody>
          <a:bodyPr/>
          <a:lstStyle/>
          <a:p>
            <a:r>
              <a:rPr lang="en-US"/>
              <a:t>Quoting</a:t>
            </a:r>
          </a:p>
          <a:p>
            <a:r>
              <a:rPr lang="en-US"/>
              <a:t>Paraphrasing </a:t>
            </a:r>
          </a:p>
          <a:p>
            <a:r>
              <a:rPr lang="en-US"/>
              <a:t>Summarizing</a:t>
            </a:r>
          </a:p>
          <a:p>
            <a:endParaRPr lang="en-US"/>
          </a:p>
          <a:p>
            <a:pPr algn="ctr">
              <a:buFont typeface="Times"/>
              <a:buNone/>
            </a:pPr>
            <a:r>
              <a:rPr lang="en-US" sz="2800" i="1"/>
              <a:t>To blend source materials in with your own, making sure your own voice is heard.</a:t>
            </a:r>
            <a:endParaRPr lang="en-US" sz="2800">
              <a:solidFill>
                <a:srgbClr val="000000"/>
              </a:solidFill>
              <a:latin typeface="Times New Roman" charset="0"/>
            </a:endParaRPr>
          </a:p>
          <a:p>
            <a:endParaRPr lang="en-US"/>
          </a:p>
        </p:txBody>
      </p:sp>
      <p:sp>
        <p:nvSpPr>
          <p:cNvPr id="2" name="Slide Number Placeholder 1">
            <a:extLst>
              <a:ext uri="{FF2B5EF4-FFF2-40B4-BE49-F238E27FC236}">
                <a16:creationId xmlns:a16="http://schemas.microsoft.com/office/drawing/2014/main" id="{A5E456F8-8A3E-3F6C-E10C-606269F45A57}"/>
              </a:ext>
            </a:extLst>
          </p:cNvPr>
          <p:cNvSpPr>
            <a:spLocks noGrp="1"/>
          </p:cNvSpPr>
          <p:nvPr>
            <p:ph type="sldNum" sz="quarter" idx="12"/>
          </p:nvPr>
        </p:nvSpPr>
        <p:spPr/>
        <p:txBody>
          <a:bodyPr/>
          <a:lstStyle/>
          <a:p>
            <a:fld id="{0D1AAD2C-99B8-4750-B51C-0AB378FBE39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Definition:</a:t>
            </a:r>
          </a:p>
        </p:txBody>
      </p:sp>
      <p:sp>
        <p:nvSpPr>
          <p:cNvPr id="5123" name="Rectangle 3"/>
          <p:cNvSpPr>
            <a:spLocks noGrp="1" noChangeArrowheads="1"/>
          </p:cNvSpPr>
          <p:nvPr>
            <p:ph sz="quarter" idx="1"/>
          </p:nvPr>
        </p:nvSpPr>
        <p:spPr>
          <a:xfrm>
            <a:off x="1066800" y="2286000"/>
            <a:ext cx="7315200" cy="2514600"/>
          </a:xfrm>
        </p:spPr>
        <p:txBody>
          <a:bodyPr/>
          <a:lstStyle/>
          <a:p>
            <a:pPr>
              <a:lnSpc>
                <a:spcPct val="90000"/>
              </a:lnSpc>
              <a:buFont typeface="Times"/>
              <a:buNone/>
            </a:pPr>
            <a:r>
              <a:rPr lang="en-US"/>
              <a:t>Plagiarism is the act of presenting the words, ideas, images, sounds, or the creative expression of others as your own.</a:t>
            </a:r>
          </a:p>
          <a:p>
            <a:pPr>
              <a:lnSpc>
                <a:spcPct val="90000"/>
              </a:lnSpc>
            </a:pPr>
            <a:endParaRPr lang="en-US"/>
          </a:p>
        </p:txBody>
      </p:sp>
      <p:sp>
        <p:nvSpPr>
          <p:cNvPr id="2" name="Slide Number Placeholder 1">
            <a:extLst>
              <a:ext uri="{FF2B5EF4-FFF2-40B4-BE49-F238E27FC236}">
                <a16:creationId xmlns:a16="http://schemas.microsoft.com/office/drawing/2014/main" id="{A670D0C3-070C-F69B-0562-66E3269966E7}"/>
              </a:ext>
            </a:extLst>
          </p:cNvPr>
          <p:cNvSpPr>
            <a:spLocks noGrp="1"/>
          </p:cNvSpPr>
          <p:nvPr>
            <p:ph type="sldNum" sz="quarter" idx="12"/>
          </p:nvPr>
        </p:nvSpPr>
        <p:spPr/>
        <p:txBody>
          <a:bodyPr/>
          <a:lstStyle/>
          <a:p>
            <a:fld id="{0D1AAD2C-99B8-4750-B51C-0AB378FBE39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Quoting</a:t>
            </a:r>
          </a:p>
        </p:txBody>
      </p:sp>
      <p:sp>
        <p:nvSpPr>
          <p:cNvPr id="18435" name="Rectangle 3"/>
          <p:cNvSpPr>
            <a:spLocks noGrp="1" noChangeArrowheads="1"/>
          </p:cNvSpPr>
          <p:nvPr>
            <p:ph sz="quarter" idx="1"/>
          </p:nvPr>
        </p:nvSpPr>
        <p:spPr/>
        <p:txBody>
          <a:bodyPr/>
          <a:lstStyle/>
          <a:p>
            <a:pPr>
              <a:lnSpc>
                <a:spcPct val="90000"/>
              </a:lnSpc>
              <a:buFont typeface="Times"/>
              <a:buNone/>
            </a:pPr>
            <a:r>
              <a:rPr lang="en-US" sz="2000" b="1"/>
              <a:t>Quotations are the exact words of an author, copied directly from a source, word for word. Quotations must be cited! </a:t>
            </a:r>
          </a:p>
          <a:p>
            <a:pPr>
              <a:lnSpc>
                <a:spcPct val="90000"/>
              </a:lnSpc>
              <a:buFont typeface="Times"/>
              <a:buNone/>
            </a:pPr>
            <a:endParaRPr lang="en-US" sz="2000" i="1"/>
          </a:p>
          <a:p>
            <a:pPr>
              <a:lnSpc>
                <a:spcPct val="90000"/>
              </a:lnSpc>
              <a:buFont typeface="Times"/>
              <a:buNone/>
            </a:pPr>
            <a:r>
              <a:rPr lang="en-US" sz="2000" i="1"/>
              <a:t>Use quotations when:</a:t>
            </a:r>
            <a:endParaRPr lang="en-US" sz="2000"/>
          </a:p>
          <a:p>
            <a:pPr>
              <a:lnSpc>
                <a:spcPct val="90000"/>
              </a:lnSpc>
            </a:pPr>
            <a:r>
              <a:rPr lang="en-US" sz="2000"/>
              <a:t>You want to add the power of an author’s words to support your argument</a:t>
            </a:r>
          </a:p>
          <a:p>
            <a:pPr>
              <a:lnSpc>
                <a:spcPct val="90000"/>
              </a:lnSpc>
            </a:pPr>
            <a:r>
              <a:rPr lang="en-US" sz="2000"/>
              <a:t>You want to disagree with an author’s argument</a:t>
            </a:r>
          </a:p>
          <a:p>
            <a:pPr>
              <a:lnSpc>
                <a:spcPct val="90000"/>
              </a:lnSpc>
            </a:pPr>
            <a:r>
              <a:rPr lang="en-US" sz="2000"/>
              <a:t>You want to highlight particularly eloquent or powerful phrases or passages</a:t>
            </a:r>
          </a:p>
          <a:p>
            <a:pPr>
              <a:lnSpc>
                <a:spcPct val="90000"/>
              </a:lnSpc>
            </a:pPr>
            <a:r>
              <a:rPr lang="en-US" sz="2000"/>
              <a:t>You are comparing and contrasting specific points of view</a:t>
            </a:r>
          </a:p>
          <a:p>
            <a:pPr>
              <a:lnSpc>
                <a:spcPct val="90000"/>
              </a:lnSpc>
            </a:pPr>
            <a:r>
              <a:rPr lang="en-US" sz="2000"/>
              <a:t>You want to note the important research that precedes your own</a:t>
            </a:r>
            <a:r>
              <a:rPr lang="en-US" sz="1400">
                <a:solidFill>
                  <a:srgbClr val="000000"/>
                </a:solidFill>
              </a:rPr>
              <a:t>			</a:t>
            </a:r>
            <a:endParaRPr lang="en-US" sz="1400">
              <a:solidFill>
                <a:srgbClr val="000000"/>
              </a:solidFill>
              <a:latin typeface="Times New Roman" charset="0"/>
            </a:endParaRPr>
          </a:p>
          <a:p>
            <a:pPr lvl="4">
              <a:lnSpc>
                <a:spcPct val="90000"/>
              </a:lnSpc>
              <a:buFont typeface="Times"/>
              <a:buNone/>
            </a:pPr>
            <a:r>
              <a:rPr lang="en-US" sz="900">
                <a:solidFill>
                  <a:srgbClr val="000000"/>
                </a:solidFill>
                <a:latin typeface="Times New Roman" charset="0"/>
              </a:rPr>
              <a:t>				Carol Rohrbach and Joyce Valenza</a:t>
            </a:r>
          </a:p>
          <a:p>
            <a:pPr>
              <a:lnSpc>
                <a:spcPct val="90000"/>
              </a:lnSpc>
            </a:pPr>
            <a:endParaRPr lang="en-US" sz="1400">
              <a:solidFill>
                <a:srgbClr val="000000"/>
              </a:solidFill>
              <a:latin typeface="Times New Roman" charset="0"/>
            </a:endParaRPr>
          </a:p>
          <a:p>
            <a:pPr>
              <a:lnSpc>
                <a:spcPct val="90000"/>
              </a:lnSpc>
            </a:pPr>
            <a:endParaRPr lang="en-US" sz="2800"/>
          </a:p>
        </p:txBody>
      </p:sp>
      <p:sp>
        <p:nvSpPr>
          <p:cNvPr id="2" name="Slide Number Placeholder 1">
            <a:extLst>
              <a:ext uri="{FF2B5EF4-FFF2-40B4-BE49-F238E27FC236}">
                <a16:creationId xmlns:a16="http://schemas.microsoft.com/office/drawing/2014/main" id="{026A407C-3DC1-D654-42CE-E8EBD887E99E}"/>
              </a:ext>
            </a:extLst>
          </p:cNvPr>
          <p:cNvSpPr>
            <a:spLocks noGrp="1"/>
          </p:cNvSpPr>
          <p:nvPr>
            <p:ph type="sldNum" sz="quarter" idx="12"/>
          </p:nvPr>
        </p:nvSpPr>
        <p:spPr/>
        <p:txBody>
          <a:bodyPr/>
          <a:lstStyle/>
          <a:p>
            <a:fld id="{0D1AAD2C-99B8-4750-B51C-0AB378FBE39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Paraphrasing</a:t>
            </a:r>
          </a:p>
        </p:txBody>
      </p:sp>
      <p:sp>
        <p:nvSpPr>
          <p:cNvPr id="19459" name="Rectangle 3"/>
          <p:cNvSpPr>
            <a:spLocks noGrp="1" noChangeArrowheads="1"/>
          </p:cNvSpPr>
          <p:nvPr>
            <p:ph sz="quarter" idx="1"/>
          </p:nvPr>
        </p:nvSpPr>
        <p:spPr/>
        <p:txBody>
          <a:bodyPr/>
          <a:lstStyle/>
          <a:p>
            <a:pPr>
              <a:lnSpc>
                <a:spcPct val="90000"/>
              </a:lnSpc>
              <a:buFont typeface="Times"/>
              <a:buNone/>
            </a:pPr>
            <a:r>
              <a:rPr lang="en-US" sz="2000" b="1"/>
              <a:t>Paraphrasing means rephrasing the words of an author, putting his/her thoughts in your own words. When you paraphrase, you rework the source’s ideas, words, phrases, and sentence structures with your own. Like quotations, paraphrased material must be followed with in-text documentation and cited on your Works-Cited page. </a:t>
            </a:r>
          </a:p>
          <a:p>
            <a:pPr>
              <a:lnSpc>
                <a:spcPct val="90000"/>
              </a:lnSpc>
              <a:buFont typeface="Times"/>
              <a:buNone/>
            </a:pPr>
            <a:endParaRPr lang="en-US" sz="2000" i="1"/>
          </a:p>
          <a:p>
            <a:pPr>
              <a:lnSpc>
                <a:spcPct val="90000"/>
              </a:lnSpc>
              <a:buFont typeface="Times"/>
              <a:buNone/>
            </a:pPr>
            <a:r>
              <a:rPr lang="en-US" sz="2000" i="1"/>
              <a:t>Paraphrase when:</a:t>
            </a:r>
            <a:endParaRPr lang="en-US" sz="2000"/>
          </a:p>
          <a:p>
            <a:pPr>
              <a:lnSpc>
                <a:spcPct val="90000"/>
              </a:lnSpc>
            </a:pPr>
            <a:r>
              <a:rPr lang="en-US" sz="2000"/>
              <a:t>You plan to use information on your note cards and wish to avoid plagiarizing </a:t>
            </a:r>
          </a:p>
          <a:p>
            <a:pPr>
              <a:lnSpc>
                <a:spcPct val="90000"/>
              </a:lnSpc>
            </a:pPr>
            <a:r>
              <a:rPr lang="en-US" sz="2000"/>
              <a:t>You want to avoid overusing quotations</a:t>
            </a:r>
          </a:p>
          <a:p>
            <a:pPr>
              <a:lnSpc>
                <a:spcPct val="90000"/>
              </a:lnSpc>
            </a:pPr>
            <a:r>
              <a:rPr lang="en-US" sz="2000"/>
              <a:t>You want to use your own voice to present information</a:t>
            </a:r>
            <a:endParaRPr lang="en-US" sz="1400">
              <a:solidFill>
                <a:srgbClr val="000000"/>
              </a:solidFill>
              <a:latin typeface="Times New Roman" charset="0"/>
            </a:endParaRPr>
          </a:p>
          <a:p>
            <a:pPr>
              <a:lnSpc>
                <a:spcPct val="90000"/>
              </a:lnSpc>
              <a:buFont typeface="Times"/>
              <a:buNone/>
            </a:pPr>
            <a:r>
              <a:rPr lang="en-US" sz="2800"/>
              <a:t>						</a:t>
            </a:r>
            <a:r>
              <a:rPr lang="en-US" sz="1000">
                <a:solidFill>
                  <a:srgbClr val="000000"/>
                </a:solidFill>
                <a:latin typeface="Times New Roman" charset="0"/>
              </a:rPr>
              <a:t>Carol Rohrbach and Joyce Valenza</a:t>
            </a:r>
          </a:p>
        </p:txBody>
      </p:sp>
      <p:sp>
        <p:nvSpPr>
          <p:cNvPr id="2" name="Slide Number Placeholder 1">
            <a:extLst>
              <a:ext uri="{FF2B5EF4-FFF2-40B4-BE49-F238E27FC236}">
                <a16:creationId xmlns:a16="http://schemas.microsoft.com/office/drawing/2014/main" id="{58142FAB-8DA0-35CB-F624-D9DBC7DF463B}"/>
              </a:ext>
            </a:extLst>
          </p:cNvPr>
          <p:cNvSpPr>
            <a:spLocks noGrp="1"/>
          </p:cNvSpPr>
          <p:nvPr>
            <p:ph type="sldNum" sz="quarter" idx="12"/>
          </p:nvPr>
        </p:nvSpPr>
        <p:spPr/>
        <p:txBody>
          <a:bodyPr/>
          <a:lstStyle/>
          <a:p>
            <a:fld id="{0D1AAD2C-99B8-4750-B51C-0AB378FBE39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Summarizing</a:t>
            </a:r>
          </a:p>
        </p:txBody>
      </p:sp>
      <p:sp>
        <p:nvSpPr>
          <p:cNvPr id="20483" name="Rectangle 3"/>
          <p:cNvSpPr>
            <a:spLocks noGrp="1" noChangeArrowheads="1"/>
          </p:cNvSpPr>
          <p:nvPr>
            <p:ph sz="quarter" idx="1"/>
          </p:nvPr>
        </p:nvSpPr>
        <p:spPr>
          <a:xfrm>
            <a:off x="990600" y="1371600"/>
            <a:ext cx="7315200" cy="4343400"/>
          </a:xfrm>
        </p:spPr>
        <p:txBody>
          <a:bodyPr>
            <a:normAutofit lnSpcReduction="10000"/>
          </a:bodyPr>
          <a:lstStyle/>
          <a:p>
            <a:pPr>
              <a:lnSpc>
                <a:spcPct val="90000"/>
              </a:lnSpc>
            </a:pPr>
            <a:r>
              <a:rPr lang="en-US" sz="2400" b="1"/>
              <a:t>Summarizing involves putting the main idea(s) of one or several writers into your own words, including only the main point(s). Summaries are significantly shorter than the original and take a broad overview of the source material. Again, it is necessary to attribute summarized ideas to their original sources.</a:t>
            </a:r>
            <a:r>
              <a:rPr lang="en-US" sz="1800" b="1"/>
              <a:t> </a:t>
            </a:r>
          </a:p>
          <a:p>
            <a:pPr>
              <a:lnSpc>
                <a:spcPct val="90000"/>
              </a:lnSpc>
              <a:buFont typeface="Times"/>
              <a:buNone/>
            </a:pPr>
            <a:endParaRPr lang="en-US" sz="1800" i="1"/>
          </a:p>
          <a:p>
            <a:pPr>
              <a:lnSpc>
                <a:spcPct val="90000"/>
              </a:lnSpc>
              <a:buFont typeface="Times"/>
              <a:buNone/>
            </a:pPr>
            <a:r>
              <a:rPr lang="en-US" sz="1800" i="1"/>
              <a:t>Summarize when: </a:t>
            </a:r>
            <a:endParaRPr lang="en-US" sz="1800"/>
          </a:p>
          <a:p>
            <a:pPr>
              <a:lnSpc>
                <a:spcPct val="90000"/>
              </a:lnSpc>
            </a:pPr>
            <a:endParaRPr lang="en-US" sz="1800"/>
          </a:p>
          <a:p>
            <a:pPr>
              <a:lnSpc>
                <a:spcPct val="90000"/>
              </a:lnSpc>
            </a:pPr>
            <a:r>
              <a:rPr lang="en-US" sz="1800"/>
              <a:t>You want to establish background or offer an overview of a topic</a:t>
            </a:r>
          </a:p>
          <a:p>
            <a:pPr>
              <a:lnSpc>
                <a:spcPct val="90000"/>
              </a:lnSpc>
            </a:pPr>
            <a:r>
              <a:rPr lang="en-US" sz="1800"/>
              <a:t>You want to describe knowledge (from several sources) about a topic</a:t>
            </a:r>
          </a:p>
          <a:p>
            <a:pPr>
              <a:lnSpc>
                <a:spcPct val="90000"/>
              </a:lnSpc>
            </a:pPr>
            <a:r>
              <a:rPr lang="en-US" sz="1800"/>
              <a:t>You want to determine the main ideas of a single source</a:t>
            </a:r>
          </a:p>
          <a:p>
            <a:pPr>
              <a:lnSpc>
                <a:spcPct val="90000"/>
              </a:lnSpc>
            </a:pPr>
            <a:endParaRPr lang="en-US" sz="1000">
              <a:solidFill>
                <a:srgbClr val="000000"/>
              </a:solidFill>
              <a:latin typeface="Times New Roman" charset="0"/>
            </a:endParaRPr>
          </a:p>
          <a:p>
            <a:pPr>
              <a:lnSpc>
                <a:spcPct val="90000"/>
              </a:lnSpc>
              <a:buFont typeface="Times"/>
              <a:buNone/>
            </a:pPr>
            <a:r>
              <a:rPr lang="en-US" sz="1000">
                <a:solidFill>
                  <a:srgbClr val="000000"/>
                </a:solidFill>
                <a:latin typeface="Times New Roman" charset="0"/>
              </a:rPr>
              <a:t>						Carol Rohrbach and Joyce Valenza</a:t>
            </a:r>
            <a:endParaRPr lang="en-US" sz="1400">
              <a:solidFill>
                <a:srgbClr val="000000"/>
              </a:solidFill>
              <a:latin typeface="Times New Roman" charset="0"/>
            </a:endParaRPr>
          </a:p>
          <a:p>
            <a:pPr>
              <a:lnSpc>
                <a:spcPct val="90000"/>
              </a:lnSpc>
            </a:pPr>
            <a:endParaRPr lang="en-US" sz="1400">
              <a:solidFill>
                <a:srgbClr val="000000"/>
              </a:solidFill>
              <a:latin typeface="Times New Roman" charset="0"/>
            </a:endParaRPr>
          </a:p>
          <a:p>
            <a:pPr>
              <a:lnSpc>
                <a:spcPct val="90000"/>
              </a:lnSpc>
            </a:pPr>
            <a:endParaRPr lang="en-US" sz="2800"/>
          </a:p>
        </p:txBody>
      </p:sp>
      <p:sp>
        <p:nvSpPr>
          <p:cNvPr id="2" name="Slide Number Placeholder 1">
            <a:extLst>
              <a:ext uri="{FF2B5EF4-FFF2-40B4-BE49-F238E27FC236}">
                <a16:creationId xmlns:a16="http://schemas.microsoft.com/office/drawing/2014/main" id="{0F5C10C9-3EBD-DFF9-1D93-12E5695F8EA2}"/>
              </a:ext>
            </a:extLst>
          </p:cNvPr>
          <p:cNvSpPr>
            <a:spLocks noGrp="1"/>
          </p:cNvSpPr>
          <p:nvPr>
            <p:ph type="sldNum" sz="quarter" idx="12"/>
          </p:nvPr>
        </p:nvSpPr>
        <p:spPr/>
        <p:txBody>
          <a:bodyPr/>
          <a:lstStyle/>
          <a:p>
            <a:fld id="{0D1AAD2C-99B8-4750-B51C-0AB378FBE39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As you take notes:</a:t>
            </a:r>
          </a:p>
        </p:txBody>
      </p:sp>
      <p:sp>
        <p:nvSpPr>
          <p:cNvPr id="43011" name="Rectangle 3"/>
          <p:cNvSpPr>
            <a:spLocks noGrp="1" noChangeArrowheads="1"/>
          </p:cNvSpPr>
          <p:nvPr>
            <p:ph sz="quarter" idx="1"/>
          </p:nvPr>
        </p:nvSpPr>
        <p:spPr/>
        <p:txBody>
          <a:bodyPr/>
          <a:lstStyle/>
          <a:p>
            <a:r>
              <a:rPr lang="en-US" sz="2800"/>
              <a:t>Include any direct quotes or unique phrases in quotation marks or mark with a big </a:t>
            </a:r>
            <a:r>
              <a:rPr lang="en-US" b="1"/>
              <a:t>Q </a:t>
            </a:r>
            <a:r>
              <a:rPr lang="en-US" sz="2800"/>
              <a:t>and make sure the speaker’s /writer’s name is identified.</a:t>
            </a:r>
          </a:p>
          <a:p>
            <a:r>
              <a:rPr lang="en-US" sz="2800"/>
              <a:t>Make sure you note a paraphrase with the writer’s name and mark it with a big </a:t>
            </a:r>
            <a:r>
              <a:rPr lang="en-US" b="1"/>
              <a:t>P</a:t>
            </a:r>
          </a:p>
          <a:p>
            <a:r>
              <a:rPr lang="en-US" sz="2800"/>
              <a:t>Include page numbers and source references so you can go back and check for accuracy as you write.</a:t>
            </a:r>
          </a:p>
        </p:txBody>
      </p:sp>
      <p:sp>
        <p:nvSpPr>
          <p:cNvPr id="2" name="Slide Number Placeholder 1">
            <a:extLst>
              <a:ext uri="{FF2B5EF4-FFF2-40B4-BE49-F238E27FC236}">
                <a16:creationId xmlns:a16="http://schemas.microsoft.com/office/drawing/2014/main" id="{35BD9E4F-6E11-6CA6-CCEC-CAC4C7A9383C}"/>
              </a:ext>
            </a:extLst>
          </p:cNvPr>
          <p:cNvSpPr>
            <a:spLocks noGrp="1"/>
          </p:cNvSpPr>
          <p:nvPr>
            <p:ph type="sldNum" sz="quarter" idx="12"/>
          </p:nvPr>
        </p:nvSpPr>
        <p:spPr/>
        <p:txBody>
          <a:bodyPr/>
          <a:lstStyle/>
          <a:p>
            <a:fld id="{0D1AAD2C-99B8-4750-B51C-0AB378FBE39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sz="3600"/>
              <a:t>In-text / in-project MLA documentation</a:t>
            </a:r>
          </a:p>
        </p:txBody>
      </p:sp>
      <p:sp>
        <p:nvSpPr>
          <p:cNvPr id="21508" name="Rectangle 4"/>
          <p:cNvSpPr>
            <a:spLocks noGrp="1" noChangeArrowheads="1"/>
          </p:cNvSpPr>
          <p:nvPr>
            <p:ph type="body" sz="half" idx="2"/>
          </p:nvPr>
        </p:nvSpPr>
        <p:spPr>
          <a:xfrm>
            <a:off x="1143000" y="1524000"/>
            <a:ext cx="7153275" cy="4343400"/>
          </a:xfrm>
        </p:spPr>
        <p:txBody>
          <a:bodyPr/>
          <a:lstStyle/>
          <a:p>
            <a:pPr>
              <a:lnSpc>
                <a:spcPct val="90000"/>
              </a:lnSpc>
            </a:pPr>
            <a:r>
              <a:rPr lang="en-US" sz="2800"/>
              <a:t>Purpose--to give immediate source information without interrupting the flow of paper or project. </a:t>
            </a:r>
          </a:p>
          <a:p>
            <a:pPr>
              <a:lnSpc>
                <a:spcPct val="90000"/>
              </a:lnSpc>
            </a:pPr>
            <a:r>
              <a:rPr lang="en-US" sz="2800"/>
              <a:t>The academic world takes in-text documentation seriously. </a:t>
            </a:r>
          </a:p>
          <a:p>
            <a:pPr>
              <a:lnSpc>
                <a:spcPct val="90000"/>
              </a:lnSpc>
            </a:pPr>
            <a:r>
              <a:rPr lang="en-US" sz="2800"/>
              <a:t>Inaccurate documentation is as serious as having no documentation at all. </a:t>
            </a:r>
          </a:p>
          <a:p>
            <a:pPr>
              <a:lnSpc>
                <a:spcPct val="90000"/>
              </a:lnSpc>
            </a:pPr>
            <a:r>
              <a:rPr lang="en-US" sz="2800"/>
              <a:t>Brief information in in-text documentation should match full source information in Works Cited</a:t>
            </a:r>
          </a:p>
          <a:p>
            <a:pPr>
              <a:lnSpc>
                <a:spcPct val="90000"/>
              </a:lnSpc>
            </a:pPr>
            <a:endParaRPr lang="en-US" sz="2800"/>
          </a:p>
          <a:p>
            <a:pPr>
              <a:lnSpc>
                <a:spcPct val="90000"/>
              </a:lnSpc>
              <a:buFont typeface="Times"/>
              <a:buNone/>
            </a:pPr>
            <a:endParaRPr lang="en-US" sz="2800"/>
          </a:p>
          <a:p>
            <a:pPr>
              <a:lnSpc>
                <a:spcPct val="90000"/>
              </a:lnSpc>
            </a:pPr>
            <a:endParaRPr lang="en-US" sz="2800"/>
          </a:p>
          <a:p>
            <a:pPr>
              <a:lnSpc>
                <a:spcPct val="90000"/>
              </a:lnSpc>
            </a:pPr>
            <a:endParaRPr lang="en-US" sz="2800"/>
          </a:p>
        </p:txBody>
      </p:sp>
      <p:sp>
        <p:nvSpPr>
          <p:cNvPr id="2" name="Slide Number Placeholder 1">
            <a:extLst>
              <a:ext uri="{FF2B5EF4-FFF2-40B4-BE49-F238E27FC236}">
                <a16:creationId xmlns:a16="http://schemas.microsoft.com/office/drawing/2014/main" id="{F984A9BF-2710-03E5-FB57-88368232108F}"/>
              </a:ext>
            </a:extLst>
          </p:cNvPr>
          <p:cNvSpPr>
            <a:spLocks noGrp="1"/>
          </p:cNvSpPr>
          <p:nvPr>
            <p:ph type="sldNum" sz="quarter" idx="12"/>
          </p:nvPr>
        </p:nvSpPr>
        <p:spPr/>
        <p:txBody>
          <a:bodyPr/>
          <a:lstStyle/>
          <a:p>
            <a:fld id="{21F4D0D0-0C99-4DEA-802A-4C9147CFDE6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sz="3200"/>
              <a:t>Use in-text / in-project documentation when:</a:t>
            </a:r>
          </a:p>
        </p:txBody>
      </p:sp>
      <p:sp>
        <p:nvSpPr>
          <p:cNvPr id="11268" name="Rectangle 4"/>
          <p:cNvSpPr>
            <a:spLocks noGrp="1" noChangeArrowheads="1"/>
          </p:cNvSpPr>
          <p:nvPr>
            <p:ph type="body" sz="half" idx="2"/>
          </p:nvPr>
        </p:nvSpPr>
        <p:spPr>
          <a:xfrm>
            <a:off x="1219200" y="1447800"/>
            <a:ext cx="6324600" cy="4343400"/>
          </a:xfrm>
        </p:spPr>
        <p:txBody>
          <a:bodyPr/>
          <a:lstStyle/>
          <a:p>
            <a:pPr>
              <a:lnSpc>
                <a:spcPct val="90000"/>
              </a:lnSpc>
            </a:pPr>
            <a:r>
              <a:rPr lang="en-US" sz="2800"/>
              <a:t>You use an original idea from one of your sources, whether you quote or paraphrase it </a:t>
            </a:r>
          </a:p>
          <a:p>
            <a:pPr>
              <a:lnSpc>
                <a:spcPct val="90000"/>
              </a:lnSpc>
            </a:pPr>
            <a:r>
              <a:rPr lang="en-US" sz="2800"/>
              <a:t>You summarize original ideas from one of your sources </a:t>
            </a:r>
          </a:p>
          <a:p>
            <a:pPr>
              <a:lnSpc>
                <a:spcPct val="90000"/>
              </a:lnSpc>
            </a:pPr>
            <a:r>
              <a:rPr lang="en-US" sz="2800"/>
              <a:t>You use factual information that is not common knowledge (Cite to be safe.) </a:t>
            </a:r>
          </a:p>
          <a:p>
            <a:pPr>
              <a:lnSpc>
                <a:spcPct val="90000"/>
              </a:lnSpc>
            </a:pPr>
            <a:r>
              <a:rPr lang="en-US" sz="2800"/>
              <a:t>You quote directly from a source </a:t>
            </a:r>
          </a:p>
          <a:p>
            <a:pPr>
              <a:lnSpc>
                <a:spcPct val="90000"/>
              </a:lnSpc>
            </a:pPr>
            <a:r>
              <a:rPr lang="en-US" sz="2800"/>
              <a:t>You use a date or fact that might be disputed</a:t>
            </a:r>
            <a:r>
              <a:rPr lang="en-US" sz="2400" b="1"/>
              <a:t> </a:t>
            </a:r>
          </a:p>
          <a:p>
            <a:pPr>
              <a:lnSpc>
                <a:spcPct val="90000"/>
              </a:lnSpc>
            </a:pPr>
            <a:endParaRPr lang="en-US" sz="2400"/>
          </a:p>
        </p:txBody>
      </p:sp>
      <p:sp>
        <p:nvSpPr>
          <p:cNvPr id="2" name="Slide Number Placeholder 1">
            <a:extLst>
              <a:ext uri="{FF2B5EF4-FFF2-40B4-BE49-F238E27FC236}">
                <a16:creationId xmlns:a16="http://schemas.microsoft.com/office/drawing/2014/main" id="{34B10189-7EF2-1DBB-82A4-FAAA89902137}"/>
              </a:ext>
            </a:extLst>
          </p:cNvPr>
          <p:cNvSpPr>
            <a:spLocks noGrp="1"/>
          </p:cNvSpPr>
          <p:nvPr>
            <p:ph type="sldNum" sz="quarter" idx="12"/>
          </p:nvPr>
        </p:nvSpPr>
        <p:spPr/>
        <p:txBody>
          <a:bodyPr/>
          <a:lstStyle/>
          <a:p>
            <a:fld id="{E1DD7FE6-EC62-4072-B528-DB285E8427E7}"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600"/>
              <a:t>How do I cite using MLA style</a:t>
            </a:r>
            <a:r>
              <a:rPr lang="en-US"/>
              <a:t>?</a:t>
            </a:r>
          </a:p>
        </p:txBody>
      </p:sp>
      <p:sp>
        <p:nvSpPr>
          <p:cNvPr id="22531" name="Rectangle 3"/>
          <p:cNvSpPr>
            <a:spLocks noGrp="1" noChangeArrowheads="1"/>
          </p:cNvSpPr>
          <p:nvPr>
            <p:ph sz="quarter" idx="1"/>
          </p:nvPr>
        </p:nvSpPr>
        <p:spPr>
          <a:xfrm>
            <a:off x="990600" y="1447800"/>
            <a:ext cx="7315200" cy="4343400"/>
          </a:xfrm>
        </p:spPr>
        <p:txBody>
          <a:bodyPr/>
          <a:lstStyle/>
          <a:p>
            <a:pPr>
              <a:lnSpc>
                <a:spcPct val="90000"/>
              </a:lnSpc>
            </a:pPr>
            <a:r>
              <a:rPr lang="en-US" sz="2400"/>
              <a:t>Parenthetical citations are usually placed at the end of a sentence, before the period, but they may be placed in the middle of sentence</a:t>
            </a:r>
          </a:p>
          <a:p>
            <a:pPr>
              <a:lnSpc>
                <a:spcPct val="90000"/>
              </a:lnSpc>
            </a:pPr>
            <a:r>
              <a:rPr lang="en-US" sz="2400"/>
              <a:t>Cite the author's last name and the page number </a:t>
            </a:r>
          </a:p>
          <a:p>
            <a:pPr>
              <a:lnSpc>
                <a:spcPct val="90000"/>
              </a:lnSpc>
            </a:pPr>
            <a:r>
              <a:rPr lang="en-US" sz="2400"/>
              <a:t>In the absence of an author, cite the title and the page number</a:t>
            </a:r>
          </a:p>
          <a:p>
            <a:pPr>
              <a:lnSpc>
                <a:spcPct val="90000"/>
              </a:lnSpc>
            </a:pPr>
            <a:r>
              <a:rPr lang="en-US" sz="2400"/>
              <a:t>If you are using more than one book by the same author, list the last name, comma, the title, and the page</a:t>
            </a:r>
          </a:p>
          <a:p>
            <a:pPr>
              <a:lnSpc>
                <a:spcPct val="90000"/>
              </a:lnSpc>
            </a:pPr>
            <a:r>
              <a:rPr lang="en-US" sz="2400"/>
              <a:t>If you identify the author and title in the text, just list the page number</a:t>
            </a:r>
          </a:p>
          <a:p>
            <a:pPr>
              <a:lnSpc>
                <a:spcPct val="90000"/>
              </a:lnSpc>
            </a:pPr>
            <a:endParaRPr lang="en-US" sz="2400"/>
          </a:p>
          <a:p>
            <a:pPr>
              <a:lnSpc>
                <a:spcPct val="90000"/>
              </a:lnSpc>
            </a:pPr>
            <a:endParaRPr lang="en-US" sz="1600"/>
          </a:p>
          <a:p>
            <a:pPr>
              <a:lnSpc>
                <a:spcPct val="90000"/>
              </a:lnSpc>
              <a:buFont typeface="Times"/>
              <a:buNone/>
            </a:pPr>
            <a:endParaRPr lang="en-US" sz="1600" b="1"/>
          </a:p>
          <a:p>
            <a:pPr>
              <a:lnSpc>
                <a:spcPct val="90000"/>
              </a:lnSpc>
            </a:pPr>
            <a:endParaRPr lang="en-US" sz="1600"/>
          </a:p>
          <a:p>
            <a:pPr>
              <a:lnSpc>
                <a:spcPct val="90000"/>
              </a:lnSpc>
            </a:pPr>
            <a:endParaRPr lang="en-US" sz="1600"/>
          </a:p>
          <a:p>
            <a:pPr>
              <a:lnSpc>
                <a:spcPct val="90000"/>
              </a:lnSpc>
            </a:pPr>
            <a:endParaRPr lang="en-US" sz="1600" b="1"/>
          </a:p>
          <a:p>
            <a:pPr>
              <a:lnSpc>
                <a:spcPct val="90000"/>
              </a:lnSpc>
            </a:pPr>
            <a:endParaRPr lang="en-US" sz="1600"/>
          </a:p>
          <a:p>
            <a:pPr>
              <a:lnSpc>
                <a:spcPct val="90000"/>
              </a:lnSpc>
            </a:pPr>
            <a:endParaRPr lang="en-US" sz="1600"/>
          </a:p>
        </p:txBody>
      </p:sp>
      <p:sp>
        <p:nvSpPr>
          <p:cNvPr id="2" name="Slide Number Placeholder 1">
            <a:extLst>
              <a:ext uri="{FF2B5EF4-FFF2-40B4-BE49-F238E27FC236}">
                <a16:creationId xmlns:a16="http://schemas.microsoft.com/office/drawing/2014/main" id="{79006AA5-FDD2-E75F-E8B8-FFB68D4D2A5C}"/>
              </a:ext>
            </a:extLst>
          </p:cNvPr>
          <p:cNvSpPr>
            <a:spLocks noGrp="1"/>
          </p:cNvSpPr>
          <p:nvPr>
            <p:ph type="sldNum" sz="quarter" idx="12"/>
          </p:nvPr>
        </p:nvSpPr>
        <p:spPr/>
        <p:txBody>
          <a:bodyPr/>
          <a:lstStyle/>
          <a:p>
            <a:fld id="{0D1AAD2C-99B8-4750-B51C-0AB378FBE39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But, what about the Web?</a:t>
            </a:r>
          </a:p>
        </p:txBody>
      </p:sp>
      <p:sp>
        <p:nvSpPr>
          <p:cNvPr id="39939" name="Rectangle 3"/>
          <p:cNvSpPr>
            <a:spLocks noGrp="1" noChangeArrowheads="1"/>
          </p:cNvSpPr>
          <p:nvPr>
            <p:ph sz="quarter" idx="1"/>
          </p:nvPr>
        </p:nvSpPr>
        <p:spPr>
          <a:xfrm>
            <a:off x="914400" y="1524000"/>
            <a:ext cx="7315200" cy="4343400"/>
          </a:xfrm>
        </p:spPr>
        <p:txBody>
          <a:bodyPr/>
          <a:lstStyle/>
          <a:p>
            <a:pPr>
              <a:buFont typeface="Times"/>
              <a:buNone/>
            </a:pPr>
            <a:r>
              <a:rPr lang="en-US" sz="2400" b="1"/>
              <a:t> </a:t>
            </a:r>
            <a:r>
              <a:rPr lang="en-US" sz="2400"/>
              <a:t>When citing a Web source in-text, you are not likely to have page numbers. Just include the first part of the entry.</a:t>
            </a:r>
          </a:p>
          <a:p>
            <a:pPr>
              <a:buFont typeface="Times"/>
              <a:buNone/>
            </a:pPr>
            <a:r>
              <a:rPr lang="en-US" sz="2400"/>
              <a:t>	</a:t>
            </a:r>
          </a:p>
          <a:p>
            <a:pPr>
              <a:buFont typeface="Times"/>
              <a:buNone/>
            </a:pPr>
            <a:r>
              <a:rPr lang="en-US" sz="2400"/>
              <a:t>	(Valenza)</a:t>
            </a:r>
          </a:p>
          <a:p>
            <a:pPr>
              <a:buFont typeface="Times"/>
              <a:buNone/>
            </a:pPr>
            <a:endParaRPr lang="en-US" sz="2400"/>
          </a:p>
          <a:p>
            <a:pPr>
              <a:buFont typeface="Times"/>
              <a:buNone/>
            </a:pPr>
            <a:r>
              <a:rPr lang="en-US" sz="2400"/>
              <a:t>	or </a:t>
            </a:r>
          </a:p>
          <a:p>
            <a:pPr>
              <a:buFont typeface="Times"/>
              <a:buNone/>
            </a:pPr>
            <a:endParaRPr lang="en-US" sz="2400"/>
          </a:p>
          <a:p>
            <a:pPr>
              <a:buFont typeface="Times"/>
              <a:buNone/>
            </a:pPr>
            <a:r>
              <a:rPr lang="en-US" sz="2400"/>
              <a:t>	(“Plagiarism and the Web”)</a:t>
            </a:r>
          </a:p>
        </p:txBody>
      </p:sp>
      <p:sp>
        <p:nvSpPr>
          <p:cNvPr id="2" name="Slide Number Placeholder 1">
            <a:extLst>
              <a:ext uri="{FF2B5EF4-FFF2-40B4-BE49-F238E27FC236}">
                <a16:creationId xmlns:a16="http://schemas.microsoft.com/office/drawing/2014/main" id="{1A64B955-9B64-6369-5558-3219FD4BE98C}"/>
              </a:ext>
            </a:extLst>
          </p:cNvPr>
          <p:cNvSpPr>
            <a:spLocks noGrp="1"/>
          </p:cNvSpPr>
          <p:nvPr>
            <p:ph type="sldNum" sz="quarter" idx="12"/>
          </p:nvPr>
        </p:nvSpPr>
        <p:spPr/>
        <p:txBody>
          <a:bodyPr/>
          <a:lstStyle/>
          <a:p>
            <a:fld id="{0D1AAD2C-99B8-4750-B51C-0AB378FBE39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Typical example:</a:t>
            </a:r>
          </a:p>
        </p:txBody>
      </p:sp>
      <p:sp>
        <p:nvSpPr>
          <p:cNvPr id="24579" name="Rectangle 3"/>
          <p:cNvSpPr>
            <a:spLocks noGrp="1" noChangeArrowheads="1"/>
          </p:cNvSpPr>
          <p:nvPr>
            <p:ph sz="quarter" idx="1"/>
          </p:nvPr>
        </p:nvSpPr>
        <p:spPr>
          <a:xfrm>
            <a:off x="1066800" y="1828800"/>
            <a:ext cx="7315200" cy="4343400"/>
          </a:xfrm>
        </p:spPr>
        <p:txBody>
          <a:bodyPr/>
          <a:lstStyle/>
          <a:p>
            <a:pPr>
              <a:buFont typeface="Times"/>
              <a:buNone/>
            </a:pPr>
            <a:r>
              <a:rPr lang="en-US" sz="2800"/>
              <a:t>  “Slightly more than 73% of Happy High School students reported plagiarizing papers sometime in their high school careers” (Smith 203). </a:t>
            </a:r>
          </a:p>
          <a:p>
            <a:pPr>
              <a:buFont typeface="Times"/>
              <a:buNone/>
            </a:pPr>
            <a:endParaRPr lang="en-US" sz="2800" b="1"/>
          </a:p>
          <a:p>
            <a:pPr>
              <a:buFont typeface="Times"/>
              <a:buNone/>
            </a:pPr>
            <a:r>
              <a:rPr lang="en-US" sz="2000" b="1" i="1"/>
              <a:t>For more information and specific examples see our school’s </a:t>
            </a:r>
            <a:r>
              <a:rPr lang="en-US" sz="2000" b="1" i="1">
                <a:hlinkClick r:id="rId2"/>
              </a:rPr>
              <a:t>Research Guide</a:t>
            </a:r>
            <a:endParaRPr lang="en-US" sz="1600" b="1"/>
          </a:p>
          <a:p>
            <a:endParaRPr lang="en-US"/>
          </a:p>
        </p:txBody>
      </p:sp>
      <p:sp>
        <p:nvSpPr>
          <p:cNvPr id="2" name="Slide Number Placeholder 1">
            <a:extLst>
              <a:ext uri="{FF2B5EF4-FFF2-40B4-BE49-F238E27FC236}">
                <a16:creationId xmlns:a16="http://schemas.microsoft.com/office/drawing/2014/main" id="{BB0EC00B-C4A5-C548-404E-F397ED42C565}"/>
              </a:ext>
            </a:extLst>
          </p:cNvPr>
          <p:cNvSpPr>
            <a:spLocks noGrp="1"/>
          </p:cNvSpPr>
          <p:nvPr>
            <p:ph type="sldNum" sz="quarter" idx="12"/>
          </p:nvPr>
        </p:nvSpPr>
        <p:spPr/>
        <p:txBody>
          <a:bodyPr/>
          <a:lstStyle/>
          <a:p>
            <a:fld id="{0D1AAD2C-99B8-4750-B51C-0AB378FBE39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Works Cited</a:t>
            </a:r>
          </a:p>
        </p:txBody>
      </p:sp>
      <p:sp>
        <p:nvSpPr>
          <p:cNvPr id="31747" name="Rectangle 3"/>
          <p:cNvSpPr>
            <a:spLocks noGrp="1" noChangeArrowheads="1"/>
          </p:cNvSpPr>
          <p:nvPr>
            <p:ph sz="quarter" idx="1"/>
          </p:nvPr>
        </p:nvSpPr>
        <p:spPr>
          <a:xfrm>
            <a:off x="990600" y="1295400"/>
            <a:ext cx="7315200" cy="5334000"/>
          </a:xfrm>
        </p:spPr>
        <p:txBody>
          <a:bodyPr/>
          <a:lstStyle/>
          <a:p>
            <a:pPr>
              <a:lnSpc>
                <a:spcPct val="90000"/>
              </a:lnSpc>
            </a:pPr>
            <a:r>
              <a:rPr lang="en-US" sz="1800"/>
              <a:t>“Boston Columnist Resigns Amid New Plagiarism Charges.”  </a:t>
            </a:r>
            <a:r>
              <a:rPr lang="en-US" sz="1800" i="1"/>
              <a:t>CNN.com</a:t>
            </a:r>
            <a:r>
              <a:rPr lang="en-US" sz="1800"/>
              <a:t> 19 Aug. 1998</a:t>
            </a:r>
            <a:r>
              <a:rPr lang="en-US" sz="1800">
                <a:solidFill>
                  <a:srgbClr val="000000"/>
                </a:solidFill>
                <a:latin typeface="Times New Roman" charset="0"/>
              </a:rPr>
              <a:t>   </a:t>
            </a:r>
            <a:r>
              <a:rPr lang="en-US" sz="1800"/>
              <a:t>3 March 2003</a:t>
            </a:r>
            <a:r>
              <a:rPr lang="en-US" sz="1800">
                <a:solidFill>
                  <a:srgbClr val="000000"/>
                </a:solidFill>
                <a:latin typeface="Times New Roman" charset="0"/>
              </a:rPr>
              <a:t> </a:t>
            </a:r>
            <a:r>
              <a:rPr lang="en-US" sz="1800"/>
              <a:t>&lt;http://www.cnn.com/US/9808/19/barnicle/&gt;</a:t>
            </a:r>
          </a:p>
          <a:p>
            <a:pPr>
              <a:lnSpc>
                <a:spcPct val="90000"/>
              </a:lnSpc>
            </a:pPr>
            <a:r>
              <a:rPr lang="en-US" sz="1800"/>
              <a:t>Fain, Margaret. “Internet Paper Mills.”  Kimbal Library.  12 Feb. 2003. &lt;http://www.coastal.edu/library/mills2.htm&gt;</a:t>
            </a:r>
          </a:p>
          <a:p>
            <a:pPr>
              <a:lnSpc>
                <a:spcPct val="90000"/>
              </a:lnSpc>
            </a:pPr>
            <a:r>
              <a:rPr lang="en-US" sz="1800"/>
              <a:t>Lathrop, Ann and Kathleen Foss.  </a:t>
            </a:r>
            <a:r>
              <a:rPr lang="en-US" sz="1800" i="1"/>
              <a:t>Student Cheating and Plagiarism in the Internet Era.</a:t>
            </a:r>
            <a:r>
              <a:rPr lang="en-US" sz="1800"/>
              <a:t>  Englewood, CO: Libraries Unlimited, 2000.</a:t>
            </a:r>
          </a:p>
          <a:p>
            <a:pPr>
              <a:lnSpc>
                <a:spcPct val="90000"/>
              </a:lnSpc>
            </a:pPr>
            <a:r>
              <a:rPr lang="en-US" sz="1800"/>
              <a:t>Lewis, Mark. “Doris Kearns Goodwin And The Credibility Gap.”  </a:t>
            </a:r>
            <a:r>
              <a:rPr lang="en-US" sz="1800" i="1"/>
              <a:t>Forbes.com 2 Feb. 2002. &lt;</a:t>
            </a:r>
            <a:r>
              <a:rPr lang="en-US" sz="1800"/>
              <a:t>http://www.forbes.com/2002/02/27/0227goodwin.html&gt;</a:t>
            </a:r>
          </a:p>
          <a:p>
            <a:pPr>
              <a:lnSpc>
                <a:spcPct val="90000"/>
              </a:lnSpc>
            </a:pPr>
            <a:r>
              <a:rPr lang="en-US" sz="2000"/>
              <a:t>“</a:t>
            </a:r>
            <a:r>
              <a:rPr lang="en-US" sz="1800"/>
              <a:t>New York Times Exposes Fraud of own Reporter.”  ABC News Online. 12 May, 2003.</a:t>
            </a:r>
          </a:p>
          <a:p>
            <a:pPr>
              <a:lnSpc>
                <a:spcPct val="90000"/>
              </a:lnSpc>
              <a:buFont typeface="Times"/>
              <a:buNone/>
            </a:pPr>
            <a:r>
              <a:rPr lang="en-US" sz="1800"/>
              <a:t>	&lt;http://www.pbs.org/newshour/newshour_index.html&gt;</a:t>
            </a:r>
          </a:p>
          <a:p>
            <a:pPr>
              <a:lnSpc>
                <a:spcPct val="90000"/>
              </a:lnSpc>
            </a:pPr>
            <a:r>
              <a:rPr lang="en-US" sz="1800"/>
              <a:t>Sabato, Larry J.  “Joseph Biden's Plagiarism; Michael Dukakis's 'Attack Video' – 1988.” </a:t>
            </a:r>
            <a:r>
              <a:rPr lang="en-US" sz="1800" i="1"/>
              <a:t>Washington Post Online</a:t>
            </a:r>
            <a:r>
              <a:rPr lang="en-US" sz="1800"/>
              <a:t>. 1998. 3 March 2002. &lt;http://www.washingtonpost.com/wp-srv/politics/special/clinton/frenzy/biden.htm&gt;</a:t>
            </a:r>
            <a:endParaRPr lang="en-US" sz="1800" b="1"/>
          </a:p>
        </p:txBody>
      </p:sp>
      <p:sp>
        <p:nvSpPr>
          <p:cNvPr id="2" name="Slide Number Placeholder 1">
            <a:extLst>
              <a:ext uri="{FF2B5EF4-FFF2-40B4-BE49-F238E27FC236}">
                <a16:creationId xmlns:a16="http://schemas.microsoft.com/office/drawing/2014/main" id="{006B4D4E-FAB8-FF47-20DB-6A5D2E21CBE5}"/>
              </a:ext>
            </a:extLst>
          </p:cNvPr>
          <p:cNvSpPr>
            <a:spLocks noGrp="1"/>
          </p:cNvSpPr>
          <p:nvPr>
            <p:ph type="sldNum" sz="quarter" idx="12"/>
          </p:nvPr>
        </p:nvSpPr>
        <p:spPr/>
        <p:txBody>
          <a:bodyPr/>
          <a:lstStyle/>
          <a:p>
            <a:fld id="{0D1AAD2C-99B8-4750-B51C-0AB378FBE395}"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4000"/>
              <a:t>How serious is the problem?</a:t>
            </a:r>
          </a:p>
        </p:txBody>
      </p:sp>
      <p:sp>
        <p:nvSpPr>
          <p:cNvPr id="23555" name="Rectangle 3"/>
          <p:cNvSpPr>
            <a:spLocks noGrp="1" noChangeArrowheads="1"/>
          </p:cNvSpPr>
          <p:nvPr>
            <p:ph sz="quarter" idx="1"/>
          </p:nvPr>
        </p:nvSpPr>
        <p:spPr/>
        <p:txBody>
          <a:bodyPr/>
          <a:lstStyle/>
          <a:p>
            <a:pPr>
              <a:lnSpc>
                <a:spcPct val="90000"/>
              </a:lnSpc>
              <a:buFont typeface="Times"/>
              <a:buNone/>
            </a:pPr>
            <a:r>
              <a:rPr lang="en-US" sz="2400"/>
              <a:t>“A study of almost 4,500 students at 25 schools, suggests cheating is . . . a significant problem in high school - 74% of the respondents admitted to one or more instances of serious test cheating and </a:t>
            </a:r>
            <a:r>
              <a:rPr lang="en-US" sz="2400" b="1">
                <a:solidFill>
                  <a:schemeClr val="hlink"/>
                </a:solidFill>
              </a:rPr>
              <a:t>72% admitted to serious cheating on written assignments.</a:t>
            </a:r>
            <a:r>
              <a:rPr lang="en-US" sz="2400" b="1"/>
              <a:t> </a:t>
            </a:r>
            <a:r>
              <a:rPr lang="en-US" sz="2400" b="1">
                <a:solidFill>
                  <a:schemeClr val="hlink"/>
                </a:solidFill>
              </a:rPr>
              <a:t>Over half of the students admitted they have engaged in some level of plagiarism on written assignments using the Internet.”</a:t>
            </a:r>
          </a:p>
          <a:p>
            <a:pPr>
              <a:lnSpc>
                <a:spcPct val="90000"/>
              </a:lnSpc>
              <a:buFont typeface="Times"/>
              <a:buNone/>
            </a:pPr>
            <a:r>
              <a:rPr lang="en-US" sz="2000"/>
              <a:t>Based on the research of Donald L. McCabe, Rutgers University</a:t>
            </a:r>
          </a:p>
          <a:p>
            <a:pPr>
              <a:lnSpc>
                <a:spcPct val="90000"/>
              </a:lnSpc>
              <a:buFont typeface="Times"/>
              <a:buNone/>
            </a:pPr>
            <a:r>
              <a:rPr lang="en-US" sz="1800"/>
              <a:t>Source: “CIA Research.” Center for Academic Integrity, Duke University, 2003  &lt;</a:t>
            </a:r>
            <a:r>
              <a:rPr lang="en-US" sz="1800">
                <a:hlinkClick r:id="rId2"/>
              </a:rPr>
              <a:t>http://academicintegrity.org/cai_research.asp</a:t>
            </a:r>
            <a:r>
              <a:rPr lang="en-US" sz="1800"/>
              <a:t>&gt;.</a:t>
            </a:r>
            <a:r>
              <a:rPr lang="en-US" sz="2000"/>
              <a:t> </a:t>
            </a:r>
            <a:endParaRPr lang="en-US" sz="2800"/>
          </a:p>
          <a:p>
            <a:pPr>
              <a:lnSpc>
                <a:spcPct val="90000"/>
              </a:lnSpc>
            </a:pPr>
            <a:endParaRPr lang="en-US" sz="2800"/>
          </a:p>
          <a:p>
            <a:pPr>
              <a:lnSpc>
                <a:spcPct val="90000"/>
              </a:lnSpc>
            </a:pPr>
            <a:endParaRPr lang="en-US" sz="2800"/>
          </a:p>
          <a:p>
            <a:pPr>
              <a:lnSpc>
                <a:spcPct val="90000"/>
              </a:lnSpc>
            </a:pPr>
            <a:endParaRPr lang="en-US" sz="2800"/>
          </a:p>
        </p:txBody>
      </p:sp>
      <p:sp>
        <p:nvSpPr>
          <p:cNvPr id="2" name="Slide Number Placeholder 1">
            <a:extLst>
              <a:ext uri="{FF2B5EF4-FFF2-40B4-BE49-F238E27FC236}">
                <a16:creationId xmlns:a16="http://schemas.microsoft.com/office/drawing/2014/main" id="{B0950862-3385-2995-73E6-8A2E9F32C0DB}"/>
              </a:ext>
            </a:extLst>
          </p:cNvPr>
          <p:cNvSpPr>
            <a:spLocks noGrp="1"/>
          </p:cNvSpPr>
          <p:nvPr>
            <p:ph type="sldNum" sz="quarter" idx="12"/>
          </p:nvPr>
        </p:nvSpPr>
        <p:spPr/>
        <p:txBody>
          <a:bodyPr/>
          <a:lstStyle/>
          <a:p>
            <a:fld id="{0D1AAD2C-99B8-4750-B51C-0AB378FBE39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algn="l"/>
            <a:r>
              <a:rPr lang="en-US" sz="5400"/>
              <a:t>Students.  If:</a:t>
            </a:r>
            <a:endParaRPr lang="en-US"/>
          </a:p>
        </p:txBody>
      </p:sp>
      <p:sp>
        <p:nvSpPr>
          <p:cNvPr id="6147" name="Rectangle 3"/>
          <p:cNvSpPr>
            <a:spLocks noGrp="1" noChangeArrowheads="1"/>
          </p:cNvSpPr>
          <p:nvPr>
            <p:ph type="body" sz="half" idx="1"/>
          </p:nvPr>
        </p:nvSpPr>
        <p:spPr>
          <a:xfrm>
            <a:off x="990600" y="1600200"/>
            <a:ext cx="3581400" cy="4343400"/>
          </a:xfrm>
        </p:spPr>
        <p:txBody>
          <a:bodyPr/>
          <a:lstStyle/>
          <a:p>
            <a:r>
              <a:rPr lang="en-US" sz="2800"/>
              <a:t>you have included the words and ideas of others in your work that you neglected to cite,</a:t>
            </a:r>
          </a:p>
          <a:p>
            <a:r>
              <a:rPr lang="en-US" sz="2800"/>
              <a:t>you have had help you wouldn’t want your teacher to know about,</a:t>
            </a:r>
          </a:p>
        </p:txBody>
      </p:sp>
      <p:sp>
        <p:nvSpPr>
          <p:cNvPr id="6149" name="WordArt 5"/>
          <p:cNvSpPr>
            <a:spLocks noChangeArrowheads="1" noChangeShapeType="1" noTextEdit="1"/>
          </p:cNvSpPr>
          <p:nvPr/>
        </p:nvSpPr>
        <p:spPr bwMode="auto">
          <a:xfrm>
            <a:off x="5257800" y="1524000"/>
            <a:ext cx="2247900" cy="3771900"/>
          </a:xfrm>
          <a:prstGeom prst="rect">
            <a:avLst/>
          </a:prstGeom>
        </p:spPr>
        <p:txBody>
          <a:bodyPr wrap="none" fromWordArt="1">
            <a:prstTxWarp prst="textSlantUp">
              <a:avLst>
                <a:gd name="adj" fmla="val 32056"/>
              </a:avLst>
            </a:prstTxWarp>
          </a:bodyPr>
          <a:lstStyle/>
          <a:p>
            <a:pPr algn="ctr"/>
            <a:r>
              <a:rPr lang="en-US" sz="3600"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You have </a:t>
            </a:r>
          </a:p>
          <a:p>
            <a:pPr algn="ctr"/>
            <a:r>
              <a:rPr lang="en-US" sz="3600"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probably </a:t>
            </a:r>
          </a:p>
          <a:p>
            <a:pPr algn="ctr"/>
            <a:r>
              <a:rPr lang="en-US" sz="3600" kern="1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plagiarized!</a:t>
            </a:r>
          </a:p>
        </p:txBody>
      </p:sp>
      <p:sp>
        <p:nvSpPr>
          <p:cNvPr id="2" name="Slide Number Placeholder 1">
            <a:extLst>
              <a:ext uri="{FF2B5EF4-FFF2-40B4-BE49-F238E27FC236}">
                <a16:creationId xmlns:a16="http://schemas.microsoft.com/office/drawing/2014/main" id="{4B3F99CD-8079-D98B-FA48-59A214ACFE11}"/>
              </a:ext>
            </a:extLst>
          </p:cNvPr>
          <p:cNvSpPr>
            <a:spLocks noGrp="1"/>
          </p:cNvSpPr>
          <p:nvPr>
            <p:ph type="sldNum" sz="quarter" idx="12"/>
          </p:nvPr>
        </p:nvSpPr>
        <p:spPr/>
        <p:txBody>
          <a:bodyPr/>
          <a:lstStyle/>
          <a:p>
            <a:fld id="{AE20381B-8FA7-40B4-A066-72A345A38E19}"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0" end="0"/>
                                            </p:txEl>
                                          </p:spTgt>
                                        </p:tgtEl>
                                        <p:attrNameLst>
                                          <p:attrName>style.visibility</p:attrName>
                                        </p:attrNameLst>
                                      </p:cBhvr>
                                      <p:to>
                                        <p:strVal val="visible"/>
                                      </p:to>
                                    </p:set>
                                    <p:anim calcmode="lin" valueType="num">
                                      <p:cBhvr additive="base">
                                        <p:cTn id="13"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1" end="1"/>
                                            </p:txEl>
                                          </p:spTgt>
                                        </p:tgtEl>
                                        <p:attrNameLst>
                                          <p:attrName>style.visibility</p:attrName>
                                        </p:attrNameLst>
                                      </p:cBhvr>
                                      <p:to>
                                        <p:strVal val="visible"/>
                                      </p:to>
                                    </p:set>
                                    <p:anim calcmode="lin" valueType="num">
                                      <p:cBhvr additive="base">
                                        <p:cTn id="19"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149"/>
                                        </p:tgtEl>
                                        <p:attrNameLst>
                                          <p:attrName>style.visibility</p:attrName>
                                        </p:attrNameLst>
                                      </p:cBhvr>
                                      <p:to>
                                        <p:strVal val="visible"/>
                                      </p:to>
                                    </p:set>
                                    <p:anim calcmode="lin" valueType="num">
                                      <p:cBhvr additive="base">
                                        <p:cTn id="25" dur="500" fill="hold"/>
                                        <p:tgtEl>
                                          <p:spTgt spid="6149"/>
                                        </p:tgtEl>
                                        <p:attrNameLst>
                                          <p:attrName>ppt_x</p:attrName>
                                        </p:attrNameLst>
                                      </p:cBhvr>
                                      <p:tavLst>
                                        <p:tav tm="0">
                                          <p:val>
                                            <p:strVal val="1+#ppt_w/2"/>
                                          </p:val>
                                        </p:tav>
                                        <p:tav tm="100000">
                                          <p:val>
                                            <p:strVal val="#ppt_x"/>
                                          </p:val>
                                        </p:tav>
                                      </p:tavLst>
                                    </p:anim>
                                    <p:anim calcmode="lin" valueType="num">
                                      <p:cBhvr additive="base">
                                        <p:cTn id="26"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build="p" autoUpdateAnimBg="0"/>
      <p:bldP spid="61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Two types of plagiarism:</a:t>
            </a:r>
          </a:p>
        </p:txBody>
      </p:sp>
      <p:sp>
        <p:nvSpPr>
          <p:cNvPr id="7171" name="Rectangle 3"/>
          <p:cNvSpPr>
            <a:spLocks noGrp="1" noChangeArrowheads="1"/>
          </p:cNvSpPr>
          <p:nvPr>
            <p:ph sz="quarter" idx="1"/>
          </p:nvPr>
        </p:nvSpPr>
        <p:spPr>
          <a:xfrm>
            <a:off x="981075" y="1524000"/>
            <a:ext cx="3581400" cy="3810000"/>
          </a:xfrm>
        </p:spPr>
        <p:txBody>
          <a:bodyPr/>
          <a:lstStyle/>
          <a:p>
            <a:pPr>
              <a:lnSpc>
                <a:spcPct val="90000"/>
              </a:lnSpc>
            </a:pPr>
            <a:r>
              <a:rPr lang="en-US" sz="2400" b="1"/>
              <a:t>Intentional</a:t>
            </a:r>
            <a:endParaRPr lang="en-US" sz="2400"/>
          </a:p>
          <a:p>
            <a:pPr lvl="1">
              <a:lnSpc>
                <a:spcPct val="90000"/>
              </a:lnSpc>
            </a:pPr>
            <a:r>
              <a:rPr lang="en-US" sz="2000"/>
              <a:t>Copying a friend’s work</a:t>
            </a:r>
          </a:p>
          <a:p>
            <a:pPr lvl="1">
              <a:lnSpc>
                <a:spcPct val="90000"/>
              </a:lnSpc>
            </a:pPr>
            <a:r>
              <a:rPr lang="en-US" sz="2000"/>
              <a:t>Buying or borrowing papers	</a:t>
            </a:r>
          </a:p>
          <a:p>
            <a:pPr lvl="1">
              <a:lnSpc>
                <a:spcPct val="90000"/>
              </a:lnSpc>
            </a:pPr>
            <a:r>
              <a:rPr lang="en-US" sz="2000"/>
              <a:t>Cutting and pasting blocks of text from electronic sources without documenting</a:t>
            </a:r>
          </a:p>
          <a:p>
            <a:pPr lvl="1">
              <a:lnSpc>
                <a:spcPct val="90000"/>
              </a:lnSpc>
            </a:pPr>
            <a:r>
              <a:rPr lang="en-US" sz="2000"/>
              <a:t>Media “borrowing”without documentation</a:t>
            </a:r>
          </a:p>
          <a:p>
            <a:pPr lvl="1">
              <a:lnSpc>
                <a:spcPct val="90000"/>
              </a:lnSpc>
            </a:pPr>
            <a:r>
              <a:rPr lang="en-US" sz="2000"/>
              <a:t>Web publishing without permissions of creators </a:t>
            </a:r>
          </a:p>
          <a:p>
            <a:pPr>
              <a:lnSpc>
                <a:spcPct val="90000"/>
              </a:lnSpc>
            </a:pPr>
            <a:endParaRPr lang="en-US" sz="2400"/>
          </a:p>
          <a:p>
            <a:pPr lvl="1">
              <a:lnSpc>
                <a:spcPct val="90000"/>
              </a:lnSpc>
              <a:buFont typeface="Times"/>
              <a:buNone/>
            </a:pPr>
            <a:endParaRPr lang="en-US" sz="2000"/>
          </a:p>
        </p:txBody>
      </p:sp>
      <p:sp>
        <p:nvSpPr>
          <p:cNvPr id="7172" name="Rectangle 4"/>
          <p:cNvSpPr>
            <a:spLocks noGrp="1" noChangeArrowheads="1"/>
          </p:cNvSpPr>
          <p:nvPr>
            <p:ph sz="quarter" idx="2"/>
          </p:nvPr>
        </p:nvSpPr>
        <p:spPr>
          <a:xfrm>
            <a:off x="4714875" y="1524000"/>
            <a:ext cx="3581400" cy="3962400"/>
          </a:xfrm>
        </p:spPr>
        <p:txBody>
          <a:bodyPr/>
          <a:lstStyle/>
          <a:p>
            <a:r>
              <a:rPr lang="en-US" sz="2400" b="1"/>
              <a:t>Unintentional</a:t>
            </a:r>
          </a:p>
          <a:p>
            <a:pPr lvl="1"/>
            <a:r>
              <a:rPr lang="en-US" sz="2000"/>
              <a:t>Careless paraphrasing</a:t>
            </a:r>
          </a:p>
          <a:p>
            <a:pPr lvl="1"/>
            <a:r>
              <a:rPr lang="en-US" sz="2000"/>
              <a:t>Poor documentation</a:t>
            </a:r>
          </a:p>
          <a:p>
            <a:pPr lvl="1"/>
            <a:r>
              <a:rPr lang="en-US" sz="2000"/>
              <a:t>Quoting excessively</a:t>
            </a:r>
          </a:p>
          <a:p>
            <a:pPr lvl="1"/>
            <a:r>
              <a:rPr lang="en-US" sz="2000"/>
              <a:t>Failure to use your own “voice”</a:t>
            </a:r>
            <a:endParaRPr lang="en-US"/>
          </a:p>
        </p:txBody>
      </p:sp>
      <p:pic>
        <p:nvPicPr>
          <p:cNvPr id="7174" name="Picture 6" descr="C:\Program Files\Office\Clipart\standard\stddir2\ed00181_.wmf"/>
          <p:cNvPicPr>
            <a:picLocks noChangeAspect="1" noChangeArrowheads="1"/>
          </p:cNvPicPr>
          <p:nvPr/>
        </p:nvPicPr>
        <p:blipFill>
          <a:blip r:embed="rId2" cstate="print"/>
          <a:srcRect/>
          <a:stretch>
            <a:fillRect/>
          </a:stretch>
        </p:blipFill>
        <p:spPr bwMode="auto">
          <a:xfrm>
            <a:off x="4419600" y="1905000"/>
            <a:ext cx="749300" cy="1371600"/>
          </a:xfrm>
          <a:prstGeom prst="rect">
            <a:avLst/>
          </a:prstGeom>
          <a:noFill/>
        </p:spPr>
      </p:pic>
      <p:sp>
        <p:nvSpPr>
          <p:cNvPr id="2" name="Slide Number Placeholder 1">
            <a:extLst>
              <a:ext uri="{FF2B5EF4-FFF2-40B4-BE49-F238E27FC236}">
                <a16:creationId xmlns:a16="http://schemas.microsoft.com/office/drawing/2014/main" id="{0159C0D2-9C2A-356B-437C-1E60F19BADE7}"/>
              </a:ext>
            </a:extLst>
          </p:cNvPr>
          <p:cNvSpPr>
            <a:spLocks noGrp="1"/>
          </p:cNvSpPr>
          <p:nvPr>
            <p:ph type="sldNum" sz="quarter" idx="12"/>
          </p:nvPr>
        </p:nvSpPr>
        <p:spPr/>
        <p:txBody>
          <a:bodyPr/>
          <a:lstStyle/>
          <a:p>
            <a:fld id="{C4D64960-3E25-456B-B41D-7063D6DCB617}"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ppt_x"/>
                                          </p:val>
                                        </p:tav>
                                        <p:tav tm="100000">
                                          <p:val>
                                            <p:strVal val="#ppt_x"/>
                                          </p:val>
                                        </p:tav>
                                      </p:tavLst>
                                    </p:anim>
                                    <p:anim calcmode="lin" valueType="num">
                                      <p:cBhvr additive="base">
                                        <p:cTn id="8"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Excuses</a:t>
            </a:r>
          </a:p>
        </p:txBody>
      </p:sp>
      <p:sp>
        <p:nvSpPr>
          <p:cNvPr id="12293" name="AutoShape 5"/>
          <p:cNvSpPr>
            <a:spLocks noChangeArrowheads="1"/>
          </p:cNvSpPr>
          <p:nvPr/>
        </p:nvSpPr>
        <p:spPr bwMode="auto">
          <a:xfrm>
            <a:off x="1524000" y="1524000"/>
            <a:ext cx="2895600" cy="1447800"/>
          </a:xfrm>
          <a:prstGeom prst="wedgeEllipseCallout">
            <a:avLst>
              <a:gd name="adj1" fmla="val 61130"/>
              <a:gd name="adj2" fmla="val 140681"/>
            </a:avLst>
          </a:prstGeom>
          <a:solidFill>
            <a:schemeClr val="accent1"/>
          </a:solidFill>
          <a:ln w="9525">
            <a:solidFill>
              <a:schemeClr val="tx1"/>
            </a:solidFill>
            <a:miter lim="800000"/>
            <a:headEnd/>
            <a:tailEnd/>
          </a:ln>
          <a:effectLst/>
        </p:spPr>
        <p:txBody>
          <a:bodyPr wrap="none" anchor="ctr"/>
          <a:lstStyle/>
          <a:p>
            <a:pPr algn="ctr"/>
            <a:r>
              <a:rPr lang="en-US">
                <a:latin typeface="Comic Sans MS" charset="0"/>
              </a:rPr>
              <a:t>It’s okay if </a:t>
            </a:r>
          </a:p>
          <a:p>
            <a:pPr algn="ctr"/>
            <a:r>
              <a:rPr lang="en-US">
                <a:latin typeface="Comic Sans MS" charset="0"/>
              </a:rPr>
              <a:t>I don’t get caught!</a:t>
            </a:r>
            <a:endParaRPr lang="en-US" sz="2400">
              <a:latin typeface="Comic Sans MS" charset="0"/>
            </a:endParaRPr>
          </a:p>
        </p:txBody>
      </p:sp>
      <p:sp>
        <p:nvSpPr>
          <p:cNvPr id="12296" name="AutoShape 8"/>
          <p:cNvSpPr>
            <a:spLocks noChangeArrowheads="1"/>
          </p:cNvSpPr>
          <p:nvPr/>
        </p:nvSpPr>
        <p:spPr bwMode="auto">
          <a:xfrm>
            <a:off x="3962400" y="2590800"/>
            <a:ext cx="4724400" cy="1676400"/>
          </a:xfrm>
          <a:prstGeom prst="wedgeEllipseCallout">
            <a:avLst>
              <a:gd name="adj1" fmla="val -20565"/>
              <a:gd name="adj2" fmla="val 77273"/>
            </a:avLst>
          </a:prstGeom>
          <a:solidFill>
            <a:schemeClr val="accent1"/>
          </a:solidFill>
          <a:ln w="9525">
            <a:solidFill>
              <a:schemeClr val="tx1"/>
            </a:solidFill>
            <a:miter lim="800000"/>
            <a:headEnd/>
            <a:tailEnd/>
          </a:ln>
          <a:effectLst/>
        </p:spPr>
        <p:txBody>
          <a:bodyPr wrap="none" anchor="ctr"/>
          <a:lstStyle/>
          <a:p>
            <a:pPr algn="ctr"/>
            <a:r>
              <a:rPr lang="en-US">
                <a:latin typeface="Comic Sans MS" charset="0"/>
              </a:rPr>
              <a:t>I was too busy to </a:t>
            </a:r>
          </a:p>
          <a:p>
            <a:pPr algn="ctr"/>
            <a:r>
              <a:rPr lang="en-US">
                <a:latin typeface="Comic Sans MS" charset="0"/>
              </a:rPr>
              <a:t>write that paper!</a:t>
            </a:r>
          </a:p>
          <a:p>
            <a:pPr algn="ctr"/>
            <a:r>
              <a:rPr lang="en-US">
                <a:latin typeface="Comic Sans MS" charset="0"/>
              </a:rPr>
              <a:t>(Job, big game, too much homework!)</a:t>
            </a:r>
            <a:endParaRPr lang="en-US"/>
          </a:p>
        </p:txBody>
      </p:sp>
      <p:sp>
        <p:nvSpPr>
          <p:cNvPr id="12297" name="AutoShape 9"/>
          <p:cNvSpPr>
            <a:spLocks noChangeArrowheads="1"/>
          </p:cNvSpPr>
          <p:nvPr/>
        </p:nvSpPr>
        <p:spPr bwMode="auto">
          <a:xfrm>
            <a:off x="838200" y="4343400"/>
            <a:ext cx="2057400" cy="1371600"/>
          </a:xfrm>
          <a:prstGeom prst="wedgeEllipseCallout">
            <a:avLst>
              <a:gd name="adj1" fmla="val 133181"/>
              <a:gd name="adj2" fmla="val 47222"/>
            </a:avLst>
          </a:prstGeom>
          <a:solidFill>
            <a:schemeClr val="accent1"/>
          </a:solidFill>
          <a:ln w="9525">
            <a:solidFill>
              <a:schemeClr val="tx1"/>
            </a:solidFill>
            <a:miter lim="800000"/>
            <a:headEnd/>
            <a:tailEnd/>
          </a:ln>
          <a:effectLst/>
        </p:spPr>
        <p:txBody>
          <a:bodyPr wrap="none" anchor="ctr"/>
          <a:lstStyle/>
          <a:p>
            <a:pPr algn="ctr"/>
            <a:r>
              <a:rPr lang="en-US">
                <a:latin typeface="Comic Sans MS" charset="0"/>
              </a:rPr>
              <a:t>My teachers </a:t>
            </a:r>
          </a:p>
          <a:p>
            <a:pPr algn="ctr"/>
            <a:r>
              <a:rPr lang="en-US">
                <a:latin typeface="Comic Sans MS" charset="0"/>
              </a:rPr>
              <a:t>expect</a:t>
            </a:r>
          </a:p>
          <a:p>
            <a:pPr algn="ctr"/>
            <a:r>
              <a:rPr lang="en-US">
                <a:latin typeface="Comic Sans MS" charset="0"/>
              </a:rPr>
              <a:t> too much!</a:t>
            </a:r>
            <a:endParaRPr lang="en-US" sz="2400"/>
          </a:p>
        </p:txBody>
      </p:sp>
      <p:sp>
        <p:nvSpPr>
          <p:cNvPr id="12298" name="AutoShape 10"/>
          <p:cNvSpPr>
            <a:spLocks noChangeArrowheads="1"/>
          </p:cNvSpPr>
          <p:nvPr/>
        </p:nvSpPr>
        <p:spPr bwMode="auto">
          <a:xfrm>
            <a:off x="2743200" y="3581400"/>
            <a:ext cx="1600200" cy="1524000"/>
          </a:xfrm>
          <a:prstGeom prst="wedgeRoundRectCallout">
            <a:avLst>
              <a:gd name="adj1" fmla="val 68653"/>
              <a:gd name="adj2" fmla="val 37708"/>
              <a:gd name="adj3" fmla="val 16667"/>
            </a:avLst>
          </a:prstGeom>
          <a:solidFill>
            <a:schemeClr val="accent1"/>
          </a:solidFill>
          <a:ln w="9525">
            <a:solidFill>
              <a:schemeClr val="tx1"/>
            </a:solidFill>
            <a:miter lim="800000"/>
            <a:headEnd/>
            <a:tailEnd/>
          </a:ln>
          <a:effectLst/>
        </p:spPr>
        <p:txBody>
          <a:bodyPr wrap="none" anchor="ctr"/>
          <a:lstStyle/>
          <a:p>
            <a:pPr algn="ctr"/>
            <a:r>
              <a:rPr lang="en-US">
                <a:latin typeface="Comic Sans MS" charset="0"/>
              </a:rPr>
              <a:t>I’ve got to get </a:t>
            </a:r>
          </a:p>
          <a:p>
            <a:pPr algn="ctr"/>
            <a:r>
              <a:rPr lang="en-US">
                <a:latin typeface="Comic Sans MS" charset="0"/>
              </a:rPr>
              <a:t>into</a:t>
            </a:r>
          </a:p>
          <a:p>
            <a:pPr algn="ctr"/>
            <a:r>
              <a:rPr lang="en-US">
                <a:latin typeface="Comic Sans MS" charset="0"/>
              </a:rPr>
              <a:t>  ??? U.!</a:t>
            </a:r>
          </a:p>
        </p:txBody>
      </p:sp>
      <p:sp>
        <p:nvSpPr>
          <p:cNvPr id="12299" name="AutoShape 11"/>
          <p:cNvSpPr>
            <a:spLocks noChangeArrowheads="1"/>
          </p:cNvSpPr>
          <p:nvPr/>
        </p:nvSpPr>
        <p:spPr bwMode="auto">
          <a:xfrm>
            <a:off x="6477000" y="4495800"/>
            <a:ext cx="1676400" cy="1295400"/>
          </a:xfrm>
          <a:prstGeom prst="wedgeRoundRectCallout">
            <a:avLst>
              <a:gd name="adj1" fmla="val -85699"/>
              <a:gd name="adj2" fmla="val 22551"/>
              <a:gd name="adj3" fmla="val 16667"/>
            </a:avLst>
          </a:prstGeom>
          <a:solidFill>
            <a:schemeClr val="accent1"/>
          </a:solidFill>
          <a:ln w="9525">
            <a:solidFill>
              <a:schemeClr val="tx1"/>
            </a:solidFill>
            <a:miter lim="800000"/>
            <a:headEnd/>
            <a:tailEnd/>
          </a:ln>
          <a:effectLst/>
        </p:spPr>
        <p:txBody>
          <a:bodyPr wrap="none" anchor="ctr"/>
          <a:lstStyle/>
          <a:p>
            <a:pPr algn="ctr"/>
            <a:r>
              <a:rPr lang="en-US">
                <a:latin typeface="Comic Sans MS" charset="0"/>
              </a:rPr>
              <a:t>My parents</a:t>
            </a:r>
          </a:p>
          <a:p>
            <a:pPr algn="ctr"/>
            <a:r>
              <a:rPr lang="en-US">
                <a:latin typeface="Comic Sans MS" charset="0"/>
              </a:rPr>
              <a:t> expect “A”s!</a:t>
            </a:r>
          </a:p>
        </p:txBody>
      </p:sp>
      <p:sp>
        <p:nvSpPr>
          <p:cNvPr id="12300" name="AutoShape 12"/>
          <p:cNvSpPr>
            <a:spLocks noChangeArrowheads="1"/>
          </p:cNvSpPr>
          <p:nvPr/>
        </p:nvSpPr>
        <p:spPr bwMode="auto">
          <a:xfrm>
            <a:off x="762000" y="2590800"/>
            <a:ext cx="2286000" cy="1219200"/>
          </a:xfrm>
          <a:prstGeom prst="wedgeEllipseCallout">
            <a:avLst>
              <a:gd name="adj1" fmla="val 88125"/>
              <a:gd name="adj2" fmla="val 26431"/>
            </a:avLst>
          </a:prstGeom>
          <a:solidFill>
            <a:schemeClr val="accent1"/>
          </a:solidFill>
          <a:ln w="9525">
            <a:solidFill>
              <a:schemeClr val="tx1"/>
            </a:solidFill>
            <a:miter lim="800000"/>
            <a:headEnd/>
            <a:tailEnd/>
          </a:ln>
          <a:effectLst/>
        </p:spPr>
        <p:txBody>
          <a:bodyPr wrap="none" anchor="ctr"/>
          <a:lstStyle/>
          <a:p>
            <a:pPr algn="ctr"/>
            <a:endParaRPr lang="en-US" sz="2400"/>
          </a:p>
        </p:txBody>
      </p:sp>
      <p:sp>
        <p:nvSpPr>
          <p:cNvPr id="12301" name="Text Box 13"/>
          <p:cNvSpPr txBox="1">
            <a:spLocks noChangeArrowheads="1"/>
          </p:cNvSpPr>
          <p:nvPr/>
        </p:nvSpPr>
        <p:spPr bwMode="auto">
          <a:xfrm>
            <a:off x="990600" y="2819400"/>
            <a:ext cx="1955800" cy="730250"/>
          </a:xfrm>
          <a:prstGeom prst="rect">
            <a:avLst/>
          </a:prstGeom>
          <a:noFill/>
          <a:ln w="9525">
            <a:noFill/>
            <a:miter lim="800000"/>
            <a:headEnd/>
            <a:tailEnd/>
          </a:ln>
          <a:effectLst/>
        </p:spPr>
        <p:txBody>
          <a:bodyPr wrap="none">
            <a:spAutoFit/>
          </a:bodyPr>
          <a:lstStyle/>
          <a:p>
            <a:pPr algn="ctr"/>
            <a:r>
              <a:rPr lang="en-US">
                <a:latin typeface="Comic Sans MS" charset="0"/>
              </a:rPr>
              <a:t>This assignment </a:t>
            </a:r>
          </a:p>
          <a:p>
            <a:pPr algn="ctr"/>
            <a:r>
              <a:rPr lang="en-US">
                <a:latin typeface="Comic Sans MS" charset="0"/>
              </a:rPr>
              <a:t>was BORING!</a:t>
            </a:r>
            <a:endParaRPr lang="en-US" sz="2400"/>
          </a:p>
        </p:txBody>
      </p:sp>
      <p:pic>
        <p:nvPicPr>
          <p:cNvPr id="12302" name="Picture 14" descr="C:\Program Files\Office\Clipart\standard\stddir1\bd05048_.wmf"/>
          <p:cNvPicPr>
            <a:picLocks noChangeAspect="1" noChangeArrowheads="1"/>
          </p:cNvPicPr>
          <p:nvPr/>
        </p:nvPicPr>
        <p:blipFill>
          <a:blip r:embed="rId2" cstate="print"/>
          <a:srcRect/>
          <a:stretch>
            <a:fillRect/>
          </a:stretch>
        </p:blipFill>
        <p:spPr bwMode="auto">
          <a:xfrm>
            <a:off x="4572000" y="4876800"/>
            <a:ext cx="1246188" cy="1295400"/>
          </a:xfrm>
          <a:prstGeom prst="rect">
            <a:avLst/>
          </a:prstGeom>
          <a:noFill/>
        </p:spPr>
      </p:pic>
      <p:sp>
        <p:nvSpPr>
          <p:cNvPr id="12303" name="AutoShape 15"/>
          <p:cNvSpPr>
            <a:spLocks noChangeArrowheads="1"/>
          </p:cNvSpPr>
          <p:nvPr/>
        </p:nvSpPr>
        <p:spPr bwMode="auto">
          <a:xfrm>
            <a:off x="4114800" y="1447800"/>
            <a:ext cx="3352800" cy="990600"/>
          </a:xfrm>
          <a:prstGeom prst="wedgeRoundRectCallout">
            <a:avLst>
              <a:gd name="adj1" fmla="val -30116"/>
              <a:gd name="adj2" fmla="val 88782"/>
              <a:gd name="adj3" fmla="val 16667"/>
            </a:avLst>
          </a:prstGeom>
          <a:solidFill>
            <a:schemeClr val="accent1"/>
          </a:solidFill>
          <a:ln w="9525">
            <a:solidFill>
              <a:schemeClr val="tx1"/>
            </a:solidFill>
            <a:miter lim="800000"/>
            <a:headEnd/>
            <a:tailEnd/>
          </a:ln>
          <a:effectLst/>
        </p:spPr>
        <p:txBody>
          <a:bodyPr/>
          <a:lstStyle/>
          <a:p>
            <a:pPr algn="ctr"/>
            <a:endParaRPr lang="en-US" b="1">
              <a:latin typeface="Comic Sans MS" charset="0"/>
            </a:endParaRPr>
          </a:p>
          <a:p>
            <a:pPr algn="ctr"/>
            <a:r>
              <a:rPr lang="en-US">
                <a:latin typeface="Comic Sans MS" charset="0"/>
              </a:rPr>
              <a:t>Everyone does it!</a:t>
            </a:r>
          </a:p>
        </p:txBody>
      </p:sp>
      <p:sp>
        <p:nvSpPr>
          <p:cNvPr id="2" name="Slide Number Placeholder 1">
            <a:extLst>
              <a:ext uri="{FF2B5EF4-FFF2-40B4-BE49-F238E27FC236}">
                <a16:creationId xmlns:a16="http://schemas.microsoft.com/office/drawing/2014/main" id="{79F0523B-F455-15D1-3C95-E28D2BA29889}"/>
              </a:ext>
            </a:extLst>
          </p:cNvPr>
          <p:cNvSpPr>
            <a:spLocks noGrp="1"/>
          </p:cNvSpPr>
          <p:nvPr>
            <p:ph type="sldNum" sz="quarter" idx="12"/>
          </p:nvPr>
        </p:nvSpPr>
        <p:spPr/>
        <p:txBody>
          <a:bodyPr/>
          <a:lstStyle/>
          <a:p>
            <a:fld id="{E1DD7FE6-EC62-4072-B528-DB285E8427E7}"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 calcmode="lin" valueType="num">
                                      <p:cBhvr additive="base">
                                        <p:cTn id="7" dur="500" fill="hold"/>
                                        <p:tgtEl>
                                          <p:spTgt spid="12293"/>
                                        </p:tgtEl>
                                        <p:attrNameLst>
                                          <p:attrName>ppt_x</p:attrName>
                                        </p:attrNameLst>
                                      </p:cBhvr>
                                      <p:tavLst>
                                        <p:tav tm="0">
                                          <p:val>
                                            <p:strVal val="0-#ppt_w/2"/>
                                          </p:val>
                                        </p:tav>
                                        <p:tav tm="100000">
                                          <p:val>
                                            <p:strVal val="#ppt_x"/>
                                          </p:val>
                                        </p:tav>
                                      </p:tavLst>
                                    </p:anim>
                                    <p:anim calcmode="lin" valueType="num">
                                      <p:cBhvr additive="base">
                                        <p:cTn id="8" dur="500" fill="hold"/>
                                        <p:tgtEl>
                                          <p:spTgt spid="122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12296"/>
                                        </p:tgtEl>
                                        <p:attrNameLst>
                                          <p:attrName>style.visibility</p:attrName>
                                        </p:attrNameLst>
                                      </p:cBhvr>
                                      <p:to>
                                        <p:strVal val="visible"/>
                                      </p:to>
                                    </p:set>
                                    <p:anim calcmode="lin" valueType="num">
                                      <p:cBhvr additive="base">
                                        <p:cTn id="13" dur="500" fill="hold"/>
                                        <p:tgtEl>
                                          <p:spTgt spid="12296"/>
                                        </p:tgtEl>
                                        <p:attrNameLst>
                                          <p:attrName>ppt_x</p:attrName>
                                        </p:attrNameLst>
                                      </p:cBhvr>
                                      <p:tavLst>
                                        <p:tav tm="0">
                                          <p:val>
                                            <p:strVal val="0-#ppt_w/2"/>
                                          </p:val>
                                        </p:tav>
                                        <p:tav tm="100000">
                                          <p:val>
                                            <p:strVal val="#ppt_x"/>
                                          </p:val>
                                        </p:tav>
                                      </p:tavLst>
                                    </p:anim>
                                    <p:anim calcmode="lin" valueType="num">
                                      <p:cBhvr additive="base">
                                        <p:cTn id="14" dur="500" fill="hold"/>
                                        <p:tgtEl>
                                          <p:spTgt spid="122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297"/>
                                        </p:tgtEl>
                                        <p:attrNameLst>
                                          <p:attrName>style.visibility</p:attrName>
                                        </p:attrNameLst>
                                      </p:cBhvr>
                                      <p:to>
                                        <p:strVal val="visible"/>
                                      </p:to>
                                    </p:set>
                                    <p:anim calcmode="lin" valueType="num">
                                      <p:cBhvr additive="base">
                                        <p:cTn id="19" dur="500" fill="hold"/>
                                        <p:tgtEl>
                                          <p:spTgt spid="12297"/>
                                        </p:tgtEl>
                                        <p:attrNameLst>
                                          <p:attrName>ppt_x</p:attrName>
                                        </p:attrNameLst>
                                      </p:cBhvr>
                                      <p:tavLst>
                                        <p:tav tm="0">
                                          <p:val>
                                            <p:strVal val="1+#ppt_w/2"/>
                                          </p:val>
                                        </p:tav>
                                        <p:tav tm="100000">
                                          <p:val>
                                            <p:strVal val="#ppt_x"/>
                                          </p:val>
                                        </p:tav>
                                      </p:tavLst>
                                    </p:anim>
                                    <p:anim calcmode="lin" valueType="num">
                                      <p:cBhvr additive="base">
                                        <p:cTn id="20" dur="500" fill="hold"/>
                                        <p:tgtEl>
                                          <p:spTgt spid="1229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2298"/>
                                        </p:tgtEl>
                                        <p:attrNameLst>
                                          <p:attrName>style.visibility</p:attrName>
                                        </p:attrNameLst>
                                      </p:cBhvr>
                                      <p:to>
                                        <p:strVal val="visible"/>
                                      </p:to>
                                    </p:set>
                                    <p:anim calcmode="lin" valueType="num">
                                      <p:cBhvr additive="base">
                                        <p:cTn id="25" dur="500" fill="hold"/>
                                        <p:tgtEl>
                                          <p:spTgt spid="12298"/>
                                        </p:tgtEl>
                                        <p:attrNameLst>
                                          <p:attrName>ppt_x</p:attrName>
                                        </p:attrNameLst>
                                      </p:cBhvr>
                                      <p:tavLst>
                                        <p:tav tm="0">
                                          <p:val>
                                            <p:strVal val="1+#ppt_w/2"/>
                                          </p:val>
                                        </p:tav>
                                        <p:tav tm="100000">
                                          <p:val>
                                            <p:strVal val="#ppt_x"/>
                                          </p:val>
                                        </p:tav>
                                      </p:tavLst>
                                    </p:anim>
                                    <p:anim calcmode="lin" valueType="num">
                                      <p:cBhvr additive="base">
                                        <p:cTn id="26"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303"/>
                                        </p:tgtEl>
                                        <p:attrNameLst>
                                          <p:attrName>style.visibility</p:attrName>
                                        </p:attrNameLst>
                                      </p:cBhvr>
                                      <p:to>
                                        <p:strVal val="visible"/>
                                      </p:to>
                                    </p:set>
                                    <p:anim calcmode="lin" valueType="num">
                                      <p:cBhvr additive="base">
                                        <p:cTn id="31" dur="500" fill="hold"/>
                                        <p:tgtEl>
                                          <p:spTgt spid="12303"/>
                                        </p:tgtEl>
                                        <p:attrNameLst>
                                          <p:attrName>ppt_x</p:attrName>
                                        </p:attrNameLst>
                                      </p:cBhvr>
                                      <p:tavLst>
                                        <p:tav tm="0">
                                          <p:val>
                                            <p:strVal val="#ppt_x"/>
                                          </p:val>
                                        </p:tav>
                                        <p:tav tm="100000">
                                          <p:val>
                                            <p:strVal val="#ppt_x"/>
                                          </p:val>
                                        </p:tav>
                                      </p:tavLst>
                                    </p:anim>
                                    <p:anim calcmode="lin" valueType="num">
                                      <p:cBhvr additive="base">
                                        <p:cTn id="32" dur="500" fill="hold"/>
                                        <p:tgtEl>
                                          <p:spTgt spid="1230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9"/>
                                        </p:tgtEl>
                                        <p:attrNameLst>
                                          <p:attrName>style.visibility</p:attrName>
                                        </p:attrNameLst>
                                      </p:cBhvr>
                                      <p:to>
                                        <p:strVal val="visible"/>
                                      </p:to>
                                    </p:set>
                                    <p:anim calcmode="lin" valueType="num">
                                      <p:cBhvr additive="base">
                                        <p:cTn id="37" dur="500" fill="hold"/>
                                        <p:tgtEl>
                                          <p:spTgt spid="12299"/>
                                        </p:tgtEl>
                                        <p:attrNameLst>
                                          <p:attrName>ppt_x</p:attrName>
                                        </p:attrNameLst>
                                      </p:cBhvr>
                                      <p:tavLst>
                                        <p:tav tm="0">
                                          <p:val>
                                            <p:strVal val="#ppt_x"/>
                                          </p:val>
                                        </p:tav>
                                        <p:tav tm="100000">
                                          <p:val>
                                            <p:strVal val="#ppt_x"/>
                                          </p:val>
                                        </p:tav>
                                      </p:tavLst>
                                    </p:anim>
                                    <p:anim calcmode="lin" valueType="num">
                                      <p:cBhvr additive="base">
                                        <p:cTn id="38" dur="500" fill="hold"/>
                                        <p:tgtEl>
                                          <p:spTgt spid="12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nimBg="1" autoUpdateAnimBg="0"/>
      <p:bldP spid="12296" grpId="0" animBg="1" autoUpdateAnimBg="0"/>
      <p:bldP spid="12297" grpId="0" animBg="1" autoUpdateAnimBg="0"/>
      <p:bldP spid="12298" grpId="0" animBg="1" autoUpdateAnimBg="0"/>
      <p:bldP spid="12299" grpId="0" animBg="1" autoUpdateAnimBg="0"/>
      <p:bldP spid="1230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sz="3200"/>
              <a:t>Rationale for academic integrity</a:t>
            </a:r>
            <a:br>
              <a:rPr lang="en-US" sz="3200"/>
            </a:br>
            <a:r>
              <a:rPr lang="en-US" sz="3200"/>
              <a:t>(as if it were necessary!)</a:t>
            </a:r>
            <a:endParaRPr lang="en-US"/>
          </a:p>
        </p:txBody>
      </p:sp>
      <p:sp>
        <p:nvSpPr>
          <p:cNvPr id="8195" name="Rectangle 3"/>
          <p:cNvSpPr>
            <a:spLocks noGrp="1" noChangeArrowheads="1"/>
          </p:cNvSpPr>
          <p:nvPr>
            <p:ph type="body" sz="half" idx="1"/>
          </p:nvPr>
        </p:nvSpPr>
        <p:spPr>
          <a:xfrm>
            <a:off x="914400" y="1676400"/>
            <a:ext cx="4886325" cy="4343400"/>
          </a:xfrm>
        </p:spPr>
        <p:txBody>
          <a:bodyPr/>
          <a:lstStyle/>
          <a:p>
            <a:pPr>
              <a:lnSpc>
                <a:spcPct val="90000"/>
              </a:lnSpc>
            </a:pPr>
            <a:r>
              <a:rPr lang="en-US" sz="2000"/>
              <a:t>When you copy you cheat yourself. You limit your own learning.</a:t>
            </a:r>
          </a:p>
          <a:p>
            <a:pPr>
              <a:lnSpc>
                <a:spcPct val="90000"/>
              </a:lnSpc>
            </a:pPr>
            <a:r>
              <a:rPr lang="en-US" sz="2000"/>
              <a:t>The consequences are not worth the risks!</a:t>
            </a:r>
          </a:p>
          <a:p>
            <a:pPr>
              <a:lnSpc>
                <a:spcPct val="90000"/>
              </a:lnSpc>
            </a:pPr>
            <a:r>
              <a:rPr lang="en-US" sz="2000"/>
              <a:t>It is only right to give credit to authors whose ideas you use</a:t>
            </a:r>
          </a:p>
          <a:p>
            <a:pPr>
              <a:lnSpc>
                <a:spcPct val="90000"/>
              </a:lnSpc>
            </a:pPr>
            <a:r>
              <a:rPr lang="en-US" sz="2000"/>
              <a:t>Citing gives authority to the information you present</a:t>
            </a:r>
          </a:p>
          <a:p>
            <a:pPr>
              <a:lnSpc>
                <a:spcPct val="90000"/>
              </a:lnSpc>
            </a:pPr>
            <a:r>
              <a:rPr lang="en-US" sz="2000"/>
              <a:t>Citing makes it possible for your readers to locate your source</a:t>
            </a:r>
          </a:p>
          <a:p>
            <a:pPr>
              <a:lnSpc>
                <a:spcPct val="90000"/>
              </a:lnSpc>
            </a:pPr>
            <a:r>
              <a:rPr lang="en-US" sz="2000"/>
              <a:t>Education is not an “us vs. them” game!  It’s about learning to learn!</a:t>
            </a:r>
          </a:p>
          <a:p>
            <a:pPr>
              <a:lnSpc>
                <a:spcPct val="90000"/>
              </a:lnSpc>
            </a:pPr>
            <a:r>
              <a:rPr lang="en-US" sz="2000"/>
              <a:t>Cheating is unethical behavior</a:t>
            </a:r>
          </a:p>
        </p:txBody>
      </p:sp>
      <p:sp>
        <p:nvSpPr>
          <p:cNvPr id="8197" name="AutoShape 5"/>
          <p:cNvSpPr>
            <a:spLocks noChangeArrowheads="1"/>
          </p:cNvSpPr>
          <p:nvPr/>
        </p:nvSpPr>
        <p:spPr bwMode="auto">
          <a:xfrm>
            <a:off x="5638800" y="1524000"/>
            <a:ext cx="2895600" cy="2209800"/>
          </a:xfrm>
          <a:prstGeom prst="cloudCallout">
            <a:avLst>
              <a:gd name="adj1" fmla="val -5319"/>
              <a:gd name="adj2" fmla="val 69398"/>
            </a:avLst>
          </a:prstGeom>
          <a:solidFill>
            <a:schemeClr val="accent1"/>
          </a:solidFill>
          <a:ln w="9525">
            <a:solidFill>
              <a:schemeClr val="tx1"/>
            </a:solidFill>
            <a:round/>
            <a:headEnd/>
            <a:tailEnd/>
          </a:ln>
          <a:effectLst/>
        </p:spPr>
        <p:txBody>
          <a:bodyPr wrap="none" anchor="ctr"/>
          <a:lstStyle/>
          <a:p>
            <a:pPr algn="ctr"/>
            <a:r>
              <a:rPr lang="en-US" sz="2000">
                <a:latin typeface="Arial" charset="0"/>
              </a:rPr>
              <a:t>  </a:t>
            </a:r>
          </a:p>
          <a:p>
            <a:pPr algn="ctr"/>
            <a:r>
              <a:rPr lang="en-US" sz="2000" b="1">
                <a:latin typeface="Arial" charset="0"/>
              </a:rPr>
              <a:t>Is your academic </a:t>
            </a:r>
          </a:p>
          <a:p>
            <a:pPr algn="ctr"/>
            <a:r>
              <a:rPr lang="en-US" sz="2000" b="1">
                <a:latin typeface="Arial" charset="0"/>
              </a:rPr>
              <a:t>reputation valuable</a:t>
            </a:r>
          </a:p>
          <a:p>
            <a:pPr algn="ctr"/>
            <a:r>
              <a:rPr lang="en-US" sz="2000" b="1">
                <a:latin typeface="Arial" charset="0"/>
              </a:rPr>
              <a:t> to you?</a:t>
            </a:r>
            <a:endParaRPr lang="en-US" sz="2000" b="1"/>
          </a:p>
        </p:txBody>
      </p:sp>
      <p:pic>
        <p:nvPicPr>
          <p:cNvPr id="8202" name="Picture 10" descr="C:\Program Files\Office\Clipart\standard\stddir1\bd05358_.wmf"/>
          <p:cNvPicPr>
            <a:picLocks noChangeAspect="1" noChangeArrowheads="1"/>
          </p:cNvPicPr>
          <p:nvPr/>
        </p:nvPicPr>
        <p:blipFill>
          <a:blip r:embed="rId2" cstate="print"/>
          <a:srcRect/>
          <a:stretch>
            <a:fillRect/>
          </a:stretch>
        </p:blipFill>
        <p:spPr bwMode="auto">
          <a:xfrm>
            <a:off x="5715000" y="4114800"/>
            <a:ext cx="1406525" cy="1906588"/>
          </a:xfrm>
          <a:prstGeom prst="rect">
            <a:avLst/>
          </a:prstGeom>
          <a:noFill/>
        </p:spPr>
      </p:pic>
      <p:sp>
        <p:nvSpPr>
          <p:cNvPr id="2" name="Slide Number Placeholder 1">
            <a:extLst>
              <a:ext uri="{FF2B5EF4-FFF2-40B4-BE49-F238E27FC236}">
                <a16:creationId xmlns:a16="http://schemas.microsoft.com/office/drawing/2014/main" id="{065441AB-3A4D-7B26-9FD5-70A0C44B40F9}"/>
              </a:ext>
            </a:extLst>
          </p:cNvPr>
          <p:cNvSpPr>
            <a:spLocks noGrp="1"/>
          </p:cNvSpPr>
          <p:nvPr>
            <p:ph type="sldNum" sz="quarter" idx="12"/>
          </p:nvPr>
        </p:nvSpPr>
        <p:spPr/>
        <p:txBody>
          <a:bodyPr/>
          <a:lstStyle/>
          <a:p>
            <a:fld id="{0A2C210B-BE3F-4236-A869-8EFACAEBE4D6}"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Real life consequences:</a:t>
            </a:r>
          </a:p>
        </p:txBody>
      </p:sp>
      <p:sp>
        <p:nvSpPr>
          <p:cNvPr id="9219" name="Rectangle 3"/>
          <p:cNvSpPr>
            <a:spLocks noGrp="1" noChangeArrowheads="1"/>
          </p:cNvSpPr>
          <p:nvPr>
            <p:ph sz="quarter" idx="1"/>
          </p:nvPr>
        </p:nvSpPr>
        <p:spPr>
          <a:xfrm>
            <a:off x="990600" y="1447800"/>
            <a:ext cx="7315200" cy="4343400"/>
          </a:xfrm>
        </p:spPr>
        <p:txBody>
          <a:bodyPr>
            <a:normAutofit fontScale="92500" lnSpcReduction="20000"/>
          </a:bodyPr>
          <a:lstStyle/>
          <a:p>
            <a:pPr>
              <a:lnSpc>
                <a:spcPct val="90000"/>
              </a:lnSpc>
            </a:pPr>
            <a:r>
              <a:rPr lang="en-US" sz="2000"/>
              <a:t>Damaged the reputation of two prominent historians, Stephen Ambrose and Doris Kearns Goodwin,</a:t>
            </a:r>
          </a:p>
          <a:p>
            <a:pPr lvl="1">
              <a:lnSpc>
                <a:spcPct val="90000"/>
              </a:lnSpc>
            </a:pPr>
            <a:r>
              <a:rPr lang="en-US" sz="2000"/>
              <a:t>Kearns left television position and stepped down as Pulitzer Prize judge for “lifting” 50 passages for her 1987 book </a:t>
            </a:r>
            <a:r>
              <a:rPr lang="en-US" sz="2000" i="1"/>
              <a:t>The Fitzgeralds and the Kennedys  </a:t>
            </a:r>
            <a:r>
              <a:rPr lang="en-US" sz="2000"/>
              <a:t>(Lewis)</a:t>
            </a:r>
          </a:p>
          <a:p>
            <a:pPr>
              <a:lnSpc>
                <a:spcPct val="90000"/>
              </a:lnSpc>
            </a:pPr>
            <a:r>
              <a:rPr lang="en-US" sz="2000"/>
              <a:t>Senator Joseph Biden dropped his 1987 campaign for the Democratic presidential nomination. (Sabato)</a:t>
            </a:r>
          </a:p>
          <a:p>
            <a:pPr lvl="1">
              <a:lnSpc>
                <a:spcPct val="90000"/>
              </a:lnSpc>
            </a:pPr>
            <a:r>
              <a:rPr lang="en-US" sz="2000"/>
              <a:t>Copied in law school and borrowed from campaign speeches of Robert Kennedy </a:t>
            </a:r>
          </a:p>
          <a:p>
            <a:pPr>
              <a:lnSpc>
                <a:spcPct val="90000"/>
              </a:lnSpc>
            </a:pPr>
            <a:r>
              <a:rPr lang="en-US" sz="2000"/>
              <a:t>Boston Globe journalist Mike Barnicle forced to resign for plagiarism in his columns  (“Boston Columnist . . .”)</a:t>
            </a:r>
          </a:p>
          <a:p>
            <a:pPr>
              <a:lnSpc>
                <a:spcPct val="90000"/>
              </a:lnSpc>
            </a:pPr>
            <a:r>
              <a:rPr lang="en-US" sz="2000"/>
              <a:t>Probe of plagiarism at UVA--45 students dismissed, 3 graduate degrees revoked</a:t>
            </a:r>
          </a:p>
          <a:p>
            <a:pPr lvl="1">
              <a:lnSpc>
                <a:spcPct val="90000"/>
              </a:lnSpc>
            </a:pPr>
            <a:r>
              <a:rPr lang="en-US" sz="2000" i="1">
                <a:hlinkClick r:id="rId2"/>
              </a:rPr>
              <a:t>CNN Article  </a:t>
            </a:r>
            <a:r>
              <a:rPr lang="en-US" sz="2000" i="1"/>
              <a:t>AP. 26 Nov. 2001</a:t>
            </a:r>
          </a:p>
          <a:p>
            <a:pPr lvl="1">
              <a:lnSpc>
                <a:spcPct val="90000"/>
              </a:lnSpc>
            </a:pPr>
            <a:r>
              <a:rPr lang="en-US" sz="1800">
                <a:hlinkClick r:id="rId3"/>
              </a:rPr>
              <a:t>Channel One Article</a:t>
            </a:r>
            <a:r>
              <a:rPr lang="en-US" sz="1800"/>
              <a:t> AP. 27 Nov. 2002</a:t>
            </a:r>
          </a:p>
          <a:p>
            <a:pPr>
              <a:lnSpc>
                <a:spcPct val="90000"/>
              </a:lnSpc>
            </a:pPr>
            <a:endParaRPr lang="en-US" sz="2000"/>
          </a:p>
          <a:p>
            <a:pPr>
              <a:lnSpc>
                <a:spcPct val="90000"/>
              </a:lnSpc>
              <a:buFont typeface="Times"/>
              <a:buNone/>
            </a:pPr>
            <a:r>
              <a:rPr lang="en-US" sz="2000"/>
              <a:t>	</a:t>
            </a:r>
            <a:r>
              <a:rPr lang="en-US" sz="2000">
                <a:hlinkClick r:id="rId4"/>
              </a:rPr>
              <a:t> </a:t>
            </a:r>
            <a:r>
              <a:rPr lang="en-US" sz="2000"/>
              <a:t> </a:t>
            </a:r>
          </a:p>
        </p:txBody>
      </p:sp>
      <p:sp>
        <p:nvSpPr>
          <p:cNvPr id="2" name="Slide Number Placeholder 1">
            <a:extLst>
              <a:ext uri="{FF2B5EF4-FFF2-40B4-BE49-F238E27FC236}">
                <a16:creationId xmlns:a16="http://schemas.microsoft.com/office/drawing/2014/main" id="{F4720550-17D6-6192-382A-DE7B9EFA34BF}"/>
              </a:ext>
            </a:extLst>
          </p:cNvPr>
          <p:cNvSpPr>
            <a:spLocks noGrp="1"/>
          </p:cNvSpPr>
          <p:nvPr>
            <p:ph type="sldNum" sz="quarter" idx="12"/>
          </p:nvPr>
        </p:nvSpPr>
        <p:spPr/>
        <p:txBody>
          <a:bodyPr/>
          <a:lstStyle/>
          <a:p>
            <a:fld id="{0D1AAD2C-99B8-4750-B51C-0AB378FBE39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Consequences (cont’d)</a:t>
            </a:r>
          </a:p>
        </p:txBody>
      </p:sp>
      <p:sp>
        <p:nvSpPr>
          <p:cNvPr id="38915" name="Rectangle 3"/>
          <p:cNvSpPr>
            <a:spLocks noGrp="1" noChangeArrowheads="1"/>
          </p:cNvSpPr>
          <p:nvPr>
            <p:ph sz="quarter" idx="1"/>
          </p:nvPr>
        </p:nvSpPr>
        <p:spPr/>
        <p:txBody>
          <a:bodyPr/>
          <a:lstStyle/>
          <a:p>
            <a:pPr>
              <a:lnSpc>
                <a:spcPct val="90000"/>
              </a:lnSpc>
            </a:pPr>
            <a:r>
              <a:rPr lang="en-US" sz="2800" i="1"/>
              <a:t>New York Times</a:t>
            </a:r>
            <a:r>
              <a:rPr lang="en-US" sz="2800"/>
              <a:t> senior reporter Jayson Blair forced to resign after being accused of plagiarism and fraud.</a:t>
            </a:r>
            <a:endParaRPr lang="en-US" sz="3600"/>
          </a:p>
          <a:p>
            <a:pPr>
              <a:lnSpc>
                <a:spcPct val="90000"/>
              </a:lnSpc>
            </a:pPr>
            <a:r>
              <a:rPr lang="en-US" sz="2800"/>
              <a:t>“The newspaper said at least 36 of the 73 articles he had written had problems with accuracy, calling the deception a "low point" in the newspaper's history.”</a:t>
            </a:r>
          </a:p>
          <a:p>
            <a:pPr>
              <a:lnSpc>
                <a:spcPct val="90000"/>
              </a:lnSpc>
            </a:pPr>
            <a:endParaRPr lang="en-US" sz="2800"/>
          </a:p>
          <a:p>
            <a:pPr>
              <a:lnSpc>
                <a:spcPct val="90000"/>
              </a:lnSpc>
              <a:buFont typeface="Times"/>
              <a:buNone/>
            </a:pPr>
            <a:r>
              <a:rPr lang="en-US" sz="2000"/>
              <a:t>“New York Times Exposes Fraud of Own Reporter.”  </a:t>
            </a:r>
            <a:r>
              <a:rPr lang="en-US" sz="2000" i="1"/>
              <a:t>ABC News Online</a:t>
            </a:r>
            <a:r>
              <a:rPr lang="en-US" sz="2000"/>
              <a:t>. 12 May, 2003.</a:t>
            </a:r>
            <a:endParaRPr lang="en-US" sz="2000">
              <a:hlinkClick r:id="rId2"/>
            </a:endParaRPr>
          </a:p>
          <a:p>
            <a:pPr>
              <a:lnSpc>
                <a:spcPct val="90000"/>
              </a:lnSpc>
              <a:buFont typeface="Times"/>
              <a:buNone/>
            </a:pPr>
            <a:r>
              <a:rPr lang="en-US" sz="2000">
                <a:hlinkClick r:id="rId2"/>
              </a:rPr>
              <a:t>	http://www.pbs.org/newshour/newshour_index.html</a:t>
            </a:r>
            <a:endParaRPr lang="en-US" sz="2000"/>
          </a:p>
        </p:txBody>
      </p:sp>
      <p:sp>
        <p:nvSpPr>
          <p:cNvPr id="2" name="Slide Number Placeholder 1">
            <a:extLst>
              <a:ext uri="{FF2B5EF4-FFF2-40B4-BE49-F238E27FC236}">
                <a16:creationId xmlns:a16="http://schemas.microsoft.com/office/drawing/2014/main" id="{FBF1766C-0D4E-57CE-8681-014441215C16}"/>
              </a:ext>
            </a:extLst>
          </p:cNvPr>
          <p:cNvSpPr>
            <a:spLocks noGrp="1"/>
          </p:cNvSpPr>
          <p:nvPr>
            <p:ph type="sldNum" sz="quarter" idx="12"/>
          </p:nvPr>
        </p:nvSpPr>
        <p:spPr/>
        <p:txBody>
          <a:bodyPr/>
          <a:lstStyle/>
          <a:p>
            <a:fld id="{0D1AAD2C-99B8-4750-B51C-0AB378FBE395}"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Equity</Template>
  <TotalTime>1845</TotalTime>
  <Words>1901</Words>
  <Application>Microsoft Office PowerPoint</Application>
  <PresentationFormat>On-screen Show (4:3)</PresentationFormat>
  <Paragraphs>232</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Comic Sans MS</vt:lpstr>
      <vt:lpstr>Franklin Gothic Book</vt:lpstr>
      <vt:lpstr>Impact</vt:lpstr>
      <vt:lpstr>Papyrus</vt:lpstr>
      <vt:lpstr>Perpetua</vt:lpstr>
      <vt:lpstr>Tahoma</vt:lpstr>
      <vt:lpstr>Times</vt:lpstr>
      <vt:lpstr>Times New Roman</vt:lpstr>
      <vt:lpstr>Wingdings 2</vt:lpstr>
      <vt:lpstr>Equity</vt:lpstr>
      <vt:lpstr>What is plagiarism?</vt:lpstr>
      <vt:lpstr>Definition:</vt:lpstr>
      <vt:lpstr>How serious is the problem?</vt:lpstr>
      <vt:lpstr>Students.  If:</vt:lpstr>
      <vt:lpstr>Two types of plagiarism:</vt:lpstr>
      <vt:lpstr>Excuses</vt:lpstr>
      <vt:lpstr>Rationale for academic integrity (as if it were necessary!)</vt:lpstr>
      <vt:lpstr>Real life consequences:</vt:lpstr>
      <vt:lpstr>Consequences (cont’d)</vt:lpstr>
      <vt:lpstr>Consequences (cont’d)</vt:lpstr>
      <vt:lpstr>Possible school consequences:</vt:lpstr>
      <vt:lpstr>Is this important?</vt:lpstr>
      <vt:lpstr>PowerPoint Presentation</vt:lpstr>
      <vt:lpstr>Nope! </vt:lpstr>
      <vt:lpstr> Examples of common knowledge </vt:lpstr>
      <vt:lpstr>No need to document when:</vt:lpstr>
      <vt:lpstr>What’s the big deal?</vt:lpstr>
      <vt:lpstr>PowerPoint Presentation</vt:lpstr>
      <vt:lpstr>Use these three strategies,</vt:lpstr>
      <vt:lpstr>Quoting</vt:lpstr>
      <vt:lpstr>Paraphrasing</vt:lpstr>
      <vt:lpstr>Summarizing</vt:lpstr>
      <vt:lpstr>As you take notes:</vt:lpstr>
      <vt:lpstr>In-text / in-project MLA documentation</vt:lpstr>
      <vt:lpstr>Use in-text / in-project documentation when:</vt:lpstr>
      <vt:lpstr>How do I cite using MLA style?</vt:lpstr>
      <vt:lpstr>But, what about the Web?</vt:lpstr>
      <vt:lpstr>Typical example:</vt:lpstr>
      <vt:lpstr>Works Cited</vt:lpstr>
    </vt:vector>
  </TitlesOfParts>
  <Company>SDST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plagiarism?</dc:title>
  <dc:creator>Joyce Valenza</dc:creator>
  <cp:lastModifiedBy>Ramoza Ahsan</cp:lastModifiedBy>
  <cp:revision>101</cp:revision>
  <dcterms:created xsi:type="dcterms:W3CDTF">2003-02-09T15:09:32Z</dcterms:created>
  <dcterms:modified xsi:type="dcterms:W3CDTF">2025-03-14T05:33:54Z</dcterms:modified>
</cp:coreProperties>
</file>