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352" r:id="rId2"/>
    <p:sldId id="421" r:id="rId3"/>
    <p:sldId id="463" r:id="rId4"/>
    <p:sldId id="455" r:id="rId5"/>
    <p:sldId id="420" r:id="rId6"/>
    <p:sldId id="520" r:id="rId7"/>
    <p:sldId id="479" r:id="rId8"/>
    <p:sldId id="447" r:id="rId9"/>
    <p:sldId id="468" r:id="rId10"/>
    <p:sldId id="500" r:id="rId11"/>
    <p:sldId id="464" r:id="rId12"/>
    <p:sldId id="512" r:id="rId13"/>
    <p:sldId id="521" r:id="rId14"/>
    <p:sldId id="446" r:id="rId15"/>
    <p:sldId id="522" r:id="rId16"/>
    <p:sldId id="448" r:id="rId17"/>
    <p:sldId id="302" r:id="rId18"/>
    <p:sldId id="260" r:id="rId19"/>
    <p:sldId id="523" r:id="rId20"/>
    <p:sldId id="513" r:id="rId21"/>
    <p:sldId id="516" r:id="rId22"/>
    <p:sldId id="517" r:id="rId23"/>
    <p:sldId id="518" r:id="rId24"/>
    <p:sldId id="457" r:id="rId25"/>
    <p:sldId id="459" r:id="rId26"/>
    <p:sldId id="478" r:id="rId27"/>
    <p:sldId id="4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>
      <p:cViewPr>
        <p:scale>
          <a:sx n="68" d="100"/>
          <a:sy n="68" d="100"/>
        </p:scale>
        <p:origin x="616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01-Sep-25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🔹 Data-Generating Process</a:t>
            </a:r>
          </a:p>
          <a:p>
            <a:r>
              <a:rPr lang="en-US" dirty="0" smtClean="0"/>
              <a:t>In real life, there is some </a:t>
            </a:r>
            <a:r>
              <a:rPr lang="en-US" b="1" dirty="0" smtClean="0"/>
              <a:t>unknown process</a:t>
            </a:r>
            <a:r>
              <a:rPr lang="en-US" dirty="0" smtClean="0"/>
              <a:t> that generates the data (e.g., exam scores depending on study hours, or house prices depending on size).</a:t>
            </a:r>
          </a:p>
          <a:p>
            <a:r>
              <a:rPr lang="en-US" dirty="0" smtClean="0"/>
              <a:t>We only see </a:t>
            </a:r>
            <a:r>
              <a:rPr lang="en-US" b="1" dirty="0" smtClean="0"/>
              <a:t>samples</a:t>
            </a:r>
            <a:r>
              <a:rPr lang="en-US" dirty="0" smtClean="0"/>
              <a:t> from this process (training and test sets).</a:t>
            </a:r>
          </a:p>
          <a:p>
            <a:r>
              <a:rPr lang="en-US" b="1" dirty="0" smtClean="0"/>
              <a:t>🔹 Assumption: Training &amp; Test are IID</a:t>
            </a:r>
          </a:p>
          <a:p>
            <a:r>
              <a:rPr lang="en-US" b="1" dirty="0" smtClean="0"/>
              <a:t>IID = Independent and Identically Distributed</a:t>
            </a:r>
            <a:endParaRPr lang="en-US" dirty="0" smtClean="0"/>
          </a:p>
          <a:p>
            <a:pPr lvl="1"/>
            <a:r>
              <a:rPr lang="en-US" b="1" dirty="0" smtClean="0"/>
              <a:t>Identically Distributed</a:t>
            </a:r>
            <a:r>
              <a:rPr lang="en-US" dirty="0" smtClean="0"/>
              <a:t> → both training and test data come from the </a:t>
            </a:r>
            <a:r>
              <a:rPr lang="en-US" i="1" dirty="0" smtClean="0"/>
              <a:t>same distribution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Independent</a:t>
            </a:r>
            <a:r>
              <a:rPr lang="en-US" dirty="0" smtClean="0"/>
              <a:t> → each data point is sampled independently (not influenced by the others).</a:t>
            </a:r>
          </a:p>
          <a:p>
            <a:r>
              <a:rPr lang="en-US" dirty="0" smtClean="0"/>
              <a:t>This assumption allows us to say:</a:t>
            </a:r>
            <a:br>
              <a:rPr lang="en-US" dirty="0" smtClean="0"/>
            </a:br>
            <a:r>
              <a:rPr lang="en-US" dirty="0" smtClean="0"/>
              <a:t>👉 If the model performs well on the training data (or validation), it is likely to also perform well on the test data.</a:t>
            </a:r>
          </a:p>
          <a:p>
            <a:r>
              <a:rPr lang="en-US" b="1" dirty="0" smtClean="0"/>
              <a:t>🔹 Why important?</a:t>
            </a:r>
          </a:p>
          <a:p>
            <a:r>
              <a:rPr lang="en-US" dirty="0" smtClean="0"/>
              <a:t>If training and test data come from </a:t>
            </a:r>
            <a:r>
              <a:rPr lang="en-US" b="1" dirty="0" smtClean="0"/>
              <a:t>different distributions</a:t>
            </a:r>
            <a:r>
              <a:rPr lang="en-US" dirty="0" smtClean="0"/>
              <a:t> (e.g., training on cats &amp; dogs, testing on lions &amp; tigers), the model will fail.</a:t>
            </a:r>
          </a:p>
          <a:p>
            <a:r>
              <a:rPr lang="en-US" dirty="0" smtClean="0"/>
              <a:t>This is called a </a:t>
            </a:r>
            <a:r>
              <a:rPr lang="en-US" b="1" dirty="0" smtClean="0"/>
              <a:t>distribution shift</a:t>
            </a:r>
            <a:r>
              <a:rPr lang="en-US" dirty="0" smtClean="0"/>
              <a:t> or </a:t>
            </a:r>
            <a:r>
              <a:rPr lang="en-US" b="1" dirty="0" smtClean="0"/>
              <a:t>data drift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🎯 Simple Example</a:t>
            </a:r>
          </a:p>
          <a:p>
            <a:r>
              <a:rPr lang="en-US" dirty="0" smtClean="0"/>
              <a:t>Suppose we want to predict </a:t>
            </a:r>
            <a:r>
              <a:rPr lang="en-US" b="1" dirty="0" smtClean="0"/>
              <a:t>student exam scores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Training data = students from one school</a:t>
            </a:r>
          </a:p>
          <a:p>
            <a:pPr lvl="1"/>
            <a:r>
              <a:rPr lang="en-US" dirty="0" smtClean="0"/>
              <a:t>Test data = students from the same school, same exam style → likely IID ✅</a:t>
            </a:r>
          </a:p>
          <a:p>
            <a:pPr lvl="1"/>
            <a:r>
              <a:rPr lang="en-US" dirty="0" smtClean="0"/>
              <a:t>Test data = students from a different country with different exam system → not IID 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2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9167C02-B898-4CAE-89CA-B49350EFC7E9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BDB5-6370-4A75-BFD0-E2C27FF07174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1CC6-B397-411A-A6C3-9F0BD97BA4B8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E4C8-FD8F-4B0C-B8CB-356A82B9E49B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5AAC-F69A-4AA1-A82E-15D2603B5E93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382-8E3D-44A7-8EE8-D59DBBF42429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F783-D466-4F54-8273-39A444F7C8B7}" type="datetime1">
              <a:rPr lang="en-US" smtClean="0"/>
              <a:t>01-Sep-25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39BA-1FE3-46D4-B0AD-67C7EB2A9AE3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B553-4A0F-4DEE-8D08-2CBE52BD461C}" type="datetime1">
              <a:rPr lang="en-US" smtClean="0"/>
              <a:t>01-Sep-25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223-8C48-41C3-A35B-04EC089D9DDE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D1AB-D077-4FC4-B35F-22AC09637051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8A2B7A2-EE47-4233-BA8F-1A32184F31E6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AF03-D5A0-48CB-870F-86F964603C1F}" type="datetime1">
              <a:rPr lang="en-US" smtClean="0"/>
              <a:t>01-Sep-25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55841" y="840211"/>
            <a:ext cx="723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8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Machine Learning Overview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Dr. </a:t>
            </a:r>
            <a:r>
              <a:rPr lang="en-GB" sz="2000" b="1" dirty="0" smtClean="0">
                <a:solidFill>
                  <a:srgbClr val="002060"/>
                </a:solidFill>
                <a:latin typeface="Arial" charset="0"/>
              </a:rPr>
              <a:t>Noshina Tariq</a:t>
            </a:r>
            <a:endParaRPr lang="en-GB" sz="2000" b="1" dirty="0">
              <a:solidFill>
                <a:srgbClr val="00206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Deep Learning for Perception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3085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The goal of </a:t>
                </a:r>
                <a:r>
                  <a:rPr lang="en-US" altLang="en-US" dirty="0">
                    <a:solidFill>
                      <a:srgbClr val="FF0000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rPr>
                  <a:t>simple linear regression (univariate) model is to finds the relation between two variable</a:t>
                </a:r>
                <a:r>
                  <a:rPr lang="en-US" altLang="en-US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b="0" u="none" strike="noStrike" baseline="0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A single feature (variable x) and a continuous valued response (target variable y). </a:t>
                </a: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X is called </a:t>
                </a:r>
                <a:r>
                  <a:rPr lang="en-US" altLang="en-US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independent variable (predictor) </a:t>
                </a:r>
                <a:endParaRPr lang="en-US" altLang="en-US" dirty="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  <a:p>
                <a:pPr lvl="1"/>
                <a:r>
                  <a:rPr lang="en-US" altLang="en-US" dirty="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Y is called the </a:t>
                </a:r>
                <a:r>
                  <a:rPr lang="en-US" altLang="en-US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dependent (target or response) variable.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PK" sz="4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1BC-12E2-4EA3-A66A-B98D9174BE1F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B04D4-CF26-4C39-7332-A444900B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F878-63D9-418D-BFAD-5C9835733147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31FF2-0532-E6F7-1885-A3BFE498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5A62-9272-28CA-C20F-425893C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59CFE6-2FDA-A4E0-E675-B3D7D131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3024"/>
            <a:ext cx="10972800" cy="8382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76954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CC21B2-D4A9-4AA3-8394-0215BC40C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The cost function helps find 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charter"/>
                  </a:rPr>
                  <a:t>optimal model parameters</a:t>
                </a:r>
              </a:p>
              <a:p>
                <a:pPr lvl="1"/>
                <a:r>
                  <a:rPr lang="en-US" sz="2800" dirty="0">
                    <a:solidFill>
                      <a:srgbClr val="00B050"/>
                    </a:solidFill>
                    <a:latin typeface="charter"/>
                  </a:rPr>
                  <a:t>Best fit line for the data points</a:t>
                </a:r>
                <a:r>
                  <a:rPr lang="en-US" sz="2800" dirty="0">
                    <a:solidFill>
                      <a:srgbClr val="292929"/>
                    </a:solidFill>
                    <a:latin typeface="charter"/>
                  </a:rPr>
                  <a:t>. </a:t>
                </a:r>
              </a:p>
              <a:p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Searching for these </a:t>
                </a:r>
                <a:r>
                  <a:rPr lang="en-US" dirty="0">
                    <a:solidFill>
                      <a:srgbClr val="292929"/>
                    </a:solidFill>
                    <a:latin typeface="charter"/>
                  </a:rPr>
                  <a:t>parameters is 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charter"/>
                  </a:rPr>
                  <a:t>a 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charter"/>
                  </a:rPr>
                  <a:t>minimization problem </a:t>
                </a:r>
              </a:p>
              <a:p>
                <a:pPr lvl="1"/>
                <a:r>
                  <a:rPr lang="en-US" sz="2800" dirty="0">
                    <a:solidFill>
                      <a:srgbClr val="292929"/>
                    </a:solidFill>
                    <a:latin typeface="charter"/>
                  </a:rPr>
                  <a:t>Model with </a:t>
                </a:r>
                <a:r>
                  <a:rPr lang="en-US" sz="2800" dirty="0">
                    <a:solidFill>
                      <a:srgbClr val="FF0000"/>
                    </a:solidFill>
                    <a:latin typeface="charter"/>
                  </a:rPr>
                  <a:t>minimum error</a:t>
                </a:r>
                <a:r>
                  <a:rPr lang="en-US" sz="2800" dirty="0">
                    <a:solidFill>
                      <a:srgbClr val="292929"/>
                    </a:solidFill>
                    <a:latin typeface="charter"/>
                  </a:rPr>
                  <a:t> between the predicted value and the actual value.</a:t>
                </a:r>
              </a:p>
              <a:p>
                <a:r>
                  <a:rPr lang="en-US" altLang="en-US" dirty="0"/>
                  <a:t>One such cost function is: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Mean Squared Error(MSE):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𝑤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)=</m:t>
                      </m:r>
                      <m:f>
                        <m:fPr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en-PK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K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K" sz="3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PK" sz="3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PK" sz="3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K" sz="1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PK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: </a:t>
                </a:r>
                <a:r>
                  <a:rPr lang="en-US" dirty="0"/>
                  <a:t>is predicted label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K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: </a:t>
                </a:r>
                <a:r>
                  <a:rPr lang="en-US" dirty="0"/>
                  <a:t>Original label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CC21B2-D4A9-4AA3-8394-0215BC40C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D61E-FFC0-4FAD-8CCC-B7A140BA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8B5A-E82B-4A7A-BCC8-E950D1C4CB6A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D356-B6D0-44EB-8B71-6B33CD84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C5FA5-3DD8-4DBE-9667-1631988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C242E3-001E-4683-AA4E-0ED9017C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125" y="152400"/>
            <a:ext cx="5030931" cy="6324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E4C8-FD8F-4B0C-B8CB-356A82B9E49B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C0051E-29ED-4BB3-9D62-3E9DAFB1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can we evaluate the performance on the test data set when we can observe only the training set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8A1F-0147-4736-BF96-E68F7DAD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9AB1-A668-4A36-BAAD-58E92697D711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D7A83-4D29-4E23-A6E5-68CB5697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1594-C447-42E3-9252-C6BD8728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74A975-977C-44E0-B781-222B438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Provoking Question</a:t>
            </a:r>
          </a:p>
        </p:txBody>
      </p:sp>
    </p:spTree>
    <p:extLst>
      <p:ext uri="{BB962C8B-B14F-4D97-AF65-F5344CB8AC3E}">
        <p14:creationId xmlns:p14="http://schemas.microsoft.com/office/powerpoint/2010/main" val="24392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16" y="152400"/>
            <a:ext cx="8304076" cy="6172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E4C8-FD8F-4B0C-B8CB-356A82B9E49B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C626F8-1E8E-40DC-AB67-5C9D5DEB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believe that the </a:t>
            </a:r>
            <a:r>
              <a:rPr lang="en-US" dirty="0">
                <a:solidFill>
                  <a:srgbClr val="FF0000"/>
                </a:solidFill>
              </a:rPr>
              <a:t>data-generating process</a:t>
            </a:r>
            <a:r>
              <a:rPr lang="en-US" dirty="0"/>
              <a:t> is similar for both training and testing data.</a:t>
            </a:r>
          </a:p>
          <a:p>
            <a:pPr lvl="1"/>
            <a:r>
              <a:rPr lang="en-US" dirty="0"/>
              <a:t>E.g. Images are taken by the same sensor</a:t>
            </a:r>
          </a:p>
          <a:p>
            <a:r>
              <a:rPr lang="en-US" dirty="0"/>
              <a:t>We assume that the examples in each dataset are independent from each other, and that the </a:t>
            </a:r>
            <a:r>
              <a:rPr lang="en-US" dirty="0">
                <a:solidFill>
                  <a:srgbClr val="00B050"/>
                </a:solidFill>
              </a:rPr>
              <a:t>training set and test set are identically </a:t>
            </a:r>
            <a:r>
              <a:rPr lang="en-US" dirty="0" smtClean="0">
                <a:solidFill>
                  <a:srgbClr val="00B050"/>
                </a:solidFill>
              </a:rPr>
              <a:t>distributed </a:t>
            </a:r>
          </a:p>
          <a:p>
            <a:r>
              <a:rPr lang="en-US" dirty="0"/>
              <a:t>When we say training and test data are IID:</a:t>
            </a:r>
          </a:p>
          <a:p>
            <a:r>
              <a:rPr lang="en-US" b="1" dirty="0"/>
              <a:t>Independent</a:t>
            </a:r>
            <a:r>
              <a:rPr lang="en-US" dirty="0"/>
              <a:t> → One sample (e.g., a student’s exam score) doesn’t influence another student’s score.</a:t>
            </a:r>
          </a:p>
          <a:p>
            <a:r>
              <a:rPr lang="en-US" b="1" dirty="0"/>
              <a:t>Identically Distributed</a:t>
            </a:r>
            <a:r>
              <a:rPr lang="en-US" dirty="0"/>
              <a:t> → Both training and test data are drawn from the same source/pattern (e.g., same exam style, same grading system).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One option could be to randomly select the training and testing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A4DBE-CEC2-40F9-BD1C-BE2853E6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AD29-39B8-40C3-B2DD-E7874BC65033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A2203-4FAD-48EF-A24F-76E2C3BE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707B-F559-485E-9407-2798D705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45AF7A-E1EC-4E7C-AEEF-C0FDEA6B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260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75280" y="0"/>
            <a:ext cx="8041440" cy="683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Training</a:t>
            </a:r>
          </a:p>
        </p:txBody>
      </p:sp>
      <p:sp>
        <p:nvSpPr>
          <p:cNvPr id="3" name="Ορθογώνιο 2"/>
          <p:cNvSpPr/>
          <p:nvPr/>
        </p:nvSpPr>
        <p:spPr>
          <a:xfrm>
            <a:off x="1879600" y="838200"/>
            <a:ext cx="1708704" cy="1412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labeled data</a:t>
            </a:r>
          </a:p>
          <a:p>
            <a:pPr algn="ctr"/>
            <a:r>
              <a:rPr lang="en-US" dirty="0"/>
              <a:t>(</a:t>
            </a:r>
            <a:r>
              <a:rPr lang="en-US" sz="2000" b="1" dirty="0">
                <a:solidFill>
                  <a:schemeClr val="bg1"/>
                </a:solidFill>
              </a:rPr>
              <a:t>batch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4047847" y="838200"/>
            <a:ext cx="1708704" cy="1412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Forward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dirty="0"/>
              <a:t>it through the network, get predictions</a:t>
            </a:r>
            <a:endParaRPr lang="el-GR" dirty="0"/>
          </a:p>
        </p:txBody>
      </p:sp>
      <p:sp>
        <p:nvSpPr>
          <p:cNvPr id="8" name="Ορθογώνιο 7"/>
          <p:cNvSpPr/>
          <p:nvPr/>
        </p:nvSpPr>
        <p:spPr>
          <a:xfrm>
            <a:off x="6216094" y="838200"/>
            <a:ext cx="1708704" cy="1412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Back-propagate</a:t>
            </a:r>
            <a:r>
              <a:rPr lang="en-US" dirty="0"/>
              <a:t> the errors</a:t>
            </a:r>
            <a:endParaRPr lang="el-GR" dirty="0"/>
          </a:p>
        </p:txBody>
      </p:sp>
      <p:sp>
        <p:nvSpPr>
          <p:cNvPr id="9" name="Ορθογώνιο 8"/>
          <p:cNvSpPr/>
          <p:nvPr/>
        </p:nvSpPr>
        <p:spPr>
          <a:xfrm>
            <a:off x="8384341" y="838200"/>
            <a:ext cx="1708704" cy="1412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Update</a:t>
            </a:r>
            <a:r>
              <a:rPr lang="en-US" sz="2000" dirty="0"/>
              <a:t> </a:t>
            </a:r>
            <a:r>
              <a:rPr lang="en-US" dirty="0"/>
              <a:t>the network weights</a:t>
            </a:r>
            <a:endParaRPr lang="el-GR" dirty="0"/>
          </a:p>
        </p:txBody>
      </p:sp>
      <p:cxnSp>
        <p:nvCxnSpPr>
          <p:cNvPr id="11" name="Ευθύγραμμο βέλος σύνδεσης 10"/>
          <p:cNvCxnSpPr>
            <a:stCxn id="3" idx="3"/>
            <a:endCxn id="7" idx="1"/>
          </p:cNvCxnSpPr>
          <p:nvPr/>
        </p:nvCxnSpPr>
        <p:spPr>
          <a:xfrm>
            <a:off x="3588305" y="1544524"/>
            <a:ext cx="45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5756552" y="1544524"/>
            <a:ext cx="45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>
            <a:off x="7924799" y="1555296"/>
            <a:ext cx="459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Γωνιώδης σύνδεση 14"/>
          <p:cNvCxnSpPr>
            <a:stCxn id="9" idx="2"/>
            <a:endCxn id="3" idx="2"/>
          </p:cNvCxnSpPr>
          <p:nvPr/>
        </p:nvCxnSpPr>
        <p:spPr>
          <a:xfrm rot="5400000">
            <a:off x="5986323" y="-1001522"/>
            <a:ext cx="12700" cy="65047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38200" y="3373490"/>
                <a:ext cx="53778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Optimize</a:t>
                </a:r>
                <a:r>
                  <a:rPr lang="en-US" dirty="0"/>
                  <a:t> (min. or max.) </a:t>
                </a:r>
                <a:r>
                  <a:rPr lang="en-US" b="1" dirty="0">
                    <a:solidFill>
                      <a:schemeClr val="accent2"/>
                    </a:solidFill>
                  </a:rPr>
                  <a:t>objective/cost function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𝑱</m:t>
                    </m:r>
                    <m:r>
                      <a:rPr lang="en-US" b="1" i="1">
                        <a:solidFill>
                          <a:schemeClr val="accent2"/>
                        </a:solidFill>
                        <a:latin typeface="Cambria Math" charset="0"/>
                      </a:rPr>
                      <m:t>(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𝜽</m:t>
                    </m:r>
                    <m:r>
                      <a:rPr lang="el-GR" b="1" i="1">
                        <a:solidFill>
                          <a:schemeClr val="accent2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Generate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error signal </a:t>
                </a:r>
                <a:r>
                  <a:rPr lang="en-US" dirty="0"/>
                  <a:t>that measures difference between predictions and target values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73490"/>
                <a:ext cx="5377894" cy="923330"/>
              </a:xfrm>
              <a:prstGeom prst="rect">
                <a:avLst/>
              </a:prstGeom>
              <a:blipFill>
                <a:blip r:embed="rId3"/>
                <a:stretch>
                  <a:fillRect l="-102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Ορθογώνιο 4"/>
          <p:cNvSpPr/>
          <p:nvPr/>
        </p:nvSpPr>
        <p:spPr>
          <a:xfrm>
            <a:off x="3311857" y="6384342"/>
            <a:ext cx="7016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900" i="1" dirty="0" err="1"/>
              <a:t>https</a:t>
            </a:r>
            <a:r>
              <a:rPr lang="el-GR" sz="900" i="1" dirty="0"/>
              <a:t>://</a:t>
            </a:r>
            <a:r>
              <a:rPr lang="el-GR" sz="900" i="1" dirty="0" err="1"/>
              <a:t>medium.com</a:t>
            </a:r>
            <a:r>
              <a:rPr lang="el-GR" sz="900" i="1" dirty="0"/>
              <a:t>/@</a:t>
            </a:r>
            <a:r>
              <a:rPr lang="el-GR" sz="900" i="1" dirty="0" err="1"/>
              <a:t>ramrajchandradevan</a:t>
            </a:r>
            <a:r>
              <a:rPr lang="el-GR" sz="900" i="1" dirty="0"/>
              <a:t>/the-evolution-of-gradient-descend-optimization-algorithm-4106a6702d39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B119D-B94C-4692-BBC0-FA9599FB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89B-ED7F-4549-ABD8-8BE20DA677D0}" type="datetime1">
              <a:rPr lang="en-US" smtClean="0"/>
              <a:t>01-Sep-25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01AB2B0-2931-4FFA-95D0-B3581C39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D69CAA-D00E-4A14-AA83-2712E746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714" y="2514600"/>
            <a:ext cx="5562886" cy="42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8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075280" y="182565"/>
            <a:ext cx="8041440" cy="503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Activation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B2D86-1F63-45E0-9D6A-4DBE79A2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D8E6-FCE1-4F28-8D6C-12D45331F25C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ECF0-F64F-4164-9CDB-3A79C8B6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98EB-BE59-4E38-9084-B2266F46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60" y="762000"/>
            <a:ext cx="6963040" cy="60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5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E4C8-FD8F-4B0C-B8CB-356A82B9E49B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70984"/>
              </p:ext>
            </p:extLst>
          </p:nvPr>
        </p:nvGraphicFramePr>
        <p:xfrm>
          <a:off x="2031996" y="227038"/>
          <a:ext cx="9398004" cy="6324599"/>
        </p:xfrm>
        <a:graphic>
          <a:graphicData uri="http://schemas.openxmlformats.org/drawingml/2006/table">
            <a:tbl>
              <a:tblPr/>
              <a:tblGrid>
                <a:gridCol w="2032001">
                  <a:extLst>
                    <a:ext uri="{9D8B030D-6E8A-4147-A177-3AD203B41FA5}">
                      <a16:colId xmlns:a16="http://schemas.microsoft.com/office/drawing/2014/main" val="2621780226"/>
                    </a:ext>
                  </a:extLst>
                </a:gridCol>
                <a:gridCol w="2489203">
                  <a:extLst>
                    <a:ext uri="{9D8B030D-6E8A-4147-A177-3AD203B41FA5}">
                      <a16:colId xmlns:a16="http://schemas.microsoft.com/office/drawing/2014/main" val="269964906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98641823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099138765"/>
                    </a:ext>
                  </a:extLst>
                </a:gridCol>
              </a:tblGrid>
              <a:tr h="486507">
                <a:tc>
                  <a:txBody>
                    <a:bodyPr/>
                    <a:lstStyle/>
                    <a:p>
                      <a:r>
                        <a:rPr lang="en-US" sz="1800" b="1"/>
                        <a:t>Activation Function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Pros</a:t>
                      </a:r>
                      <a:endParaRPr lang="en-US" sz="1800" dirty="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Cons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Typical Use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651572"/>
                  </a:ext>
                </a:extLst>
              </a:tr>
              <a:tr h="695011">
                <a:tc>
                  <a:txBody>
                    <a:bodyPr/>
                    <a:lstStyle/>
                    <a:p>
                      <a:r>
                        <a:rPr lang="en-US" sz="1800" b="1"/>
                        <a:t>Sigmoid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Smooth, interpretable as probability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Vanishing gradients, slow training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Binary classification (output layer)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299474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US" sz="1800" b="1"/>
                        <a:t>Tanh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Centered at 0, stronger gradients than sigmoid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Still suffers vanishing gradient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Hidden layers in shallow nets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907797"/>
                  </a:ext>
                </a:extLst>
              </a:tr>
              <a:tr h="695011">
                <a:tc>
                  <a:txBody>
                    <a:bodyPr/>
                    <a:lstStyle/>
                    <a:p>
                      <a:r>
                        <a:rPr lang="en-US" sz="1800" b="1"/>
                        <a:t>ReLU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Simple, fast, avoids vanishing gradient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“Dying ReLU” (neurons stuck at 0)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Most hidden layers in deep nets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756370"/>
                  </a:ext>
                </a:extLst>
              </a:tr>
              <a:tr h="1112017">
                <a:tc>
                  <a:txBody>
                    <a:bodyPr/>
                    <a:lstStyle/>
                    <a:p>
                      <a:r>
                        <a:rPr lang="en-US" sz="1800" b="1"/>
                        <a:t>Leaky ReLU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Fixes dying ReLU problem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Small negative slope may add noise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Deep nets (hidden layers)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855308"/>
                  </a:ext>
                </a:extLst>
              </a:tr>
              <a:tr h="903514">
                <a:tc>
                  <a:txBody>
                    <a:bodyPr/>
                    <a:lstStyle/>
                    <a:p>
                      <a:r>
                        <a:rPr lang="en-US" sz="1800" b="1"/>
                        <a:t>Softmax</a:t>
                      </a:r>
                      <a:endParaRPr lang="en-US" sz="1800"/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Converts outputs into probabilities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Sensitive to outliers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Multi-class classification (output layer)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478633"/>
                  </a:ext>
                </a:extLst>
              </a:tr>
              <a:tr h="1529025">
                <a:tc>
                  <a:txBody>
                    <a:bodyPr/>
                    <a:lstStyle/>
                    <a:p>
                      <a:r>
                        <a:rPr lang="en-US" sz="1800" b="1"/>
                        <a:t>ELU</a:t>
                      </a:r>
                      <a:r>
                        <a:rPr lang="en-US" sz="1800"/>
                        <a:t> (Exponential Linear Unit)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Smooth, fixes dying ReLU, mean ~0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Slightly slower to compute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Deep CNNs, RNNs</a:t>
                      </a:r>
                    </a:p>
                  </a:txBody>
                  <a:tcPr marL="47224" marR="47224" marT="23612" marB="236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40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88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>
                <a:solidFill>
                  <a:srgbClr val="00B050"/>
                </a:solidFill>
              </a:rPr>
              <a:t>Today’s Lecture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Machine Learning Overview</a:t>
            </a:r>
          </a:p>
          <a:p>
            <a:pPr lvl="1"/>
            <a:r>
              <a:rPr lang="en-US" dirty="0">
                <a:ea typeface="SimSun" panose="02010600030101010101" pitchFamily="2" charset="-122"/>
              </a:rPr>
              <a:t>Linear models</a:t>
            </a:r>
          </a:p>
          <a:p>
            <a:pPr lvl="1"/>
            <a:r>
              <a:rPr lang="en-US" dirty="0">
                <a:ea typeface="SimSun" panose="02010600030101010101" pitchFamily="2" charset="-122"/>
              </a:rPr>
              <a:t>Loss functions, linear regression, gradient descent, overfitting, underfitting generalization, regularization, cross-validation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0892-6890-4DED-9393-F3C0BDFBDBAF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24959-58E0-4675-A8A3-9A63539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Gradient descent is an </a:t>
            </a:r>
            <a:r>
              <a:rPr lang="en-US" dirty="0">
                <a:solidFill>
                  <a:srgbClr val="FF0000"/>
                </a:solidFill>
              </a:rPr>
              <a:t>optimization algorithm 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Its goal: search for the </a:t>
            </a:r>
            <a:r>
              <a:rPr lang="en-US" b="1" dirty="0"/>
              <a:t>best parameter values</a:t>
            </a:r>
            <a:r>
              <a:rPr lang="en-US" dirty="0"/>
              <a:t> that minimize the cost function.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helps for </a:t>
            </a:r>
            <a:r>
              <a:rPr lang="en-US" dirty="0">
                <a:solidFill>
                  <a:srgbClr val="00B050"/>
                </a:solidFill>
              </a:rPr>
              <a:t>searching for the optimal model parameters</a:t>
            </a:r>
          </a:p>
          <a:p>
            <a:r>
              <a:rPr lang="en-US" dirty="0">
                <a:solidFill>
                  <a:srgbClr val="0070C0"/>
                </a:solidFill>
              </a:rPr>
              <a:t>Update parameters </a:t>
            </a:r>
            <a:r>
              <a:rPr lang="en-US" dirty="0"/>
              <a:t>according to the </a:t>
            </a:r>
            <a:r>
              <a:rPr lang="en-US" dirty="0">
                <a:solidFill>
                  <a:srgbClr val="00B050"/>
                </a:solidFill>
              </a:rPr>
              <a:t>gradient values</a:t>
            </a:r>
            <a:r>
              <a:rPr lang="en-US" dirty="0"/>
              <a:t>.</a:t>
            </a:r>
          </a:p>
          <a:p>
            <a:r>
              <a:rPr lang="en-US" dirty="0"/>
              <a:t>A gradient measures </a:t>
            </a:r>
            <a:r>
              <a:rPr lang="en-US" dirty="0">
                <a:solidFill>
                  <a:srgbClr val="FF0000"/>
                </a:solidFill>
              </a:rPr>
              <a:t>how much the output of a function changes if you change the parameter values</a:t>
            </a:r>
            <a:r>
              <a:rPr lang="en-US" dirty="0" smtClean="0"/>
              <a:t>.</a:t>
            </a:r>
          </a:p>
          <a:p>
            <a:r>
              <a:rPr lang="en-US" dirty="0"/>
              <a:t>The gradient tells us: “how much the output (error) will change if we slightly change a parameter (weight).”It’s basically the slope of the cost function with respect to each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Large </a:t>
            </a:r>
            <a:r>
              <a:rPr lang="en-US" dirty="0"/>
              <a:t>gradient → big change needed, Small gradient → small adjustment.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250E5-F6D9-4938-9BF7-ABB2ACBF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14D-4FDC-47F8-97E4-4C465C273C14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9F8AB-7895-4E91-AD2D-9B7214B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677FC-CDA1-40AF-A098-5212CFA3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F24851-1ACE-48B4-AE1B-A68F9F7B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803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F69C3-483E-4772-959B-4F90BB97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E0AD-9F8E-48D1-82FF-39480AB24EA5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5EECC-7D1B-49BB-9512-1D9CA9AA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D3290-0F79-46DA-A3DC-C2C18FD2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040C0D-3CAF-45BF-BF38-3A7341BD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46" y="33779"/>
            <a:ext cx="10972800" cy="8382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59B34D-5C7D-4DAF-95A7-EBA3547BC9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119552" cy="340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0" y="871979"/>
            <a:ext cx="6317931" cy="5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radient Descent and Stochastic Gradient Descent - mlxtend">
            <a:extLst>
              <a:ext uri="{FF2B5EF4-FFF2-40B4-BE49-F238E27FC236}">
                <a16:creationId xmlns:a16="http://schemas.microsoft.com/office/drawing/2014/main" id="{4D97AEBD-4908-415C-9872-F0F1D9EB96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55" y="92028"/>
            <a:ext cx="7239000" cy="53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3F432-91D9-4117-8D53-2DA15E88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5E15-8206-46C1-901A-786CC9CFB307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0611-2E39-42A7-BB6D-CCF7582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5536C-8982-4530-B686-5C8F404B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484E5E-ED9F-41B1-9D07-64355F9F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31" y="381000"/>
            <a:ext cx="10972800" cy="107476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572000"/>
            <a:ext cx="6466641" cy="197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0588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763A0-6179-436A-B303-10308F8D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7945-832C-4E3C-A1A6-E182BB64CCC6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85961-4CF2-4B43-A251-84909F48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B5E74-8784-4FB3-86E5-83A05F9E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04DA0C-60EB-407D-B666-2EC2F5D4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10242" name="Picture 2" descr="gradient descent">
            <a:extLst>
              <a:ext uri="{FF2B5EF4-FFF2-40B4-BE49-F238E27FC236}">
                <a16:creationId xmlns:a16="http://schemas.microsoft.com/office/drawing/2014/main" id="{B0588231-1D74-4564-A5BD-B7BE16CDC9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437" y="1600201"/>
            <a:ext cx="563712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44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F38D1A-4C99-4287-B49D-25F6D36D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baseline="0" dirty="0"/>
              <a:t>Batch learning</a:t>
            </a:r>
          </a:p>
          <a:p>
            <a:pPr lvl="1"/>
            <a:r>
              <a:rPr lang="en-US" sz="2800" dirty="0"/>
              <a:t>The model must be trained using all the </a:t>
            </a:r>
            <a:r>
              <a:rPr lang="en-US" sz="2800" dirty="0">
                <a:solidFill>
                  <a:srgbClr val="FF0000"/>
                </a:solidFill>
              </a:rPr>
              <a:t>available training data</a:t>
            </a:r>
            <a:r>
              <a:rPr lang="en-US" sz="2800" dirty="0"/>
              <a:t>.</a:t>
            </a:r>
          </a:p>
          <a:p>
            <a:r>
              <a:rPr lang="en-US" b="0" i="0" u="none" strike="noStrike" baseline="0" dirty="0">
                <a:solidFill>
                  <a:srgbClr val="FF0000"/>
                </a:solidFill>
              </a:rPr>
              <a:t>Take time and lot of computing </a:t>
            </a:r>
            <a:r>
              <a:rPr lang="en-US" b="0" i="0" u="none" strike="noStrike" baseline="0" dirty="0"/>
              <a:t>resources</a:t>
            </a:r>
          </a:p>
          <a:p>
            <a:r>
              <a:rPr lang="en-US" b="0" i="0" u="none" strike="noStrike" baseline="0" dirty="0"/>
              <a:t>First the system is trained, and then it is deployed into production environment</a:t>
            </a:r>
          </a:p>
          <a:p>
            <a:pPr algn="l"/>
            <a:r>
              <a:rPr lang="en-US" b="0" i="0" u="none" strike="noStrike" baseline="0" dirty="0">
                <a:solidFill>
                  <a:srgbClr val="FFC000"/>
                </a:solidFill>
              </a:rPr>
              <a:t>No more learning </a:t>
            </a:r>
          </a:p>
          <a:p>
            <a:pPr algn="l"/>
            <a:r>
              <a:rPr lang="en-US" b="0" i="0" u="none" strike="noStrike" baseline="0" dirty="0"/>
              <a:t>This is called </a:t>
            </a:r>
            <a:r>
              <a:rPr lang="en-US" b="0" i="1" u="none" strike="noStrike" baseline="0" dirty="0">
                <a:solidFill>
                  <a:srgbClr val="00B050"/>
                </a:solidFill>
              </a:rPr>
              <a:t>offline learning</a:t>
            </a:r>
            <a:r>
              <a:rPr lang="en-US" b="0" i="0" u="none" strike="noStrike" baseline="0" dirty="0"/>
              <a:t>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C19AC-18FE-4678-B4E7-25E5562C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36F5-7BB3-4561-B414-0AB47E79C78F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9C9E8-F677-48C3-A208-24FE50D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1C0D-BAD3-4B45-BCC7-EC16377A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1E73C2-B37C-4D6E-A54D-F660D747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Offline and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346654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7929A1-7D8F-46D1-A82B-1F47328F5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NewRomanPSMT"/>
              </a:rPr>
              <a:t>Online learning</a:t>
            </a:r>
          </a:p>
          <a:p>
            <a:pPr algn="l"/>
            <a:r>
              <a:rPr lang="en-US" b="0" u="none" strike="noStrike" baseline="0" dirty="0">
                <a:solidFill>
                  <a:srgbClr val="000000"/>
                </a:solidFill>
                <a:latin typeface="TimesNewRomanPSMT"/>
              </a:rPr>
              <a:t>The system is </a:t>
            </a:r>
            <a:r>
              <a:rPr lang="en-US" b="0" u="none" strike="noStrike" baseline="0" dirty="0">
                <a:solidFill>
                  <a:srgbClr val="00B0F0"/>
                </a:solidFill>
                <a:latin typeface="TimesNewRomanPSMT"/>
              </a:rPr>
              <a:t>trained incrementally </a:t>
            </a:r>
            <a:r>
              <a:rPr lang="en-US" b="0" u="none" strike="noStrike" baseline="0" dirty="0">
                <a:solidFill>
                  <a:srgbClr val="000000"/>
                </a:solidFill>
                <a:latin typeface="TimesNewRomanPSMT"/>
              </a:rPr>
              <a:t>by feeding data instances sequentially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TimesNewRomanPSMT"/>
              </a:rPr>
              <a:t>Can be feed data </a:t>
            </a:r>
            <a:r>
              <a:rPr lang="en-US" sz="2800" dirty="0">
                <a:solidFill>
                  <a:srgbClr val="FF0000"/>
                </a:solidFill>
                <a:latin typeface="TimesNewRomanPSMT"/>
              </a:rPr>
              <a:t>individually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 or in small groups called </a:t>
            </a:r>
            <a:r>
              <a:rPr lang="en-US" sz="2800" dirty="0">
                <a:solidFill>
                  <a:srgbClr val="FF0000"/>
                </a:solidFill>
                <a:latin typeface="TimesNewRomanPS-ItalicMT"/>
              </a:rPr>
              <a:t>minibatches</a:t>
            </a:r>
            <a:r>
              <a:rPr lang="en-US" sz="2800" dirty="0">
                <a:solidFill>
                  <a:srgbClr val="000000"/>
                </a:solidFill>
                <a:latin typeface="TimesNewRomanPSMT"/>
              </a:rPr>
              <a:t>.</a:t>
            </a:r>
          </a:p>
          <a:p>
            <a:pPr algn="l"/>
            <a:r>
              <a:rPr lang="en-US" b="0" u="none" strike="noStrike" baseline="0" dirty="0">
                <a:solidFill>
                  <a:srgbClr val="000000"/>
                </a:solidFill>
                <a:latin typeface="TimesNewRomanPSMT"/>
              </a:rPr>
              <a:t>Can perform </a:t>
            </a:r>
            <a:r>
              <a:rPr lang="en-US" b="0" u="none" strike="noStrike" baseline="0" dirty="0">
                <a:solidFill>
                  <a:srgbClr val="00B0F0"/>
                </a:solidFill>
                <a:latin typeface="TimesNewRomanPSMT"/>
              </a:rPr>
              <a:t>learning fast</a:t>
            </a:r>
          </a:p>
          <a:p>
            <a:pPr algn="l"/>
            <a:r>
              <a:rPr lang="en-US" b="0" u="none" strike="noStrike" baseline="0" dirty="0">
                <a:solidFill>
                  <a:srgbClr val="000000"/>
                </a:solidFill>
                <a:latin typeface="TimesNewRomanPSMT"/>
              </a:rPr>
              <a:t>The system can learn about new data on the fly</a:t>
            </a:r>
          </a:p>
          <a:p>
            <a:pPr algn="l"/>
            <a:r>
              <a:rPr lang="en-US" b="0" u="none" strike="noStrike" baseline="0" dirty="0">
                <a:latin typeface="TimesNewRomanPS-ItalicMT"/>
              </a:rPr>
              <a:t>A model is trained and launched into production, and then it </a:t>
            </a:r>
            <a:r>
              <a:rPr lang="en-US" b="0" u="none" strike="noStrike" baseline="0" dirty="0">
                <a:solidFill>
                  <a:srgbClr val="00B0F0"/>
                </a:solidFill>
                <a:latin typeface="TimesNewRomanPS-ItalicMT"/>
              </a:rPr>
              <a:t>keeps learning as new data comes in</a:t>
            </a:r>
            <a:r>
              <a:rPr lang="en-US" b="0" u="none" strike="noStrike" baseline="0" dirty="0">
                <a:latin typeface="TimesNewRomanPS-ItalicMT"/>
              </a:rPr>
              <a:t>.</a:t>
            </a:r>
          </a:p>
          <a:p>
            <a:pPr algn="l"/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E1579-6AD4-4A63-B310-B8FADE53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F605-90EC-4771-9178-6D35E7E3B3A7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5148-F9AE-451A-A8BD-ADA928C1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F10FA-5BFC-4A34-BD14-8D774888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021BCE-DC45-40C4-AB6D-5B4680B3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and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3588017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AAB9F-6C4A-0913-CE32-1B964DC2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5, Deep learning book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C93B8-E574-59A6-B990-0E2A78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92BE-C73D-41D2-AA09-2C913F870960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555AC-956B-1908-B19C-BF3F8851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D023C-340C-4507-C03A-8CBA084B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E09BC7-C023-D8D5-22CC-C600622F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6237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E43E-6558-43F0-A3B9-E72D5DB0F18A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9C759-126E-2A37-7298-8B08E1D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82AE-6C31-421F-B607-35ABFF0288A4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23EB-48B9-3C16-B3A8-580DF77E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B48EC-86D4-ADBC-C311-188DAC98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87A421-63AA-1051-B3C6-B7AAA75D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10972800" cy="838200"/>
          </a:xfrm>
        </p:spPr>
        <p:txBody>
          <a:bodyPr/>
          <a:lstStyle/>
          <a:p>
            <a:r>
              <a:rPr lang="en-US" dirty="0"/>
              <a:t>Recap of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32062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842814"/>
            <a:ext cx="7281192" cy="383880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Specific subfield of machine learning.</a:t>
            </a:r>
          </a:p>
          <a:p>
            <a:r>
              <a:rPr lang="en-US" dirty="0">
                <a:solidFill>
                  <a:schemeClr val="bg1"/>
                </a:solidFill>
              </a:rPr>
              <a:t>The deep in deep learning is not a reference to any kind of deeper understanding achieved by the approach or method.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AB7EA-C4E7-4FE7-B9BC-3D0D72F3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BC71-3C67-4931-87BB-2E0F45F472C2}" type="datetime1">
              <a:rPr lang="en-US" smtClean="0"/>
              <a:t>01-Sep-25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FA130-54A1-4268-B43E-988A8FF4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8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3CB5F-96B8-45ED-862F-59125B9D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r>
              <a:rPr lang="tr-TR" dirty="0"/>
              <a:t> algor</a:t>
            </a:r>
            <a:r>
              <a:rPr lang="en-US" dirty="0" err="1"/>
              <a:t>i</a:t>
            </a:r>
            <a:r>
              <a:rPr lang="tr-TR" dirty="0"/>
              <a:t>thms are </a:t>
            </a:r>
            <a:r>
              <a:rPr lang="en-US" dirty="0"/>
              <a:t>complex </a:t>
            </a:r>
          </a:p>
          <a:p>
            <a:r>
              <a:rPr lang="en-US" dirty="0"/>
              <a:t>A machine learning algorithm is an algorithm that is </a:t>
            </a:r>
            <a:r>
              <a:rPr lang="en-US" dirty="0">
                <a:solidFill>
                  <a:srgbClr val="00B050"/>
                </a:solidFill>
              </a:rPr>
              <a:t>able to learn from data</a:t>
            </a:r>
            <a:r>
              <a:rPr lang="en-US" dirty="0"/>
              <a:t>.</a:t>
            </a:r>
          </a:p>
          <a:p>
            <a:r>
              <a:rPr lang="en-US" dirty="0"/>
              <a:t>ML algorithms combine</a:t>
            </a:r>
            <a:r>
              <a:rPr lang="tr-TR" dirty="0"/>
              <a:t>s</a:t>
            </a:r>
            <a:r>
              <a:rPr lang="en-US" dirty="0"/>
              <a:t> various algorithm components, such as an</a:t>
            </a:r>
            <a:r>
              <a:rPr lang="tr-TR" dirty="0"/>
              <a:t> </a:t>
            </a:r>
            <a:r>
              <a:rPr lang="en-US" dirty="0">
                <a:solidFill>
                  <a:srgbClr val="FF0000"/>
                </a:solidFill>
              </a:rPr>
              <a:t>optimization algorithm, a cost function, a model, and a dataset</a:t>
            </a:r>
            <a:r>
              <a:rPr lang="en-US" dirty="0"/>
              <a:t>, to build a machine</a:t>
            </a:r>
            <a:r>
              <a:rPr lang="tr-TR" dirty="0"/>
              <a:t> </a:t>
            </a:r>
            <a:r>
              <a:rPr lang="en-US" dirty="0"/>
              <a:t>learning algorithm.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C348F-39BA-49B9-80CA-EA9D07FC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8641-7DA1-4388-8F89-A63C2D12CFF5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6E07-63BB-4C54-91AE-517ECA28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5A98E-3DA2-4893-B7ED-3E6D995F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CDE284-BC65-4D79-8661-E276E449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4079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EE1E6-14F3-B029-C65A-FAC19304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C000"/>
                </a:solidFill>
              </a:rPr>
              <a:t>Hyperparameters and parameters </a:t>
            </a:r>
            <a:r>
              <a:rPr lang="en-US" dirty="0"/>
              <a:t>are both essential components of a machine learning model.</a:t>
            </a:r>
          </a:p>
          <a:p>
            <a:pPr lvl="1"/>
            <a:r>
              <a:rPr lang="en-US" dirty="0"/>
              <a:t>Have different purposes and distinct characteristics.</a:t>
            </a:r>
          </a:p>
          <a:p>
            <a:r>
              <a:rPr lang="en-US" b="1" dirty="0"/>
              <a:t>Parameters:</a:t>
            </a:r>
          </a:p>
          <a:p>
            <a:pPr lvl="1"/>
            <a:r>
              <a:rPr lang="en-US" dirty="0"/>
              <a:t>Parameters are the </a:t>
            </a:r>
            <a:r>
              <a:rPr lang="en-US" dirty="0">
                <a:solidFill>
                  <a:srgbClr val="00B050"/>
                </a:solidFill>
              </a:rPr>
              <a:t>internal variables </a:t>
            </a:r>
            <a:r>
              <a:rPr lang="en-US" dirty="0"/>
              <a:t>of a machine learning model that are </a:t>
            </a:r>
            <a:r>
              <a:rPr lang="en-US" dirty="0">
                <a:solidFill>
                  <a:srgbClr val="00B050"/>
                </a:solidFill>
              </a:rPr>
              <a:t>learned during the training process.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 adjusts </a:t>
            </a:r>
            <a:r>
              <a:rPr lang="en-US" dirty="0"/>
              <a:t>to fit the training data to understand the relationships in data. </a:t>
            </a:r>
          </a:p>
          <a:p>
            <a:pPr lvl="1"/>
            <a:r>
              <a:rPr lang="en-US" dirty="0"/>
              <a:t>For example, in a </a:t>
            </a:r>
            <a:r>
              <a:rPr lang="en-US" dirty="0">
                <a:solidFill>
                  <a:srgbClr val="FF0000"/>
                </a:solidFill>
              </a:rPr>
              <a:t>linear regression model, </a:t>
            </a:r>
            <a:r>
              <a:rPr lang="en-US" dirty="0"/>
              <a:t>the parameters are </a:t>
            </a:r>
            <a:r>
              <a:rPr lang="en-US" dirty="0">
                <a:solidFill>
                  <a:srgbClr val="0070C0"/>
                </a:solidFill>
              </a:rPr>
              <a:t>the coefficients assigned to each feature</a:t>
            </a:r>
            <a:r>
              <a:rPr lang="en-US" dirty="0"/>
              <a:t>, and in a neural network, the parameters include the </a:t>
            </a:r>
            <a:r>
              <a:rPr lang="en-US" dirty="0">
                <a:solidFill>
                  <a:srgbClr val="0070C0"/>
                </a:solidFill>
              </a:rPr>
              <a:t>weights and biases of the network's neurons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Keep updating these parameters iteratively to minimize a chosen </a:t>
            </a:r>
            <a:r>
              <a:rPr lang="en-US" dirty="0">
                <a:solidFill>
                  <a:srgbClr val="FF0000"/>
                </a:solidFill>
              </a:rPr>
              <a:t>loss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E99A3-035B-199C-02A1-DAFA5777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8EC0-7B78-47FF-98E0-B63989159014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FF2C-AB98-7239-868F-86172B4E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71CA3-7CD1-AE7F-3306-E51E11F3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AF9655-10F5-1787-43C6-6DF2EBC8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vs Parameters </a:t>
            </a:r>
          </a:p>
        </p:txBody>
      </p:sp>
    </p:spTree>
    <p:extLst>
      <p:ext uri="{BB962C8B-B14F-4D97-AF65-F5344CB8AC3E}">
        <p14:creationId xmlns:p14="http://schemas.microsoft.com/office/powerpoint/2010/main" val="21443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B183E-4973-426C-9581-419DE13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110E-D22D-4063-833B-719EF78D97E7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BE05D-38A4-43CA-942B-D34B970F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C422-18A7-4268-B1E4-096763C1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79E37A-FBEC-4F5C-8059-51BB2E0B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NewRomanPSMT"/>
              </a:rPr>
              <a:t>Workflow of ML tasks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4CF379-E78B-4C69-8055-3BFD09D06E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9296400" cy="38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5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C13F7-AA5C-4D56-8D46-B65E339C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E98B0-04AA-4321-AB61-A0F7B388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D21F-A03A-40A3-9922-C9B7A40B3FC5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B88E6-1E11-4CAC-AA0A-C4B61FF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70BB1-AEFA-4C1F-8521-CB5AD032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A752D3-1E9C-4271-8B9D-5DF6F448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Validation and Testing Data</a:t>
            </a:r>
          </a:p>
        </p:txBody>
      </p:sp>
      <p:pic>
        <p:nvPicPr>
          <p:cNvPr id="2050" name="Picture 2" descr="Image result for test data training data validation data">
            <a:extLst>
              <a:ext uri="{FF2B5EF4-FFF2-40B4-BE49-F238E27FC236}">
                <a16:creationId xmlns:a16="http://schemas.microsoft.com/office/drawing/2014/main" id="{76A11630-B162-44E2-A391-E57EDA81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35201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5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7EFBB6-55D2-41FB-A226-1D26119D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Cross-Validation</a:t>
            </a:r>
          </a:p>
          <a:p>
            <a:r>
              <a:rPr lang="en-US" dirty="0"/>
              <a:t>Set aside some </a:t>
            </a:r>
            <a:r>
              <a:rPr lang="en-US" dirty="0">
                <a:solidFill>
                  <a:srgbClr val="FF0000"/>
                </a:solidFill>
              </a:rPr>
              <a:t>portion of the data for validation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Train on rest of it</a:t>
            </a:r>
            <a:r>
              <a:rPr lang="en-US" dirty="0"/>
              <a:t>.</a:t>
            </a:r>
          </a:p>
          <a:p>
            <a:r>
              <a:rPr lang="en-US" b="1" dirty="0"/>
              <a:t>LOOCV (Leave One Out Cross Validation)</a:t>
            </a:r>
          </a:p>
          <a:p>
            <a:pPr lvl="1"/>
            <a:r>
              <a:rPr lang="en-US" sz="2800" dirty="0"/>
              <a:t>Perform training on the </a:t>
            </a:r>
            <a:r>
              <a:rPr lang="en-US" sz="2800" dirty="0">
                <a:solidFill>
                  <a:srgbClr val="FF0000"/>
                </a:solidFill>
              </a:rPr>
              <a:t>whole training data set but leaves only one sample </a:t>
            </a:r>
            <a:r>
              <a:rPr lang="en-US" sz="2800" dirty="0"/>
              <a:t>for validation</a:t>
            </a:r>
          </a:p>
          <a:p>
            <a:r>
              <a:rPr lang="en-US" b="1" dirty="0"/>
              <a:t>K-Fold Cross Validation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rgbClr val="7030A0"/>
                </a:solidFill>
              </a:rPr>
              <a:t>data-set into split into k subsets(folds)</a:t>
            </a:r>
          </a:p>
          <a:p>
            <a:pPr lvl="1"/>
            <a:r>
              <a:rPr lang="en-US" sz="2800" dirty="0"/>
              <a:t>Perform </a:t>
            </a:r>
            <a:r>
              <a:rPr lang="en-US" sz="2800" dirty="0">
                <a:solidFill>
                  <a:srgbClr val="00B050"/>
                </a:solidFill>
              </a:rPr>
              <a:t>training on the all the subsets but leave one(k-1)</a:t>
            </a:r>
          </a:p>
          <a:p>
            <a:pPr lvl="1"/>
            <a:r>
              <a:rPr lang="en-US" sz="2800" dirty="0"/>
              <a:t>Iterate for all folds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8D8F1-166C-40C0-BF6F-C6D251AC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DFDD-F5F8-4886-8EA9-A854C3EFC551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CF5D-C3B7-4AE3-96B1-AF9833F9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D9CF9-5B1D-4286-A5D2-80869C85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11B109-2A8C-48D4-A0D8-4ABD3E4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Train, Test and Evaluate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18139</TotalTime>
  <Words>1397</Words>
  <Application>Microsoft Office PowerPoint</Application>
  <PresentationFormat>Widescreen</PresentationFormat>
  <Paragraphs>233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SimSun</vt:lpstr>
      <vt:lpstr>Arial</vt:lpstr>
      <vt:lpstr>Arial</vt:lpstr>
      <vt:lpstr>Book Antiqua</vt:lpstr>
      <vt:lpstr>Calibri</vt:lpstr>
      <vt:lpstr>Cambria Math</vt:lpstr>
      <vt:lpstr>charter</vt:lpstr>
      <vt:lpstr>Roboto</vt:lpstr>
      <vt:lpstr>Tahoma</vt:lpstr>
      <vt:lpstr>Times New Roman</vt:lpstr>
      <vt:lpstr>TimesNewRomanPS-ItalicMT</vt:lpstr>
      <vt:lpstr>TimesNewRomanPSMT</vt:lpstr>
      <vt:lpstr>Wingdings</vt:lpstr>
      <vt:lpstr>Office Theme</vt:lpstr>
      <vt:lpstr>PowerPoint Presentation</vt:lpstr>
      <vt:lpstr>Goals</vt:lpstr>
      <vt:lpstr>Recap of Previous Lecture</vt:lpstr>
      <vt:lpstr>Deep Learning</vt:lpstr>
      <vt:lpstr>Machine Learning</vt:lpstr>
      <vt:lpstr>Hyperparameters vs Parameters </vt:lpstr>
      <vt:lpstr>Workflow of ML tasks</vt:lpstr>
      <vt:lpstr>Training, Validation and Testing Data</vt:lpstr>
      <vt:lpstr>Train, Test and Evaluate model </vt:lpstr>
      <vt:lpstr>Linear regression</vt:lpstr>
      <vt:lpstr>Today’s Lecture</vt:lpstr>
      <vt:lpstr>Cost function</vt:lpstr>
      <vt:lpstr>PowerPoint Presentation</vt:lpstr>
      <vt:lpstr>Thought Provoking Question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Gradient Descent</vt:lpstr>
      <vt:lpstr>Gradient Descent</vt:lpstr>
      <vt:lpstr>Gradient Descent</vt:lpstr>
      <vt:lpstr>Gradient Descent</vt:lpstr>
      <vt:lpstr>Offline and online Learning</vt:lpstr>
      <vt:lpstr>Offline and online Learning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KING's LAPTOP STORE</cp:lastModifiedBy>
  <cp:revision>1332</cp:revision>
  <dcterms:created xsi:type="dcterms:W3CDTF">2006-08-16T00:00:00Z</dcterms:created>
  <dcterms:modified xsi:type="dcterms:W3CDTF">2025-09-01T17:53:36Z</dcterms:modified>
</cp:coreProperties>
</file>