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2"/>
  </p:notesMasterIdLst>
  <p:sldIdLst>
    <p:sldId id="525" r:id="rId2"/>
    <p:sldId id="421" r:id="rId3"/>
    <p:sldId id="261" r:id="rId4"/>
    <p:sldId id="262" r:id="rId5"/>
    <p:sldId id="263" r:id="rId6"/>
    <p:sldId id="264" r:id="rId7"/>
    <p:sldId id="265" r:id="rId8"/>
    <p:sldId id="490" r:id="rId9"/>
    <p:sldId id="491" r:id="rId10"/>
    <p:sldId id="267" r:id="rId11"/>
    <p:sldId id="268" r:id="rId12"/>
    <p:sldId id="275" r:id="rId13"/>
    <p:sldId id="276" r:id="rId14"/>
    <p:sldId id="307" r:id="rId15"/>
    <p:sldId id="500" r:id="rId16"/>
    <p:sldId id="425" r:id="rId17"/>
    <p:sldId id="481" r:id="rId18"/>
    <p:sldId id="482" r:id="rId19"/>
    <p:sldId id="483" r:id="rId20"/>
    <p:sldId id="485" r:id="rId21"/>
    <p:sldId id="523" r:id="rId22"/>
    <p:sldId id="527" r:id="rId23"/>
    <p:sldId id="272" r:id="rId24"/>
    <p:sldId id="505" r:id="rId25"/>
    <p:sldId id="524" r:id="rId26"/>
    <p:sldId id="506" r:id="rId27"/>
    <p:sldId id="507" r:id="rId28"/>
    <p:sldId id="508" r:id="rId29"/>
    <p:sldId id="294" r:id="rId30"/>
    <p:sldId id="295" r:id="rId31"/>
    <p:sldId id="302" r:id="rId32"/>
    <p:sldId id="297" r:id="rId33"/>
    <p:sldId id="323" r:id="rId34"/>
    <p:sldId id="320" r:id="rId35"/>
    <p:sldId id="329" r:id="rId36"/>
    <p:sldId id="328" r:id="rId37"/>
    <p:sldId id="526" r:id="rId38"/>
    <p:sldId id="331" r:id="rId39"/>
    <p:sldId id="478" r:id="rId40"/>
    <p:sldId id="4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6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08-Sep-25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50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6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58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02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7AEBC3-CEC8-4F49-8B04-474C1BB6C5F7}" type="datetime1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469C-A7C9-4B64-B4B8-3D8567771531}" type="datetime1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F7D4-DCBF-40FD-8440-82D4AFC0371B}" type="datetime1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F3F-F008-D989-0A29-660BA3F3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634" y="131763"/>
            <a:ext cx="1039071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E2830BC-E11D-D197-009D-B1249377C56D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F717-97E0-2FC7-1B42-E56A95E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5D5B116-0325-4E48-A94D-CB536E051C62}" type="datetime1">
              <a:rPr lang="en-US" altLang="en-US" smtClean="0"/>
              <a:t>08-Sep-25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8668-5FFD-EC50-6173-FE84BDEE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Presented by Dr. Noshina Tariq with thanks to  Dr. AKHTAR JAMIL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A194-680E-947A-570F-23CF5D7D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9506C28-2AC5-4F73-AAE5-9C57D477F7F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6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BA83-39A0-4712-9ABA-918A8B242D24}" type="datetime1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11B-E198-43D3-A5B8-C27461388D88}" type="datetime1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E77-E571-46DA-98C6-0F3A3991F78E}" type="datetime1">
              <a:rPr lang="en-US" smtClean="0"/>
              <a:t>08-Sep-25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F888-2CC2-40DE-A7D9-F648FD38FBCF}" type="datetime1">
              <a:rPr lang="en-US" smtClean="0"/>
              <a:t>08-Sep-25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F479-EFEF-4454-ACBD-F7F107C155E3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1E37-F182-4271-9808-6A43B5159C59}" type="datetime1">
              <a:rPr lang="en-US" smtClean="0"/>
              <a:t>08-Sep-25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B105-03C2-43B1-913F-28DDC74C5EFE}" type="datetime1">
              <a:rPr lang="en-US" smtClean="0"/>
              <a:t>08-Sep-25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49A9-A80A-484A-8256-FE57D9D32FEC}" type="datetime1">
              <a:rPr lang="en-US" smtClean="0"/>
              <a:t>08-Sep-25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531577E-B5A9-4446-9448-D6B26F7CF38D}" type="datetime1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B99F-6CE0-43B1-B0D6-6ADBCF465E58}" type="datetime1">
              <a:rPr lang="en-US" smtClean="0"/>
              <a:t>08-Sep-25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40891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National University of Computer and Emerging Sciences,</a:t>
            </a:r>
          </a:p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Islamabad, Pakistan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Introduction to Artificial Neural Networks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Dr. </a:t>
            </a:r>
            <a:r>
              <a:rPr lang="en-GB" sz="2000" b="1" dirty="0" smtClean="0">
                <a:solidFill>
                  <a:srgbClr val="002060"/>
                </a:solidFill>
                <a:latin typeface="Arial" charset="0"/>
              </a:rPr>
              <a:t>Noshina Tariq</a:t>
            </a:r>
            <a:endParaRPr lang="en-GB" sz="2000" b="1" dirty="0">
              <a:solidFill>
                <a:srgbClr val="002060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DS-5006: </a:t>
            </a:r>
            <a:r>
              <a:rPr lang="en-US" sz="2800" b="1" dirty="0"/>
              <a:t>Deep </a:t>
            </a:r>
            <a:r>
              <a:rPr lang="en-US" sz="2800" b="1" dirty="0" smtClean="0"/>
              <a:t>Learning</a:t>
            </a:r>
            <a:endParaRPr lang="en-US" sz="2800" b="1" dirty="0"/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79" y="228600"/>
            <a:ext cx="1223315" cy="12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BE709A-D469-15E7-7DAB-774B629B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611B-CA4A-4607-9352-D0283442AB15}" type="slidenum">
              <a:rPr lang="he-IL" altLang="en-US"/>
              <a:pPr/>
              <a:t>10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C9763688-7BC0-E8DE-C6BA-ECD11FF5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>
                <a:solidFill>
                  <a:schemeClr val="tx2"/>
                </a:solidFill>
              </a:rPr>
              <a:t>The Structure of Neurons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0CB4DB0-52E7-F497-B7AA-9F017170E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597276"/>
            <a:ext cx="7862887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solidFill>
                  <a:srgbClr val="00B050"/>
                </a:solidFill>
                <a:latin typeface="Tahoma" panose="020B0604030504040204" pitchFamily="34" charset="0"/>
              </a:rPr>
              <a:t>Axons</a:t>
            </a:r>
            <a:r>
              <a:rPr lang="en-GB" altLang="en-US" sz="2800" dirty="0">
                <a:latin typeface="Tahoma" panose="020B0604030504040204" pitchFamily="34" charset="0"/>
              </a:rPr>
              <a:t> connect to dendrites via synapses.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Electro-chemical signals</a:t>
            </a:r>
            <a:r>
              <a:rPr lang="en-GB" altLang="en-US" sz="2800" dirty="0">
                <a:latin typeface="Tahoma" panose="020B0604030504040204" pitchFamily="34" charset="0"/>
              </a:rPr>
              <a:t> are propagated from the dendritic input, through the cell body, and down the axon to other neurons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A91E9A46-927B-7046-9868-D2482A93E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24025"/>
            <a:ext cx="8077200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altLang="en-US" sz="3200"/>
              <a:t>A neuron has a cell body, a branching </a:t>
            </a:r>
            <a:r>
              <a:rPr lang="en-GB" altLang="en-US" sz="3200" b="1">
                <a:solidFill>
                  <a:schemeClr val="hlink"/>
                </a:solidFill>
              </a:rPr>
              <a:t>i</a:t>
            </a:r>
            <a:r>
              <a:rPr lang="en-GB" altLang="en-US" sz="3200"/>
              <a:t>nput</a:t>
            </a:r>
          </a:p>
          <a:p>
            <a:pPr eaLnBrk="0" hangingPunct="0"/>
            <a:r>
              <a:rPr lang="en-GB" altLang="en-US" sz="3200"/>
              <a:t>structure (the dendr</a:t>
            </a:r>
            <a:r>
              <a:rPr lang="en-GB" altLang="en-US" sz="3200" b="1">
                <a:solidFill>
                  <a:schemeClr val="hlink"/>
                </a:solidFill>
              </a:rPr>
              <a:t>I</a:t>
            </a:r>
            <a:r>
              <a:rPr lang="en-GB" altLang="en-US" sz="3200"/>
              <a:t>te) and a branching </a:t>
            </a:r>
            <a:r>
              <a:rPr lang="en-GB" altLang="en-US" sz="3200" b="1">
                <a:solidFill>
                  <a:srgbClr val="00FF00"/>
                </a:solidFill>
              </a:rPr>
              <a:t>o</a:t>
            </a:r>
            <a:r>
              <a:rPr lang="en-GB" altLang="en-US" sz="3200"/>
              <a:t>utput structure (the ax</a:t>
            </a:r>
            <a:r>
              <a:rPr lang="en-GB" altLang="en-US" sz="3200" b="1">
                <a:solidFill>
                  <a:srgbClr val="00FF00"/>
                </a:solidFill>
              </a:rPr>
              <a:t>O</a:t>
            </a:r>
            <a:r>
              <a:rPr lang="en-GB" altLang="en-US" sz="3200"/>
              <a:t>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FFFF-F784-450C-BE11-FF89849F64C1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3C4FF-F02C-3882-CF2B-BB5C817E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4407-D870-4BFA-ABFE-70ED9ED21F12}" type="slidenum">
              <a:rPr lang="he-IL" altLang="en-US"/>
              <a:pPr/>
              <a:t>11</a:t>
            </a:fld>
            <a:endParaRPr lang="en-US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5A1939A-913E-797C-1A8D-C141E896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1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3200" dirty="0">
                <a:solidFill>
                  <a:srgbClr val="FF0000"/>
                </a:solidFill>
                <a:latin typeface="Tahoma" panose="020B0604030504040204" pitchFamily="34" charset="0"/>
              </a:rPr>
              <a:t>A neuron only fires </a:t>
            </a:r>
            <a:r>
              <a:rPr lang="en-GB" altLang="en-US" sz="3200" dirty="0">
                <a:latin typeface="Tahoma" panose="020B0604030504040204" pitchFamily="34" charset="0"/>
              </a:rPr>
              <a:t>if its input signal exceeds a certain amount (the </a:t>
            </a:r>
            <a:r>
              <a:rPr lang="en-GB" altLang="en-US" sz="3200" dirty="0">
                <a:solidFill>
                  <a:schemeClr val="hlink"/>
                </a:solidFill>
                <a:latin typeface="Tahoma" panose="020B0604030504040204" pitchFamily="34" charset="0"/>
              </a:rPr>
              <a:t>threshold</a:t>
            </a:r>
            <a:r>
              <a:rPr lang="en-GB" altLang="en-US" sz="3200" dirty="0">
                <a:latin typeface="Tahoma" panose="020B0604030504040204" pitchFamily="34" charset="0"/>
              </a:rPr>
              <a:t>) in a short time period.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3200" dirty="0">
                <a:solidFill>
                  <a:srgbClr val="0070C0"/>
                </a:solidFill>
                <a:latin typeface="Tahoma" panose="020B0604030504040204" pitchFamily="34" charset="0"/>
              </a:rPr>
              <a:t>Synapses vary in strength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 sz="2800" dirty="0">
                <a:latin typeface="Tahoma" panose="020B0604030504040204" pitchFamily="34" charset="0"/>
              </a:rPr>
              <a:t>Good connections allowing a large signal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 sz="2800" dirty="0">
                <a:latin typeface="Tahoma" panose="020B0604030504040204" pitchFamily="34" charset="0"/>
              </a:rPr>
              <a:t>Slight connections allow only a weak signal.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6FFA93DB-FE2F-FBAC-F1DC-71422FC2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72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>
                <a:solidFill>
                  <a:schemeClr val="tx2"/>
                </a:solidFill>
              </a:rPr>
              <a:t>The Structure of Neurons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5234-6A2A-4A9C-A5E4-37ADE849F942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0C3F4C-9761-D1F4-2595-EDD5F7B9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6232-749F-4E97-839E-C3A7721278CF}" type="slidenum">
              <a:rPr lang="he-IL" altLang="en-US"/>
              <a:pPr/>
              <a:t>12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955BBDB5-A507-0115-D5F2-A25D22517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"/>
            <a:ext cx="9982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 dirty="0">
                <a:solidFill>
                  <a:schemeClr val="tx2"/>
                </a:solidFill>
              </a:rPr>
              <a:t>A Simple Model of a Neuron(Perceptron)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DCCDEE0D-F6A4-6693-4488-1E6ED39C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399" y="3935416"/>
            <a:ext cx="4940301" cy="290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dirty="0">
                <a:latin typeface="Tahoma" panose="020B0604030504040204" pitchFamily="34" charset="0"/>
              </a:rPr>
              <a:t>Each neuron has a </a:t>
            </a:r>
            <a:r>
              <a:rPr lang="en-GB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threshold value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dirty="0">
                <a:latin typeface="Tahoma" panose="020B0604030504040204" pitchFamily="34" charset="0"/>
              </a:rPr>
              <a:t>Each neuron has </a:t>
            </a:r>
            <a:r>
              <a:rPr lang="en-GB" altLang="en-US" sz="2000" dirty="0">
                <a:solidFill>
                  <a:srgbClr val="0070C0"/>
                </a:solidFill>
                <a:latin typeface="Tahoma" panose="020B0604030504040204" pitchFamily="34" charset="0"/>
              </a:rPr>
              <a:t>weighted inputs </a:t>
            </a:r>
            <a:r>
              <a:rPr lang="en-GB" altLang="en-US" sz="2000" dirty="0">
                <a:latin typeface="Tahoma" panose="020B0604030504040204" pitchFamily="34" charset="0"/>
              </a:rPr>
              <a:t>from other neurons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dirty="0">
                <a:latin typeface="Tahoma" panose="020B0604030504040204" pitchFamily="34" charset="0"/>
              </a:rPr>
              <a:t>The input signals form a weighted sum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000" dirty="0">
                <a:latin typeface="Tahoma" panose="020B0604030504040204" pitchFamily="34" charset="0"/>
              </a:rPr>
              <a:t>If the </a:t>
            </a:r>
            <a:r>
              <a:rPr lang="en-GB" alt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activation level exceeds the threshold, the neuron “fires”</a:t>
            </a:r>
          </a:p>
        </p:txBody>
      </p:sp>
      <p:sp>
        <p:nvSpPr>
          <p:cNvPr id="108572" name="Rectangle 28">
            <a:extLst>
              <a:ext uri="{FF2B5EF4-FFF2-40B4-BE49-F238E27FC236}">
                <a16:creationId xmlns:a16="http://schemas.microsoft.com/office/drawing/2014/main" id="{6F6E8222-B3B9-E10F-E786-8E626647C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447800"/>
            <a:ext cx="4876800" cy="213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C8B3EBAF-E9DC-25CD-3840-FEC7FC086E83}"/>
              </a:ext>
            </a:extLst>
          </p:cNvPr>
          <p:cNvGrpSpPr>
            <a:grpSpLocks/>
          </p:cNvGrpSpPr>
          <p:nvPr/>
        </p:nvGrpSpPr>
        <p:grpSpPr bwMode="auto">
          <a:xfrm>
            <a:off x="7224714" y="1509714"/>
            <a:ext cx="4387849" cy="1966913"/>
            <a:chOff x="1479" y="951"/>
            <a:chExt cx="2764" cy="1239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D4CA6B39-BA1E-1CFA-88E0-4B5D21CE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300"/>
              <a:ext cx="856" cy="7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Line 6">
              <a:extLst>
                <a:ext uri="{FF2B5EF4-FFF2-40B4-BE49-F238E27FC236}">
                  <a16:creationId xmlns:a16="http://schemas.microsoft.com/office/drawing/2014/main" id="{964F8101-C3A8-8E9E-F45C-F60670F6B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6" y="1152"/>
              <a:ext cx="72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1" name="Line 7">
              <a:extLst>
                <a:ext uri="{FF2B5EF4-FFF2-40B4-BE49-F238E27FC236}">
                  <a16:creationId xmlns:a16="http://schemas.microsoft.com/office/drawing/2014/main" id="{93515B80-5C33-D4F7-ED9D-B204D68DC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1440"/>
              <a:ext cx="67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2" name="Line 8">
              <a:extLst>
                <a:ext uri="{FF2B5EF4-FFF2-40B4-BE49-F238E27FC236}">
                  <a16:creationId xmlns:a16="http://schemas.microsoft.com/office/drawing/2014/main" id="{D2B61BAC-A429-1A7B-40F0-C7C07B0D2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680"/>
              <a:ext cx="62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3" name="Line 9">
              <a:extLst>
                <a:ext uri="{FF2B5EF4-FFF2-40B4-BE49-F238E27FC236}">
                  <a16:creationId xmlns:a16="http://schemas.microsoft.com/office/drawing/2014/main" id="{86AD8A1A-A2FE-DFC7-B066-FF4A11585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920"/>
              <a:ext cx="67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4" name="Rectangle 10">
              <a:extLst>
                <a:ext uri="{FF2B5EF4-FFF2-40B4-BE49-F238E27FC236}">
                  <a16:creationId xmlns:a16="http://schemas.microsoft.com/office/drawing/2014/main" id="{80C260C6-D5F3-2D09-1DBF-F184298C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7"/>
              <a:ext cx="3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w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1j</a:t>
              </a:r>
            </a:p>
          </p:txBody>
        </p:sp>
        <p:sp>
          <p:nvSpPr>
            <p:cNvPr id="108555" name="Rectangle 11">
              <a:extLst>
                <a:ext uri="{FF2B5EF4-FFF2-40B4-BE49-F238E27FC236}">
                  <a16:creationId xmlns:a16="http://schemas.microsoft.com/office/drawing/2014/main" id="{74AC90A3-B9EC-E998-88B5-2B9DC202C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1201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w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2j</a:t>
              </a:r>
            </a:p>
          </p:txBody>
        </p:sp>
        <p:sp>
          <p:nvSpPr>
            <p:cNvPr id="108556" name="Rectangle 12">
              <a:extLst>
                <a:ext uri="{FF2B5EF4-FFF2-40B4-BE49-F238E27FC236}">
                  <a16:creationId xmlns:a16="http://schemas.microsoft.com/office/drawing/2014/main" id="{862758FF-1C17-2487-10A0-BC3E5EBCC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431"/>
              <a:ext cx="3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w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3j</a:t>
              </a:r>
            </a:p>
          </p:txBody>
        </p:sp>
        <p:sp>
          <p:nvSpPr>
            <p:cNvPr id="108557" name="Rectangle 13">
              <a:extLst>
                <a:ext uri="{FF2B5EF4-FFF2-40B4-BE49-F238E27FC236}">
                  <a16:creationId xmlns:a16="http://schemas.microsoft.com/office/drawing/2014/main" id="{A3A6B3D8-CAEC-CB10-81C0-854B00644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1959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w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ij</a:t>
              </a:r>
            </a:p>
          </p:txBody>
        </p:sp>
        <p:sp>
          <p:nvSpPr>
            <p:cNvPr id="108558" name="Rectangle 14">
              <a:extLst>
                <a:ext uri="{FF2B5EF4-FFF2-40B4-BE49-F238E27FC236}">
                  <a16:creationId xmlns:a16="http://schemas.microsoft.com/office/drawing/2014/main" id="{A0F0D21A-F60C-91E3-BB05-45E15B2B3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95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y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8559" name="Rectangle 15">
              <a:extLst>
                <a:ext uri="{FF2B5EF4-FFF2-40B4-BE49-F238E27FC236}">
                  <a16:creationId xmlns:a16="http://schemas.microsoft.com/office/drawing/2014/main" id="{5F1839BF-AB9A-D2B8-E826-301A90460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287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y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8560" name="Rectangle 16">
              <a:extLst>
                <a:ext uri="{FF2B5EF4-FFF2-40B4-BE49-F238E27FC236}">
                  <a16:creationId xmlns:a16="http://schemas.microsoft.com/office/drawing/2014/main" id="{4E32EDA7-082D-8515-04AA-E8C8308DA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623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y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8561" name="Rectangle 17">
              <a:extLst>
                <a:ext uri="{FF2B5EF4-FFF2-40B4-BE49-F238E27FC236}">
                  <a16:creationId xmlns:a16="http://schemas.microsoft.com/office/drawing/2014/main" id="{63236DCD-D10E-A276-596F-4172B8EE4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959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y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8562" name="Line 18">
              <a:extLst>
                <a:ext uri="{FF2B5EF4-FFF2-40B4-BE49-F238E27FC236}">
                  <a16:creationId xmlns:a16="http://schemas.microsoft.com/office/drawing/2014/main" id="{0D74EA37-9E5D-D6A2-984E-DB18C4EAF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77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63" name="Line 19">
              <a:extLst>
                <a:ext uri="{FF2B5EF4-FFF2-40B4-BE49-F238E27FC236}">
                  <a16:creationId xmlns:a16="http://schemas.microsoft.com/office/drawing/2014/main" id="{B393F2E4-314C-CCA0-311D-4C5B00A34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9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8564" name="Object 20">
              <a:hlinkClick r:id="" action="ppaction://ole?verb=0"/>
              <a:extLst>
                <a:ext uri="{FF2B5EF4-FFF2-40B4-BE49-F238E27FC236}">
                  <a16:creationId xmlns:a16="http://schemas.microsoft.com/office/drawing/2014/main" id="{8CE1446B-4AE9-6EDA-F0E8-352E3364B65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88" y="1488"/>
            <a:ext cx="71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Equation" r:id="rId3" imgW="483840" imgH="358560" progId="Equation.2">
                    <p:embed/>
                  </p:oleObj>
                </mc:Choice>
                <mc:Fallback>
                  <p:oleObj name="Equation" r:id="rId3" imgW="483840" imgH="358560" progId="Equation.2">
                    <p:embed/>
                    <p:pic>
                      <p:nvPicPr>
                        <p:cNvPr id="108564" name="Object 20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8CE1446B-4AE9-6EDA-F0E8-352E3364B65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1488"/>
                          <a:ext cx="71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5" name="Rectangle 21">
              <a:extLst>
                <a:ext uri="{FF2B5EF4-FFF2-40B4-BE49-F238E27FC236}">
                  <a16:creationId xmlns:a16="http://schemas.microsoft.com/office/drawing/2014/main" id="{80883DE9-5EE6-E2C3-8E15-6D22028E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497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6" name="Line 22">
              <a:extLst>
                <a:ext uri="{FF2B5EF4-FFF2-40B4-BE49-F238E27FC236}">
                  <a16:creationId xmlns:a16="http://schemas.microsoft.com/office/drawing/2014/main" id="{1D84F4C7-F031-28C3-F88E-27198FE74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68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67" name="Rectangle 23">
              <a:extLst>
                <a:ext uri="{FF2B5EF4-FFF2-40B4-BE49-F238E27FC236}">
                  <a16:creationId xmlns:a16="http://schemas.microsoft.com/office/drawing/2014/main" id="{F2ABEDCB-2180-F8DF-35A2-F22488690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518"/>
              <a:ext cx="31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sz="3200" b="1"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108568" name="Group 24">
              <a:extLst>
                <a:ext uri="{FF2B5EF4-FFF2-40B4-BE49-F238E27FC236}">
                  <a16:creationId xmlns:a16="http://schemas.microsoft.com/office/drawing/2014/main" id="{56F7C41B-3B70-4813-26CE-85DF93A10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584"/>
              <a:ext cx="288" cy="192"/>
              <a:chOff x="2880" y="1584"/>
              <a:chExt cx="288" cy="192"/>
            </a:xfrm>
          </p:grpSpPr>
          <p:sp>
            <p:nvSpPr>
              <p:cNvPr id="108569" name="Line 25">
                <a:extLst>
                  <a:ext uri="{FF2B5EF4-FFF2-40B4-BE49-F238E27FC236}">
                    <a16:creationId xmlns:a16="http://schemas.microsoft.com/office/drawing/2014/main" id="{6C247AE8-1D6C-B810-E515-688AB1B95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58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" name="Line 26">
                <a:extLst>
                  <a:ext uri="{FF2B5EF4-FFF2-40B4-BE49-F238E27FC236}">
                    <a16:creationId xmlns:a16="http://schemas.microsoft.com/office/drawing/2014/main" id="{AE97D842-16D3-D06F-921A-A2FF1EBEC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" name="Line 27">
                <a:extLst>
                  <a:ext uri="{FF2B5EF4-FFF2-40B4-BE49-F238E27FC236}">
                    <a16:creationId xmlns:a16="http://schemas.microsoft.com/office/drawing/2014/main" id="{34CC52C0-CD14-D33F-579F-44E72CFAA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0" y="177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75D9-6DF2-40BC-95FF-CB8A0AA58089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443089"/>
            <a:ext cx="6972341" cy="47117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89A52-03E3-01BD-FC53-028E4E17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89E2-4ED5-4BF1-AEA4-88D085497D6B}" type="slidenum">
              <a:rPr lang="he-IL" altLang="en-US"/>
              <a:pPr/>
              <a:t>13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99F47E47-85CA-80CB-22A4-7CB8E05C8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4800"/>
            <a:ext cx="7467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>
                <a:solidFill>
                  <a:schemeClr val="tx2"/>
                </a:solidFill>
              </a:rPr>
              <a:t>An Artificial Neuron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B47F16B4-BFD1-D19B-79E6-713C051B6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0"/>
            <a:ext cx="8458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Each neuron has weighted input connections </a:t>
            </a:r>
            <a:r>
              <a:rPr lang="en-GB" altLang="en-US" dirty="0">
                <a:latin typeface="Tahoma" panose="020B0604030504040204" pitchFamily="34" charset="0"/>
              </a:rPr>
              <a:t>from each of the units in the preceding layer.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dirty="0">
                <a:latin typeface="Tahoma" panose="020B0604030504040204" pitchFamily="34" charset="0"/>
              </a:rPr>
              <a:t>The unit performs a </a:t>
            </a:r>
            <a:r>
              <a:rPr lang="en-GB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weighted sum of its inputs</a:t>
            </a:r>
            <a:r>
              <a:rPr lang="en-GB" altLang="en-US" dirty="0">
                <a:latin typeface="Tahoma" panose="020B0604030504040204" pitchFamily="34" charset="0"/>
              </a:rPr>
              <a:t>, to give its activation level.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dirty="0">
                <a:latin typeface="Tahoma" panose="020B0604030504040204" pitchFamily="34" charset="0"/>
              </a:rPr>
              <a:t>Activation level is passed through a </a:t>
            </a:r>
            <a:r>
              <a:rPr lang="en-GB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sigmoid activation function to determine output</a:t>
            </a:r>
            <a:r>
              <a:rPr lang="en-GB" altLang="en-US" dirty="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109592" name="Rectangle 24">
            <a:extLst>
              <a:ext uri="{FF2B5EF4-FFF2-40B4-BE49-F238E27FC236}">
                <a16:creationId xmlns:a16="http://schemas.microsoft.com/office/drawing/2014/main" id="{F8EABBED-62C0-EF54-256E-75302B71A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0"/>
            <a:ext cx="4953000" cy="2209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572" name="Group 4">
            <a:extLst>
              <a:ext uri="{FF2B5EF4-FFF2-40B4-BE49-F238E27FC236}">
                <a16:creationId xmlns:a16="http://schemas.microsoft.com/office/drawing/2014/main" id="{8E90C9F6-57B2-F4C8-40E9-F050F3B28E76}"/>
              </a:ext>
            </a:extLst>
          </p:cNvPr>
          <p:cNvGrpSpPr>
            <a:grpSpLocks/>
          </p:cNvGrpSpPr>
          <p:nvPr/>
        </p:nvGrpSpPr>
        <p:grpSpPr bwMode="auto">
          <a:xfrm>
            <a:off x="3871914" y="1585914"/>
            <a:ext cx="4387849" cy="1966913"/>
            <a:chOff x="1479" y="999"/>
            <a:chExt cx="2764" cy="1239"/>
          </a:xfrm>
        </p:grpSpPr>
        <p:sp>
          <p:nvSpPr>
            <p:cNvPr id="109573" name="Oval 5">
              <a:extLst>
                <a:ext uri="{FF2B5EF4-FFF2-40B4-BE49-F238E27FC236}">
                  <a16:creationId xmlns:a16="http://schemas.microsoft.com/office/drawing/2014/main" id="{83669403-2A66-68C9-E750-A61A9B6CB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348"/>
              <a:ext cx="856" cy="7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4" name="Line 6">
              <a:extLst>
                <a:ext uri="{FF2B5EF4-FFF2-40B4-BE49-F238E27FC236}">
                  <a16:creationId xmlns:a16="http://schemas.microsoft.com/office/drawing/2014/main" id="{595B23DF-548F-74FA-E099-34A2F2C47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6" y="1200"/>
              <a:ext cx="72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5" name="Line 7">
              <a:extLst>
                <a:ext uri="{FF2B5EF4-FFF2-40B4-BE49-F238E27FC236}">
                  <a16:creationId xmlns:a16="http://schemas.microsoft.com/office/drawing/2014/main" id="{FCCFB388-6977-EC0D-312F-5EDB5942F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1488"/>
              <a:ext cx="67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6" name="Line 8">
              <a:extLst>
                <a:ext uri="{FF2B5EF4-FFF2-40B4-BE49-F238E27FC236}">
                  <a16:creationId xmlns:a16="http://schemas.microsoft.com/office/drawing/2014/main" id="{0506E528-5B70-1BB6-66C4-89056B342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728"/>
              <a:ext cx="62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7" name="Line 9">
              <a:extLst>
                <a:ext uri="{FF2B5EF4-FFF2-40B4-BE49-F238E27FC236}">
                  <a16:creationId xmlns:a16="http://schemas.microsoft.com/office/drawing/2014/main" id="{8AD410A3-FBFF-6FFF-00FE-2BD94E596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968"/>
              <a:ext cx="67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8" name="Rectangle 10">
              <a:extLst>
                <a:ext uri="{FF2B5EF4-FFF2-40B4-BE49-F238E27FC236}">
                  <a16:creationId xmlns:a16="http://schemas.microsoft.com/office/drawing/2014/main" id="{37AFDB7A-EAA6-EDEB-F843-75AC61647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95"/>
              <a:ext cx="3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w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1j</a:t>
              </a:r>
            </a:p>
          </p:txBody>
        </p:sp>
        <p:sp>
          <p:nvSpPr>
            <p:cNvPr id="109579" name="Rectangle 11">
              <a:extLst>
                <a:ext uri="{FF2B5EF4-FFF2-40B4-BE49-F238E27FC236}">
                  <a16:creationId xmlns:a16="http://schemas.microsoft.com/office/drawing/2014/main" id="{FC4887A1-F529-0EC2-5DEB-6225464D9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1249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w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2j</a:t>
              </a:r>
            </a:p>
          </p:txBody>
        </p:sp>
        <p:sp>
          <p:nvSpPr>
            <p:cNvPr id="109580" name="Rectangle 12">
              <a:extLst>
                <a:ext uri="{FF2B5EF4-FFF2-40B4-BE49-F238E27FC236}">
                  <a16:creationId xmlns:a16="http://schemas.microsoft.com/office/drawing/2014/main" id="{5D148AB6-8680-9582-EF01-E6DC80ADF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479"/>
              <a:ext cx="3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w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3j</a:t>
              </a:r>
            </a:p>
          </p:txBody>
        </p:sp>
        <p:sp>
          <p:nvSpPr>
            <p:cNvPr id="109581" name="Rectangle 13">
              <a:extLst>
                <a:ext uri="{FF2B5EF4-FFF2-40B4-BE49-F238E27FC236}">
                  <a16:creationId xmlns:a16="http://schemas.microsoft.com/office/drawing/2014/main" id="{558B0E70-6A58-9D1E-858A-0AAB851EB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2007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w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ij</a:t>
              </a:r>
            </a:p>
          </p:txBody>
        </p:sp>
        <p:sp>
          <p:nvSpPr>
            <p:cNvPr id="109582" name="Rectangle 14">
              <a:extLst>
                <a:ext uri="{FF2B5EF4-FFF2-40B4-BE49-F238E27FC236}">
                  <a16:creationId xmlns:a16="http://schemas.microsoft.com/office/drawing/2014/main" id="{1D2D8329-84D5-19C3-571A-478D63DC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999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y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583" name="Rectangle 15">
              <a:extLst>
                <a:ext uri="{FF2B5EF4-FFF2-40B4-BE49-F238E27FC236}">
                  <a16:creationId xmlns:a16="http://schemas.microsoft.com/office/drawing/2014/main" id="{C9F85AEB-0F58-48B3-D79B-092A87A92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335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y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9584" name="Rectangle 16">
              <a:extLst>
                <a:ext uri="{FF2B5EF4-FFF2-40B4-BE49-F238E27FC236}">
                  <a16:creationId xmlns:a16="http://schemas.microsoft.com/office/drawing/2014/main" id="{CA5358C6-DA10-A709-2CBE-38B86DD3E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67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y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9585" name="Rectangle 17">
              <a:extLst>
                <a:ext uri="{FF2B5EF4-FFF2-40B4-BE49-F238E27FC236}">
                  <a16:creationId xmlns:a16="http://schemas.microsoft.com/office/drawing/2014/main" id="{D53388F5-CA2E-9F97-C6CF-2620512A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2007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b="1">
                  <a:latin typeface="Times New Roman" panose="02020603050405020304" pitchFamily="18" charset="0"/>
                </a:rPr>
                <a:t>y</a:t>
              </a:r>
              <a:r>
                <a:rPr lang="en-GB" altLang="en-US" b="1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9586" name="Line 18">
              <a:extLst>
                <a:ext uri="{FF2B5EF4-FFF2-40B4-BE49-F238E27FC236}">
                  <a16:creationId xmlns:a16="http://schemas.microsoft.com/office/drawing/2014/main" id="{126E7197-F1FB-7577-B228-6E5DF64D7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7" name="Line 19">
              <a:extLst>
                <a:ext uri="{FF2B5EF4-FFF2-40B4-BE49-F238E27FC236}">
                  <a16:creationId xmlns:a16="http://schemas.microsoft.com/office/drawing/2014/main" id="{6378609E-249E-C460-9444-0338CB552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4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9588" name="Object 20">
              <a:hlinkClick r:id="" action="ppaction://ole?verb=0"/>
              <a:extLst>
                <a:ext uri="{FF2B5EF4-FFF2-40B4-BE49-F238E27FC236}">
                  <a16:creationId xmlns:a16="http://schemas.microsoft.com/office/drawing/2014/main" id="{4945F656-AD6D-9CBF-7260-7BB11DFEAE6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88" y="1536"/>
            <a:ext cx="71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Equation" r:id="rId3" imgW="483840" imgH="358560" progId="Equation.2">
                    <p:embed/>
                  </p:oleObj>
                </mc:Choice>
                <mc:Fallback>
                  <p:oleObj name="Equation" r:id="rId3" imgW="483840" imgH="358560" progId="Equation.2">
                    <p:embed/>
                    <p:pic>
                      <p:nvPicPr>
                        <p:cNvPr id="109588" name="Object 20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4945F656-AD6D-9CBF-7260-7BB11DFEAE6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1536"/>
                          <a:ext cx="71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89" name="Rectangle 21">
              <a:extLst>
                <a:ext uri="{FF2B5EF4-FFF2-40B4-BE49-F238E27FC236}">
                  <a16:creationId xmlns:a16="http://schemas.microsoft.com/office/drawing/2014/main" id="{5F351B24-7EFC-6B17-06DA-57E296FB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546"/>
              <a:ext cx="45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sz="2800" b="1" i="1">
                  <a:latin typeface="Times New Roman" panose="02020603050405020304" pitchFamily="18" charset="0"/>
                </a:rPr>
                <a:t>f</a:t>
              </a:r>
              <a:r>
                <a:rPr lang="en-GB" altLang="en-US" sz="2800" b="1">
                  <a:latin typeface="Times New Roman" panose="02020603050405020304" pitchFamily="18" charset="0"/>
                </a:rPr>
                <a:t>(x)</a:t>
              </a:r>
            </a:p>
          </p:txBody>
        </p:sp>
        <p:sp>
          <p:nvSpPr>
            <p:cNvPr id="109590" name="Line 22">
              <a:extLst>
                <a:ext uri="{FF2B5EF4-FFF2-40B4-BE49-F238E27FC236}">
                  <a16:creationId xmlns:a16="http://schemas.microsoft.com/office/drawing/2014/main" id="{ADBE2C41-9FB4-587A-8D91-59FC7C533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72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1" name="Rectangle 23">
              <a:extLst>
                <a:ext uri="{FF2B5EF4-FFF2-40B4-BE49-F238E27FC236}">
                  <a16:creationId xmlns:a16="http://schemas.microsoft.com/office/drawing/2014/main" id="{3F9202B5-5C36-81A9-0786-693FB703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566"/>
              <a:ext cx="316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en-US" sz="3200" b="1"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360-8736-4A7B-845F-1D7E218A098C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1782A-0F26-4670-CB62-61BF2A28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4714-4FA4-4127-8FF4-7236088CF6A7}" type="slidenum">
              <a:rPr lang="he-IL" altLang="en-US"/>
              <a:pPr/>
              <a:t>14</a:t>
            </a:fld>
            <a:endParaRPr lang="en-US" altLang="en-US"/>
          </a:p>
        </p:txBody>
      </p:sp>
      <p:sp>
        <p:nvSpPr>
          <p:cNvPr id="157698" name="Rectangle 2050">
            <a:extLst>
              <a:ext uri="{FF2B5EF4-FFF2-40B4-BE49-F238E27FC236}">
                <a16:creationId xmlns:a16="http://schemas.microsoft.com/office/drawing/2014/main" id="{59F4305A-A39D-879F-AD90-BDCCD8A9A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9225" y="381001"/>
            <a:ext cx="7793038" cy="893763"/>
          </a:xfrm>
        </p:spPr>
        <p:txBody>
          <a:bodyPr/>
          <a:lstStyle/>
          <a:p>
            <a:r>
              <a:rPr lang="en-US" altLang="en-US" b="1"/>
              <a:t>Perceptron Training</a:t>
            </a:r>
          </a:p>
        </p:txBody>
      </p:sp>
      <p:sp>
        <p:nvSpPr>
          <p:cNvPr id="157699" name="Rectangle 2051">
            <a:extLst>
              <a:ext uri="{FF2B5EF4-FFF2-40B4-BE49-F238E27FC236}">
                <a16:creationId xmlns:a16="http://schemas.microsoft.com/office/drawing/2014/main" id="{69B6B893-5175-B812-9C9A-2D988CF65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0" y="4934743"/>
            <a:ext cx="4762500" cy="1408113"/>
          </a:xfrm>
        </p:spPr>
        <p:txBody>
          <a:bodyPr/>
          <a:lstStyle/>
          <a:p>
            <a:r>
              <a:rPr lang="en-US" altLang="en-US" sz="2400" dirty="0"/>
              <a:t>Linear threshold is used. </a:t>
            </a:r>
          </a:p>
          <a:p>
            <a:r>
              <a:rPr lang="en-US" altLang="en-US" sz="2400" dirty="0"/>
              <a:t>W - weight value</a:t>
            </a:r>
          </a:p>
          <a:p>
            <a:r>
              <a:rPr lang="en-US" altLang="en-US" sz="2400" dirty="0"/>
              <a:t>t - threshold value</a:t>
            </a:r>
          </a:p>
        </p:txBody>
      </p:sp>
      <p:graphicFrame>
        <p:nvGraphicFramePr>
          <p:cNvPr id="157701" name="Object 2053">
            <a:extLst>
              <a:ext uri="{FF2B5EF4-FFF2-40B4-BE49-F238E27FC236}">
                <a16:creationId xmlns:a16="http://schemas.microsoft.com/office/drawing/2014/main" id="{8A3D0D8C-6C75-9EED-CA51-C495C5954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63476"/>
              </p:ext>
            </p:extLst>
          </p:nvPr>
        </p:nvGraphicFramePr>
        <p:xfrm>
          <a:off x="4111722" y="1078708"/>
          <a:ext cx="77724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Bitmap Image" r:id="rId3" imgW="5315692" imgH="1428949" progId="Paint.Picture">
                  <p:embed/>
                </p:oleObj>
              </mc:Choice>
              <mc:Fallback>
                <p:oleObj name="Bitmap Image" r:id="rId3" imgW="5315692" imgH="1428949" progId="Paint.Picture">
                  <p:embed/>
                  <p:pic>
                    <p:nvPicPr>
                      <p:cNvPr id="157701" name="Object 2053">
                        <a:extLst>
                          <a:ext uri="{FF2B5EF4-FFF2-40B4-BE49-F238E27FC236}">
                            <a16:creationId xmlns:a16="http://schemas.microsoft.com/office/drawing/2014/main" id="{8A3D0D8C-6C75-9EED-CA51-C495C5954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722" y="1078708"/>
                        <a:ext cx="7772400" cy="208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Text Box 2054">
            <a:extLst>
              <a:ext uri="{FF2B5EF4-FFF2-40B4-BE49-F238E27FC236}">
                <a16:creationId xmlns:a16="http://schemas.microsoft.com/office/drawing/2014/main" id="{AF75C60A-55B3-CFFE-A731-EDDC0DBA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715959"/>
            <a:ext cx="3429000" cy="102579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sv-SE" altLang="en-US" dirty="0"/>
              <a:t>                        1      if </a:t>
            </a:r>
            <a:r>
              <a:rPr lang="en-US" altLang="en-US" sz="3600" dirty="0">
                <a:sym typeface="Symbol" panose="05050102010706020507" pitchFamily="18" charset="2"/>
              </a:rPr>
              <a:t></a:t>
            </a:r>
            <a:r>
              <a:rPr lang="sv-SE" altLang="en-US" sz="2800" dirty="0">
                <a:sym typeface="Symbol" panose="05050102010706020507" pitchFamily="18" charset="2"/>
              </a:rPr>
              <a:t> </a:t>
            </a:r>
            <a:r>
              <a:rPr lang="sv-SE" altLang="en-US" dirty="0">
                <a:sym typeface="Symbol" panose="05050102010706020507" pitchFamily="18" charset="2"/>
              </a:rPr>
              <a:t>w</a:t>
            </a:r>
            <a:r>
              <a:rPr lang="sv-SE" altLang="en-US" baseline="-25000" dirty="0">
                <a:sym typeface="Symbol" panose="05050102010706020507" pitchFamily="18" charset="2"/>
              </a:rPr>
              <a:t>i</a:t>
            </a:r>
            <a:r>
              <a:rPr lang="sv-SE" altLang="en-US" dirty="0">
                <a:sym typeface="Symbol" panose="05050102010706020507" pitchFamily="18" charset="2"/>
              </a:rPr>
              <a:t> x</a:t>
            </a:r>
            <a:r>
              <a:rPr lang="sv-SE" altLang="en-US" baseline="-25000" dirty="0">
                <a:sym typeface="Symbol" panose="05050102010706020507" pitchFamily="18" charset="2"/>
              </a:rPr>
              <a:t>i </a:t>
            </a:r>
            <a:r>
              <a:rPr lang="sv-SE" altLang="en-US" dirty="0">
                <a:sym typeface="Symbol" panose="05050102010706020507" pitchFamily="18" charset="2"/>
              </a:rPr>
              <a:t>&gt;t</a:t>
            </a:r>
            <a:endParaRPr lang="en-US" altLang="en-US" dirty="0"/>
          </a:p>
          <a:p>
            <a:pPr>
              <a:lnSpc>
                <a:spcPct val="50000"/>
              </a:lnSpc>
            </a:pPr>
            <a:r>
              <a:rPr lang="sv-SE" altLang="en-US" dirty="0"/>
              <a:t>  Output = </a:t>
            </a:r>
          </a:p>
          <a:p>
            <a:pPr>
              <a:lnSpc>
                <a:spcPct val="60000"/>
              </a:lnSpc>
            </a:pPr>
            <a:r>
              <a:rPr lang="sv-SE" altLang="en-US" dirty="0"/>
              <a:t>                        </a:t>
            </a:r>
          </a:p>
          <a:p>
            <a:pPr>
              <a:lnSpc>
                <a:spcPct val="60000"/>
              </a:lnSpc>
            </a:pPr>
            <a:r>
              <a:rPr lang="sv-SE" altLang="en-US" dirty="0"/>
              <a:t>                                0      otherwise</a:t>
            </a:r>
            <a:endParaRPr lang="en-US" altLang="en-US" dirty="0"/>
          </a:p>
        </p:txBody>
      </p:sp>
      <p:sp>
        <p:nvSpPr>
          <p:cNvPr id="157703" name="Text Box 2055">
            <a:extLst>
              <a:ext uri="{FF2B5EF4-FFF2-40B4-BE49-F238E27FC236}">
                <a16:creationId xmlns:a16="http://schemas.microsoft.com/office/drawing/2014/main" id="{7BB0AA89-6BAA-D70B-7850-1B58C5437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7712" y="3744556"/>
            <a:ext cx="60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altLang="en-US" sz="6000" dirty="0"/>
              <a:t>{</a:t>
            </a:r>
            <a:endParaRPr lang="en-US" altLang="en-US" sz="6000" dirty="0"/>
          </a:p>
        </p:txBody>
      </p:sp>
      <p:sp>
        <p:nvSpPr>
          <p:cNvPr id="157704" name="Rectangle 2056">
            <a:extLst>
              <a:ext uri="{FF2B5EF4-FFF2-40B4-BE49-F238E27FC236}">
                <a16:creationId xmlns:a16="http://schemas.microsoft.com/office/drawing/2014/main" id="{9596846F-7528-018F-E7B0-7226E81D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113" y="3962401"/>
            <a:ext cx="479618" cy="37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2800" baseline="-25000" dirty="0">
                <a:sym typeface="Symbol" panose="05050102010706020507" pitchFamily="18" charset="2"/>
              </a:rPr>
              <a:t>i=0</a:t>
            </a:r>
            <a:endParaRPr lang="en-US" altLang="en-US" sz="2800" baseline="-25000" dirty="0">
              <a:sym typeface="Symbol" panose="05050102010706020507" pitchFamily="18" charset="2"/>
            </a:endParaRPr>
          </a:p>
        </p:txBody>
      </p:sp>
      <p:sp>
        <p:nvSpPr>
          <p:cNvPr id="157705" name="Line 2057">
            <a:extLst>
              <a:ext uri="{FF2B5EF4-FFF2-40B4-BE49-F238E27FC236}">
                <a16:creationId xmlns:a16="http://schemas.microsoft.com/office/drawing/2014/main" id="{B85D118F-6FD6-AAF3-79B6-06C917B95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267199"/>
            <a:ext cx="370786" cy="6675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6C4-20CB-4C55-9B3A-7AC9211512E1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99" y="3162631"/>
            <a:ext cx="7428505" cy="2476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2286000" y="387858"/>
            <a:ext cx="7772400" cy="75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696464"/>
              </a:buClr>
              <a:buFont typeface="Times New Roman" panose="02020603050405020304" pitchFamily="18" charset="0"/>
              <a:buNone/>
            </a:pPr>
            <a:r>
              <a:rPr lang="en-GB" altLang="en-US" sz="40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76846" y="1295401"/>
            <a:ext cx="8686800" cy="360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6550" indent="-336550"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 marL="736600" indent="-336550"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D34817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“building blocks” of neural networks are the </a:t>
            </a:r>
            <a:r>
              <a:rPr lang="en-GB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9B2D1F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dirty="0">
                <a:cs typeface="Times New Roman" panose="02020603050405020304" pitchFamily="18" charset="0"/>
              </a:rPr>
              <a:t>In technical systems, we also refer to them as </a:t>
            </a:r>
            <a:r>
              <a:rPr lang="en-GB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units</a:t>
            </a:r>
            <a:r>
              <a:rPr lang="en-GB" altLang="en-US" dirty="0">
                <a:cs typeface="Times New Roman" panose="02020603050405020304" pitchFamily="18" charset="0"/>
              </a:rPr>
              <a:t> or </a:t>
            </a:r>
            <a:r>
              <a:rPr lang="en-GB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nodes</a:t>
            </a:r>
            <a:r>
              <a:rPr lang="en-GB" altLang="en-US" dirty="0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D34817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Basically, each neuron</a:t>
            </a:r>
          </a:p>
          <a:p>
            <a:pPr lvl="1">
              <a:lnSpc>
                <a:spcPct val="100000"/>
              </a:lnSpc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dirty="0">
                <a:cs typeface="Times New Roman" panose="02020603050405020304" pitchFamily="18" charset="0"/>
              </a:rPr>
              <a:t>receives </a:t>
            </a:r>
            <a:r>
              <a:rPr lang="en-GB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input</a:t>
            </a:r>
            <a:r>
              <a:rPr lang="en-GB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GB" altLang="en-US" dirty="0">
                <a:cs typeface="Times New Roman" panose="02020603050405020304" pitchFamily="18" charset="0"/>
              </a:rPr>
              <a:t>from many other neurons.</a:t>
            </a:r>
          </a:p>
          <a:p>
            <a:pPr lvl="1">
              <a:lnSpc>
                <a:spcPct val="100000"/>
              </a:lnSpc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dirty="0">
                <a:cs typeface="Times New Roman" panose="02020603050405020304" pitchFamily="18" charset="0"/>
              </a:rPr>
              <a:t>changes its internal state (</a:t>
            </a:r>
            <a:r>
              <a:rPr lang="en-GB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activation</a:t>
            </a:r>
            <a:r>
              <a:rPr lang="en-GB" altLang="en-US" dirty="0">
                <a:cs typeface="Times New Roman" panose="02020603050405020304" pitchFamily="18" charset="0"/>
              </a:rPr>
              <a:t>) based on the current input.</a:t>
            </a:r>
          </a:p>
          <a:p>
            <a:pPr lvl="1">
              <a:lnSpc>
                <a:spcPct val="100000"/>
              </a:lnSpc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dirty="0">
                <a:cs typeface="Times New Roman" panose="02020603050405020304" pitchFamily="18" charset="0"/>
              </a:rPr>
              <a:t>sends </a:t>
            </a:r>
            <a:r>
              <a:rPr lang="en-GB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one output signal</a:t>
            </a:r>
            <a:r>
              <a:rPr lang="en-GB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GB" altLang="en-US" dirty="0">
                <a:cs typeface="Times New Roman" panose="02020603050405020304" pitchFamily="18" charset="0"/>
              </a:rPr>
              <a:t>to many other neurons, possibly including its input neurons (recurrent network).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152B-7036-442A-872E-72FB8695BC7F}" type="datetime1">
              <a:rPr lang="en-US" smtClean="0"/>
              <a:t>08-Sep-25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3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0" y="510969"/>
            <a:ext cx="9144000" cy="63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696464"/>
              </a:buClr>
              <a:buFont typeface="Times New Roman" panose="02020603050405020304" pitchFamily="18" charset="0"/>
              <a:buNone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GB" altLang="en-US" sz="3200" dirty="0">
              <a:solidFill>
                <a:srgbClr val="6964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81200" y="990601"/>
            <a:ext cx="8229600" cy="28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original perceptron model contained only </a:t>
            </a:r>
            <a:r>
              <a:rPr lang="en-GB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layer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this, </a:t>
            </a:r>
            <a:r>
              <a:rPr lang="en-GB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multi-layered model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derived in 1960. </a:t>
            </a:r>
          </a:p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summed after multiplying with weights and the output is produced with as positive or negative.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3538575"/>
            <a:ext cx="5534025" cy="2552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5540-8598-4E72-BF83-FBA1EF14A41F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2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first, the use of the multi-layer perceptron (MLP) was complicated by the lack of an appropriate learning algorithm. </a:t>
            </a:r>
          </a:p>
          <a:p>
            <a:pPr>
              <a:spcBef>
                <a:spcPts val="575"/>
              </a:spcBef>
              <a:buClr>
                <a:srgbClr val="D3481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1974,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Werbos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 to introduce a so-called </a:t>
            </a: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algorithm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three-layered perceptron network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45F-C24C-494F-8197-4886049B96CC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synaptic weights </a:t>
            </a:r>
            <a:r>
              <a:rPr lang="en-US" dirty="0"/>
              <a:t>of the perceptron are denoted by w1,w2, ...,</a:t>
            </a:r>
            <a:r>
              <a:rPr lang="en-US" dirty="0" err="1"/>
              <a:t>w</a:t>
            </a:r>
            <a:r>
              <a:rPr lang="en-US" i="1" baseline="-25000" dirty="0" err="1"/>
              <a:t>m</a:t>
            </a:r>
            <a:r>
              <a:rPr lang="en-US" dirty="0" err="1"/>
              <a:t>.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inputs</a:t>
            </a:r>
            <a:r>
              <a:rPr lang="en-US" dirty="0"/>
              <a:t> applied to the perceptron are denoted by </a:t>
            </a:r>
            <a:r>
              <a:rPr lang="en-US" i="1" dirty="0"/>
              <a:t>x</a:t>
            </a:r>
            <a:r>
              <a:rPr lang="en-US" dirty="0"/>
              <a:t>1, </a:t>
            </a:r>
            <a:r>
              <a:rPr lang="en-US" i="1" dirty="0"/>
              <a:t>x</a:t>
            </a:r>
            <a:r>
              <a:rPr lang="en-US" dirty="0"/>
              <a:t>2, ...,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. </a:t>
            </a:r>
          </a:p>
          <a:p>
            <a:r>
              <a:rPr lang="en-US" dirty="0"/>
              <a:t>The externally </a:t>
            </a:r>
            <a:r>
              <a:rPr lang="en-US" dirty="0">
                <a:solidFill>
                  <a:srgbClr val="FF0000"/>
                </a:solidFill>
              </a:rPr>
              <a:t>applied bias is denoted by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dirty="0"/>
              <a:t>.</a:t>
            </a:r>
          </a:p>
          <a:p>
            <a:r>
              <a:rPr lang="en-US" i="1" dirty="0"/>
              <a:t>The output can be calculated by: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F5DE-1599-4021-82FA-4CEC696FC80E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1" y="4648200"/>
            <a:ext cx="401029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simplest form of the perceptron, there are two decision regions separated by a </a:t>
            </a:r>
            <a:r>
              <a:rPr lang="en-US" i="1" dirty="0">
                <a:solidFill>
                  <a:srgbClr val="FF0000"/>
                </a:solidFill>
              </a:rPr>
              <a:t>hyperplane</a:t>
            </a:r>
            <a:r>
              <a:rPr lang="en-US" dirty="0"/>
              <a:t>, which is defined by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B39A-11F4-4F32-AD3B-AB005B8EE683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3177381"/>
            <a:ext cx="407598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Today’s Lecture</a:t>
            </a:r>
          </a:p>
          <a:p>
            <a:pPr lvl="1"/>
            <a:r>
              <a:rPr lang="en-US" dirty="0"/>
              <a:t>Biological Neural Networks</a:t>
            </a:r>
          </a:p>
          <a:p>
            <a:pPr lvl="1"/>
            <a:r>
              <a:rPr lang="en-US" dirty="0"/>
              <a:t>Artificial Neural Networks?</a:t>
            </a:r>
          </a:p>
          <a:p>
            <a:pPr lvl="1"/>
            <a:r>
              <a:rPr lang="en-US" dirty="0"/>
              <a:t>Rosenblatt's Neural Network </a:t>
            </a:r>
          </a:p>
          <a:p>
            <a:pPr lvl="1"/>
            <a:r>
              <a:rPr lang="en-US" dirty="0"/>
              <a:t>Performance Evaluation of ML models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8A8-02A3-4963-8A52-9F45B0C2F2F1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</a:t>
            </a:r>
            <a:r>
              <a:rPr lang="en-US" dirty="0" smtClean="0"/>
              <a:t>Function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FB99-CFC0-4A31-B363-12C9B9A8FFE4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990166"/>
            <a:ext cx="7732403" cy="1819799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4165" y="2191435"/>
            <a:ext cx="77378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in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perceptrons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thresholding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(instead of sigmoid).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 dirty="0" err="1">
                <a:latin typeface="Arial" panose="020B0604020202020204" pitchFamily="34" charset="0"/>
              </a:rPr>
              <a:t>sgn</a:t>
            </a:r>
            <a:r>
              <a:rPr lang="en-US" altLang="en-US" dirty="0">
                <a:latin typeface="Arial" panose="020B0604020202020204" pitchFamily="34" charset="0"/>
              </a:rPr>
              <a:t> function (</a:t>
            </a:r>
            <a:r>
              <a:rPr lang="en-US" altLang="en-US" dirty="0" err="1">
                <a:latin typeface="Arial" panose="020B0604020202020204" pitchFamily="34" charset="0"/>
              </a:rPr>
              <a:t>signum</a:t>
            </a:r>
            <a:r>
              <a:rPr lang="en-US" altLang="en-US" dirty="0">
                <a:latin typeface="Arial" panose="020B0604020202020204" pitchFamily="34" charset="0"/>
              </a:rPr>
              <a:t>) is used to produce a binary classification.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281008"/>
            <a:ext cx="6101493" cy="20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90FE26-30CF-405D-8E6B-B7AE66125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062940"/>
            <a:ext cx="6885214" cy="346095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68662-8C84-4336-A666-02D6D06A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8FF-8F9E-4A05-BF9C-D09A35CA424A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4EC44-52B5-4886-9AE9-B27293F6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EE035-F292-49A6-B6A0-9F56BAD0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2BD95D-97CB-46F2-8FEF-0091B82B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BA83-39A0-4712-9ABA-918A8B242D24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05000"/>
            <a:ext cx="9972782" cy="40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76606" y="152400"/>
            <a:ext cx="3772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90" dirty="0">
                <a:solidFill>
                  <a:srgbClr val="D2523B"/>
                </a:solidFill>
                <a:latin typeface="Nimbus Sans L"/>
                <a:cs typeface="Nimbus Sans L"/>
              </a:rPr>
              <a:t>Perceptron</a:t>
            </a:r>
            <a:r>
              <a:rPr sz="3200" b="1" spc="-305" dirty="0">
                <a:solidFill>
                  <a:srgbClr val="D2523B"/>
                </a:solidFill>
                <a:latin typeface="Nimbus Sans L"/>
                <a:cs typeface="Nimbus Sans L"/>
              </a:rPr>
              <a:t> </a:t>
            </a:r>
            <a:r>
              <a:rPr sz="3200" b="1" spc="-90" dirty="0">
                <a:solidFill>
                  <a:srgbClr val="D2523B"/>
                </a:solidFill>
                <a:latin typeface="Nimbus Sans L"/>
                <a:cs typeface="Nimbus Sans L"/>
              </a:rPr>
              <a:t>Learning</a:t>
            </a:r>
            <a:endParaRPr sz="3200" dirty="0">
              <a:latin typeface="Nimbus Sans L"/>
              <a:cs typeface="Nimbus Sans L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668807-9C09-44F2-95BA-3C441ED9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5A17A9D-4C58-4A52-A83A-5C813675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004-7ADB-42F4-A671-27CB48ECB0D2}" type="datetime1">
              <a:rPr lang="en-US" smtClean="0"/>
              <a:t>08-Sep-25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17" y="304801"/>
            <a:ext cx="6162600" cy="617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447800"/>
            <a:ext cx="5786162" cy="412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34180A-3C0C-455F-A1B1-67D23DD4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TimesTen-Roman"/>
              </a:rPr>
              <a:t>Need to find a weight vector </a:t>
            </a:r>
            <a:r>
              <a:rPr lang="en-US" b="1" i="0" u="none" strike="noStrike" baseline="0" dirty="0">
                <a:latin typeface="TimesTen-Bold"/>
              </a:rPr>
              <a:t>w </a:t>
            </a:r>
            <a:r>
              <a:rPr lang="en-US" b="0" i="0" u="none" strike="noStrike" baseline="0" dirty="0">
                <a:latin typeface="TimesTen-Roman"/>
              </a:rPr>
              <a:t>such that :</a:t>
            </a:r>
          </a:p>
          <a:p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F7DFD-63FB-4328-AD7A-6FDFFCE8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1E2B-48AC-4790-B632-DEEBCAF2D121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05917-D5BE-42F7-882F-DBD117B9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62DD3-1176-4223-8259-40CD37C1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7D50DD-D67A-48A1-94F0-9F367AEC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00B9A-21FE-424E-827C-61F1ABD9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82" y="2872581"/>
            <a:ext cx="753563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14C722-CA1F-4CE6-A952-112D63E3B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276" y="1828800"/>
            <a:ext cx="8041523" cy="377269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EF218-AE3E-417E-B316-764D7BBF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A35F-21E3-4021-94B7-EB7047861014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36393-B10D-4D77-A356-0A2C13B4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63275-DE0E-486C-80E8-5399D184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E1B552-1DA3-42A7-8453-24CA155F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E2A1A3-FB25-4A44-8507-42EE8D20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update weights if </a:t>
            </a:r>
            <a:r>
              <a:rPr lang="en-US" dirty="0">
                <a:solidFill>
                  <a:srgbClr val="00B0F0"/>
                </a:solidFill>
              </a:rPr>
              <a:t>correctly predicted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weight is updated for </a:t>
            </a:r>
            <a:r>
              <a:rPr lang="en-US" dirty="0">
                <a:solidFill>
                  <a:srgbClr val="00B050"/>
                </a:solidFill>
              </a:rPr>
              <a:t>incorrect predictions </a:t>
            </a:r>
            <a:r>
              <a:rPr lang="en-US" dirty="0"/>
              <a:t>as: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C1E58-0C9E-4532-AA1D-123B82A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1200-D426-4C28-84D4-46437AD26A61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81FD-3FC9-429F-ABA6-EE274657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F5228-10A7-4038-BF2F-876D1C7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35621F-6628-4755-8C2A-8307F3B1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591ABD-DD9A-4158-A2BD-4F33CB56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learning-rate parameter </a:t>
            </a:r>
            <a:r>
              <a:rPr lang="en-US" dirty="0">
                <a:solidFill>
                  <a:srgbClr val="00B050"/>
                </a:solidFill>
                <a:sym typeface="Symbol" panose="05050102010706020507" pitchFamily="18" charset="2"/>
              </a:rPr>
              <a:t></a:t>
            </a:r>
            <a:r>
              <a:rPr lang="en-US" dirty="0">
                <a:solidFill>
                  <a:srgbClr val="00B050"/>
                </a:solidFill>
              </a:rPr>
              <a:t>(n) </a:t>
            </a:r>
            <a:r>
              <a:rPr lang="en-US" dirty="0"/>
              <a:t>controls the adjustment applied to the </a:t>
            </a:r>
            <a:r>
              <a:rPr lang="en-US" dirty="0">
                <a:solidFill>
                  <a:srgbClr val="FF0000"/>
                </a:solidFill>
              </a:rPr>
              <a:t>weight vector </a:t>
            </a:r>
            <a:r>
              <a:rPr lang="en-US" dirty="0"/>
              <a:t>at iteration n.</a:t>
            </a:r>
          </a:p>
          <a:p>
            <a:r>
              <a:rPr lang="en-US" dirty="0">
                <a:sym typeface="Symbol" panose="05050102010706020507" pitchFamily="18" charset="2"/>
              </a:rPr>
              <a:t>Usually the value of </a:t>
            </a:r>
            <a:r>
              <a:rPr lang="en-US" dirty="0">
                <a:solidFill>
                  <a:srgbClr val="FF0000"/>
                </a:solidFill>
                <a:latin typeface="Amasis MT Pro Light" panose="020B0604020202020204" pitchFamily="18" charset="0"/>
                <a:sym typeface="Symbol" panose="05050102010706020507" pitchFamily="18" charset="2"/>
              </a:rPr>
              <a:t>is set to 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&gt;0 </a:t>
            </a:r>
          </a:p>
          <a:p>
            <a:r>
              <a:rPr lang="en-US" dirty="0">
                <a:sym typeface="Symbol" panose="05050102010706020507" pitchFamily="18" charset="2"/>
              </a:rPr>
              <a:t>It can be </a:t>
            </a:r>
            <a:r>
              <a:rPr lang="en-US">
                <a:sym typeface="Symbol" panose="05050102010706020507" pitchFamily="18" charset="2"/>
              </a:rPr>
              <a:t>set to </a:t>
            </a:r>
            <a:r>
              <a:rPr lang="en-US" dirty="0">
                <a:sym typeface="Symbol" panose="05050102010706020507" pitchFamily="18" charset="2"/>
              </a:rPr>
              <a:t>a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fixed value</a:t>
            </a:r>
          </a:p>
          <a:p>
            <a:r>
              <a:rPr lang="en-US" dirty="0">
                <a:sym typeface="Symbol" panose="05050102010706020507" pitchFamily="18" charset="2"/>
              </a:rPr>
              <a:t>It can also be </a:t>
            </a:r>
            <a:r>
              <a:rPr lang="en-US" dirty="0">
                <a:solidFill>
                  <a:srgbClr val="00B0F0"/>
                </a:solidFill>
                <a:sym typeface="Symbol" panose="05050102010706020507" pitchFamily="18" charset="2"/>
              </a:rPr>
              <a:t>adaptively updated </a:t>
            </a:r>
            <a:r>
              <a:rPr lang="en-US" dirty="0">
                <a:sym typeface="Symbol" panose="05050102010706020507" pitchFamily="18" charset="2"/>
              </a:rPr>
              <a:t>for each iteration.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43228-03E3-4A8D-BBF7-19E9DEC9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28FF-EAD7-4BA4-917F-DF80CF644AE7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9063A-C84E-4745-A8B3-750BCE08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F314A-CDAC-4F8A-BCD1-B37FCB01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E7FB81-FBA5-495B-BE05-85F35C71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AA1F11-A5CB-4622-B974-BB2C5675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Ten-Roman"/>
              </a:rPr>
              <a:t>Rosenblatt’s perceptron, which is basically a </a:t>
            </a:r>
            <a:r>
              <a:rPr lang="en-US" b="0" i="0" u="none" strike="noStrike" baseline="0" dirty="0">
                <a:solidFill>
                  <a:srgbClr val="00B0F0"/>
                </a:solidFill>
                <a:latin typeface="TimesTen-Roman"/>
              </a:rPr>
              <a:t>single-layer neural network</a:t>
            </a:r>
          </a:p>
          <a:p>
            <a:pPr algn="l"/>
            <a:r>
              <a:rPr lang="en-US" b="0" i="0" u="none" strike="noStrike" baseline="0" dirty="0">
                <a:latin typeface="TimesTen-Roman"/>
              </a:rPr>
              <a:t>Network is limited to the classification of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Ten-Roman"/>
              </a:rPr>
              <a:t>linearly separable patterns</a:t>
            </a:r>
            <a:r>
              <a:rPr lang="en-US" b="0" i="0" u="none" strike="noStrike" baseline="0" dirty="0">
                <a:latin typeface="TimesTen-Roman"/>
              </a:rPr>
              <a:t>.</a:t>
            </a:r>
          </a:p>
          <a:p>
            <a:pPr algn="l"/>
            <a:r>
              <a:rPr lang="en-US" dirty="0">
                <a:latin typeface="TimesTen-Roman"/>
              </a:rPr>
              <a:t>What if  a more </a:t>
            </a:r>
            <a:r>
              <a:rPr lang="en-US" dirty="0">
                <a:solidFill>
                  <a:srgbClr val="07AE77"/>
                </a:solidFill>
                <a:latin typeface="TimesTen-Roman"/>
              </a:rPr>
              <a:t>complex and deeper network </a:t>
            </a:r>
            <a:r>
              <a:rPr lang="en-US" dirty="0">
                <a:latin typeface="TimesTen-Roman"/>
              </a:rPr>
              <a:t>architecture is introduced?</a:t>
            </a:r>
            <a:endParaRPr lang="en-US" b="0" i="0" u="none" strike="noStrike" baseline="0" dirty="0">
              <a:latin typeface="TimesTen-Roman"/>
            </a:endParaRPr>
          </a:p>
          <a:p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A36F6-ABF3-497E-AAF1-B02E3A78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6696-654D-48BE-9B72-53A11C8C22AF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590E7-DB84-4566-B066-5D2E181E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078A9-EAB3-41BF-914E-3714F790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45BAB3-888D-42D3-B553-91CACACC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Rosenblatt's perceptron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B6C713-28D1-E010-34B4-FABCB8B1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905-C354-4EEC-848F-4E845BC70E1A}" type="slidenum">
              <a:rPr lang="he-IL" altLang="en-US"/>
              <a:pPr/>
              <a:t>29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872B0B10-C4A9-A52F-EE95-4D474E89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72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>
                <a:solidFill>
                  <a:schemeClr val="tx2"/>
                </a:solidFill>
              </a:rPr>
              <a:t>Decision boundaries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2E8E395D-F231-6638-06AD-AEF7969C7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526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>
                <a:latin typeface="Tahoma" panose="020B0604030504040204" pitchFamily="34" charset="0"/>
              </a:rPr>
              <a:t>In simple cases, divide feature space by drawing a hyperplane across it.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>
                <a:latin typeface="Tahoma" panose="020B0604030504040204" pitchFamily="34" charset="0"/>
              </a:rPr>
              <a:t>Known as a </a:t>
            </a:r>
            <a:r>
              <a:rPr lang="en-GB" altLang="en-US" sz="2800">
                <a:solidFill>
                  <a:schemeClr val="hlink"/>
                </a:solidFill>
                <a:latin typeface="Tahoma" panose="020B0604030504040204" pitchFamily="34" charset="0"/>
              </a:rPr>
              <a:t>decision boundary</a:t>
            </a:r>
            <a:r>
              <a:rPr lang="en-GB" altLang="en-US" sz="2800">
                <a:latin typeface="Tahoma" panose="020B0604030504040204" pitchFamily="34" charset="0"/>
              </a:rPr>
              <a:t>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>
                <a:solidFill>
                  <a:schemeClr val="hlink"/>
                </a:solidFill>
                <a:latin typeface="Tahoma" panose="020B0604030504040204" pitchFamily="34" charset="0"/>
              </a:rPr>
              <a:t>Discriminant function</a:t>
            </a:r>
            <a:r>
              <a:rPr lang="en-GB" altLang="en-US" sz="2800">
                <a:latin typeface="Tahoma" panose="020B0604030504040204" pitchFamily="34" charset="0"/>
              </a:rPr>
              <a:t>: returns different values on opposite sides. </a:t>
            </a:r>
            <a:r>
              <a:rPr lang="en-GB" altLang="en-US" sz="1800">
                <a:latin typeface="Tahoma" panose="020B0604030504040204" pitchFamily="34" charset="0"/>
              </a:rPr>
              <a:t>(straight line)</a:t>
            </a:r>
            <a:endParaRPr lang="en-GB" altLang="en-US" sz="280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>
                <a:latin typeface="Tahoma" panose="020B0604030504040204" pitchFamily="34" charset="0"/>
              </a:rPr>
              <a:t>Problems which can be thus classified are </a:t>
            </a:r>
            <a:r>
              <a:rPr lang="en-GB" altLang="en-US" sz="2800">
                <a:solidFill>
                  <a:schemeClr val="hlink"/>
                </a:solidFill>
                <a:latin typeface="Tahoma" panose="020B0604030504040204" pitchFamily="34" charset="0"/>
              </a:rPr>
              <a:t>linearly separable</a:t>
            </a:r>
            <a:r>
              <a:rPr lang="en-GB" altLang="en-US" sz="28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958-C287-40C1-B2BA-5273CB5E1C5B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11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1B6E3-B34D-74CE-2495-C8CE9C6E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237D-2E96-4D72-BCBF-2618D2B1E183}" type="slidenum">
              <a:rPr lang="he-IL" altLang="en-US"/>
              <a:pPr/>
              <a:t>3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04F9AD4-A1B1-B861-39C2-CF7EE76DE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1000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>
                <a:solidFill>
                  <a:schemeClr val="tx2"/>
                </a:solidFill>
              </a:rPr>
              <a:t>Brain and Machine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276DFEA-3512-62EB-BF2A-4D0755778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00200"/>
            <a:ext cx="3962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>
                <a:latin typeface="Tahoma" panose="020B0604030504040204" pitchFamily="34" charset="0"/>
              </a:rPr>
              <a:t>The Brain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>
                <a:latin typeface="Tahoma" panose="020B0604030504040204" pitchFamily="34" charset="0"/>
              </a:rPr>
              <a:t>Pattern Recognition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>
                <a:latin typeface="Tahoma" panose="020B0604030504040204" pitchFamily="34" charset="0"/>
              </a:rPr>
              <a:t>Association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>
                <a:latin typeface="Tahoma" panose="020B0604030504040204" pitchFamily="34" charset="0"/>
              </a:rPr>
              <a:t>Complexity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>
                <a:latin typeface="Tahoma" panose="020B0604030504040204" pitchFamily="34" charset="0"/>
              </a:rPr>
              <a:t>Noise Tolerance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5F0233A6-A7A0-053F-2FA0-D9545F1B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4" y="4344989"/>
            <a:ext cx="3367087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>
                <a:latin typeface="Tahoma" panose="020B0604030504040204" pitchFamily="34" charset="0"/>
              </a:rPr>
              <a:t>The Machine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>
                <a:latin typeface="Tahoma" panose="020B0604030504040204" pitchFamily="34" charset="0"/>
              </a:rPr>
              <a:t>Calculation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>
                <a:latin typeface="Tahoma" panose="020B0604030504040204" pitchFamily="34" charset="0"/>
              </a:rPr>
              <a:t>Precision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>
                <a:latin typeface="Tahoma" panose="020B0604030504040204" pitchFamily="34" charset="0"/>
              </a:rPr>
              <a:t>Logic</a:t>
            </a:r>
          </a:p>
        </p:txBody>
      </p:sp>
      <p:graphicFrame>
        <p:nvGraphicFramePr>
          <p:cNvPr id="83973" name="Object 5">
            <a:hlinkClick r:id="" action="ppaction://ole?verb=0"/>
            <a:extLst>
              <a:ext uri="{FF2B5EF4-FFF2-40B4-BE49-F238E27FC236}">
                <a16:creationId xmlns:a16="http://schemas.microsoft.com/office/drawing/2014/main" id="{7E39E3E9-163D-9E0C-484E-E534E4EE2979}"/>
              </a:ext>
            </a:extLst>
          </p:cNvPr>
          <p:cNvGraphicFramePr>
            <a:graphicFrameLocks/>
          </p:cNvGraphicFramePr>
          <p:nvPr/>
        </p:nvGraphicFramePr>
        <p:xfrm>
          <a:off x="2862263" y="4343401"/>
          <a:ext cx="2824162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Microsoft ClipArt Gallery" r:id="rId3" imgW="4181400" imgH="3214440" progId="MS_ClipArt_Gallery">
                  <p:embed/>
                </p:oleObj>
              </mc:Choice>
              <mc:Fallback>
                <p:oleObj name="Microsoft ClipArt Gallery" r:id="rId3" imgW="4181400" imgH="3214440" progId="MS_ClipArt_Gallery">
                  <p:embed/>
                  <p:pic>
                    <p:nvPicPr>
                      <p:cNvPr id="83973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E39E3E9-163D-9E0C-484E-E534E4EE297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4343401"/>
                        <a:ext cx="2824162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>
            <a:hlinkClick r:id="" action="ppaction://ole?verb=0"/>
            <a:extLst>
              <a:ext uri="{FF2B5EF4-FFF2-40B4-BE49-F238E27FC236}">
                <a16:creationId xmlns:a16="http://schemas.microsoft.com/office/drawing/2014/main" id="{13F643A9-C754-9E41-1058-F41C63DBD8BB}"/>
              </a:ext>
            </a:extLst>
          </p:cNvPr>
          <p:cNvGraphicFramePr>
            <a:graphicFrameLocks/>
          </p:cNvGraphicFramePr>
          <p:nvPr/>
        </p:nvGraphicFramePr>
        <p:xfrm>
          <a:off x="7015163" y="1717676"/>
          <a:ext cx="2139950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Microsoft ClipArt Gallery" r:id="rId5" imgW="3038400" imgH="3403440" progId="MS_ClipArt_Gallery">
                  <p:embed/>
                </p:oleObj>
              </mc:Choice>
              <mc:Fallback>
                <p:oleObj name="Microsoft ClipArt Gallery" r:id="rId5" imgW="3038400" imgH="3403440" progId="MS_ClipArt_Gallery">
                  <p:embed/>
                  <p:pic>
                    <p:nvPicPr>
                      <p:cNvPr id="83974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3F643A9-C754-9E41-1058-F41C63DBD8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1717676"/>
                        <a:ext cx="2139950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8E64-252E-412E-95E8-34E6D2FD25A7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B8C1A-2455-FB80-DA34-6DF64F06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736-4851-4069-ADB7-6F328860666F}" type="slidenum">
              <a:rPr lang="he-IL" altLang="en-US"/>
              <a:pPr/>
              <a:t>30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CFE5300E-C601-B2BF-EE2D-5443B6CAF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4800"/>
            <a:ext cx="716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>
                <a:solidFill>
                  <a:schemeClr val="tx2"/>
                </a:solidFill>
              </a:rPr>
              <a:t>Linear Separability</a:t>
            </a:r>
          </a:p>
        </p:txBody>
      </p:sp>
      <p:sp>
        <p:nvSpPr>
          <p:cNvPr id="129027" name="Line 3">
            <a:extLst>
              <a:ext uri="{FF2B5EF4-FFF2-40B4-BE49-F238E27FC236}">
                <a16:creationId xmlns:a16="http://schemas.microsoft.com/office/drawing/2014/main" id="{5DC440F4-47DB-0985-47E7-A40F6FB96C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905000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28" name="Line 4">
            <a:extLst>
              <a:ext uri="{FF2B5EF4-FFF2-40B4-BE49-F238E27FC236}">
                <a16:creationId xmlns:a16="http://schemas.microsoft.com/office/drawing/2014/main" id="{0B407D6E-010E-9811-0C67-1922E2D6E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71500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CCF91B5E-157A-88EB-7A68-B666F711F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1920876"/>
            <a:ext cx="49052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/>
              <a:t>X</a:t>
            </a:r>
            <a:r>
              <a:rPr lang="en-GB" altLang="en-US" sz="2800" baseline="-25000"/>
              <a:t>1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409751F9-9D75-541D-E0D3-D3CE9C5FD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5502276"/>
            <a:ext cx="49052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/>
              <a:t>X</a:t>
            </a:r>
            <a:r>
              <a:rPr lang="en-GB" altLang="en-US" sz="2800" baseline="-25000"/>
              <a:t>2</a:t>
            </a:r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EB7BF2AD-5AE1-8B05-56F1-6598AA941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5121276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9032" name="Rectangle 8">
            <a:extLst>
              <a:ext uri="{FF2B5EF4-FFF2-40B4-BE49-F238E27FC236}">
                <a16:creationId xmlns:a16="http://schemas.microsoft.com/office/drawing/2014/main" id="{A5D3A681-43CD-E926-31F8-6318C898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5853114"/>
            <a:ext cx="3366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33" name="Rectangle 9">
            <a:extLst>
              <a:ext uri="{FF2B5EF4-FFF2-40B4-BE49-F238E27FC236}">
                <a16:creationId xmlns:a16="http://schemas.microsoft.com/office/drawing/2014/main" id="{7CA8B4DE-6A0B-F2A4-BC26-BFD21E78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2530476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9034" name="Rectangle 10">
            <a:extLst>
              <a:ext uri="{FF2B5EF4-FFF2-40B4-BE49-F238E27FC236}">
                <a16:creationId xmlns:a16="http://schemas.microsoft.com/office/drawing/2014/main" id="{A8C98E84-E86B-6713-CEE2-925B3D6E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435476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9035" name="Rectangle 11">
            <a:extLst>
              <a:ext uri="{FF2B5EF4-FFF2-40B4-BE49-F238E27FC236}">
                <a16:creationId xmlns:a16="http://schemas.microsoft.com/office/drawing/2014/main" id="{7FEDF2D1-4979-FBAA-3D35-630F832E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3597276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9036" name="Rectangle 12">
            <a:extLst>
              <a:ext uri="{FF2B5EF4-FFF2-40B4-BE49-F238E27FC236}">
                <a16:creationId xmlns:a16="http://schemas.microsoft.com/office/drawing/2014/main" id="{43BF663B-E7D1-B23F-462E-4C779854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3216276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9037" name="Rectangle 13">
            <a:extLst>
              <a:ext uri="{FF2B5EF4-FFF2-40B4-BE49-F238E27FC236}">
                <a16:creationId xmlns:a16="http://schemas.microsoft.com/office/drawing/2014/main" id="{F8C6B10E-BB85-4523-85A9-6C74D469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2149476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9038" name="Rectangle 14">
            <a:extLst>
              <a:ext uri="{FF2B5EF4-FFF2-40B4-BE49-F238E27FC236}">
                <a16:creationId xmlns:a16="http://schemas.microsoft.com/office/drawing/2014/main" id="{53F473DF-D1D3-109A-2980-D9F00371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2378076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9039" name="Line 15">
            <a:extLst>
              <a:ext uri="{FF2B5EF4-FFF2-40B4-BE49-F238E27FC236}">
                <a16:creationId xmlns:a16="http://schemas.microsoft.com/office/drawing/2014/main" id="{832E7766-1B52-EADF-AE87-C87247EF53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133600"/>
            <a:ext cx="3581400" cy="4191000"/>
          </a:xfrm>
          <a:prstGeom prst="line">
            <a:avLst/>
          </a:prstGeom>
          <a:noFill/>
          <a:ln w="25400">
            <a:solidFill>
              <a:srgbClr val="500093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0" name="Rectangle 16">
            <a:extLst>
              <a:ext uri="{FF2B5EF4-FFF2-40B4-BE49-F238E27FC236}">
                <a16:creationId xmlns:a16="http://schemas.microsoft.com/office/drawing/2014/main" id="{52956F8F-D3C5-2980-B517-71BCF36F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5167314"/>
            <a:ext cx="3366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41" name="Rectangle 17">
            <a:extLst>
              <a:ext uri="{FF2B5EF4-FFF2-40B4-BE49-F238E27FC236}">
                <a16:creationId xmlns:a16="http://schemas.microsoft.com/office/drawing/2014/main" id="{544DFB04-DE24-08B4-4EA2-B0EAEBEEA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4481514"/>
            <a:ext cx="3366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42" name="Rectangle 18">
            <a:extLst>
              <a:ext uri="{FF2B5EF4-FFF2-40B4-BE49-F238E27FC236}">
                <a16:creationId xmlns:a16="http://schemas.microsoft.com/office/drawing/2014/main" id="{263AD287-2679-BC6F-D7CD-EACFF958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5091114"/>
            <a:ext cx="3366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43" name="Rectangle 19">
            <a:extLst>
              <a:ext uri="{FF2B5EF4-FFF2-40B4-BE49-F238E27FC236}">
                <a16:creationId xmlns:a16="http://schemas.microsoft.com/office/drawing/2014/main" id="{0695FAFF-09D6-5043-E941-AE921DC3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3795714"/>
            <a:ext cx="3366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44" name="Rectangle 20">
            <a:extLst>
              <a:ext uri="{FF2B5EF4-FFF2-40B4-BE49-F238E27FC236}">
                <a16:creationId xmlns:a16="http://schemas.microsoft.com/office/drawing/2014/main" id="{AF920027-E1FD-B257-C400-0F72EE7F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4176714"/>
            <a:ext cx="3366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45" name="Rectangle 21">
            <a:extLst>
              <a:ext uri="{FF2B5EF4-FFF2-40B4-BE49-F238E27FC236}">
                <a16:creationId xmlns:a16="http://schemas.microsoft.com/office/drawing/2014/main" id="{40E3FB2E-396D-ECB6-12C4-BFA30CEE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3567114"/>
            <a:ext cx="3366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46" name="Rectangle 22">
            <a:extLst>
              <a:ext uri="{FF2B5EF4-FFF2-40B4-BE49-F238E27FC236}">
                <a16:creationId xmlns:a16="http://schemas.microsoft.com/office/drawing/2014/main" id="{6054C9A9-9641-FE1F-A8B7-FB7031066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2805114"/>
            <a:ext cx="33663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47" name="Rectangle 23">
            <a:extLst>
              <a:ext uri="{FF2B5EF4-FFF2-40B4-BE49-F238E27FC236}">
                <a16:creationId xmlns:a16="http://schemas.microsoft.com/office/drawing/2014/main" id="{9322A9E9-246C-5CC1-24D4-22D6B3252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453" y="2562226"/>
            <a:ext cx="1946047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GB" altLang="en-US" sz="32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Decision</a:t>
            </a:r>
          </a:p>
          <a:p>
            <a:pPr algn="ctr" eaLnBrk="0" hangingPunct="0"/>
            <a:r>
              <a:rPr lang="en-GB" altLang="en-US" sz="32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Boundary</a:t>
            </a:r>
            <a:endParaRPr lang="en-GB" altLang="en-US" sz="3200">
              <a:solidFill>
                <a:srgbClr val="D60093"/>
              </a:solidFill>
              <a:latin typeface="Comic Sans MS" panose="030F0702030302020204" pitchFamily="66" charset="0"/>
            </a:endParaRPr>
          </a:p>
        </p:txBody>
      </p:sp>
      <p:sp>
        <p:nvSpPr>
          <p:cNvPr id="129048" name="Arc 24">
            <a:extLst>
              <a:ext uri="{FF2B5EF4-FFF2-40B4-BE49-F238E27FC236}">
                <a16:creationId xmlns:a16="http://schemas.microsoft.com/office/drawing/2014/main" id="{85EF0EF0-83FE-E513-80E7-4E9AC119C5E4}"/>
              </a:ext>
            </a:extLst>
          </p:cNvPr>
          <p:cNvSpPr>
            <a:spLocks/>
          </p:cNvSpPr>
          <p:nvPr/>
        </p:nvSpPr>
        <p:spPr bwMode="auto">
          <a:xfrm>
            <a:off x="7088188" y="2514600"/>
            <a:ext cx="1295400" cy="5334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0A04-26F2-4F30-AC00-A6FE3D376567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3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BF6DE-FD59-CAFC-C8FE-0AEDAFD1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E1F8-FA44-4FFE-A9FB-4B30CF5665B9}" type="slidenum">
              <a:rPr lang="he-IL" altLang="en-US"/>
              <a:pPr/>
              <a:t>31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79F5611D-B2AA-337E-6FF4-51980A84A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/>
              <a:t>Rugby players &amp; Ballet dancers</a:t>
            </a:r>
          </a:p>
        </p:txBody>
      </p:sp>
      <p:sp>
        <p:nvSpPr>
          <p:cNvPr id="136195" name="Line 3">
            <a:extLst>
              <a:ext uri="{FF2B5EF4-FFF2-40B4-BE49-F238E27FC236}">
                <a16:creationId xmlns:a16="http://schemas.microsoft.com/office/drawing/2014/main" id="{D0041ABB-D6A3-ED67-2D3B-7CE9972594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1209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6" name="Line 4">
            <a:extLst>
              <a:ext uri="{FF2B5EF4-FFF2-40B4-BE49-F238E27FC236}">
                <a16:creationId xmlns:a16="http://schemas.microsoft.com/office/drawing/2014/main" id="{D7229617-C9BD-AB84-C916-91CC2D921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5499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7" name="Line 5">
            <a:extLst>
              <a:ext uri="{FF2B5EF4-FFF2-40B4-BE49-F238E27FC236}">
                <a16:creationId xmlns:a16="http://schemas.microsoft.com/office/drawing/2014/main" id="{68A9A3B7-8753-9462-5CBD-B87AE4996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4257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8" name="Line 6">
            <a:extLst>
              <a:ext uri="{FF2B5EF4-FFF2-40B4-BE49-F238E27FC236}">
                <a16:creationId xmlns:a16="http://schemas.microsoft.com/office/drawing/2014/main" id="{AD4F40D4-1D62-9B34-7D0D-00553131A6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9497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9" name="Line 7">
            <a:extLst>
              <a:ext uri="{FF2B5EF4-FFF2-40B4-BE49-F238E27FC236}">
                <a16:creationId xmlns:a16="http://schemas.microsoft.com/office/drawing/2014/main" id="{259D653E-89B8-C241-BDE7-6A01F3291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737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0" name="Line 8">
            <a:extLst>
              <a:ext uri="{FF2B5EF4-FFF2-40B4-BE49-F238E27FC236}">
                <a16:creationId xmlns:a16="http://schemas.microsoft.com/office/drawing/2014/main" id="{3AC4716B-D026-401B-9373-A79817F07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8500" y="54737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1" name="Rectangle 9">
            <a:extLst>
              <a:ext uri="{FF2B5EF4-FFF2-40B4-BE49-F238E27FC236}">
                <a16:creationId xmlns:a16="http://schemas.microsoft.com/office/drawing/2014/main" id="{B283087E-97CA-AEFE-D6B2-9C49C24FA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2136776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202" name="Rectangle 10">
            <a:extLst>
              <a:ext uri="{FF2B5EF4-FFF2-40B4-BE49-F238E27FC236}">
                <a16:creationId xmlns:a16="http://schemas.microsoft.com/office/drawing/2014/main" id="{2FC5B1BD-1E91-4752-AD42-1FA0FFE07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3660776"/>
            <a:ext cx="36228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6203" name="Rectangle 11">
            <a:extLst>
              <a:ext uri="{FF2B5EF4-FFF2-40B4-BE49-F238E27FC236}">
                <a16:creationId xmlns:a16="http://schemas.microsoft.com/office/drawing/2014/main" id="{FD2B3F66-9AE7-55B3-B05F-B7C49502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5688014"/>
            <a:ext cx="41357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36204" name="Rectangle 12">
            <a:extLst>
              <a:ext uri="{FF2B5EF4-FFF2-40B4-BE49-F238E27FC236}">
                <a16:creationId xmlns:a16="http://schemas.microsoft.com/office/drawing/2014/main" id="{1A42C1AF-7907-85C7-00E6-875B07CD5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5688014"/>
            <a:ext cx="52899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>
                <a:latin typeface="Times New Roman" panose="02020603050405020304" pitchFamily="18" charset="0"/>
              </a:rPr>
              <a:t>120</a:t>
            </a:r>
          </a:p>
        </p:txBody>
      </p:sp>
      <p:sp>
        <p:nvSpPr>
          <p:cNvPr id="136205" name="Rectangle 13">
            <a:extLst>
              <a:ext uri="{FF2B5EF4-FFF2-40B4-BE49-F238E27FC236}">
                <a16:creationId xmlns:a16="http://schemas.microsoft.com/office/drawing/2014/main" id="{30FC0131-1EC7-99DF-D3B7-63AF98D3B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051176"/>
            <a:ext cx="11792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/>
              <a:t>Height (m)</a:t>
            </a:r>
          </a:p>
        </p:txBody>
      </p:sp>
      <p:sp>
        <p:nvSpPr>
          <p:cNvPr id="136206" name="Rectangle 14">
            <a:extLst>
              <a:ext uri="{FF2B5EF4-FFF2-40B4-BE49-F238E27FC236}">
                <a16:creationId xmlns:a16="http://schemas.microsoft.com/office/drawing/2014/main" id="{F0245C8D-6B2F-29F4-48CE-9E55E392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4" y="6048376"/>
            <a:ext cx="12766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/>
              <a:t>Weight (Kg)</a:t>
            </a:r>
          </a:p>
        </p:txBody>
      </p:sp>
      <p:sp>
        <p:nvSpPr>
          <p:cNvPr id="136207" name="Rectangle 15">
            <a:extLst>
              <a:ext uri="{FF2B5EF4-FFF2-40B4-BE49-F238E27FC236}">
                <a16:creationId xmlns:a16="http://schemas.microsoft.com/office/drawing/2014/main" id="{853AFBF1-78A2-375F-AA08-16A6A68A8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513" y="1984376"/>
            <a:ext cx="1481176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Rugby ?</a:t>
            </a:r>
            <a:endParaRPr lang="en-GB" altLang="en-US" sz="2800">
              <a:solidFill>
                <a:srgbClr val="D60093"/>
              </a:solidFill>
              <a:latin typeface="Comic Sans MS" panose="030F0702030302020204" pitchFamily="66" charset="0"/>
            </a:endParaRPr>
          </a:p>
        </p:txBody>
      </p:sp>
      <p:sp>
        <p:nvSpPr>
          <p:cNvPr id="136208" name="Line 16">
            <a:extLst>
              <a:ext uri="{FF2B5EF4-FFF2-40B4-BE49-F238E27FC236}">
                <a16:creationId xmlns:a16="http://schemas.microsoft.com/office/drawing/2014/main" id="{0EAFD334-9DA4-83A7-6B2A-09A580257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8200" y="22733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9" name="Rectangle 17">
            <a:extLst>
              <a:ext uri="{FF2B5EF4-FFF2-40B4-BE49-F238E27FC236}">
                <a16:creationId xmlns:a16="http://schemas.microsoft.com/office/drawing/2014/main" id="{C2D3ABA6-2D65-B1DB-489F-41B041CEC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13" y="3478214"/>
            <a:ext cx="10499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en-US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Ballet?</a:t>
            </a:r>
            <a:r>
              <a:rPr lang="en-GB" altLang="en-US" b="1">
                <a:solidFill>
                  <a:srgbClr val="D60093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36210" name="Line 18">
            <a:extLst>
              <a:ext uri="{FF2B5EF4-FFF2-40B4-BE49-F238E27FC236}">
                <a16:creationId xmlns:a16="http://schemas.microsoft.com/office/drawing/2014/main" id="{FD4B733E-F98F-78C5-E0A7-8A9DBC2A12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34163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11" name="Oval 19">
            <a:extLst>
              <a:ext uri="{FF2B5EF4-FFF2-40B4-BE49-F238E27FC236}">
                <a16:creationId xmlns:a16="http://schemas.microsoft.com/office/drawing/2014/main" id="{0724D6FE-16C4-E0EC-5206-A31E8255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2702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2" name="Oval 20">
            <a:extLst>
              <a:ext uri="{FF2B5EF4-FFF2-40B4-BE49-F238E27FC236}">
                <a16:creationId xmlns:a16="http://schemas.microsoft.com/office/drawing/2014/main" id="{7502D60C-569D-7706-08A7-6D480320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34988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Oval 21">
            <a:extLst>
              <a:ext uri="{FF2B5EF4-FFF2-40B4-BE49-F238E27FC236}">
                <a16:creationId xmlns:a16="http://schemas.microsoft.com/office/drawing/2014/main" id="{15E00508-6738-9CF6-4FBA-0FA3D39D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50" y="31940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4" name="Oval 22">
            <a:extLst>
              <a:ext uri="{FF2B5EF4-FFF2-40B4-BE49-F238E27FC236}">
                <a16:creationId xmlns:a16="http://schemas.microsoft.com/office/drawing/2014/main" id="{BF76849A-0BAF-B02D-76FF-AB431584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32702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Oval 23">
            <a:extLst>
              <a:ext uri="{FF2B5EF4-FFF2-40B4-BE49-F238E27FC236}">
                <a16:creationId xmlns:a16="http://schemas.microsoft.com/office/drawing/2014/main" id="{A5CDA59C-B8D6-5190-42B5-1E4D5BB9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28892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6" name="Oval 24">
            <a:extLst>
              <a:ext uri="{FF2B5EF4-FFF2-40B4-BE49-F238E27FC236}">
                <a16:creationId xmlns:a16="http://schemas.microsoft.com/office/drawing/2014/main" id="{1F3EF12B-2BC5-FFA5-998C-80A44718E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0" y="23558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Oval 25">
            <a:extLst>
              <a:ext uri="{FF2B5EF4-FFF2-40B4-BE49-F238E27FC236}">
                <a16:creationId xmlns:a16="http://schemas.microsoft.com/office/drawing/2014/main" id="{C003B12C-D9E2-948F-05C4-70ED04C7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0" y="27368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8" name="Oval 26">
            <a:extLst>
              <a:ext uri="{FF2B5EF4-FFF2-40B4-BE49-F238E27FC236}">
                <a16:creationId xmlns:a16="http://schemas.microsoft.com/office/drawing/2014/main" id="{7162850A-6B1B-297B-BBA4-0C06D800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550" y="28130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9" name="Oval 27">
            <a:extLst>
              <a:ext uri="{FF2B5EF4-FFF2-40B4-BE49-F238E27FC236}">
                <a16:creationId xmlns:a16="http://schemas.microsoft.com/office/drawing/2014/main" id="{BC480E7E-02F0-6181-CCE5-3D85B1A0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31178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0" name="Oval 28">
            <a:extLst>
              <a:ext uri="{FF2B5EF4-FFF2-40B4-BE49-F238E27FC236}">
                <a16:creationId xmlns:a16="http://schemas.microsoft.com/office/drawing/2014/main" id="{029CC752-54CC-D6A9-8B94-3E137A7A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34988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1" name="Oval 29">
            <a:extLst>
              <a:ext uri="{FF2B5EF4-FFF2-40B4-BE49-F238E27FC236}">
                <a16:creationId xmlns:a16="http://schemas.microsoft.com/office/drawing/2014/main" id="{ED19AAC4-1ACD-735E-A1E3-819E6378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31940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2" name="Oval 30">
            <a:extLst>
              <a:ext uri="{FF2B5EF4-FFF2-40B4-BE49-F238E27FC236}">
                <a16:creationId xmlns:a16="http://schemas.microsoft.com/office/drawing/2014/main" id="{8175FCD7-BED3-BCCE-36D5-5928AA63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4988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3" name="Oval 31">
            <a:extLst>
              <a:ext uri="{FF2B5EF4-FFF2-40B4-BE49-F238E27FC236}">
                <a16:creationId xmlns:a16="http://schemas.microsoft.com/office/drawing/2014/main" id="{455C36CA-9BD5-989E-56B0-93ADBB1D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26606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4" name="Oval 32">
            <a:extLst>
              <a:ext uri="{FF2B5EF4-FFF2-40B4-BE49-F238E27FC236}">
                <a16:creationId xmlns:a16="http://schemas.microsoft.com/office/drawing/2014/main" id="{E95D8D1D-1925-8E5C-3210-81DF436D3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31178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5" name="Oval 33">
            <a:extLst>
              <a:ext uri="{FF2B5EF4-FFF2-40B4-BE49-F238E27FC236}">
                <a16:creationId xmlns:a16="http://schemas.microsoft.com/office/drawing/2014/main" id="{9C8C7A67-32ED-4613-A387-7D892A7E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1150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0022-0751-41E1-8356-ADB399D20AB0}" type="datetime1">
              <a:rPr lang="en-US" altLang="en-US" smtClean="0"/>
              <a:t>08-Sep-25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Presented by Dr. Noshina Tariq with thanks to  Dr. AKHTAR JAMIL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B7807-6FF6-2FA6-C0C6-8C3A479F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3F0D-1DB7-422D-9F5D-EEE3E22CE6C1}" type="slidenum">
              <a:rPr lang="he-IL" altLang="en-US"/>
              <a:pPr/>
              <a:t>32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9F032941-A9F6-C42C-7731-D13A20BF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1000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/>
            <a:r>
              <a:rPr lang="en-GB" altLang="en-US" sz="4800" b="1">
                <a:solidFill>
                  <a:schemeClr val="tx2"/>
                </a:solidFill>
              </a:rPr>
              <a:t>Hyperplane partitions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E73C1556-3FE2-6D05-1F56-6E6EFA80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>
                <a:latin typeface="Tahoma" panose="020B0604030504040204" pitchFamily="34" charset="0"/>
              </a:rPr>
              <a:t>A single Perceptron (i.e. output unit) with connections from each input can perform, and </a:t>
            </a:r>
            <a:r>
              <a:rPr lang="en-GB" altLang="en-US" sz="2800">
                <a:solidFill>
                  <a:schemeClr val="hlink"/>
                </a:solidFill>
                <a:latin typeface="Tahoma" panose="020B0604030504040204" pitchFamily="34" charset="0"/>
              </a:rPr>
              <a:t>learn</a:t>
            </a:r>
            <a:r>
              <a:rPr lang="en-GB" altLang="en-US" sz="2800">
                <a:latin typeface="Tahoma" panose="020B0604030504040204" pitchFamily="34" charset="0"/>
              </a:rPr>
              <a:t>, a linear separation.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>
                <a:latin typeface="Tahoma" panose="020B0604030504040204" pitchFamily="34" charset="0"/>
              </a:rPr>
              <a:t>Perceptrons have a step function activation.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FC3-708D-4DCF-8D95-CCC2B33FEA34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31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E23F4-F4B9-9EA6-5F5C-787C88ED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5C4D-C275-4562-87EB-5354B887B3E6}" type="slidenum">
              <a:rPr lang="he-IL" altLang="en-US"/>
              <a:pPr/>
              <a:t>33</a:t>
            </a:fld>
            <a:endParaRPr lang="en-US" altLang="en-US"/>
          </a:p>
        </p:txBody>
      </p:sp>
      <p:sp>
        <p:nvSpPr>
          <p:cNvPr id="176130" name="Rectangle 2050">
            <a:extLst>
              <a:ext uri="{FF2B5EF4-FFF2-40B4-BE49-F238E27FC236}">
                <a16:creationId xmlns:a16="http://schemas.microsoft.com/office/drawing/2014/main" id="{11EAB9A9-1366-AFBA-F493-B0E15FD0B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9225" y="381001"/>
            <a:ext cx="7793038" cy="89376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en-US" b="1"/>
              <a:t>Learning algorithm</a:t>
            </a:r>
            <a:endParaRPr lang="en-GB" altLang="en-US" b="1"/>
          </a:p>
        </p:txBody>
      </p:sp>
      <p:sp>
        <p:nvSpPr>
          <p:cNvPr id="176132" name="Text Box 2052">
            <a:extLst>
              <a:ext uri="{FF2B5EF4-FFF2-40B4-BE49-F238E27FC236}">
                <a16:creationId xmlns:a16="http://schemas.microsoft.com/office/drawing/2014/main" id="{2B455782-87D7-8AB2-D306-85830B2CF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1676400"/>
            <a:ext cx="825341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7763" indent="-11477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00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193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84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74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32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8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46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03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u="sng">
                <a:latin typeface="Tahoma" panose="020B0604030504040204" pitchFamily="34" charset="0"/>
              </a:rPr>
              <a:t>Epoch </a:t>
            </a:r>
            <a:r>
              <a:rPr lang="en-US" altLang="en-US" b="1">
                <a:latin typeface="Tahoma" panose="020B0604030504040204" pitchFamily="34" charset="0"/>
              </a:rPr>
              <a:t>: </a:t>
            </a:r>
            <a:r>
              <a:rPr lang="en-US" altLang="en-US">
                <a:latin typeface="Tahoma" panose="020B0604030504040204" pitchFamily="34" charset="0"/>
              </a:rPr>
              <a:t>Presentation of the entire training set to the neural network. 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In the case of the AND function an epoch consists of four sets of inputs being presented to the network (i.e. [0,0], [0,1], [1,0], [1,1])</a:t>
            </a:r>
          </a:p>
          <a:p>
            <a:pPr>
              <a:spcBef>
                <a:spcPct val="50000"/>
              </a:spcBef>
            </a:pPr>
            <a:r>
              <a:rPr lang="en-US" altLang="en-US" b="1" u="sng">
                <a:latin typeface="Tahoma" panose="020B0604030504040204" pitchFamily="34" charset="0"/>
              </a:rPr>
              <a:t>Error</a:t>
            </a:r>
            <a:r>
              <a:rPr lang="en-US" altLang="en-US">
                <a:latin typeface="Tahoma" panose="020B0604030504040204" pitchFamily="34" charset="0"/>
              </a:rPr>
              <a:t>: The error value is the amount by which the value output by the network differs from the target value. For example, if we required the network to output 0 and it output a 1, then   Error = -1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B06B-8FF4-4D88-B539-87594C91DFD5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EFF58-8E4E-D951-4859-1DB61E07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0C42-5B39-407D-827D-147ACF8D4C5C}" type="slidenum">
              <a:rPr lang="he-IL" altLang="en-US"/>
              <a:pPr/>
              <a:t>34</a:t>
            </a:fld>
            <a:endParaRPr lang="en-US" altLang="en-US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243206CB-7D30-EA06-14EC-3DCB5FDF7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9225" y="381001"/>
            <a:ext cx="7793038" cy="89376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en-US" b="1"/>
              <a:t>Learning algorithm</a:t>
            </a:r>
            <a:endParaRPr lang="en-GB" altLang="en-US" b="1"/>
          </a:p>
        </p:txBody>
      </p:sp>
      <p:sp>
        <p:nvSpPr>
          <p:cNvPr id="171012" name="Text Box 4">
            <a:extLst>
              <a:ext uri="{FF2B5EF4-FFF2-40B4-BE49-F238E27FC236}">
                <a16:creationId xmlns:a16="http://schemas.microsoft.com/office/drawing/2014/main" id="{4DF4581E-BBCE-7F8A-E5CC-DBAA15AD0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8305800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7763" indent="-11477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00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193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84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74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32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8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46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03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u="sng">
                <a:latin typeface="Tahoma" panose="020B0604030504040204" pitchFamily="34" charset="0"/>
              </a:rPr>
              <a:t>Target Value, T</a:t>
            </a:r>
            <a:r>
              <a:rPr lang="en-US" altLang="en-US" b="1">
                <a:latin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: When we are training a network we not only present it with the input but also with a value that we require the network to produce. For example, if we present the network with [1,1] for the AND function the target value will be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1" u="sng">
                <a:latin typeface="Tahoma" panose="020B0604030504040204" pitchFamily="34" charset="0"/>
              </a:rPr>
              <a:t>Output , O</a:t>
            </a:r>
            <a:r>
              <a:rPr lang="en-US" altLang="en-US" b="1">
                <a:latin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: The output value from the neuron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1" u="sng">
                <a:latin typeface="Tahoma" panose="020B0604030504040204" pitchFamily="34" charset="0"/>
              </a:rPr>
              <a:t>Ij </a:t>
            </a:r>
            <a:r>
              <a:rPr lang="en-US" altLang="en-US">
                <a:latin typeface="Tahoma" panose="020B0604030504040204" pitchFamily="34" charset="0"/>
              </a:rPr>
              <a:t>: Inputs being presented to the neuron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1" u="sng">
                <a:latin typeface="Tahoma" panose="020B0604030504040204" pitchFamily="34" charset="0"/>
              </a:rPr>
              <a:t>Wj</a:t>
            </a:r>
            <a:r>
              <a:rPr lang="en-US" altLang="en-US" b="1" baseline="-25000">
                <a:latin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: Weight from input neuron (I</a:t>
            </a:r>
            <a:r>
              <a:rPr lang="en-US" altLang="en-US" b="1" baseline="-25000">
                <a:latin typeface="Tahoma" panose="020B0604030504040204" pitchFamily="34" charset="0"/>
              </a:rPr>
              <a:t>j</a:t>
            </a:r>
            <a:r>
              <a:rPr lang="en-US" altLang="en-US">
                <a:latin typeface="Tahoma" panose="020B0604030504040204" pitchFamily="34" charset="0"/>
              </a:rPr>
              <a:t>) to the output neuron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1" u="sng">
                <a:latin typeface="Tahoma" panose="020B0604030504040204" pitchFamily="34" charset="0"/>
              </a:rPr>
              <a:t>LR </a:t>
            </a:r>
            <a:r>
              <a:rPr lang="en-US" altLang="en-US">
                <a:latin typeface="Tahoma" panose="020B0604030504040204" pitchFamily="34" charset="0"/>
              </a:rPr>
              <a:t>: The learning rate. This dictates how quickly the network converges. It is set by a matter of experimentation. It is typically 0.1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4BD-A3BF-4377-996B-6D60788AD200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2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2C78F-7E81-F6C1-A874-C9265841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EB60-A487-45ED-8277-69280637969B}" type="slidenum">
              <a:rPr lang="he-IL" altLang="en-US"/>
              <a:pPr/>
              <a:t>35</a:t>
            </a:fld>
            <a:endParaRPr lang="en-US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A8826C3B-F171-6F4C-7AB7-DB29CA122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9225" y="457201"/>
            <a:ext cx="7793038" cy="817563"/>
          </a:xfrm>
        </p:spPr>
        <p:txBody>
          <a:bodyPr/>
          <a:lstStyle/>
          <a:p>
            <a:r>
              <a:rPr lang="en-US" altLang="en-US" b="1"/>
              <a:t>Training Perceptrons</a:t>
            </a:r>
          </a:p>
        </p:txBody>
      </p:sp>
      <p:grpSp>
        <p:nvGrpSpPr>
          <p:cNvPr id="182275" name="Group 3">
            <a:extLst>
              <a:ext uri="{FF2B5EF4-FFF2-40B4-BE49-F238E27FC236}">
                <a16:creationId xmlns:a16="http://schemas.microsoft.com/office/drawing/2014/main" id="{402667B4-CEE8-72E8-37A6-4A22C82025A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371600"/>
            <a:ext cx="5105400" cy="2514600"/>
            <a:chOff x="3645" y="2550"/>
            <a:chExt cx="4815" cy="3000"/>
          </a:xfrm>
        </p:grpSpPr>
        <p:sp>
          <p:nvSpPr>
            <p:cNvPr id="182276" name="Oval 4">
              <a:extLst>
                <a:ext uri="{FF2B5EF4-FFF2-40B4-BE49-F238E27FC236}">
                  <a16:creationId xmlns:a16="http://schemas.microsoft.com/office/drawing/2014/main" id="{54A5DB41-E390-BF7D-5600-0306EA5DC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" y="378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77" name="Text Box 5">
              <a:extLst>
                <a:ext uri="{FF2B5EF4-FFF2-40B4-BE49-F238E27FC236}">
                  <a16:creationId xmlns:a16="http://schemas.microsoft.com/office/drawing/2014/main" id="{D64157EC-0160-7134-88F3-C85C4609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5" y="399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>
                  <a:solidFill>
                    <a:srgbClr val="D60093"/>
                  </a:solidFill>
                </a:rPr>
                <a:t>t = 0.0</a:t>
              </a:r>
            </a:p>
          </p:txBody>
        </p:sp>
        <p:sp>
          <p:nvSpPr>
            <p:cNvPr id="182278" name="Oval 6">
              <a:extLst>
                <a:ext uri="{FF2B5EF4-FFF2-40B4-BE49-F238E27FC236}">
                  <a16:creationId xmlns:a16="http://schemas.microsoft.com/office/drawing/2014/main" id="{8A1949A6-2081-21CF-8CE4-34A303594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486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79" name="Oval 7">
              <a:extLst>
                <a:ext uri="{FF2B5EF4-FFF2-40B4-BE49-F238E27FC236}">
                  <a16:creationId xmlns:a16="http://schemas.microsoft.com/office/drawing/2014/main" id="{D9591584-2632-93C2-ED35-81248CF9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705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0" name="Oval 8">
              <a:extLst>
                <a:ext uri="{FF2B5EF4-FFF2-40B4-BE49-F238E27FC236}">
                  <a16:creationId xmlns:a16="http://schemas.microsoft.com/office/drawing/2014/main" id="{A3F6D6EE-EEF9-AC09-C007-0ACA8EA2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255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1" name="Line 9">
              <a:extLst>
                <a:ext uri="{FF2B5EF4-FFF2-40B4-BE49-F238E27FC236}">
                  <a16:creationId xmlns:a16="http://schemas.microsoft.com/office/drawing/2014/main" id="{662DE63F-08B6-6188-706D-129AF3B5C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895"/>
              <a:ext cx="1065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2" name="Line 10">
              <a:extLst>
                <a:ext uri="{FF2B5EF4-FFF2-40B4-BE49-F238E27FC236}">
                  <a16:creationId xmlns:a16="http://schemas.microsoft.com/office/drawing/2014/main" id="{52DD6205-CE0C-0E53-B130-E97D84389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4065"/>
              <a:ext cx="8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3" name="Line 11">
              <a:extLst>
                <a:ext uri="{FF2B5EF4-FFF2-40B4-BE49-F238E27FC236}">
                  <a16:creationId xmlns:a16="http://schemas.microsoft.com/office/drawing/2014/main" id="{50881598-5DF3-9E90-8CB2-593A04B57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5" y="4395"/>
              <a:ext cx="105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4" name="Text Box 12">
              <a:extLst>
                <a:ext uri="{FF2B5EF4-FFF2-40B4-BE49-F238E27FC236}">
                  <a16:creationId xmlns:a16="http://schemas.microsoft.com/office/drawing/2014/main" id="{90C4861F-62D5-C2B6-FB4B-ED934D1B1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5070"/>
              <a:ext cx="120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y</a:t>
              </a:r>
              <a:endParaRPr lang="en-GB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2285" name="Text Box 13">
              <a:extLst>
                <a:ext uri="{FF2B5EF4-FFF2-40B4-BE49-F238E27FC236}">
                  <a16:creationId xmlns:a16="http://schemas.microsoft.com/office/drawing/2014/main" id="{CB358571-3D31-C6F0-6BD2-91C066BA2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388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x</a:t>
              </a:r>
              <a:endParaRPr lang="en-GB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2286" name="Text Box 14">
              <a:extLst>
                <a:ext uri="{FF2B5EF4-FFF2-40B4-BE49-F238E27FC236}">
                  <a16:creationId xmlns:a16="http://schemas.microsoft.com/office/drawing/2014/main" id="{D2B56852-B4CB-1037-3CA8-866755012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73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-1</a:t>
              </a:r>
              <a:endParaRPr lang="en-GB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2287" name="Text Box 15">
              <a:extLst>
                <a:ext uri="{FF2B5EF4-FFF2-40B4-BE49-F238E27FC236}">
                  <a16:creationId xmlns:a16="http://schemas.microsoft.com/office/drawing/2014/main" id="{64C155F4-7C71-BFBF-4289-9D828209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307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W</a:t>
              </a:r>
              <a:r>
                <a:rPr lang="en-GB" altLang="en-US" b="1" baseline="-25000"/>
                <a:t>1</a:t>
              </a:r>
              <a:r>
                <a:rPr lang="en-GB" altLang="en-US" b="1"/>
                <a:t> = ?</a:t>
              </a:r>
            </a:p>
          </p:txBody>
        </p:sp>
        <p:sp>
          <p:nvSpPr>
            <p:cNvPr id="182288" name="Text Box 16">
              <a:extLst>
                <a:ext uri="{FF2B5EF4-FFF2-40B4-BE49-F238E27FC236}">
                  <a16:creationId xmlns:a16="http://schemas.microsoft.com/office/drawing/2014/main" id="{680FDF0B-7A31-5075-503F-11FA1D781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" y="402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en-GB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2289" name="Text Box 17">
              <a:extLst>
                <a:ext uri="{FF2B5EF4-FFF2-40B4-BE49-F238E27FC236}">
                  <a16:creationId xmlns:a16="http://schemas.microsoft.com/office/drawing/2014/main" id="{48AC71C7-426B-A3F5-8A95-A200D21F3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474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W</a:t>
              </a:r>
              <a:r>
                <a:rPr lang="en-GB" altLang="en-US" b="1" baseline="-25000"/>
                <a:t>3</a:t>
              </a:r>
              <a:r>
                <a:rPr lang="en-GB" altLang="en-US" b="1"/>
                <a:t> = ?</a:t>
              </a:r>
            </a:p>
          </p:txBody>
        </p:sp>
        <p:sp>
          <p:nvSpPr>
            <p:cNvPr id="182290" name="Line 18">
              <a:extLst>
                <a:ext uri="{FF2B5EF4-FFF2-40B4-BE49-F238E27FC236}">
                  <a16:creationId xmlns:a16="http://schemas.microsoft.com/office/drawing/2014/main" id="{37C948B0-7AA4-4C02-D627-80E3CF9B1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5" y="4125"/>
              <a:ext cx="1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1" name="Text Box 19">
              <a:extLst>
                <a:ext uri="{FF2B5EF4-FFF2-40B4-BE49-F238E27FC236}">
                  <a16:creationId xmlns:a16="http://schemas.microsoft.com/office/drawing/2014/main" id="{D4EC870A-87A3-0271-0B15-A0C771EB3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05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W</a:t>
              </a:r>
              <a:r>
                <a:rPr lang="en-GB" altLang="en-US" b="1" baseline="-25000"/>
                <a:t>2</a:t>
              </a:r>
              <a:r>
                <a:rPr lang="en-GB" altLang="en-US" b="1"/>
                <a:t> = ?</a:t>
              </a:r>
            </a:p>
          </p:txBody>
        </p:sp>
      </p:grpSp>
      <p:grpSp>
        <p:nvGrpSpPr>
          <p:cNvPr id="182292" name="Group 20">
            <a:extLst>
              <a:ext uri="{FF2B5EF4-FFF2-40B4-BE49-F238E27FC236}">
                <a16:creationId xmlns:a16="http://schemas.microsoft.com/office/drawing/2014/main" id="{9A4EFAA0-5073-D4B1-EA29-B742286F2FB8}"/>
              </a:ext>
            </a:extLst>
          </p:cNvPr>
          <p:cNvGrpSpPr>
            <a:grpSpLocks/>
          </p:cNvGrpSpPr>
          <p:nvPr/>
        </p:nvGrpSpPr>
        <p:grpSpPr bwMode="auto">
          <a:xfrm>
            <a:off x="8686801" y="1371600"/>
            <a:ext cx="1293813" cy="1981200"/>
            <a:chOff x="4512" y="864"/>
            <a:chExt cx="815" cy="1248"/>
          </a:xfrm>
        </p:grpSpPr>
        <p:sp>
          <p:nvSpPr>
            <p:cNvPr id="182293" name="Text Box 21">
              <a:extLst>
                <a:ext uri="{FF2B5EF4-FFF2-40B4-BE49-F238E27FC236}">
                  <a16:creationId xmlns:a16="http://schemas.microsoft.com/office/drawing/2014/main" id="{612E0D37-8C8E-3CE5-5E38-41F386E70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864"/>
              <a:ext cx="815" cy="1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b="1" dirty="0"/>
                <a:t>For AND</a:t>
              </a:r>
              <a:endParaRPr lang="en-US" altLang="en-US" dirty="0"/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dirty="0"/>
                <a:t>X</a:t>
              </a:r>
              <a:r>
                <a:rPr lang="en-US" altLang="en-US" dirty="0" smtClean="0"/>
                <a:t> </a:t>
              </a:r>
              <a:r>
                <a:rPr lang="en-US" altLang="en-US" dirty="0"/>
                <a:t>Y</a:t>
              </a:r>
              <a:r>
                <a:rPr lang="en-US" altLang="en-US" dirty="0" smtClean="0"/>
                <a:t> </a:t>
              </a:r>
              <a:r>
                <a:rPr lang="en-US" altLang="en-US" dirty="0"/>
                <a:t>Output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dirty="0"/>
                <a:t>0 0     0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dirty="0"/>
                <a:t>0 1     0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dirty="0"/>
                <a:t>1 0     0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dirty="0"/>
                <a:t>1 1     1</a:t>
              </a:r>
            </a:p>
          </p:txBody>
        </p:sp>
        <p:sp>
          <p:nvSpPr>
            <p:cNvPr id="182294" name="Line 22">
              <a:extLst>
                <a:ext uri="{FF2B5EF4-FFF2-40B4-BE49-F238E27FC236}">
                  <a16:creationId xmlns:a16="http://schemas.microsoft.com/office/drawing/2014/main" id="{88EDC317-A27A-81A0-D6C6-9431FC80D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5" name="Line 23">
              <a:extLst>
                <a:ext uri="{FF2B5EF4-FFF2-40B4-BE49-F238E27FC236}">
                  <a16:creationId xmlns:a16="http://schemas.microsoft.com/office/drawing/2014/main" id="{0C01A520-4D9F-2355-C34F-8ABD9DB21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11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296" name="Text Box 24">
            <a:extLst>
              <a:ext uri="{FF2B5EF4-FFF2-40B4-BE49-F238E27FC236}">
                <a16:creationId xmlns:a16="http://schemas.microsoft.com/office/drawing/2014/main" id="{FB3CB07B-AAAA-5C51-387F-9683B0930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1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What are the weight values? </a:t>
            </a:r>
          </a:p>
        </p:txBody>
      </p:sp>
      <p:sp>
        <p:nvSpPr>
          <p:cNvPr id="182297" name="Text Box 25">
            <a:extLst>
              <a:ext uri="{FF2B5EF4-FFF2-40B4-BE49-F238E27FC236}">
                <a16:creationId xmlns:a16="http://schemas.microsoft.com/office/drawing/2014/main" id="{505BABA5-FA03-411D-BBA1-AC2C3168B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953001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Initialize with random weight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FF8-377F-4421-9547-997700743BE7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8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6" grpId="0" autoUpdateAnimBg="0"/>
      <p:bldP spid="18229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1421E-289A-B2CE-4FA7-EBA5D521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986B-03FB-4FAE-9C10-0A7B9E371682}" type="slidenum">
              <a:rPr lang="he-IL" altLang="en-US"/>
              <a:pPr/>
              <a:t>36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C6444C90-8E1A-8762-F630-75F4F2A55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9225" y="457201"/>
            <a:ext cx="7793038" cy="817563"/>
          </a:xfrm>
        </p:spPr>
        <p:txBody>
          <a:bodyPr/>
          <a:lstStyle/>
          <a:p>
            <a:r>
              <a:rPr lang="en-US" altLang="en-US" b="1"/>
              <a:t>Training Perceptrons</a:t>
            </a:r>
          </a:p>
        </p:txBody>
      </p:sp>
      <p:grpSp>
        <p:nvGrpSpPr>
          <p:cNvPr id="181251" name="Group 3">
            <a:extLst>
              <a:ext uri="{FF2B5EF4-FFF2-40B4-BE49-F238E27FC236}">
                <a16:creationId xmlns:a16="http://schemas.microsoft.com/office/drawing/2014/main" id="{C17F3A06-6F95-C06B-E0CD-54BA1460D65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371600"/>
            <a:ext cx="5105400" cy="2514600"/>
            <a:chOff x="3645" y="2550"/>
            <a:chExt cx="4815" cy="3000"/>
          </a:xfrm>
        </p:grpSpPr>
        <p:sp>
          <p:nvSpPr>
            <p:cNvPr id="181252" name="Oval 4">
              <a:extLst>
                <a:ext uri="{FF2B5EF4-FFF2-40B4-BE49-F238E27FC236}">
                  <a16:creationId xmlns:a16="http://schemas.microsoft.com/office/drawing/2014/main" id="{A8946447-D334-AA12-ACA7-525CF719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" y="378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3" name="Text Box 5">
              <a:extLst>
                <a:ext uri="{FF2B5EF4-FFF2-40B4-BE49-F238E27FC236}">
                  <a16:creationId xmlns:a16="http://schemas.microsoft.com/office/drawing/2014/main" id="{F38E05AC-8E9D-2EC5-99AC-4BE1EA4E2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5" y="399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 dirty="0">
                  <a:solidFill>
                    <a:srgbClr val="D60093"/>
                  </a:solidFill>
                </a:rPr>
                <a:t>t </a:t>
              </a:r>
              <a:r>
                <a:rPr lang="en-GB" altLang="en-US" b="1" dirty="0" smtClean="0">
                  <a:solidFill>
                    <a:srgbClr val="D60093"/>
                  </a:solidFill>
                </a:rPr>
                <a:t>= 0.0</a:t>
              </a:r>
              <a:endParaRPr lang="en-GB" altLang="en-US" b="1" dirty="0">
                <a:solidFill>
                  <a:srgbClr val="D60093"/>
                </a:solidFill>
              </a:endParaRPr>
            </a:p>
          </p:txBody>
        </p:sp>
        <p:sp>
          <p:nvSpPr>
            <p:cNvPr id="181254" name="Oval 6">
              <a:extLst>
                <a:ext uri="{FF2B5EF4-FFF2-40B4-BE49-F238E27FC236}">
                  <a16:creationId xmlns:a16="http://schemas.microsoft.com/office/drawing/2014/main" id="{A03BC667-FE57-087C-AC3A-23D8D3581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486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5" name="Oval 7">
              <a:extLst>
                <a:ext uri="{FF2B5EF4-FFF2-40B4-BE49-F238E27FC236}">
                  <a16:creationId xmlns:a16="http://schemas.microsoft.com/office/drawing/2014/main" id="{905A59B9-AD31-7239-0CC6-13981BB2D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705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6" name="Oval 8">
              <a:extLst>
                <a:ext uri="{FF2B5EF4-FFF2-40B4-BE49-F238E27FC236}">
                  <a16:creationId xmlns:a16="http://schemas.microsoft.com/office/drawing/2014/main" id="{B9504BA6-7F44-414C-4D6D-9FC0AC34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255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7" name="Line 9">
              <a:extLst>
                <a:ext uri="{FF2B5EF4-FFF2-40B4-BE49-F238E27FC236}">
                  <a16:creationId xmlns:a16="http://schemas.microsoft.com/office/drawing/2014/main" id="{306E6CD1-E3D1-8FF1-D2DE-3058E19D0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895"/>
              <a:ext cx="1065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58" name="Line 10">
              <a:extLst>
                <a:ext uri="{FF2B5EF4-FFF2-40B4-BE49-F238E27FC236}">
                  <a16:creationId xmlns:a16="http://schemas.microsoft.com/office/drawing/2014/main" id="{A5D3C993-AFCB-8CE3-0EA7-4A9DFF694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4065"/>
              <a:ext cx="8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59" name="Line 11">
              <a:extLst>
                <a:ext uri="{FF2B5EF4-FFF2-40B4-BE49-F238E27FC236}">
                  <a16:creationId xmlns:a16="http://schemas.microsoft.com/office/drawing/2014/main" id="{0C19259E-5B28-A192-438D-645CC2F2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5" y="4395"/>
              <a:ext cx="105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60" name="Text Box 12">
              <a:extLst>
                <a:ext uri="{FF2B5EF4-FFF2-40B4-BE49-F238E27FC236}">
                  <a16:creationId xmlns:a16="http://schemas.microsoft.com/office/drawing/2014/main" id="{E8A2160D-3071-5B04-A2FB-576D70F21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5070"/>
              <a:ext cx="120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y</a:t>
              </a:r>
              <a:endParaRPr lang="en-GB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1261" name="Text Box 13">
              <a:extLst>
                <a:ext uri="{FF2B5EF4-FFF2-40B4-BE49-F238E27FC236}">
                  <a16:creationId xmlns:a16="http://schemas.microsoft.com/office/drawing/2014/main" id="{0A1D0DE5-C385-3F9F-8074-844FF0BB7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388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x</a:t>
              </a:r>
              <a:endParaRPr lang="en-GB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1262" name="Text Box 14">
              <a:extLst>
                <a:ext uri="{FF2B5EF4-FFF2-40B4-BE49-F238E27FC236}">
                  <a16:creationId xmlns:a16="http://schemas.microsoft.com/office/drawing/2014/main" id="{704C833F-6235-96E2-9C6B-69637F9E2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73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-1</a:t>
              </a:r>
              <a:endParaRPr lang="en-GB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1263" name="Text Box 15">
              <a:extLst>
                <a:ext uri="{FF2B5EF4-FFF2-40B4-BE49-F238E27FC236}">
                  <a16:creationId xmlns:a16="http://schemas.microsoft.com/office/drawing/2014/main" id="{DB4CC8E8-A3D1-DB45-0A87-EB76ED096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307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W</a:t>
              </a:r>
              <a:r>
                <a:rPr lang="en-GB" altLang="en-US" b="1" baseline="-25000"/>
                <a:t>1</a:t>
              </a:r>
              <a:r>
                <a:rPr lang="en-GB" altLang="en-US" b="1"/>
                <a:t> = 0.3</a:t>
              </a:r>
            </a:p>
          </p:txBody>
        </p:sp>
        <p:sp>
          <p:nvSpPr>
            <p:cNvPr id="181264" name="Text Box 16">
              <a:extLst>
                <a:ext uri="{FF2B5EF4-FFF2-40B4-BE49-F238E27FC236}">
                  <a16:creationId xmlns:a16="http://schemas.microsoft.com/office/drawing/2014/main" id="{6766BD45-F50C-C1A5-A737-93AFD05CE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" y="402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en-GB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1265" name="Text Box 17">
              <a:extLst>
                <a:ext uri="{FF2B5EF4-FFF2-40B4-BE49-F238E27FC236}">
                  <a16:creationId xmlns:a16="http://schemas.microsoft.com/office/drawing/2014/main" id="{E4091E95-8EFA-2491-342E-7624A9B1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474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W</a:t>
              </a:r>
              <a:r>
                <a:rPr lang="en-GB" altLang="en-US" b="1" baseline="-25000"/>
                <a:t>3</a:t>
              </a:r>
              <a:r>
                <a:rPr lang="en-GB" altLang="en-US" b="1"/>
                <a:t> =-0.4</a:t>
              </a:r>
            </a:p>
          </p:txBody>
        </p:sp>
        <p:sp>
          <p:nvSpPr>
            <p:cNvPr id="181266" name="Line 18">
              <a:extLst>
                <a:ext uri="{FF2B5EF4-FFF2-40B4-BE49-F238E27FC236}">
                  <a16:creationId xmlns:a16="http://schemas.microsoft.com/office/drawing/2014/main" id="{C50E3713-66A3-A59B-ABCB-C0F0168A0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5" y="4125"/>
              <a:ext cx="1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67" name="Text Box 19">
              <a:extLst>
                <a:ext uri="{FF2B5EF4-FFF2-40B4-BE49-F238E27FC236}">
                  <a16:creationId xmlns:a16="http://schemas.microsoft.com/office/drawing/2014/main" id="{003ABE89-AF07-9F32-83E7-96291488E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05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GB" altLang="en-US" b="1"/>
                <a:t>W</a:t>
              </a:r>
              <a:r>
                <a:rPr lang="en-GB" altLang="en-US" b="1" baseline="-25000"/>
                <a:t>2</a:t>
              </a:r>
              <a:r>
                <a:rPr lang="en-GB" altLang="en-US" b="1"/>
                <a:t> = 0.5</a:t>
              </a:r>
            </a:p>
          </p:txBody>
        </p:sp>
      </p:grpSp>
      <p:graphicFrame>
        <p:nvGraphicFramePr>
          <p:cNvPr id="181268" name="Object 20">
            <a:extLst>
              <a:ext uri="{FF2B5EF4-FFF2-40B4-BE49-F238E27FC236}">
                <a16:creationId xmlns:a16="http://schemas.microsoft.com/office/drawing/2014/main" id="{23A3B78E-CC28-C405-F993-D60310FF7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6764" y="4038600"/>
          <a:ext cx="754697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3" imgW="7538040" imgH="2324160" progId="Word.Document.8">
                  <p:embed/>
                </p:oleObj>
              </mc:Choice>
              <mc:Fallback>
                <p:oleObj name="Document" r:id="rId3" imgW="7538040" imgH="2324160" progId="Word.Document.8">
                  <p:embed/>
                  <p:pic>
                    <p:nvPicPr>
                      <p:cNvPr id="181268" name="Object 20">
                        <a:extLst>
                          <a:ext uri="{FF2B5EF4-FFF2-40B4-BE49-F238E27FC236}">
                            <a16:creationId xmlns:a16="http://schemas.microsoft.com/office/drawing/2014/main" id="{23A3B78E-CC28-C405-F993-D60310FF7D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4" y="4038600"/>
                        <a:ext cx="7546975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9" name="Text Box 21">
            <a:extLst>
              <a:ext uri="{FF2B5EF4-FFF2-40B4-BE49-F238E27FC236}">
                <a16:creationId xmlns:a16="http://schemas.microsoft.com/office/drawing/2014/main" id="{2F765037-C6C6-22FE-4ECC-75F242C70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1371601"/>
            <a:ext cx="1293813" cy="196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/>
              <a:t>For AND</a:t>
            </a:r>
            <a:endParaRPr lang="en-US" altLang="en-US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A B Output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0 0     0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0 1     0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1 0     0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1 1     1</a:t>
            </a:r>
          </a:p>
        </p:txBody>
      </p:sp>
      <p:sp>
        <p:nvSpPr>
          <p:cNvPr id="181270" name="Line 22">
            <a:extLst>
              <a:ext uri="{FF2B5EF4-FFF2-40B4-BE49-F238E27FC236}">
                <a16:creationId xmlns:a16="http://schemas.microsoft.com/office/drawing/2014/main" id="{DC7BCF73-1A48-E3C5-DE68-EC82A2CD0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0193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71" name="Line 23">
            <a:extLst>
              <a:ext uri="{FF2B5EF4-FFF2-40B4-BE49-F238E27FC236}">
                <a16:creationId xmlns:a16="http://schemas.microsoft.com/office/drawing/2014/main" id="{82BE078C-EECF-75F7-13CE-65FC80F5D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9400" y="1752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A435-CC48-434F-9841-A096D16A8AC8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BA83-39A0-4712-9ABA-918A8B242D24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3962604" cy="1816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004" y="1361286"/>
            <a:ext cx="8042249" cy="4512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68748"/>
            <a:ext cx="3245017" cy="4635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486833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AND Gate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33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7EA02E-D8C5-461D-6B05-E8AFEC59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BC39-3B5B-433D-959B-7D4DA1D06D5D}" type="slidenum">
              <a:rPr lang="he-IL" altLang="en-US"/>
              <a:pPr/>
              <a:t>38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409997E8-97B5-E37A-0381-A9F771D76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31763"/>
            <a:ext cx="8305800" cy="1143000"/>
          </a:xfrm>
        </p:spPr>
        <p:txBody>
          <a:bodyPr/>
          <a:lstStyle/>
          <a:p>
            <a:r>
              <a:rPr lang="en-US" altLang="en-US" b="1"/>
              <a:t>Learning in Neural Networks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E02FC4B0-8962-A5ED-AD0B-692A1BB91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Learn values of weights from I/O pairs</a:t>
            </a:r>
          </a:p>
          <a:p>
            <a:r>
              <a:rPr lang="en-US" altLang="en-US"/>
              <a:t>Start with random weights</a:t>
            </a:r>
          </a:p>
          <a:p>
            <a:r>
              <a:rPr lang="en-US" altLang="en-US"/>
              <a:t>Load training example’s input</a:t>
            </a:r>
          </a:p>
          <a:p>
            <a:r>
              <a:rPr lang="en-US" altLang="en-US"/>
              <a:t>Observe computed input</a:t>
            </a:r>
          </a:p>
          <a:p>
            <a:r>
              <a:rPr lang="en-US" altLang="en-US"/>
              <a:t>Modify weights to reduce difference</a:t>
            </a:r>
          </a:p>
          <a:p>
            <a:r>
              <a:rPr lang="en-US" altLang="en-US"/>
              <a:t>Iterate over all training examples</a:t>
            </a:r>
          </a:p>
          <a:p>
            <a:r>
              <a:rPr lang="en-US" altLang="en-US"/>
              <a:t>Terminate when weights stop changing OR when error is very small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6359-6B02-4258-9AED-4156EF239A2E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6AAB9F-6C4A-0913-CE32-1B964DC2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1, Neural Networks and Learning Machines, Simon </a:t>
            </a:r>
            <a:r>
              <a:rPr lang="en-US" dirty="0" err="1"/>
              <a:t>Haykin</a:t>
            </a:r>
            <a:endParaRPr lang="en-US" dirty="0"/>
          </a:p>
          <a:p>
            <a:r>
              <a:rPr lang="en-US" dirty="0"/>
              <a:t>Chapter 5, Deep learning book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C93B8-E574-59A6-B990-0E2A78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F41-A056-49C1-91A4-EEF7B8807BCD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555AC-956B-1908-B19C-BF3F8851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D023C-340C-4507-C03A-8CBA084B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E09BC7-C023-D8D5-22CC-C600622F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623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9B651-B885-F200-0DA9-7F6C6E9D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4642-FA81-4838-8FC6-77BB0D37FE6E}" type="slidenum">
              <a:rPr lang="he-IL" altLang="en-US"/>
              <a:pPr/>
              <a:t>4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120483C-C64D-58E6-0F6C-C747CAAD6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>
                <a:solidFill>
                  <a:schemeClr val="tx2"/>
                </a:solidFill>
              </a:rPr>
              <a:t>The contrast in architecture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38B7644-7576-08C4-740E-B6B0FA6E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05000"/>
            <a:ext cx="5867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latin typeface="Tahoma" panose="020B0604030504040204" pitchFamily="34" charset="0"/>
              </a:rPr>
              <a:t>The </a:t>
            </a:r>
            <a:r>
              <a:rPr lang="en-GB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Von Neumann architecture </a:t>
            </a:r>
            <a:r>
              <a:rPr lang="en-GB" altLang="en-US" sz="2800" dirty="0">
                <a:latin typeface="Tahoma" panose="020B0604030504040204" pitchFamily="34" charset="0"/>
              </a:rPr>
              <a:t>uses a single processing unit;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 dirty="0">
                <a:latin typeface="Tahoma" panose="020B0604030504040204" pitchFamily="34" charset="0"/>
              </a:rPr>
              <a:t>Tens of </a:t>
            </a:r>
            <a:r>
              <a:rPr lang="en-GB" altLang="en-US" dirty="0">
                <a:solidFill>
                  <a:srgbClr val="00B0F0"/>
                </a:solidFill>
                <a:latin typeface="Tahoma" panose="020B0604030504040204" pitchFamily="34" charset="0"/>
              </a:rPr>
              <a:t>millions of operations </a:t>
            </a:r>
            <a:r>
              <a:rPr lang="en-GB" altLang="en-US" dirty="0">
                <a:latin typeface="Tahoma" panose="020B0604030504040204" pitchFamily="34" charset="0"/>
              </a:rPr>
              <a:t>per second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GB" altLang="en-US" dirty="0">
                <a:latin typeface="Tahoma" panose="020B0604030504040204" pitchFamily="34" charset="0"/>
              </a:rPr>
              <a:t>Absolute arithmetic precision</a:t>
            </a:r>
          </a:p>
        </p:txBody>
      </p:sp>
      <p:graphicFrame>
        <p:nvGraphicFramePr>
          <p:cNvPr id="86020" name="Object 4">
            <a:hlinkClick r:id="" action="ppaction://ole?verb=0"/>
            <a:extLst>
              <a:ext uri="{FF2B5EF4-FFF2-40B4-BE49-F238E27FC236}">
                <a16:creationId xmlns:a16="http://schemas.microsoft.com/office/drawing/2014/main" id="{85CE54AD-2DF5-D282-710D-C4AFDE15B2DB}"/>
              </a:ext>
            </a:extLst>
          </p:cNvPr>
          <p:cNvGraphicFramePr>
            <a:graphicFrameLocks/>
          </p:cNvGraphicFramePr>
          <p:nvPr/>
        </p:nvGraphicFramePr>
        <p:xfrm>
          <a:off x="2493964" y="2459039"/>
          <a:ext cx="1773237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Microsoft ClipArt Gallery" r:id="rId3" imgW="4309920" imgH="3595680" progId="MS_ClipArt_Gallery">
                  <p:embed/>
                </p:oleObj>
              </mc:Choice>
              <mc:Fallback>
                <p:oleObj name="Microsoft ClipArt Gallery" r:id="rId3" imgW="4309920" imgH="3595680" progId="MS_ClipArt_Gallery">
                  <p:embed/>
                  <p:pic>
                    <p:nvPicPr>
                      <p:cNvPr id="86020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5CE54AD-2DF5-D282-710D-C4AFDE15B2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4" y="2459039"/>
                        <a:ext cx="1773237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>
            <a:hlinkClick r:id="" action="ppaction://ole?verb=0"/>
            <a:extLst>
              <a:ext uri="{FF2B5EF4-FFF2-40B4-BE49-F238E27FC236}">
                <a16:creationId xmlns:a16="http://schemas.microsoft.com/office/drawing/2014/main" id="{DAB31509-27F7-B869-F294-337AA2F77341}"/>
              </a:ext>
            </a:extLst>
          </p:cNvPr>
          <p:cNvGraphicFramePr>
            <a:graphicFrameLocks/>
          </p:cNvGraphicFramePr>
          <p:nvPr/>
        </p:nvGraphicFramePr>
        <p:xfrm>
          <a:off x="8043864" y="4578351"/>
          <a:ext cx="1557337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Microsoft ClipArt Gallery" r:id="rId5" imgW="4333680" imgH="4714560" progId="MS_ClipArt_Gallery">
                  <p:embed/>
                </p:oleObj>
              </mc:Choice>
              <mc:Fallback>
                <p:oleObj name="Microsoft ClipArt Gallery" r:id="rId5" imgW="4333680" imgH="4714560" progId="MS_ClipArt_Gallery">
                  <p:embed/>
                  <p:pic>
                    <p:nvPicPr>
                      <p:cNvPr id="86021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AB31509-27F7-B869-F294-337AA2F773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864" y="4578351"/>
                        <a:ext cx="1557337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6">
            <a:extLst>
              <a:ext uri="{FF2B5EF4-FFF2-40B4-BE49-F238E27FC236}">
                <a16:creationId xmlns:a16="http://schemas.microsoft.com/office/drawing/2014/main" id="{FB928A64-BB37-F312-CBC0-EA0B4DED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95825"/>
            <a:ext cx="5346700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latin typeface="Tahoma" panose="020B0604030504040204" pitchFamily="34" charset="0"/>
              </a:rPr>
              <a:t>The brain uses </a:t>
            </a:r>
            <a:r>
              <a:rPr lang="en-GB" altLang="en-US" sz="2800" dirty="0">
                <a:solidFill>
                  <a:srgbClr val="00B0F0"/>
                </a:solidFill>
                <a:latin typeface="Tahoma" panose="020B0604030504040204" pitchFamily="34" charset="0"/>
              </a:rPr>
              <a:t>many relatively slow processors</a:t>
            </a:r>
            <a:r>
              <a:rPr lang="en-GB" altLang="en-US" sz="2800" dirty="0">
                <a:latin typeface="Tahoma" panose="020B0604030504040204" pitchFamily="34" charset="0"/>
              </a:rPr>
              <a:t> acting in parallel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B622-A8CA-4FCC-A1F7-699311B3D736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DD7A-D409-4165-9B7B-9A77FB9ABCCF}" type="datetime1">
              <a:rPr lang="en-US" smtClean="0"/>
              <a:t>08-Sep-25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7BA2A-BC3C-FB11-2E4C-673979C9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3763-B998-4157-A553-BEA0B4EB85D3}" type="slidenum">
              <a:rPr lang="he-IL" altLang="en-US"/>
              <a:pPr/>
              <a:t>5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3BAFFE7-C1DE-2A44-F6C7-FE5886B3B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"/>
            <a:ext cx="6705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>
                <a:solidFill>
                  <a:schemeClr val="tx2"/>
                </a:solidFill>
              </a:rPr>
              <a:t>Features of the Brain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F10F9BF-C69C-2257-77F9-4980418E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4" y="1981200"/>
            <a:ext cx="814387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solidFill>
                  <a:srgbClr val="00B0F0"/>
                </a:solidFill>
                <a:latin typeface="Tahoma" panose="020B0604030504040204" pitchFamily="34" charset="0"/>
              </a:rPr>
              <a:t>Ten billion (10</a:t>
            </a:r>
            <a:r>
              <a:rPr lang="en-GB" altLang="en-US" sz="2800" baseline="30000" dirty="0">
                <a:solidFill>
                  <a:srgbClr val="00B0F0"/>
                </a:solidFill>
                <a:latin typeface="Tahoma" panose="020B0604030504040204" pitchFamily="34" charset="0"/>
              </a:rPr>
              <a:t>10</a:t>
            </a:r>
            <a:r>
              <a:rPr lang="en-GB" altLang="en-US" sz="2800" dirty="0">
                <a:solidFill>
                  <a:srgbClr val="00B0F0"/>
                </a:solidFill>
                <a:latin typeface="Tahoma" panose="020B0604030504040204" pitchFamily="34" charset="0"/>
              </a:rPr>
              <a:t>) neurons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latin typeface="Tahoma" panose="020B0604030504040204" pitchFamily="34" charset="0"/>
              </a:rPr>
              <a:t>On average, </a:t>
            </a:r>
            <a:r>
              <a:rPr lang="en-GB" altLang="en-US" sz="2800" dirty="0">
                <a:solidFill>
                  <a:srgbClr val="7030A0"/>
                </a:solidFill>
                <a:latin typeface="Tahoma" panose="020B0604030504040204" pitchFamily="34" charset="0"/>
              </a:rPr>
              <a:t>several thousand connections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latin typeface="Tahoma" panose="020B0604030504040204" pitchFamily="34" charset="0"/>
              </a:rPr>
              <a:t>Hundreds of operations per second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latin typeface="Tahoma" panose="020B0604030504040204" pitchFamily="34" charset="0"/>
              </a:rPr>
              <a:t>Compensates for problems by </a:t>
            </a:r>
            <a:r>
              <a:rPr lang="en-GB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massive parallelism</a:t>
            </a:r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F3B09FA9-CB7D-B82B-8DE9-10554F5FCE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1143001"/>
            <a:ext cx="1209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A229-C323-4E15-8AD1-8FE76773CF2B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E53D8-0995-091B-BC85-EF7F3848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EE7C-2C14-4AFA-A664-8249B863C3E1}" type="slidenum">
              <a:rPr lang="he-IL" altLang="en-US"/>
              <a:pPr/>
              <a:t>6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933CED0C-2487-24D5-34AE-2B44A8E8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>
                <a:solidFill>
                  <a:schemeClr val="tx2"/>
                </a:solidFill>
              </a:rPr>
              <a:t>The biological inspiration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081C0C7-0162-6DE8-071E-4DA86BFF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7620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latin typeface="Tahoma" panose="020B0604030504040204" pitchFamily="34" charset="0"/>
              </a:rPr>
              <a:t>The brain has been extensively studied by scientists.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Vast complexity </a:t>
            </a:r>
            <a:r>
              <a:rPr lang="en-GB" altLang="en-US" sz="2800" dirty="0">
                <a:latin typeface="Tahoma" panose="020B0604030504040204" pitchFamily="34" charset="0"/>
              </a:rPr>
              <a:t>prevents all but rudimentary understanding.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latin typeface="Tahoma" panose="020B0604030504040204" pitchFamily="34" charset="0"/>
              </a:rPr>
              <a:t>Even the behaviour of an </a:t>
            </a:r>
            <a:r>
              <a:rPr lang="en-GB" altLang="en-US" sz="2800" dirty="0">
                <a:solidFill>
                  <a:srgbClr val="0070C0"/>
                </a:solidFill>
                <a:latin typeface="Tahoma" panose="020B0604030504040204" pitchFamily="34" charset="0"/>
              </a:rPr>
              <a:t>individual neuron is extremely complex</a:t>
            </a:r>
          </a:p>
        </p:txBody>
      </p:sp>
      <p:graphicFrame>
        <p:nvGraphicFramePr>
          <p:cNvPr id="9011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962B5A0F-3EDB-A19E-7A2F-C35DEB5D8696}"/>
              </a:ext>
            </a:extLst>
          </p:cNvPr>
          <p:cNvGraphicFramePr>
            <a:graphicFrameLocks/>
          </p:cNvGraphicFramePr>
          <p:nvPr/>
        </p:nvGraphicFramePr>
        <p:xfrm>
          <a:off x="8458200" y="1447800"/>
          <a:ext cx="21082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Microsoft ClipArt Gallery" r:id="rId3" imgW="3038400" imgH="3403440" progId="MS_ClipArt_Gallery">
                  <p:embed/>
                </p:oleObj>
              </mc:Choice>
              <mc:Fallback>
                <p:oleObj name="Microsoft ClipArt Gallery" r:id="rId3" imgW="3038400" imgH="3403440" progId="MS_ClipArt_Gallery">
                  <p:embed/>
                  <p:pic>
                    <p:nvPicPr>
                      <p:cNvPr id="9011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62B5A0F-3EDB-A19E-7A2F-C35DEB5D86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9301"/>
                      <a:stretch>
                        <a:fillRect/>
                      </a:stretch>
                    </p:blipFill>
                    <p:spPr bwMode="auto">
                      <a:xfrm>
                        <a:off x="8458200" y="1447800"/>
                        <a:ext cx="21082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76D-2EAB-4F36-9117-AFC06A6B28A7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71E2F5-6309-A78A-B7B7-FCADD5FE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BF29-BA09-4793-B690-E131AB15318B}" type="slidenum">
              <a:rPr lang="he-IL" altLang="en-US"/>
              <a:pPr/>
              <a:t>7</a:t>
            </a:fld>
            <a:endParaRPr lang="en-US" altLang="en-US"/>
          </a:p>
        </p:txBody>
      </p:sp>
      <p:graphicFrame>
        <p:nvGraphicFramePr>
          <p:cNvPr id="92163" name="Object 3">
            <a:hlinkClick r:id="" action="ppaction://ole?verb=0"/>
            <a:extLst>
              <a:ext uri="{FF2B5EF4-FFF2-40B4-BE49-F238E27FC236}">
                <a16:creationId xmlns:a16="http://schemas.microsoft.com/office/drawing/2014/main" id="{DBB92FA7-7B01-C4FD-32BD-2C3F1FFD3AF5}"/>
              </a:ext>
            </a:extLst>
          </p:cNvPr>
          <p:cNvGraphicFramePr>
            <a:graphicFrameLocks/>
          </p:cNvGraphicFramePr>
          <p:nvPr/>
        </p:nvGraphicFramePr>
        <p:xfrm>
          <a:off x="8559800" y="1143000"/>
          <a:ext cx="21082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Microsoft ClipArt Gallery" r:id="rId3" imgW="3038400" imgH="3403440" progId="MS_ClipArt_Gallery">
                  <p:embed/>
                </p:oleObj>
              </mc:Choice>
              <mc:Fallback>
                <p:oleObj name="Microsoft ClipArt Gallery" r:id="rId3" imgW="3038400" imgH="3403440" progId="MS_ClipArt_Gallery">
                  <p:embed/>
                  <p:pic>
                    <p:nvPicPr>
                      <p:cNvPr id="92163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BB92FA7-7B01-C4FD-32BD-2C3F1FFD3A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9301"/>
                      <a:stretch>
                        <a:fillRect/>
                      </a:stretch>
                    </p:blipFill>
                    <p:spPr bwMode="auto">
                      <a:xfrm>
                        <a:off x="8559800" y="1143000"/>
                        <a:ext cx="21082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4">
            <a:extLst>
              <a:ext uri="{FF2B5EF4-FFF2-40B4-BE49-F238E27FC236}">
                <a16:creationId xmlns:a16="http://schemas.microsoft.com/office/drawing/2014/main" id="{D971E346-758E-1CFC-D087-5E5ADB7A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8153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latin typeface="Tahoma" panose="020B0604030504040204" pitchFamily="34" charset="0"/>
              </a:rPr>
              <a:t>Single “</a:t>
            </a:r>
            <a:r>
              <a:rPr lang="en-GB" altLang="en-US" sz="2800" dirty="0" err="1">
                <a:solidFill>
                  <a:srgbClr val="C00000"/>
                </a:solidFill>
                <a:latin typeface="Tahoma" panose="020B0604030504040204" pitchFamily="34" charset="0"/>
              </a:rPr>
              <a:t>percepts</a:t>
            </a:r>
            <a:r>
              <a:rPr lang="en-GB" altLang="en-US" sz="2800" dirty="0">
                <a:latin typeface="Tahoma" panose="020B0604030504040204" pitchFamily="34" charset="0"/>
              </a:rPr>
              <a:t>” distributed among many neurons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800" dirty="0">
                <a:solidFill>
                  <a:srgbClr val="00B050"/>
                </a:solidFill>
                <a:latin typeface="Tahoma" panose="020B0604030504040204" pitchFamily="34" charset="0"/>
              </a:rPr>
              <a:t>Localized parts of the brain </a:t>
            </a:r>
            <a:r>
              <a:rPr lang="en-GB" altLang="en-US" sz="2800" dirty="0">
                <a:latin typeface="Tahoma" panose="020B0604030504040204" pitchFamily="34" charset="0"/>
              </a:rPr>
              <a:t>are responsible for certain well-defined functions (</a:t>
            </a:r>
            <a:r>
              <a:rPr lang="en-GB" altLang="en-US" sz="2800" dirty="0">
                <a:solidFill>
                  <a:srgbClr val="00B050"/>
                </a:solidFill>
                <a:latin typeface="Tahoma" panose="020B0604030504040204" pitchFamily="34" charset="0"/>
              </a:rPr>
              <a:t>e.g. vision, motion</a:t>
            </a:r>
            <a:r>
              <a:rPr lang="en-GB" altLang="en-US" sz="2800" dirty="0">
                <a:latin typeface="Tahoma" panose="020B0604030504040204" pitchFamily="34" charset="0"/>
              </a:rPr>
              <a:t>).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86CF8F5F-2B34-8119-81C2-EDE717C2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0" hangingPunct="0"/>
            <a:r>
              <a:rPr lang="en-GB" altLang="en-US" sz="4400" b="1">
                <a:solidFill>
                  <a:schemeClr val="tx2"/>
                </a:solidFill>
              </a:rPr>
              <a:t>The biological inspiration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C72D-51CE-4ABA-8439-1AEFB156C42F}" type="datetime1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048000" y="349758"/>
            <a:ext cx="7772400" cy="75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696464"/>
              </a:buClr>
              <a:buFont typeface="Times New Roman" panose="02020603050405020304" pitchFamily="18" charset="0"/>
              <a:buNone/>
            </a:pPr>
            <a:r>
              <a:rPr lang="en-GB" altLang="en-US" sz="40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our brains work?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58834" y="914401"/>
            <a:ext cx="8686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spcBef>
                <a:spcPts val="575"/>
              </a:spcBef>
              <a:buClr>
                <a:srgbClr val="D34817"/>
              </a:buClr>
              <a:buSzPct val="85000"/>
              <a:buFont typeface="Wingdings" panose="05000000000000000000" pitchFamily="2" charset="2"/>
              <a:buChar char=""/>
            </a:pPr>
            <a:r>
              <a:rPr lang="en-GB" altLang="en-US" sz="2800"/>
              <a:t>A processing element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05000" y="5029200"/>
            <a:ext cx="8305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Dendrites: Input</a:t>
            </a:r>
          </a:p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Cell body: Processor</a:t>
            </a:r>
          </a:p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Synaptic: Link</a:t>
            </a:r>
          </a:p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Axon: Output</a:t>
            </a:r>
          </a:p>
          <a:p>
            <a:pPr algn="ctr">
              <a:lnSpc>
                <a:spcPct val="100000"/>
              </a:lnSpc>
            </a:pPr>
            <a:endParaRPr lang="en-GB" altLang="en-US" sz="2400"/>
          </a:p>
          <a:p>
            <a:pPr algn="ctr">
              <a:lnSpc>
                <a:spcPct val="100000"/>
              </a:lnSpc>
            </a:pPr>
            <a:endParaRPr lang="en-GB" altLang="en-US" sz="2400"/>
          </a:p>
          <a:p>
            <a:pPr algn="ctr">
              <a:lnSpc>
                <a:spcPct val="100000"/>
              </a:lnSpc>
            </a:pPr>
            <a:endParaRPr lang="en-GB" alt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A463-C45F-421B-A999-286D56D3DDEA}" type="datetime1">
              <a:rPr lang="en-US" smtClean="0"/>
              <a:t>08-Sep-25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352800" y="273558"/>
            <a:ext cx="7772400" cy="75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696464"/>
              </a:buClr>
              <a:buFont typeface="Times New Roman" panose="02020603050405020304" pitchFamily="18" charset="0"/>
              <a:buNone/>
            </a:pPr>
            <a:r>
              <a:rPr lang="en-GB" altLang="en-US" sz="4000" dirty="0">
                <a:solidFill>
                  <a:srgbClr val="69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our brains work?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752600" y="762001"/>
            <a:ext cx="8686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spcBef>
                <a:spcPts val="575"/>
              </a:spcBef>
              <a:buClr>
                <a:srgbClr val="D34817"/>
              </a:buClr>
              <a:buSzPct val="85000"/>
              <a:buFont typeface="Wingdings" panose="05000000000000000000" pitchFamily="2" charset="2"/>
              <a:buChar char=""/>
            </a:pPr>
            <a:r>
              <a:rPr lang="en-GB" altLang="en-US" sz="2800"/>
              <a:t>A processing element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05000" y="5105400"/>
            <a:ext cx="8305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anose="02020502060401020303" pitchFamily="18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anose="02020502060401020303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neuron is connected to other neurons through </a:t>
            </a: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7646-9183-4EFC-B9F4-BABD385DEA67}" type="datetime1">
              <a:rPr lang="en-US" smtClean="0"/>
              <a:t>08-Sep-25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71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18787</TotalTime>
  <Words>1848</Words>
  <Application>Microsoft Office PowerPoint</Application>
  <PresentationFormat>Widescreen</PresentationFormat>
  <Paragraphs>350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60" baseType="lpstr">
      <vt:lpstr>Amasis MT Pro Light</vt:lpstr>
      <vt:lpstr>Arial</vt:lpstr>
      <vt:lpstr>Arial</vt:lpstr>
      <vt:lpstr>Calibri</vt:lpstr>
      <vt:lpstr>Comic Sans MS</vt:lpstr>
      <vt:lpstr>HG Mincho Light J</vt:lpstr>
      <vt:lpstr>Nimbus Sans L</vt:lpstr>
      <vt:lpstr>Perpetua</vt:lpstr>
      <vt:lpstr>Symbol</vt:lpstr>
      <vt:lpstr>Tahoma</vt:lpstr>
      <vt:lpstr>Times New Roman</vt:lpstr>
      <vt:lpstr>TimesTen-Bold</vt:lpstr>
      <vt:lpstr>TimesTen-Roman</vt:lpstr>
      <vt:lpstr>Wingdings</vt:lpstr>
      <vt:lpstr>Wingdings 2</vt:lpstr>
      <vt:lpstr>Office Theme</vt:lpstr>
      <vt:lpstr>Microsoft ClipArt Gallery</vt:lpstr>
      <vt:lpstr>Equation</vt:lpstr>
      <vt:lpstr>Bitmap Image</vt:lpstr>
      <vt:lpstr>Document</vt:lpstr>
      <vt:lpstr>PowerPoint Presentation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Perceptron Training</vt:lpstr>
      <vt:lpstr>PowerPoint Presentation</vt:lpstr>
      <vt:lpstr>PowerPoint Presentation</vt:lpstr>
      <vt:lpstr>Rosenblatt's perceptron model</vt:lpstr>
      <vt:lpstr>Rosenblatt's perceptron model</vt:lpstr>
      <vt:lpstr>Rosenblatt's perceptron model</vt:lpstr>
      <vt:lpstr>Rosenblatt's perceptron model</vt:lpstr>
      <vt:lpstr>Rosenblatt's perceptron model</vt:lpstr>
      <vt:lpstr>PowerPoint Presentation</vt:lpstr>
      <vt:lpstr>PowerPoint Presentation</vt:lpstr>
      <vt:lpstr>Rosenblatt's perceptron model</vt:lpstr>
      <vt:lpstr>Rosenblatt's perceptron model</vt:lpstr>
      <vt:lpstr>Rosenblatt's perceptron model</vt:lpstr>
      <vt:lpstr>Rosenblatt's perceptron model</vt:lpstr>
      <vt:lpstr>Rosenblatt's perceptron model</vt:lpstr>
      <vt:lpstr>PowerPoint Presentation</vt:lpstr>
      <vt:lpstr>PowerPoint Presentation</vt:lpstr>
      <vt:lpstr>Rugby players &amp; Ballet dancers</vt:lpstr>
      <vt:lpstr>PowerPoint Presentation</vt:lpstr>
      <vt:lpstr>Learning algorithm</vt:lpstr>
      <vt:lpstr>Learning algorithm</vt:lpstr>
      <vt:lpstr>Training Perceptrons</vt:lpstr>
      <vt:lpstr>Training Perceptrons</vt:lpstr>
      <vt:lpstr>PowerPoint Presentation</vt:lpstr>
      <vt:lpstr>Learning in Neural Networks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KING's LAPTOP STORE</cp:lastModifiedBy>
  <cp:revision>1360</cp:revision>
  <dcterms:created xsi:type="dcterms:W3CDTF">2006-08-16T00:00:00Z</dcterms:created>
  <dcterms:modified xsi:type="dcterms:W3CDTF">2025-09-08T16:04:29Z</dcterms:modified>
</cp:coreProperties>
</file>