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1F484B-A3D6-493C-A1E4-C785696E3D86}">
  <a:tblStyle styleId="{621F484B-A3D6-493C-A1E4-C785696E3D86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bold.fntdata"/><Relationship Id="rId10" Type="http://schemas.openxmlformats.org/officeDocument/2006/relationships/slide" Target="slides/slide5.xml"/><Relationship Id="rId21" Type="http://schemas.openxmlformats.org/officeDocument/2006/relationships/font" Target="fonts/Play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</a:rPr>
              <a:t>Object Oriented Programming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590966" y="3428999"/>
            <a:ext cx="4805691" cy="838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CS1004</a:t>
            </a:r>
            <a:endParaRPr/>
          </a:p>
        </p:txBody>
      </p:sp>
      <p:pic>
        <p:nvPicPr>
          <p:cNvPr descr="Head with Gears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70" y="1815320"/>
            <a:ext cx="4141760" cy="4141760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90" name="Google Shape;90;p13"/>
            <p:cNvSpPr/>
            <p:nvPr/>
          </p:nvSpPr>
          <p:spPr>
            <a:xfrm flipH="1">
              <a:off x="305" y="34854"/>
              <a:ext cx="6028697" cy="6817170"/>
            </a:xfrm>
            <a:custGeom>
              <a:rect b="b" l="l" r="r" t="t"/>
              <a:pathLst>
                <a:path extrusionOk="0" h="6817170" w="6028697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305" y="1"/>
              <a:ext cx="6165116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flipH="1">
              <a:off x="305" y="-5977"/>
              <a:ext cx="6238675" cy="6858001"/>
            </a:xfrm>
            <a:custGeom>
              <a:rect b="b" l="l" r="r" t="t"/>
              <a:pathLst>
                <a:path extrusionOk="0" h="6858001" w="6264586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7" name="Google Shape;217;p22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Limit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sizeof(x)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Numeric Data Types (int, float, complex)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Integers (int,long)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Floating-point numbers (float,double)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arithmetic operations on numeric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Converting between numeric types</a:t>
            </a:r>
            <a:endParaRPr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Text Data Type (str)</a:t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Characters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Strings (str)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and manipulating strings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String concatenation and formatting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string methods (length(), etc.)</a:t>
            </a:r>
            <a:endParaRPr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Basic Input/Output Operations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5"/>
          <p:cNvGrpSpPr/>
          <p:nvPr/>
        </p:nvGrpSpPr>
        <p:grpSpPr>
          <a:xfrm>
            <a:off x="5303520" y="677329"/>
            <a:ext cx="6364224" cy="5512484"/>
            <a:chOff x="0" y="673"/>
            <a:chExt cx="6364224" cy="5512484"/>
          </a:xfrm>
        </p:grpSpPr>
        <p:sp>
          <p:nvSpPr>
            <p:cNvPr id="253" name="Google Shape;253;p25"/>
            <p:cNvSpPr/>
            <p:nvPr/>
          </p:nvSpPr>
          <p:spPr>
            <a:xfrm>
              <a:off x="0" y="673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76436" y="355047"/>
              <a:ext cx="866247" cy="8662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5"/>
            <p:cNvSpPr txBox="1"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cout function for output</a:t>
              </a: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0" y="1969418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476436" y="2323792"/>
              <a:ext cx="866247" cy="8662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Getting user input with cin</a:t>
              </a: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0" y="3938162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76436" y="4292537"/>
              <a:ext cx="866247" cy="8662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Formatting output strings</a:t>
              </a:r>
              <a:endParaRPr/>
            </a:p>
          </p:txBody>
        </p:sp>
      </p:grpSp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Boolean Data Type (bool)</a:t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Booleans (bool)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Understanding True and False values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 operations (and, or, not)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Comparison operators in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Practical uses of boolean data types</a:t>
            </a:r>
            <a:endParaRPr/>
          </a:p>
        </p:txBody>
      </p:sp>
      <p:sp>
        <p:nvSpPr>
          <p:cNvPr id="276" name="Google Shape;27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4" name="Google Shape;284;p27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Arithmetic Operations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0" name="Google Shape;100;p14"/>
            <p:cNvSpPr/>
            <p:nvPr/>
          </p:nvSpPr>
          <p:spPr>
            <a:xfrm>
              <a:off x="-19221" y="251144"/>
              <a:ext cx="5187198" cy="6239661"/>
            </a:xfrm>
            <a:custGeom>
              <a:rect b="b" l="l" r="r" t="t"/>
              <a:pathLst>
                <a:path extrusionOk="0" h="6239661" w="5187198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19220" y="297400"/>
              <a:ext cx="5215811" cy="6107388"/>
            </a:xfrm>
            <a:custGeom>
              <a:rect b="b" l="l" r="r" t="t"/>
              <a:pathLst>
                <a:path extrusionOk="0" h="6107388" w="5215811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19221" y="319367"/>
              <a:ext cx="5217956" cy="6100079"/>
            </a:xfrm>
            <a:custGeom>
              <a:rect b="b" l="l" r="r" t="t"/>
              <a:pathLst>
                <a:path extrusionOk="0" h="6100079" w="5217956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19220" y="319367"/>
              <a:ext cx="5217957" cy="6100079"/>
            </a:xfrm>
            <a:custGeom>
              <a:rect b="b" l="l" r="r" t="t"/>
              <a:pathLst>
                <a:path extrusionOk="0" h="6100079" w="5217957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4"/>
          <p:cNvSpPr txBox="1"/>
          <p:nvPr>
            <p:ph type="title"/>
          </p:nvPr>
        </p:nvSpPr>
        <p:spPr>
          <a:xfrm>
            <a:off x="640080" y="1243013"/>
            <a:ext cx="3855720" cy="4371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 sz="3600">
                <a:solidFill>
                  <a:schemeClr val="dk2"/>
                </a:solidFill>
              </a:rPr>
              <a:t>Course Instructor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6172200" y="804672"/>
            <a:ext cx="5221224" cy="523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Dr. Zeshan Khan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Assistant Professor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Office # C503B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zeshan.khan@nu.edu.pk</a:t>
            </a:r>
            <a:endParaRPr/>
          </a:p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Course Outline</a:t>
            </a:r>
            <a:endParaRPr/>
          </a:p>
        </p:txBody>
      </p:sp>
      <p:graphicFrame>
        <p:nvGraphicFramePr>
          <p:cNvPr id="116" name="Google Shape;116;p15"/>
          <p:cNvGraphicFramePr/>
          <p:nvPr/>
        </p:nvGraphicFramePr>
        <p:xfrm>
          <a:off x="644056" y="228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{621F484B-A3D6-493C-A1E4-C785696E3D86}</a:tableStyleId>
              </a:tblPr>
              <a:tblGrid>
                <a:gridCol w="10927825"/>
              </a:tblGrid>
              <a:tr h="10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Basics of programming, Programming tools, data types, memory sizes for data types, data limits in data types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/>
                </a:tc>
              </a:tr>
              <a:tr h="1049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Conditions, if, Switch, nested if conditions, Array basics, list basics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/>
                </a:tc>
              </a:tr>
              <a:tr h="58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Loop for and while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/>
                </a:tc>
              </a:tr>
              <a:tr h="58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Pointers, Functions, pass by value and by reference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 anchor="ctr"/>
                </a:tc>
              </a:tr>
              <a:tr h="58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/>
                        <a:t>Introduction to classes (class keyword),</a:t>
                      </a:r>
                      <a:endParaRPr sz="3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210800" marL="210800" anchor="ctr"/>
                </a:tc>
              </a:tr>
            </a:tbl>
          </a:graphicData>
        </a:graphic>
      </p:graphicFrame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Course Outline…</a:t>
            </a:r>
            <a:endParaRPr/>
          </a:p>
        </p:txBody>
      </p:sp>
      <p:graphicFrame>
        <p:nvGraphicFramePr>
          <p:cNvPr id="127" name="Google Shape;127;p16"/>
          <p:cNvGraphicFramePr/>
          <p:nvPr/>
        </p:nvGraphicFramePr>
        <p:xfrm>
          <a:off x="644056" y="2140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{621F484B-A3D6-493C-A1E4-C785696E3D86}</a:tableStyleId>
              </a:tblPr>
              <a:tblGrid>
                <a:gridCol w="10927825"/>
              </a:tblGrid>
              <a:tr h="810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F3F3F"/>
                          </a:solidFill>
                        </a:rPr>
                        <a:t>Access specifiers, public, private, protected</a:t>
                      </a:r>
                      <a:endParaRPr b="1" sz="28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900" marB="171900" marR="128925" marL="343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71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3F3F3F"/>
                          </a:solidFill>
                        </a:rPr>
                        <a:t>constructors vs. destructors, copy constructor, overloading constructors, this pointer for function call resolution</a:t>
                      </a:r>
                      <a:endParaRPr sz="28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900" marB="171900" marR="128925" marL="343800" anchor="ctr">
                    <a:lnL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</a:tr>
              <a:tr h="208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3F3F3F"/>
                          </a:solidFill>
                        </a:rPr>
                        <a:t>Function overloading, introduction to operator overloading, unary and binary operators overloading, member vs. global functions for operator overloading, stream insertion and extraction operators overloading</a:t>
                      </a:r>
                      <a:endParaRPr sz="2800" u="none" cap="none" strike="noStrike">
                        <a:solidFill>
                          <a:srgbClr val="3F3F3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1900" marB="171900" marR="128925" marL="343800" anchor="ctr">
                    <a:lnL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C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E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Course Outline…</a:t>
            </a:r>
            <a:endParaRPr/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644056" y="2380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{621F484B-A3D6-493C-A1E4-C785696E3D86}</a:tableStyleId>
              </a:tblPr>
              <a:tblGrid>
                <a:gridCol w="10927825"/>
              </a:tblGrid>
              <a:tr h="8029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Identifying classes and defining relationships, introduction to composition (Association &amp; Aggregation), separating interface from implementation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80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inheritance, types of inheritance, function overriding, function overriding vs. overloading, single vs. multiple inheritance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8029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polymorphism, virtual vs. non-virtual functions, abstract vs. concrete classes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templates, template functions and template classes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  <a:tr h="8029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 to STL containers: vector, list, and maps; STL iterators and algorithms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161300" marL="161300" anchor="ctr"/>
                </a:tc>
              </a:tr>
            </a:tbl>
          </a:graphicData>
        </a:graphic>
      </p:graphicFrame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Setup C++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901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/>
          <p:nvPr/>
        </p:nvSpPr>
        <p:spPr>
          <a:xfrm flipH="1">
            <a:off x="0" y="0"/>
            <a:ext cx="4421332" cy="6858000"/>
          </a:xfrm>
          <a:custGeom>
            <a:rect b="b" l="l" r="r" t="t"/>
            <a:pathLst>
              <a:path extrusionOk="0" h="6858000" w="4421332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1" y="0"/>
            <a:ext cx="4232227" cy="6858000"/>
          </a:xfrm>
          <a:custGeom>
            <a:rect b="b" l="l" r="r" t="t"/>
            <a:pathLst>
              <a:path extrusionOk="0" h="6858000" w="4232227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>
            <p:ph type="title"/>
          </p:nvPr>
        </p:nvSpPr>
        <p:spPr>
          <a:xfrm>
            <a:off x="804672" y="1412489"/>
            <a:ext cx="2871095" cy="21566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"/>
              <a:buNone/>
            </a:pPr>
            <a:r>
              <a:rPr lang="en-US" sz="3600">
                <a:solidFill>
                  <a:srgbClr val="FFFFFF"/>
                </a:solidFill>
              </a:rPr>
              <a:t>Code in C++</a:t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5198993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#include&lt;iostream&gt;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Using namespace std;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 main()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{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\\first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cout&lt;&lt;“Hello World”;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}</a:t>
            </a:r>
            <a:endParaRPr/>
          </a:p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Header directives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Namespace (set of classes, functions)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Return type, function name, parameters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Print something on screen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/>
          <p:nvPr/>
        </p:nvSpPr>
        <p:spPr>
          <a:xfrm flipH="1" rot="10800000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Coding in C++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704046" y="2931334"/>
            <a:ext cx="10807848" cy="2555294"/>
            <a:chOff x="59990" y="818755"/>
            <a:chExt cx="10807848" cy="2555294"/>
          </a:xfrm>
        </p:grpSpPr>
        <p:sp>
          <p:nvSpPr>
            <p:cNvPr id="173" name="Google Shape;173;p20"/>
            <p:cNvSpPr/>
            <p:nvPr/>
          </p:nvSpPr>
          <p:spPr>
            <a:xfrm>
              <a:off x="947201" y="818755"/>
              <a:ext cx="1451800" cy="145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</a:t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738014" y="818755"/>
              <a:ext cx="1451800" cy="1451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Comments</a:t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8528826" y="818755"/>
              <a:ext cx="1451800" cy="145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Arial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Running a program</a:t>
              </a:r>
              <a:endParaRPr/>
            </a:p>
          </p:txBody>
        </p:sp>
      </p:grp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Variables and Assignment</a:t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926277" y="2775097"/>
            <a:ext cx="10363386" cy="3371168"/>
            <a:chOff x="282221" y="159118"/>
            <a:chExt cx="10363386" cy="3371168"/>
          </a:xfrm>
        </p:grpSpPr>
        <p:sp>
          <p:nvSpPr>
            <p:cNvPr id="193" name="Google Shape;193;p21"/>
            <p:cNvSpPr/>
            <p:nvPr/>
          </p:nvSpPr>
          <p:spPr>
            <a:xfrm>
              <a:off x="282221" y="159118"/>
              <a:ext cx="1371985" cy="1371985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570337" y="447234"/>
              <a:ext cx="795751" cy="7957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Variables (int, float, double, char)</a:t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5745661" y="159118"/>
              <a:ext cx="1371985" cy="1371985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6033778" y="447234"/>
              <a:ext cx="795751" cy="7957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Assignment</a:t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82221" y="2158301"/>
              <a:ext cx="1371985" cy="1371985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70337" y="2446418"/>
              <a:ext cx="795751" cy="7957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 txBox="1"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Rules for naming variables</a:t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5745661" y="2158301"/>
              <a:ext cx="1371985" cy="1371985"/>
            </a:xfrm>
            <a:prstGeom prst="ellipse">
              <a:avLst/>
            </a:prstGeom>
            <a:solidFill>
              <a:srgbClr val="A02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6033778" y="2446418"/>
              <a:ext cx="795751" cy="7957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Multiple assignments in a single line </a:t>
              </a:r>
              <a:endParaRPr/>
            </a:p>
          </p:txBody>
        </p:sp>
      </p:grpSp>
      <p:sp>
        <p:nvSpPr>
          <p:cNvPr id="209" name="Google Shape;2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