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5"/>
    <p:sldMasterId id="2147483685" r:id="rId6"/>
    <p:sldMasterId id="214748368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</p:sldIdLst>
  <p:sldSz cy="6858000" cx="9144000"/>
  <p:notesSz cx="6858000" cy="9144000"/>
  <p:embeddedFontLst>
    <p:embeddedFont>
      <p:font typeface="Tahoma"/>
      <p:regular r:id="rId144"/>
      <p:bold r:id="rId145"/>
    </p:embeddedFont>
    <p:embeddedFont>
      <p:font typeface="Questrial"/>
      <p:regular r:id="rId1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C868ED-1772-40A4-8C76-6AD132C7CF5C}">
  <a:tblStyle styleId="{3AC868ED-1772-40A4-8C76-6AD132C7CF5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07" Type="http://schemas.openxmlformats.org/officeDocument/2006/relationships/slide" Target="slides/slide99.xml"/><Relationship Id="rId106" Type="http://schemas.openxmlformats.org/officeDocument/2006/relationships/slide" Target="slides/slide98.xml"/><Relationship Id="rId105" Type="http://schemas.openxmlformats.org/officeDocument/2006/relationships/slide" Target="slides/slide97.xml"/><Relationship Id="rId104" Type="http://schemas.openxmlformats.org/officeDocument/2006/relationships/slide" Target="slides/slide96.xml"/><Relationship Id="rId109" Type="http://schemas.openxmlformats.org/officeDocument/2006/relationships/slide" Target="slides/slide101.xml"/><Relationship Id="rId108" Type="http://schemas.openxmlformats.org/officeDocument/2006/relationships/slide" Target="slides/slide100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103" Type="http://schemas.openxmlformats.org/officeDocument/2006/relationships/slide" Target="slides/slide95.xml"/><Relationship Id="rId102" Type="http://schemas.openxmlformats.org/officeDocument/2006/relationships/slide" Target="slides/slide94.xml"/><Relationship Id="rId101" Type="http://schemas.openxmlformats.org/officeDocument/2006/relationships/slide" Target="slides/slide93.xml"/><Relationship Id="rId100" Type="http://schemas.openxmlformats.org/officeDocument/2006/relationships/slide" Target="slides/slide92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29" Type="http://schemas.openxmlformats.org/officeDocument/2006/relationships/slide" Target="slides/slide121.xml"/><Relationship Id="rId128" Type="http://schemas.openxmlformats.org/officeDocument/2006/relationships/slide" Target="slides/slide120.xml"/><Relationship Id="rId127" Type="http://schemas.openxmlformats.org/officeDocument/2006/relationships/slide" Target="slides/slide119.xml"/><Relationship Id="rId126" Type="http://schemas.openxmlformats.org/officeDocument/2006/relationships/slide" Target="slides/slide118.xml"/><Relationship Id="rId26" Type="http://schemas.openxmlformats.org/officeDocument/2006/relationships/slide" Target="slides/slide18.xml"/><Relationship Id="rId121" Type="http://schemas.openxmlformats.org/officeDocument/2006/relationships/slide" Target="slides/slide113.xml"/><Relationship Id="rId25" Type="http://schemas.openxmlformats.org/officeDocument/2006/relationships/slide" Target="slides/slide17.xml"/><Relationship Id="rId120" Type="http://schemas.openxmlformats.org/officeDocument/2006/relationships/slide" Target="slides/slide112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125" Type="http://schemas.openxmlformats.org/officeDocument/2006/relationships/slide" Target="slides/slide117.xml"/><Relationship Id="rId29" Type="http://schemas.openxmlformats.org/officeDocument/2006/relationships/slide" Target="slides/slide21.xml"/><Relationship Id="rId124" Type="http://schemas.openxmlformats.org/officeDocument/2006/relationships/slide" Target="slides/slide116.xml"/><Relationship Id="rId123" Type="http://schemas.openxmlformats.org/officeDocument/2006/relationships/slide" Target="slides/slide115.xml"/><Relationship Id="rId122" Type="http://schemas.openxmlformats.org/officeDocument/2006/relationships/slide" Target="slides/slide114.xml"/><Relationship Id="rId95" Type="http://schemas.openxmlformats.org/officeDocument/2006/relationships/slide" Target="slides/slide87.xml"/><Relationship Id="rId94" Type="http://schemas.openxmlformats.org/officeDocument/2006/relationships/slide" Target="slides/slide86.xml"/><Relationship Id="rId97" Type="http://schemas.openxmlformats.org/officeDocument/2006/relationships/slide" Target="slides/slide89.xml"/><Relationship Id="rId96" Type="http://schemas.openxmlformats.org/officeDocument/2006/relationships/slide" Target="slides/slide88.xml"/><Relationship Id="rId11" Type="http://schemas.openxmlformats.org/officeDocument/2006/relationships/slide" Target="slides/slide3.xml"/><Relationship Id="rId99" Type="http://schemas.openxmlformats.org/officeDocument/2006/relationships/slide" Target="slides/slide91.xml"/><Relationship Id="rId10" Type="http://schemas.openxmlformats.org/officeDocument/2006/relationships/slide" Target="slides/slide2.xml"/><Relationship Id="rId98" Type="http://schemas.openxmlformats.org/officeDocument/2006/relationships/slide" Target="slides/slide90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91" Type="http://schemas.openxmlformats.org/officeDocument/2006/relationships/slide" Target="slides/slide83.xml"/><Relationship Id="rId90" Type="http://schemas.openxmlformats.org/officeDocument/2006/relationships/slide" Target="slides/slide82.xml"/><Relationship Id="rId93" Type="http://schemas.openxmlformats.org/officeDocument/2006/relationships/slide" Target="slides/slide85.xml"/><Relationship Id="rId92" Type="http://schemas.openxmlformats.org/officeDocument/2006/relationships/slide" Target="slides/slide84.xml"/><Relationship Id="rId118" Type="http://schemas.openxmlformats.org/officeDocument/2006/relationships/slide" Target="slides/slide110.xml"/><Relationship Id="rId117" Type="http://schemas.openxmlformats.org/officeDocument/2006/relationships/slide" Target="slides/slide109.xml"/><Relationship Id="rId116" Type="http://schemas.openxmlformats.org/officeDocument/2006/relationships/slide" Target="slides/slide108.xml"/><Relationship Id="rId115" Type="http://schemas.openxmlformats.org/officeDocument/2006/relationships/slide" Target="slides/slide107.xml"/><Relationship Id="rId119" Type="http://schemas.openxmlformats.org/officeDocument/2006/relationships/slide" Target="slides/slide111.xml"/><Relationship Id="rId15" Type="http://schemas.openxmlformats.org/officeDocument/2006/relationships/slide" Target="slides/slide7.xml"/><Relationship Id="rId110" Type="http://schemas.openxmlformats.org/officeDocument/2006/relationships/slide" Target="slides/slide102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14" Type="http://schemas.openxmlformats.org/officeDocument/2006/relationships/slide" Target="slides/slide106.xml"/><Relationship Id="rId18" Type="http://schemas.openxmlformats.org/officeDocument/2006/relationships/slide" Target="slides/slide10.xml"/><Relationship Id="rId113" Type="http://schemas.openxmlformats.org/officeDocument/2006/relationships/slide" Target="slides/slide105.xml"/><Relationship Id="rId112" Type="http://schemas.openxmlformats.org/officeDocument/2006/relationships/slide" Target="slides/slide104.xml"/><Relationship Id="rId111" Type="http://schemas.openxmlformats.org/officeDocument/2006/relationships/slide" Target="slides/slide103.xml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86" Type="http://schemas.openxmlformats.org/officeDocument/2006/relationships/slide" Target="slides/slide78.xml"/><Relationship Id="rId85" Type="http://schemas.openxmlformats.org/officeDocument/2006/relationships/slide" Target="slides/slide77.xml"/><Relationship Id="rId88" Type="http://schemas.openxmlformats.org/officeDocument/2006/relationships/slide" Target="slides/slide80.xml"/><Relationship Id="rId87" Type="http://schemas.openxmlformats.org/officeDocument/2006/relationships/slide" Target="slides/slide79.xml"/><Relationship Id="rId89" Type="http://schemas.openxmlformats.org/officeDocument/2006/relationships/slide" Target="slides/slide81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43" Type="http://schemas.openxmlformats.org/officeDocument/2006/relationships/slide" Target="slides/slide135.xml"/><Relationship Id="rId142" Type="http://schemas.openxmlformats.org/officeDocument/2006/relationships/slide" Target="slides/slide134.xml"/><Relationship Id="rId141" Type="http://schemas.openxmlformats.org/officeDocument/2006/relationships/slide" Target="slides/slide133.xml"/><Relationship Id="rId140" Type="http://schemas.openxmlformats.org/officeDocument/2006/relationships/slide" Target="slides/slide13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46" Type="http://schemas.openxmlformats.org/officeDocument/2006/relationships/font" Target="fonts/Questrial-regular.fntdata"/><Relationship Id="rId7" Type="http://schemas.openxmlformats.org/officeDocument/2006/relationships/slideMaster" Target="slideMasters/slideMaster3.xml"/><Relationship Id="rId145" Type="http://schemas.openxmlformats.org/officeDocument/2006/relationships/font" Target="fonts/Tahoma-bold.fntdata"/><Relationship Id="rId8" Type="http://schemas.openxmlformats.org/officeDocument/2006/relationships/notesMaster" Target="notesMasters/notesMaster1.xml"/><Relationship Id="rId144" Type="http://schemas.openxmlformats.org/officeDocument/2006/relationships/font" Target="fonts/Tahoma-regular.fntdata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7" Type="http://schemas.openxmlformats.org/officeDocument/2006/relationships/slide" Target="slides/slide69.xml"/><Relationship Id="rId76" Type="http://schemas.openxmlformats.org/officeDocument/2006/relationships/slide" Target="slides/slide68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139" Type="http://schemas.openxmlformats.org/officeDocument/2006/relationships/slide" Target="slides/slide131.xml"/><Relationship Id="rId138" Type="http://schemas.openxmlformats.org/officeDocument/2006/relationships/slide" Target="slides/slide130.xml"/><Relationship Id="rId137" Type="http://schemas.openxmlformats.org/officeDocument/2006/relationships/slide" Target="slides/slide129.xml"/><Relationship Id="rId132" Type="http://schemas.openxmlformats.org/officeDocument/2006/relationships/slide" Target="slides/slide124.xml"/><Relationship Id="rId131" Type="http://schemas.openxmlformats.org/officeDocument/2006/relationships/slide" Target="slides/slide123.xml"/><Relationship Id="rId130" Type="http://schemas.openxmlformats.org/officeDocument/2006/relationships/slide" Target="slides/slide122.xml"/><Relationship Id="rId136" Type="http://schemas.openxmlformats.org/officeDocument/2006/relationships/slide" Target="slides/slide128.xml"/><Relationship Id="rId135" Type="http://schemas.openxmlformats.org/officeDocument/2006/relationships/slide" Target="slides/slide127.xml"/><Relationship Id="rId134" Type="http://schemas.openxmlformats.org/officeDocument/2006/relationships/slide" Target="slides/slide126.xml"/><Relationship Id="rId133" Type="http://schemas.openxmlformats.org/officeDocument/2006/relationships/slide" Target="slides/slide12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69" Type="http://schemas.openxmlformats.org/officeDocument/2006/relationships/slide" Target="slides/slide6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9" Type="http://schemas.openxmlformats.org/officeDocument/2006/relationships/slide" Target="slides/slide51.xml"/><Relationship Id="rId58" Type="http://schemas.openxmlformats.org/officeDocument/2006/relationships/slide" Target="slides/slide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understanding-exit-abort-and-assert/" TargetMode="Externa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9" name="Google Shape;2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2" name="Google Shape;1392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don’t define our own copy constructor, the C++ compiler creates a </a:t>
            </a:r>
            <a:r>
              <a:rPr b="1" lang="en-US"/>
              <a:t>default copy constructor for each class </a:t>
            </a:r>
            <a:r>
              <a:rPr lang="en-US"/>
              <a:t>which does a </a:t>
            </a:r>
            <a:r>
              <a:rPr b="1" lang="en-US"/>
              <a:t>member-wise copy between objects</a:t>
            </a:r>
            <a:r>
              <a:rPr lang="en-US"/>
              <a:t>.</a:t>
            </a:r>
            <a:endParaRPr/>
          </a:p>
        </p:txBody>
      </p:sp>
      <p:sp>
        <p:nvSpPr>
          <p:cNvPr id="1393" name="Google Shape;1393;p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9" name="Google Shape;1409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don’t define our own copy constructor, the C++ compiler creates a </a:t>
            </a:r>
            <a:r>
              <a:rPr b="1" lang="en-US"/>
              <a:t>default copy constructor for each class </a:t>
            </a:r>
            <a:r>
              <a:rPr lang="en-US"/>
              <a:t>which does a </a:t>
            </a:r>
            <a:r>
              <a:rPr b="1" lang="en-US"/>
              <a:t>member-wise copy between objects</a:t>
            </a:r>
            <a:r>
              <a:rPr lang="en-US"/>
              <a:t>.</a:t>
            </a:r>
            <a:endParaRPr/>
          </a:p>
        </p:txBody>
      </p:sp>
      <p:sp>
        <p:nvSpPr>
          <p:cNvPr id="1410" name="Google Shape;1410;p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6" name="Google Shape;1426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4" name="Google Shape;1434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0" name="Google Shape;1440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7" name="Google Shape;1447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3" name="Google Shape;1453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4" name="Google Shape;1454;p1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1" name="Google Shape;1471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2" name="Google Shape;1472;p1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9" name="Google Shape;1489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0" name="Google Shape;1490;p1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7" name="Google Shape;1507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8" name="Google Shape;1508;p1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5" name="Google Shape;1525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6" name="Google Shape;1526;p1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4" name="Google Shape;1544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5" name="Google Shape;1545;p1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1" name="Google Shape;1551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2" name="Google Shape;1552;p1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8" name="Google Shape;1558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9" name="Google Shape;1559;p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9" name="Google Shape;1579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0" name="Google Shape;1580;p1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2" name="Google Shape;1592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3" name="Google Shape;1593;p1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5" name="Google Shape;1605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6" name="Google Shape;1606;p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2" name="Google Shape;1622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3" name="Google Shape;1623;p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9" name="Google Shape;1639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0" name="Google Shape;1640;p1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0" name="Google Shape;1660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1" name="Google Shape;1661;p1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1" name="Google Shape;1681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2" name="Google Shape;1682;p1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8" name="Google Shape;1688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</a:t>
            </a:r>
            <a:r>
              <a:rPr b="1" lang="en-US"/>
              <a:t>external definition statement </a:t>
            </a:r>
            <a:r>
              <a:rPr lang="en-US"/>
              <a:t>causes the variable to be created in memory and is </a:t>
            </a:r>
            <a:r>
              <a:rPr b="1" lang="en-US"/>
              <a:t>compulsory</a:t>
            </a:r>
            <a:r>
              <a:rPr lang="en-US"/>
              <a:t>.</a:t>
            </a:r>
            <a:endParaRPr/>
          </a:p>
        </p:txBody>
      </p:sp>
      <p:sp>
        <p:nvSpPr>
          <p:cNvPr id="1689" name="Google Shape;1689;p1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6" name="Google Shape;1696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is no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 pointer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they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exist independent of objects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However, sharing variables across object instances and making variables accessible are independent of each other. There are four combinations of (shared, accessible) pairs. All four are available to you: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public static variable is shared and accessible outside the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private static variable is shared, but not accessible outside the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public non-static variable is not shared, but accessible outside the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private non-static variable is neither shared nor accessible outside the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697" name="Google Shape;1697;p1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3" name="Google Shape;1703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is no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pointer for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they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exist independent of objects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However, sharing variables across object instances and making variables accessible are independent of each other. There are four combinations of (shared, accessible) pairs. All four are available to you: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public static variable is shared and accessible outside the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private static variable is shared, but not accessible outside the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public non-static variable is not shared, but accessible outside the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private non-static variable is neither shared nor accessible outside the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704" name="Google Shape;1704;p1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0" name="Google Shape;1710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1" name="Google Shape;1711;p1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7" name="Google Shape;1717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8" name="Google Shape;1718;p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4" name="Google Shape;1724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5" name="Google Shape;1725;p1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1" name="Google Shape;1731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2" name="Google Shape;1732;p1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8" name="Google Shape;1738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9" name="Google Shape;1739;p1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5" name="Google Shape;1745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6" name="Google Shape;1746;p1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8" name="Google Shape;3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2" name="Google Shape;1752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3" name="Google Shape;1753;p1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4" name="Google Shape;1834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Assertions</a:t>
            </a:r>
            <a:r>
              <a:rPr lang="en-US"/>
              <a:t> are statements used to </a:t>
            </a:r>
            <a:r>
              <a:rPr b="1" lang="en-US"/>
              <a:t>test assumptions made by programmer</a:t>
            </a:r>
            <a:r>
              <a:rPr lang="en-US"/>
              <a:t>. For example, we may use assertion to check if pointer returned by malloc() is NULL or not.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Following is syntax for assertion.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void assert( int expression ); </a:t>
            </a:r>
            <a:r>
              <a:rPr lang="en-US"/>
              <a:t>If expression evaluates to </a:t>
            </a:r>
            <a:r>
              <a:rPr b="1" lang="en-US"/>
              <a:t>0 (false), then the expression, sourcecode filename, and line number are sent to the standard error, and then abort() function is called., Otherwise moves to next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5" name="Google Shape;1835;p1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2" name="Google Shape;1942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3" name="Google Shape;1943;p1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46" name="Google Shape;2046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7" name="Google Shape;2047;p1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8" name="Google Shape;2168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9" name="Google Shape;2169;p1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7" name="Google Shape;2197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8" name="Google Shape;2198;p1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5" name="Google Shape;3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9" name="Google Shape;3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6" name="Google Shape;3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4" name="Google Shape;3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1" name="Google Shape;3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9" name="Google Shape;3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Shelves example</a:t>
            </a:r>
            <a:endParaRPr/>
          </a:p>
        </p:txBody>
      </p:sp>
      <p:sp>
        <p:nvSpPr>
          <p:cNvPr id="211" name="Google Shape;21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6" name="Google Shape;3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3" name="Google Shape;3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0" name="Google Shape;4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4" name="Google Shape;4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9" name="Google Shape;4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6" name="Google Shape;4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7" name="Google Shape;47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5" name="Google Shape;48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2" name="Google Shape;49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0" name="Google Shape;50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6" name="Google Shape;50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4" name="Google Shape;51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4" name="Google Shape;52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Shelves example</a:t>
            </a:r>
            <a:endParaRPr/>
          </a:p>
        </p:txBody>
      </p:sp>
      <p:sp>
        <p:nvSpPr>
          <p:cNvPr id="228" name="Google Shape;22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3" name="Google Shape;53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9" name="Google Shape;53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</a:t>
            </a:r>
            <a:r>
              <a:rPr b="1" lang="en-US"/>
              <a:t>ifndef</a:t>
            </a:r>
            <a:r>
              <a:rPr lang="en-US"/>
              <a:t> checks whether the given token has been #defined earlier in the file or in an included file; if not, it includes the code between it and the closing #else or, if no #else is present, #endif statement.</a:t>
            </a:r>
            <a:endParaRPr/>
          </a:p>
        </p:txBody>
      </p:sp>
      <p:sp>
        <p:nvSpPr>
          <p:cNvPr id="540" name="Google Shape;540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7" name="Google Shape;61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8" name="Google Shape;618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9" name="Google Shape;73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6" name="Google Shape;74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3" name="Google Shape;75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0" name="Google Shape;76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7" name="Google Shape;76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4" name="Google Shape;774;p48:notes"/>
          <p:cNvSpPr/>
          <p:nvPr>
            <p:ph idx="2" type="sldImg"/>
          </p:nvPr>
        </p:nvSpPr>
        <p:spPr>
          <a:xfrm>
            <a:off x="1150938" y="690563"/>
            <a:ext cx="4556125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5" name="Google Shape;77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1" name="Google Shape;78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Shelves example</a:t>
            </a:r>
            <a:endParaRPr/>
          </a:p>
        </p:txBody>
      </p:sp>
      <p:sp>
        <p:nvSpPr>
          <p:cNvPr id="241" name="Google Shape;24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9" name="Google Shape;78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6" name="Google Shape;79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2" name="Google Shape;80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8" name="Google Shape;808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4" name="Google Shape;81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1" name="Google Shape;82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8" name="Google Shape;82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4" name="Google Shape;83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0" name="Google Shape;84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7" name="Google Shape;84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4" name="Google Shape;85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1" name="Google Shape;86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7" name="Google Shape;86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Abort: </a:t>
            </a:r>
            <a:r>
              <a:rPr lang="en-US"/>
              <a:t>Aborts the current process, producing an </a:t>
            </a:r>
            <a:r>
              <a:rPr b="1" lang="en-US"/>
              <a:t>abnormal program termination.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1" lang="en-US" u="sng">
                <a:solidFill>
                  <a:schemeClr val="hlink"/>
                </a:solidFill>
                <a:hlinkClick r:id="rId2"/>
              </a:rPr>
              <a:t>exit()</a:t>
            </a:r>
            <a:r>
              <a:rPr lang="en-US"/>
              <a:t> terminates the calling process without executing the rest code which is after the exit() function.</a:t>
            </a:r>
            <a:br>
              <a:rPr b="1" lang="en-US"/>
            </a:br>
            <a:r>
              <a:rPr lang="en-US"/>
              <a:t>The </a:t>
            </a:r>
            <a:r>
              <a:rPr b="1" lang="en-US"/>
              <a:t>_Exit() </a:t>
            </a:r>
            <a:r>
              <a:rPr lang="en-US"/>
              <a:t>function in C/C++ gives normal termination of a program without performing any cleanup tasks.</a:t>
            </a:r>
            <a:endParaRPr b="1"/>
          </a:p>
        </p:txBody>
      </p:sp>
      <p:sp>
        <p:nvSpPr>
          <p:cNvPr id="868" name="Google Shape;868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4" name="Google Shape;87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5" name="Google Shape;875;p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7" name="Google Shape;93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8" name="Google Shape;938;p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5" name="Google Shape;104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6" name="Google Shape;1046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4" name="Google Shape;1054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1" name="Google Shape;106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7" name="Google Shape;106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4" name="Google Shape;107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1" name="Google Shape;1081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7" name="Google Shape;1087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4" name="Google Shape;1094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0" name="Google Shape;1100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 const property of an object goes into effect </a:t>
            </a:r>
            <a:r>
              <a:rPr b="1" lang="en-US" u="sng"/>
              <a:t>after</a:t>
            </a:r>
            <a:r>
              <a:rPr b="1" lang="en-US"/>
              <a:t> the constructor finishes executing a</a:t>
            </a:r>
            <a:r>
              <a:rPr lang="en-US"/>
              <a:t>nd ends </a:t>
            </a:r>
            <a:r>
              <a:rPr lang="en-US" u="sng"/>
              <a:t>before</a:t>
            </a:r>
            <a:r>
              <a:rPr lang="en-US"/>
              <a:t> the class's destructor executes. So the constructor and destructor can modify the object, but other methods of the class can't.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reason for this is that the compiler cannot decide whether a method performs write operations or only read operations with data members unless additional information is supplied.</a:t>
            </a:r>
            <a:br>
              <a:rPr lang="en-US"/>
            </a:br>
            <a:endParaRPr/>
          </a:p>
        </p:txBody>
      </p:sp>
      <p:sp>
        <p:nvSpPr>
          <p:cNvPr id="1101" name="Google Shape;1101;p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7" name="Google Shape;1107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4" name="Google Shape;1114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5" name="Google Shape;1125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6" name="Google Shape;1136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9" name="Google Shape;1149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6" name="Google Shape;1156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3" name="Google Shape;1163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1" name="Google Shape;1171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don’t define our own copy constructor, the C++ compiler creates a </a:t>
            </a:r>
            <a:r>
              <a:rPr b="1" lang="en-US"/>
              <a:t>default copy constructor for each class </a:t>
            </a:r>
            <a:r>
              <a:rPr lang="en-US"/>
              <a:t>which does a </a:t>
            </a:r>
            <a:r>
              <a:rPr b="1" lang="en-US"/>
              <a:t>member-wise copy between objects</a:t>
            </a:r>
            <a:r>
              <a:rPr lang="en-US"/>
              <a:t>.</a:t>
            </a:r>
            <a:endParaRPr/>
          </a:p>
        </p:txBody>
      </p:sp>
      <p:sp>
        <p:nvSpPr>
          <p:cNvPr id="1172" name="Google Shape;1172;p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9" name="Google Shape;1179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5" name="Google Shape;118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Copy constructor is</a:t>
            </a:r>
            <a:r>
              <a:rPr lang="en-US"/>
              <a:t> called when a new </a:t>
            </a:r>
            <a:r>
              <a:rPr b="1" lang="en-US"/>
              <a:t>object is</a:t>
            </a:r>
            <a:r>
              <a:rPr lang="en-US"/>
              <a:t> created from an existing </a:t>
            </a:r>
            <a:r>
              <a:rPr b="1" lang="en-US"/>
              <a:t>object</a:t>
            </a:r>
            <a:r>
              <a:rPr lang="en-US"/>
              <a:t>, as a </a:t>
            </a:r>
            <a:r>
              <a:rPr b="1" lang="en-US"/>
              <a:t>copy</a:t>
            </a:r>
            <a:r>
              <a:rPr lang="en-US"/>
              <a:t> of the existing </a:t>
            </a:r>
            <a:r>
              <a:rPr b="1" lang="en-US"/>
              <a:t>object</a:t>
            </a:r>
            <a:r>
              <a:rPr lang="en-US"/>
              <a:t>. </a:t>
            </a:r>
            <a:r>
              <a:rPr b="1" lang="en-US"/>
              <a:t>Assignment operator is</a:t>
            </a:r>
            <a:r>
              <a:rPr lang="en-US"/>
              <a:t> called when an already initialized </a:t>
            </a:r>
            <a:r>
              <a:rPr b="1" lang="en-US"/>
              <a:t>object is assigned</a:t>
            </a:r>
            <a:r>
              <a:rPr lang="en-US"/>
              <a:t> a new value from another existing </a:t>
            </a:r>
            <a:r>
              <a:rPr b="1" lang="en-US"/>
              <a:t>object</a:t>
            </a:r>
            <a:r>
              <a:rPr lang="en-US"/>
              <a:t>.</a:t>
            </a:r>
            <a:endParaRPr/>
          </a:p>
        </p:txBody>
      </p:sp>
      <p:sp>
        <p:nvSpPr>
          <p:cNvPr id="1186" name="Google Shape;1186;p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2" name="Google Shape;1192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Copy constructor is</a:t>
            </a:r>
            <a:r>
              <a:rPr lang="en-US"/>
              <a:t> called when a new </a:t>
            </a:r>
            <a:r>
              <a:rPr b="1" lang="en-US"/>
              <a:t>object is</a:t>
            </a:r>
            <a:r>
              <a:rPr lang="en-US"/>
              <a:t> created from an existing </a:t>
            </a:r>
            <a:r>
              <a:rPr b="1" lang="en-US"/>
              <a:t>object</a:t>
            </a:r>
            <a:r>
              <a:rPr lang="en-US"/>
              <a:t>, as a </a:t>
            </a:r>
            <a:r>
              <a:rPr b="1" lang="en-US"/>
              <a:t>copy</a:t>
            </a:r>
            <a:r>
              <a:rPr lang="en-US"/>
              <a:t> of the existing </a:t>
            </a:r>
            <a:r>
              <a:rPr b="1" lang="en-US"/>
              <a:t>object</a:t>
            </a:r>
            <a:r>
              <a:rPr lang="en-US"/>
              <a:t>. </a:t>
            </a:r>
            <a:r>
              <a:rPr b="1" lang="en-US"/>
              <a:t>Assignment operator is</a:t>
            </a:r>
            <a:r>
              <a:rPr lang="en-US"/>
              <a:t> called when an already initialized </a:t>
            </a:r>
            <a:r>
              <a:rPr b="1" lang="en-US"/>
              <a:t>object is assigned</a:t>
            </a:r>
            <a:r>
              <a:rPr lang="en-US"/>
              <a:t> a new value from another existing </a:t>
            </a:r>
            <a:r>
              <a:rPr b="1" lang="en-US"/>
              <a:t>object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3" name="Google Shape;1193;p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9" name="Google Shape;1199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7" name="Google Shape;1207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don’t define our own copy constructor, the C++ compiler creates a </a:t>
            </a:r>
            <a:r>
              <a:rPr b="1" lang="en-US"/>
              <a:t>default copy constructor for each class </a:t>
            </a:r>
            <a:r>
              <a:rPr lang="en-US"/>
              <a:t>which does a </a:t>
            </a:r>
            <a:r>
              <a:rPr b="1" lang="en-US"/>
              <a:t>member-wise copy between objects</a:t>
            </a:r>
            <a:r>
              <a:rPr lang="en-US"/>
              <a:t>.</a:t>
            </a:r>
            <a:endParaRPr/>
          </a:p>
        </p:txBody>
      </p:sp>
      <p:sp>
        <p:nvSpPr>
          <p:cNvPr id="1208" name="Google Shape;1208;p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5" name="Google Shape;121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don’t define our own copy constructor, the C++ compiler creates a </a:t>
            </a:r>
            <a:r>
              <a:rPr b="1" lang="en-US"/>
              <a:t>default copy constructor for each class </a:t>
            </a:r>
            <a:r>
              <a:rPr lang="en-US"/>
              <a:t>which does a </a:t>
            </a:r>
            <a:r>
              <a:rPr b="1" lang="en-US"/>
              <a:t>member-wise copy between objects</a:t>
            </a:r>
            <a:r>
              <a:rPr lang="en-US"/>
              <a:t>.</a:t>
            </a:r>
            <a:endParaRPr/>
          </a:p>
        </p:txBody>
      </p:sp>
      <p:sp>
        <p:nvSpPr>
          <p:cNvPr id="1216" name="Google Shape;1216;p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2" name="Google Shape;1222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don’t define our own copy constructor, the C++ compiler creates a </a:t>
            </a:r>
            <a:r>
              <a:rPr b="1" lang="en-US"/>
              <a:t>default copy constructor for each class </a:t>
            </a:r>
            <a:r>
              <a:rPr lang="en-US"/>
              <a:t>which does a </a:t>
            </a:r>
            <a:r>
              <a:rPr b="1" lang="en-US"/>
              <a:t>member-wise copy between objects</a:t>
            </a:r>
            <a:r>
              <a:rPr lang="en-US"/>
              <a:t>.</a:t>
            </a:r>
            <a:endParaRPr/>
          </a:p>
        </p:txBody>
      </p:sp>
      <p:sp>
        <p:nvSpPr>
          <p:cNvPr id="1223" name="Google Shape;1223;p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4" name="Google Shape;1234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don’t define our own copy constructor, the C++ compiler creates a </a:t>
            </a:r>
            <a:r>
              <a:rPr b="1" lang="en-US"/>
              <a:t>default copy constructor for each class </a:t>
            </a:r>
            <a:r>
              <a:rPr lang="en-US"/>
              <a:t>which does a </a:t>
            </a:r>
            <a:r>
              <a:rPr b="1" lang="en-US"/>
              <a:t>member-wise copy between objects</a:t>
            </a:r>
            <a:r>
              <a:rPr lang="en-US"/>
              <a:t>.</a:t>
            </a:r>
            <a:endParaRPr/>
          </a:p>
        </p:txBody>
      </p:sp>
      <p:sp>
        <p:nvSpPr>
          <p:cNvPr id="1235" name="Google Shape;1235;p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1" name="Google Shape;1251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don’t define our own copy constructor, the C++ compiler creates a </a:t>
            </a:r>
            <a:r>
              <a:rPr b="1" lang="en-US"/>
              <a:t>default copy constructor for each class </a:t>
            </a:r>
            <a:r>
              <a:rPr lang="en-US"/>
              <a:t>which does a </a:t>
            </a:r>
            <a:r>
              <a:rPr b="1" lang="en-US"/>
              <a:t>member-wise copy between objects</a:t>
            </a:r>
            <a:r>
              <a:rPr lang="en-US"/>
              <a:t>.</a:t>
            </a:r>
            <a:endParaRPr/>
          </a:p>
        </p:txBody>
      </p:sp>
      <p:sp>
        <p:nvSpPr>
          <p:cNvPr id="1252" name="Google Shape;1252;p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8" name="Google Shape;1268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don’t define our own copy constructor, the C++ compiler creates a </a:t>
            </a:r>
            <a:r>
              <a:rPr b="1" lang="en-US"/>
              <a:t>default copy constructor for each class </a:t>
            </a:r>
            <a:r>
              <a:rPr lang="en-US"/>
              <a:t>which does a </a:t>
            </a:r>
            <a:r>
              <a:rPr b="1" lang="en-US"/>
              <a:t>member-wise copy between objects</a:t>
            </a:r>
            <a:r>
              <a:rPr lang="en-US"/>
              <a:t>.</a:t>
            </a:r>
            <a:endParaRPr/>
          </a:p>
        </p:txBody>
      </p:sp>
      <p:sp>
        <p:nvSpPr>
          <p:cNvPr id="1269" name="Google Shape;1269;p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4" name="Google Shape;1284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don’t define our own copy constructor, the C++ compiler creates a </a:t>
            </a:r>
            <a:r>
              <a:rPr b="1" lang="en-US"/>
              <a:t>default copy constructor for each class </a:t>
            </a:r>
            <a:r>
              <a:rPr lang="en-US"/>
              <a:t>which does a </a:t>
            </a:r>
            <a:r>
              <a:rPr b="1" lang="en-US"/>
              <a:t>member-wise copy between objects</a:t>
            </a:r>
            <a:r>
              <a:rPr lang="en-US"/>
              <a:t>.</a:t>
            </a:r>
            <a:endParaRPr/>
          </a:p>
        </p:txBody>
      </p:sp>
      <p:sp>
        <p:nvSpPr>
          <p:cNvPr id="1285" name="Google Shape;1285;p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0" name="Google Shape;1300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don’t define our own copy constructor, the C++ compiler creates a </a:t>
            </a:r>
            <a:r>
              <a:rPr b="1" lang="en-US"/>
              <a:t>default copy constructor for each class </a:t>
            </a:r>
            <a:r>
              <a:rPr lang="en-US"/>
              <a:t>which does a </a:t>
            </a:r>
            <a:r>
              <a:rPr b="1" lang="en-US"/>
              <a:t>member-wise copy between objects</a:t>
            </a:r>
            <a:r>
              <a:rPr lang="en-US"/>
              <a:t>.</a:t>
            </a:r>
            <a:endParaRPr/>
          </a:p>
        </p:txBody>
      </p:sp>
      <p:sp>
        <p:nvSpPr>
          <p:cNvPr id="1301" name="Google Shape;1301;p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6" name="Google Shape;1316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don’t define our own copy constructor, the C++ compiler creates a </a:t>
            </a:r>
            <a:r>
              <a:rPr b="1" lang="en-US"/>
              <a:t>default copy constructor for each class </a:t>
            </a:r>
            <a:r>
              <a:rPr lang="en-US"/>
              <a:t>which does a </a:t>
            </a:r>
            <a:r>
              <a:rPr b="1" lang="en-US"/>
              <a:t>member-wise copy between objects</a:t>
            </a:r>
            <a:r>
              <a:rPr lang="en-US"/>
              <a:t>.</a:t>
            </a:r>
            <a:endParaRPr/>
          </a:p>
        </p:txBody>
      </p:sp>
      <p:sp>
        <p:nvSpPr>
          <p:cNvPr id="1317" name="Google Shape;1317;p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2" name="Google Shape;1332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don’t define our own copy constructor, the C++ compiler creates a </a:t>
            </a:r>
            <a:r>
              <a:rPr b="1" lang="en-US"/>
              <a:t>default copy constructor for each class </a:t>
            </a:r>
            <a:r>
              <a:rPr lang="en-US"/>
              <a:t>which does a </a:t>
            </a:r>
            <a:r>
              <a:rPr b="1" lang="en-US"/>
              <a:t>member-wise copy between objects</a:t>
            </a:r>
            <a:r>
              <a:rPr lang="en-US"/>
              <a:t>.</a:t>
            </a:r>
            <a:endParaRPr/>
          </a:p>
        </p:txBody>
      </p:sp>
      <p:sp>
        <p:nvSpPr>
          <p:cNvPr id="1333" name="Google Shape;1333;p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8" name="Google Shape;1348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don’t define our own copy constructor, the C++ compiler creates a </a:t>
            </a:r>
            <a:r>
              <a:rPr b="1" lang="en-US"/>
              <a:t>default copy constructor for each class </a:t>
            </a:r>
            <a:r>
              <a:rPr lang="en-US"/>
              <a:t>which does a </a:t>
            </a:r>
            <a:r>
              <a:rPr b="1" lang="en-US"/>
              <a:t>member-wise copy between objects</a:t>
            </a:r>
            <a:r>
              <a:rPr lang="en-US"/>
              <a:t>.</a:t>
            </a:r>
            <a:endParaRPr/>
          </a:p>
        </p:txBody>
      </p:sp>
      <p:sp>
        <p:nvSpPr>
          <p:cNvPr id="1349" name="Google Shape;1349;p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4" name="Google Shape;1364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don’t define our own copy constructor, the C++ compiler creates a </a:t>
            </a:r>
            <a:r>
              <a:rPr b="1" lang="en-US"/>
              <a:t>default copy constructor for each class </a:t>
            </a:r>
            <a:r>
              <a:rPr lang="en-US"/>
              <a:t>which does a </a:t>
            </a:r>
            <a:r>
              <a:rPr b="1" lang="en-US"/>
              <a:t>member-wise copy between objects</a:t>
            </a:r>
            <a:r>
              <a:rPr lang="en-US"/>
              <a:t>.</a:t>
            </a:r>
            <a:endParaRPr/>
          </a:p>
        </p:txBody>
      </p:sp>
      <p:sp>
        <p:nvSpPr>
          <p:cNvPr id="1365" name="Google Shape;1365;p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2" name="Google Shape;1372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Useful for dynamic memory or pointers</a:t>
            </a:r>
            <a:endParaRPr/>
          </a:p>
        </p:txBody>
      </p:sp>
      <p:sp>
        <p:nvSpPr>
          <p:cNvPr id="1373" name="Google Shape;1373;p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4" name="Google Shape;1384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don’t define our own copy constructor, the C++ compiler creates a </a:t>
            </a:r>
            <a:r>
              <a:rPr b="1" lang="en-US"/>
              <a:t>default copy constructor for each class </a:t>
            </a:r>
            <a:r>
              <a:rPr lang="en-US"/>
              <a:t>which does a </a:t>
            </a:r>
            <a:r>
              <a:rPr b="1" lang="en-US"/>
              <a:t>member-wise copy between objects</a:t>
            </a:r>
            <a:r>
              <a:rPr lang="en-US"/>
              <a:t>.</a:t>
            </a:r>
            <a:endParaRPr/>
          </a:p>
        </p:txBody>
      </p:sp>
      <p:sp>
        <p:nvSpPr>
          <p:cNvPr id="1385" name="Google Shape;1385;p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rgbClr val="0488A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934200" y="6245225"/>
            <a:ext cx="1752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8238" y="25400"/>
            <a:ext cx="1600200" cy="196373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rgbClr val="0488A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934200" y="6245225"/>
            <a:ext cx="1752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5" name="Google Shape;95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6" name="Google Shape;96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66294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83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4pPr>
            <a:lvl5pPr indent="-3683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6" name="Google Shape;136;p2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5" name="Google Shape;145;p3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3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66294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8" name="Google Shape;158;p3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0" name="Google Shape;160;p3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3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6" name="Google Shape;176;p3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77" name="Google Shape;177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84" name="Google Shape;184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9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488A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488A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488A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488A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488A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1192213" y="6432550"/>
            <a:ext cx="6781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2018, 2015, 2012, 2009 Pearson Education, Inc.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488A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488A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488A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488A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488A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192213" y="6581775"/>
            <a:ext cx="6781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2015, 2012, 2009 Pearson Education, Inc., Publishing as Addison-Wesley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 logo" id="70" name="Google Shape;7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064250"/>
            <a:ext cx="1060450" cy="793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4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1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3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3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3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3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3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3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3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33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33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33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3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2.jpg"/><Relationship Id="rId5" Type="http://schemas.openxmlformats.org/officeDocument/2006/relationships/image" Target="../media/image14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3.gif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2.jpg"/><Relationship Id="rId4" Type="http://schemas.openxmlformats.org/officeDocument/2006/relationships/image" Target="../media/image29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/>
          <p:nvPr/>
        </p:nvSpPr>
        <p:spPr>
          <a:xfrm>
            <a:off x="1230313" y="5528347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0"/>
          <p:cNvSpPr/>
          <p:nvPr/>
        </p:nvSpPr>
        <p:spPr>
          <a:xfrm>
            <a:off x="163513" y="5961063"/>
            <a:ext cx="2133600" cy="8826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Classes</a:t>
            </a:r>
            <a:endParaRPr/>
          </a:p>
        </p:txBody>
      </p:sp>
      <p:sp>
        <p:nvSpPr>
          <p:cNvPr id="207" name="Google Shape;207;p40"/>
          <p:cNvSpPr txBox="1"/>
          <p:nvPr>
            <p:ph idx="1" type="subTitle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CS1004 Object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Classes</a:t>
            </a:r>
            <a:endParaRPr/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Objects are created from a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endParaRPr b="1"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Format: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	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ClassName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		variable declaration;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		methods declaration;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 b="1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139"/>
          <p:cNvSpPr txBox="1"/>
          <p:nvPr>
            <p:ph idx="1" type="body"/>
          </p:nvPr>
        </p:nvSpPr>
        <p:spPr>
          <a:xfrm>
            <a:off x="457200" y="228600"/>
            <a:ext cx="8229600" cy="58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main(){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name1[]="Bruce Wayne";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s1.setName(name1);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cout&lt;&lt;s1.getName()&lt;&lt;endl; 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s2 </a:t>
            </a: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cout&lt;&lt;s2.getName()&lt;&lt;endl;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name2[]="Clark Kennt";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s2.setName(name2);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return 0; }</a:t>
            </a:r>
            <a:endParaRPr/>
          </a:p>
        </p:txBody>
      </p:sp>
      <p:sp>
        <p:nvSpPr>
          <p:cNvPr id="1396" name="Google Shape;1396;p1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139"/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8" name="Google Shape;1398;p139"/>
          <p:cNvGraphicFramePr/>
          <p:nvPr/>
        </p:nvGraphicFramePr>
        <p:xfrm>
          <a:off x="5181600" y="2355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{3AC868ED-1772-40A4-8C76-6AD132C7CF5C}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u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W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</a:tr>
            </a:tbl>
          </a:graphicData>
        </a:graphic>
      </p:graphicFrame>
      <p:sp>
        <p:nvSpPr>
          <p:cNvPr id="1399" name="Google Shape;1399;p139"/>
          <p:cNvSpPr txBox="1"/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0" name="Google Shape;1400;p139"/>
          <p:cNvCxnSpPr/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401" name="Google Shape;1401;p139"/>
          <p:cNvSpPr/>
          <p:nvPr/>
        </p:nvSpPr>
        <p:spPr>
          <a:xfrm>
            <a:off x="5638800" y="4114800"/>
            <a:ext cx="1295400" cy="1219200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139"/>
          <p:cNvSpPr txBox="1"/>
          <p:nvPr/>
        </p:nvSpPr>
        <p:spPr>
          <a:xfrm>
            <a:off x="6022975" y="5410200"/>
            <a:ext cx="5270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3" name="Google Shape;1403;p139"/>
          <p:cNvCxnSpPr/>
          <p:nvPr/>
        </p:nvCxnSpPr>
        <p:spPr>
          <a:xfrm rot="10800000">
            <a:off x="5334000" y="3763963"/>
            <a:ext cx="892175" cy="8842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404" name="Google Shape;1404;p139"/>
          <p:cNvSpPr txBox="1"/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allocated array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5" name="Google Shape;1405;p139"/>
          <p:cNvGraphicFramePr/>
          <p:nvPr/>
        </p:nvGraphicFramePr>
        <p:xfrm>
          <a:off x="5181600" y="3255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{3AC868ED-1772-40A4-8C76-6AD132C7CF5C}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4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u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W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</a:tr>
            </a:tbl>
          </a:graphicData>
        </a:graphic>
      </p:graphicFrame>
      <p:sp>
        <p:nvSpPr>
          <p:cNvPr id="1406" name="Google Shape;1406;p139"/>
          <p:cNvSpPr txBox="1"/>
          <p:nvPr/>
        </p:nvSpPr>
        <p:spPr>
          <a:xfrm>
            <a:off x="6897688" y="5064125"/>
            <a:ext cx="2209800" cy="17541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40"/>
          <p:cNvSpPr txBox="1"/>
          <p:nvPr>
            <p:ph idx="1" type="body"/>
          </p:nvPr>
        </p:nvSpPr>
        <p:spPr>
          <a:xfrm>
            <a:off x="457200" y="228600"/>
            <a:ext cx="8229600" cy="58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main(){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name1[]="Bruce Wayne";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s1.setName(name1);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cout&lt;&lt;s1.getName()&lt;&lt;endl; 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s2 </a:t>
            </a: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cout&lt;&lt;s2.getName()&lt;&lt;endl;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name2[]="Clark Kennt";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s2.setName(name2);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cout&lt;&lt;s2.getName()&lt;&lt;endl;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cout&lt;&lt;s1.getName()&lt;&lt;endl;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return 0; }</a:t>
            </a:r>
            <a:endParaRPr/>
          </a:p>
        </p:txBody>
      </p:sp>
      <p:sp>
        <p:nvSpPr>
          <p:cNvPr id="1413" name="Google Shape;1413;p1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140"/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5" name="Google Shape;1415;p140"/>
          <p:cNvGraphicFramePr/>
          <p:nvPr/>
        </p:nvGraphicFramePr>
        <p:xfrm>
          <a:off x="5181600" y="2355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{3AC868ED-1772-40A4-8C76-6AD132C7CF5C}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u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W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</a:tr>
            </a:tbl>
          </a:graphicData>
        </a:graphic>
      </p:graphicFrame>
      <p:sp>
        <p:nvSpPr>
          <p:cNvPr id="1416" name="Google Shape;1416;p140"/>
          <p:cNvSpPr txBox="1"/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7" name="Google Shape;1417;p140"/>
          <p:cNvCxnSpPr/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418" name="Google Shape;1418;p140"/>
          <p:cNvSpPr txBox="1"/>
          <p:nvPr/>
        </p:nvSpPr>
        <p:spPr>
          <a:xfrm>
            <a:off x="6897688" y="5064125"/>
            <a:ext cx="2209800" cy="17541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Clark Kennt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140"/>
          <p:cNvSpPr/>
          <p:nvPr/>
        </p:nvSpPr>
        <p:spPr>
          <a:xfrm>
            <a:off x="5638800" y="4114800"/>
            <a:ext cx="1295400" cy="1219200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140"/>
          <p:cNvSpPr txBox="1"/>
          <p:nvPr/>
        </p:nvSpPr>
        <p:spPr>
          <a:xfrm>
            <a:off x="6022975" y="5410200"/>
            <a:ext cx="5270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1" name="Google Shape;1421;p140"/>
          <p:cNvCxnSpPr/>
          <p:nvPr/>
        </p:nvCxnSpPr>
        <p:spPr>
          <a:xfrm rot="10800000">
            <a:off x="5334000" y="3763963"/>
            <a:ext cx="892175" cy="8842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422" name="Google Shape;1422;p140"/>
          <p:cNvSpPr txBox="1"/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allocated array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3" name="Google Shape;1423;p140"/>
          <p:cNvGraphicFramePr/>
          <p:nvPr/>
        </p:nvGraphicFramePr>
        <p:xfrm>
          <a:off x="5181600" y="3255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{3AC868ED-1772-40A4-8C76-6AD132C7CF5C}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4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l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k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K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t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75" marB="4577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1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Shallow Copy</a:t>
            </a:r>
            <a:endParaRPr/>
          </a:p>
        </p:txBody>
      </p:sp>
      <p:sp>
        <p:nvSpPr>
          <p:cNvPr id="1429" name="Google Shape;1429;p1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200"/>
              <a:buFont typeface="Arial"/>
              <a:buAutoNum type="arabicPeriod"/>
            </a:pPr>
            <a:r>
              <a:rPr b="1" i="0" lang="en-US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Demo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12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12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b;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12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*p;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Demo()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{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p=</a:t>
            </a:r>
            <a:r>
              <a:rPr b="1" i="0" lang="en-US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1" i="0" lang="en-US" sz="12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}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setdata(</a:t>
            </a:r>
            <a:r>
              <a:rPr b="1" i="0" lang="en-US" sz="12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x,</a:t>
            </a:r>
            <a:r>
              <a:rPr b="1" i="0" lang="en-US" sz="12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y,</a:t>
            </a:r>
            <a:r>
              <a:rPr b="1" i="0" lang="en-US" sz="12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z)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{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a=x;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b=y;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*p=z;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}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showdata()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{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std::cout &lt;&lt; </a:t>
            </a:r>
            <a:r>
              <a:rPr b="0" i="0" lang="en-US" sz="1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"value of a is : "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&lt;&lt;a&lt;&lt; std::endl;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std::cout &lt;&lt; </a:t>
            </a:r>
            <a:r>
              <a:rPr b="0" i="0" lang="en-US" sz="1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"value of b is : "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&lt;&lt;b&lt;&lt; std::endl;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std::cout &lt;&lt; </a:t>
            </a:r>
            <a:r>
              <a:rPr b="0" i="0" lang="en-US" sz="1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"value of *p is : "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&lt;&lt;*p&lt;&lt; std::endl;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}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-276225" lvl="0" marL="34290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/>
          </a:p>
        </p:txBody>
      </p:sp>
      <p:pic>
        <p:nvPicPr>
          <p:cNvPr id="1430" name="Google Shape;1430;p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676400"/>
            <a:ext cx="360045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Google Shape;1431;p141"/>
          <p:cNvSpPr txBox="1"/>
          <p:nvPr/>
        </p:nvSpPr>
        <p:spPr>
          <a:xfrm>
            <a:off x="5960233" y="4972617"/>
            <a:ext cx="24384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1200"/>
              <a:buFont typeface="Arial"/>
              <a:buAutoNum type="arabicPeriod" startAt="24"/>
            </a:pPr>
            <a:r>
              <a:rPr b="1" i="0" lang="en-US" sz="1200" u="none" cap="none" strike="noStrike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 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main()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 startAt="24"/>
            </a:pPr>
            <a:r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{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 startAt="24"/>
            </a:pPr>
            <a:r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  Demo d1;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 startAt="24"/>
            </a:pPr>
            <a:r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 d1.setdata(4,5,7);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 startAt="24"/>
            </a:pPr>
            <a:r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 Demo d2 = d1;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 startAt="24"/>
            </a:pPr>
            <a:r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 d2.showdata();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 startAt="24"/>
            </a:pPr>
            <a:r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</a:t>
            </a:r>
            <a:r>
              <a:rPr b="1" i="0" lang="en-US" sz="1200" u="none" cap="none" strike="noStrike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0;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 startAt="24"/>
            </a:pPr>
            <a:r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}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1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Deep Copy</a:t>
            </a:r>
            <a:endParaRPr/>
          </a:p>
        </p:txBody>
      </p:sp>
      <p:sp>
        <p:nvSpPr>
          <p:cNvPr id="1437" name="Google Shape;1437;p142"/>
          <p:cNvSpPr txBox="1"/>
          <p:nvPr>
            <p:ph idx="1" type="body"/>
          </p:nvPr>
        </p:nvSpPr>
        <p:spPr>
          <a:xfrm>
            <a:off x="457200" y="142967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200"/>
              <a:buFont typeface="Arial"/>
              <a:buAutoNum type="arabicPeriod"/>
            </a:pPr>
            <a:r>
              <a:rPr b="1" i="0" lang="en-US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Demo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12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12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b;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12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*p;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Demo()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{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p=</a:t>
            </a:r>
            <a:r>
              <a:rPr b="1" i="0" lang="en-US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1" i="0" lang="en-US" sz="12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}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Demo(Demo &amp;d)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{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a = d.a;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b = d.b;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p = </a:t>
            </a:r>
            <a:r>
              <a:rPr b="1" i="0" lang="en-US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b="1" i="0" lang="en-US" sz="12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*p = *(d.p);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}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setdata(</a:t>
            </a:r>
            <a:r>
              <a:rPr b="1" i="0" lang="en-US" sz="12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x,</a:t>
            </a:r>
            <a:r>
              <a:rPr b="1" i="0" lang="en-US" sz="12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y,</a:t>
            </a:r>
            <a:r>
              <a:rPr b="1" i="0" lang="en-US" sz="12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z)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{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a=x;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b=y;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*p=z;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} </a:t>
            </a:r>
            <a:endParaRPr sz="12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Deep Copy</a:t>
            </a:r>
            <a:endParaRPr/>
          </a:p>
        </p:txBody>
      </p:sp>
      <p:sp>
        <p:nvSpPr>
          <p:cNvPr id="1443" name="Google Shape;1443;p1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</a:t>
            </a:r>
            <a:r>
              <a:rPr b="1" i="0" lang="en-US" sz="3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showdata()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{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std::cout &lt;&lt; </a:t>
            </a:r>
            <a:r>
              <a:rPr b="0" i="0" lang="en-US" sz="3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"value of a is : "</a:t>
            </a: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&lt;&lt;a&lt;&lt; std::endl;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std::cout &lt;&lt; </a:t>
            </a:r>
            <a:r>
              <a:rPr b="0" i="0" lang="en-US" sz="3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"value of b is : "</a:t>
            </a: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&lt;&lt;b&lt;&lt; std::endl;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    std::cout &lt;&lt; </a:t>
            </a:r>
            <a:r>
              <a:rPr b="0" i="0" lang="en-US" sz="3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"value of *p is : "</a:t>
            </a: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&lt;&lt;*p&lt;&lt; std::endl;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  }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2E8B57"/>
              </a:buClr>
              <a:buSzPct val="100000"/>
              <a:buFont typeface="Arial"/>
              <a:buAutoNum type="arabicPeriod"/>
            </a:pPr>
            <a:r>
              <a:rPr b="1" i="0" lang="en-US" sz="3200">
                <a:solidFill>
                  <a:srgbClr val="2E8B5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main()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Demo d1;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d1.setdata(4,5,7);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Demo d2 = d1;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d2.showdata();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 </a:t>
            </a:r>
            <a:r>
              <a:rPr b="1" i="0" lang="en-US" sz="3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0;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0" i="0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  </a:t>
            </a:r>
            <a:endParaRPr/>
          </a:p>
          <a:p>
            <a:pPr indent="-231140" lvl="0" marL="34290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/>
          </a:p>
          <a:p>
            <a:pPr indent="-259080" lvl="0" marL="342900" rtl="0" algn="l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44" name="Google Shape;1444;p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3962400"/>
            <a:ext cx="32670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 Constructor for Class Date</a:t>
            </a:r>
            <a:endParaRPr/>
          </a:p>
        </p:txBody>
      </p:sp>
      <p:sp>
        <p:nvSpPr>
          <p:cNvPr id="1450" name="Google Shape;1450;p1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Copy constructors have to use </a:t>
            </a:r>
            <a:r>
              <a:rPr lang="en-US">
                <a:solidFill>
                  <a:srgbClr val="FF0000"/>
                </a:solidFill>
              </a:rPr>
              <a:t>reference parameters </a:t>
            </a:r>
            <a:r>
              <a:rPr lang="en-US"/>
              <a:t>so they have access to their argument’s data.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To </a:t>
            </a:r>
            <a:r>
              <a:rPr lang="en-US">
                <a:solidFill>
                  <a:srgbClr val="0070C0"/>
                </a:solidFill>
              </a:rPr>
              <a:t>prevent the copy constructor from modifying the arguments data</a:t>
            </a:r>
            <a:r>
              <a:rPr lang="en-US"/>
              <a:t>, make the copy constructors’ parameters </a:t>
            </a:r>
            <a:r>
              <a:rPr b="1" i="1" lang="en-US"/>
              <a:t>constant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Date::Date(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Date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date)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	month = date.month;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day   = date.day;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year  = date.year;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 Instance Variables (Attributes)</a:t>
            </a:r>
            <a:endParaRPr>
              <a:solidFill>
                <a:srgbClr val="B80000"/>
              </a:solidFill>
            </a:endParaRPr>
          </a:p>
        </p:txBody>
      </p:sp>
      <p:sp>
        <p:nvSpPr>
          <p:cNvPr id="1457" name="Google Shape;1457;p145"/>
          <p:cNvSpPr txBox="1"/>
          <p:nvPr>
            <p:ph idx="1" type="body"/>
          </p:nvPr>
        </p:nvSpPr>
        <p:spPr>
          <a:xfrm>
            <a:off x="457200" y="1600200"/>
            <a:ext cx="377735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fuel;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string model;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Car() {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fuel = 0;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model = “”;}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Premium Vector | Blue car icon. cute cartoon toy. city vehicle isolated on white  background" id="1458" name="Google Shape;1458;p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459" name="Google Shape;1459;p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460" name="Google Shape;1460;p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422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p145"/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145"/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145"/>
          <p:cNvSpPr txBox="1"/>
          <p:nvPr/>
        </p:nvSpPr>
        <p:spPr>
          <a:xfrm>
            <a:off x="7025515" y="6452359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145"/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5" name="Google Shape;1465;p145"/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6" name="Google Shape;1466;p145"/>
          <p:cNvSpPr txBox="1"/>
          <p:nvPr/>
        </p:nvSpPr>
        <p:spPr>
          <a:xfrm>
            <a:off x="6604964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7" name="Google Shape;1467;p145"/>
          <p:cNvSpPr txBox="1"/>
          <p:nvPr/>
        </p:nvSpPr>
        <p:spPr>
          <a:xfrm>
            <a:off x="4609426" y="1600201"/>
            <a:ext cx="3958770" cy="304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car1, car2, car3;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8" name="Google Shape;1468;p145"/>
          <p:cNvSpPr txBox="1"/>
          <p:nvPr/>
        </p:nvSpPr>
        <p:spPr>
          <a:xfrm>
            <a:off x="457200" y="2646402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 Instance Variables (Attributes)</a:t>
            </a:r>
            <a:endParaRPr>
              <a:solidFill>
                <a:srgbClr val="B80000"/>
              </a:solidFill>
            </a:endParaRPr>
          </a:p>
        </p:txBody>
      </p:sp>
      <p:sp>
        <p:nvSpPr>
          <p:cNvPr id="1475" name="Google Shape;1475;p146"/>
          <p:cNvSpPr txBox="1"/>
          <p:nvPr>
            <p:ph idx="1" type="body"/>
          </p:nvPr>
        </p:nvSpPr>
        <p:spPr>
          <a:xfrm>
            <a:off x="457200" y="1600200"/>
            <a:ext cx="377735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fuel;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string model;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Car() {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fuel = 0;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model = “”;}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Premium Vector | Blue car icon. cute cartoon toy. city vehicle isolated on white  background" id="1476" name="Google Shape;1476;p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477" name="Google Shape;1477;p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478" name="Google Shape;1478;p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422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146"/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146"/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146"/>
          <p:cNvSpPr txBox="1"/>
          <p:nvPr/>
        </p:nvSpPr>
        <p:spPr>
          <a:xfrm>
            <a:off x="7025515" y="6452359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146"/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3" name="Google Shape;1483;p146"/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4" name="Google Shape;1484;p146"/>
          <p:cNvSpPr txBox="1"/>
          <p:nvPr/>
        </p:nvSpPr>
        <p:spPr>
          <a:xfrm>
            <a:off x="6604964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5" name="Google Shape;1485;p146"/>
          <p:cNvSpPr txBox="1"/>
          <p:nvPr/>
        </p:nvSpPr>
        <p:spPr>
          <a:xfrm>
            <a:off x="4609426" y="1600201"/>
            <a:ext cx="3958770" cy="304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car1, car2, car3;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//assume class has a setter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.setFuel(50);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6" name="Google Shape;1486;p146"/>
          <p:cNvSpPr txBox="1"/>
          <p:nvPr/>
        </p:nvSpPr>
        <p:spPr>
          <a:xfrm>
            <a:off x="457200" y="2646402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1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 Instance Variables (Attributes)</a:t>
            </a:r>
            <a:endParaRPr>
              <a:solidFill>
                <a:srgbClr val="B80000"/>
              </a:solidFill>
            </a:endParaRPr>
          </a:p>
        </p:txBody>
      </p:sp>
      <p:sp>
        <p:nvSpPr>
          <p:cNvPr id="1493" name="Google Shape;1493;p147"/>
          <p:cNvSpPr txBox="1"/>
          <p:nvPr>
            <p:ph idx="1" type="body"/>
          </p:nvPr>
        </p:nvSpPr>
        <p:spPr>
          <a:xfrm>
            <a:off x="457200" y="1600200"/>
            <a:ext cx="377735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fuel;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string model;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Car() {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fuel = 0;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model = “”;}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Premium Vector | Blue car icon. cute cartoon toy. city vehicle isolated on white  background" id="1494" name="Google Shape;1494;p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495" name="Google Shape;1495;p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496" name="Google Shape;1496;p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422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47"/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147"/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147"/>
          <p:cNvSpPr txBox="1"/>
          <p:nvPr/>
        </p:nvSpPr>
        <p:spPr>
          <a:xfrm>
            <a:off x="7025515" y="6452359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147"/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fuel=50;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1" name="Google Shape;1501;p147"/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2" name="Google Shape;1502;p147"/>
          <p:cNvSpPr txBox="1"/>
          <p:nvPr/>
        </p:nvSpPr>
        <p:spPr>
          <a:xfrm>
            <a:off x="6604964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3" name="Google Shape;1503;p147"/>
          <p:cNvSpPr txBox="1"/>
          <p:nvPr/>
        </p:nvSpPr>
        <p:spPr>
          <a:xfrm>
            <a:off x="4609426" y="1600201"/>
            <a:ext cx="3958770" cy="304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car1, car2, car3;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//assume class has a setter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.setFuel(50);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.setFuel(30);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4" name="Google Shape;1504;p147"/>
          <p:cNvSpPr txBox="1"/>
          <p:nvPr/>
        </p:nvSpPr>
        <p:spPr>
          <a:xfrm>
            <a:off x="457200" y="2646402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1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 Instance Variables (Attributes)</a:t>
            </a:r>
            <a:endParaRPr>
              <a:solidFill>
                <a:srgbClr val="B80000"/>
              </a:solidFill>
            </a:endParaRPr>
          </a:p>
        </p:txBody>
      </p:sp>
      <p:sp>
        <p:nvSpPr>
          <p:cNvPr id="1511" name="Google Shape;1511;p148"/>
          <p:cNvSpPr txBox="1"/>
          <p:nvPr>
            <p:ph idx="1" type="body"/>
          </p:nvPr>
        </p:nvSpPr>
        <p:spPr>
          <a:xfrm>
            <a:off x="457200" y="1600200"/>
            <a:ext cx="377735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fuel;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string model;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Car() {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fuel = 0;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model = “”;}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Premium Vector | Blue car icon. cute cartoon toy. city vehicle isolated on white  background" id="1512" name="Google Shape;1512;p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513" name="Google Shape;1513;p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514" name="Google Shape;1514;p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422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5" name="Google Shape;1515;p148"/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148"/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148"/>
          <p:cNvSpPr txBox="1"/>
          <p:nvPr/>
        </p:nvSpPr>
        <p:spPr>
          <a:xfrm>
            <a:off x="7025515" y="6452359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148"/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fuel=50;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9" name="Google Shape;1519;p148"/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fuel=30;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0" name="Google Shape;1520;p148"/>
          <p:cNvSpPr txBox="1"/>
          <p:nvPr/>
        </p:nvSpPr>
        <p:spPr>
          <a:xfrm>
            <a:off x="6604964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1" name="Google Shape;1521;p148"/>
          <p:cNvSpPr txBox="1"/>
          <p:nvPr/>
        </p:nvSpPr>
        <p:spPr>
          <a:xfrm>
            <a:off x="4609426" y="1600201"/>
            <a:ext cx="3958770" cy="304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car1, car2, car3;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//assume class has a setter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.setFuel(50);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.setFuel(30);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.setFuel(84);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2" name="Google Shape;1522;p148"/>
          <p:cNvSpPr txBox="1"/>
          <p:nvPr/>
        </p:nvSpPr>
        <p:spPr>
          <a:xfrm>
            <a:off x="457200" y="2646402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 Example</a:t>
            </a:r>
            <a:endParaRPr/>
          </a:p>
        </p:txBody>
      </p:sp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Rectangle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width;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length;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displayWidth();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displayLength();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displayArea();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0" name="Google Shape;310;p50"/>
          <p:cNvSpPr/>
          <p:nvPr/>
        </p:nvSpPr>
        <p:spPr>
          <a:xfrm>
            <a:off x="4587875" y="2522538"/>
            <a:ext cx="381000" cy="76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0"/>
          <p:cNvSpPr/>
          <p:nvPr/>
        </p:nvSpPr>
        <p:spPr>
          <a:xfrm>
            <a:off x="4587875" y="3756025"/>
            <a:ext cx="381000" cy="137636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0"/>
          <p:cNvSpPr txBox="1"/>
          <p:nvPr/>
        </p:nvSpPr>
        <p:spPr>
          <a:xfrm>
            <a:off x="5124450" y="2667000"/>
            <a:ext cx="2590800" cy="19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 (attributes)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0"/>
          <p:cNvSpPr/>
          <p:nvPr/>
        </p:nvSpPr>
        <p:spPr>
          <a:xfrm>
            <a:off x="4267200" y="0"/>
            <a:ext cx="4640263" cy="2392363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E5E5E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values define the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 in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define the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behavior of objects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0"/>
          <p:cNvSpPr/>
          <p:nvPr/>
        </p:nvSpPr>
        <p:spPr>
          <a:xfrm>
            <a:off x="2857500" y="6126163"/>
            <a:ext cx="1833563" cy="549275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= 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0"/>
          <p:cNvSpPr/>
          <p:nvPr/>
        </p:nvSpPr>
        <p:spPr>
          <a:xfrm>
            <a:off x="5097463" y="5697538"/>
            <a:ext cx="2035175" cy="977900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= 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0"/>
          <p:cNvSpPr/>
          <p:nvPr/>
        </p:nvSpPr>
        <p:spPr>
          <a:xfrm>
            <a:off x="7540625" y="4602163"/>
            <a:ext cx="1366838" cy="2073275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= 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 Instance Variables (Attributes)</a:t>
            </a:r>
            <a:endParaRPr>
              <a:solidFill>
                <a:srgbClr val="B80000"/>
              </a:solidFill>
            </a:endParaRPr>
          </a:p>
        </p:txBody>
      </p:sp>
      <p:sp>
        <p:nvSpPr>
          <p:cNvPr id="1529" name="Google Shape;1529;p149"/>
          <p:cNvSpPr txBox="1"/>
          <p:nvPr>
            <p:ph idx="1" type="body"/>
          </p:nvPr>
        </p:nvSpPr>
        <p:spPr>
          <a:xfrm>
            <a:off x="457200" y="1600200"/>
            <a:ext cx="377735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fuel;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string model;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Car() {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fuel = 0;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model = “”;}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Premium Vector | Blue car icon. cute cartoon toy. city vehicle isolated on white  background" id="1530" name="Google Shape;1530;p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531" name="Google Shape;1531;p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532" name="Google Shape;1532;p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422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533" name="Google Shape;1533;p149"/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p149"/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149"/>
          <p:cNvSpPr txBox="1"/>
          <p:nvPr/>
        </p:nvSpPr>
        <p:spPr>
          <a:xfrm>
            <a:off x="7025515" y="6452359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149"/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fuel=50;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7" name="Google Shape;1537;p149"/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fuel=30;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8" name="Google Shape;1538;p149"/>
          <p:cNvSpPr txBox="1"/>
          <p:nvPr/>
        </p:nvSpPr>
        <p:spPr>
          <a:xfrm>
            <a:off x="6604964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fuel=84;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9" name="Google Shape;1539;p149"/>
          <p:cNvSpPr txBox="1"/>
          <p:nvPr/>
        </p:nvSpPr>
        <p:spPr>
          <a:xfrm>
            <a:off x="4609426" y="1600201"/>
            <a:ext cx="3958770" cy="304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car1, car2, car3;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//assume class has a setter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.setFuel(50);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.setFuel(30);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.setFuel(84);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0" name="Google Shape;1540;p149"/>
          <p:cNvSpPr/>
          <p:nvPr/>
        </p:nvSpPr>
        <p:spPr>
          <a:xfrm>
            <a:off x="5482547" y="6927"/>
            <a:ext cx="3552672" cy="1752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class object has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its own copy of the class’s member variables. 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149"/>
          <p:cNvSpPr txBox="1"/>
          <p:nvPr/>
        </p:nvSpPr>
        <p:spPr>
          <a:xfrm>
            <a:off x="457200" y="2646402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1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>
                <a:solidFill>
                  <a:srgbClr val="B80000"/>
                </a:solidFill>
              </a:rPr>
              <a:t> </a:t>
            </a:r>
            <a:r>
              <a:rPr lang="en-US"/>
              <a:t>Class Members</a:t>
            </a:r>
            <a:endParaRPr>
              <a:solidFill>
                <a:srgbClr val="B80000"/>
              </a:solidFill>
            </a:endParaRPr>
          </a:p>
        </p:txBody>
      </p:sp>
      <p:sp>
        <p:nvSpPr>
          <p:cNvPr id="1548" name="Google Shape;1548;p1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members include </a:t>
            </a:r>
            <a:r>
              <a:rPr lang="en-US">
                <a:solidFill>
                  <a:srgbClr val="0070C0"/>
                </a:solidFill>
              </a:rPr>
              <a:t>instance variables </a:t>
            </a:r>
            <a:r>
              <a:rPr lang="en-US"/>
              <a:t>and </a:t>
            </a:r>
            <a:r>
              <a:rPr lang="en-US">
                <a:solidFill>
                  <a:srgbClr val="0070C0"/>
                </a:solidFill>
              </a:rPr>
              <a:t>functions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It is possible to create a member variable or member function that does </a:t>
            </a:r>
            <a:r>
              <a:rPr b="1" i="1" lang="en-US" u="sng"/>
              <a:t>not belong to any instance of a class</a:t>
            </a:r>
            <a:r>
              <a:rPr lang="en-US"/>
              <a:t>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Such members are known as a </a:t>
            </a:r>
            <a:r>
              <a:rPr lang="en-US">
                <a:solidFill>
                  <a:srgbClr val="FF0000"/>
                </a:solidFill>
              </a:rPr>
              <a:t>static member variables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static member functions</a:t>
            </a:r>
            <a:r>
              <a:rPr lang="en-US"/>
              <a:t>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You can think of </a:t>
            </a:r>
            <a:r>
              <a:rPr lang="en-US">
                <a:solidFill>
                  <a:srgbClr val="0070C0"/>
                </a:solidFill>
              </a:rPr>
              <a:t>static class members </a:t>
            </a:r>
            <a:r>
              <a:rPr lang="en-US"/>
              <a:t>as </a:t>
            </a:r>
            <a:r>
              <a:rPr lang="en-US">
                <a:solidFill>
                  <a:srgbClr val="0070C0"/>
                </a:solidFill>
              </a:rPr>
              <a:t>belonging to the class</a:t>
            </a:r>
            <a:r>
              <a:rPr lang="en-US"/>
              <a:t> instead of to an instance of the class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>
                <a:solidFill>
                  <a:srgbClr val="B80000"/>
                </a:solidFill>
              </a:rPr>
              <a:t> </a:t>
            </a:r>
            <a:r>
              <a:rPr lang="en-US"/>
              <a:t>Member Variables</a:t>
            </a:r>
            <a:endParaRPr>
              <a:solidFill>
                <a:srgbClr val="B80000"/>
              </a:solidFill>
            </a:endParaRPr>
          </a:p>
        </p:txBody>
      </p:sp>
      <p:sp>
        <p:nvSpPr>
          <p:cNvPr id="1555" name="Google Shape;1555;p1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When a member variable is </a:t>
            </a:r>
            <a:r>
              <a:rPr b="1" i="1" lang="en-US"/>
              <a:t>static</a:t>
            </a:r>
            <a:r>
              <a:rPr lang="en-US"/>
              <a:t>, there will be </a:t>
            </a:r>
            <a:r>
              <a:rPr lang="en-US">
                <a:solidFill>
                  <a:srgbClr val="FF0000"/>
                </a:solidFill>
              </a:rPr>
              <a:t>only one copy</a:t>
            </a:r>
            <a:r>
              <a:rPr lang="en-US"/>
              <a:t> of it in memory, regardless of the </a:t>
            </a:r>
            <a:r>
              <a:rPr lang="en-US">
                <a:solidFill>
                  <a:srgbClr val="0070C0"/>
                </a:solidFill>
              </a:rPr>
              <a:t>number of instances of the class that might exist</a:t>
            </a:r>
            <a:r>
              <a:rPr lang="en-US"/>
              <a:t>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 single copy of a class’s static member variable is </a:t>
            </a:r>
            <a:r>
              <a:rPr lang="en-US">
                <a:solidFill>
                  <a:srgbClr val="0070C0"/>
                </a:solidFill>
              </a:rPr>
              <a:t>shared by all objects of the class</a:t>
            </a:r>
            <a:endParaRPr>
              <a:solidFill>
                <a:srgbClr val="0070C0"/>
              </a:solidFill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Static member variables exist even if </a:t>
            </a:r>
            <a:r>
              <a:rPr lang="en-US">
                <a:solidFill>
                  <a:srgbClr val="0070C0"/>
                </a:solidFill>
              </a:rPr>
              <a:t>no instances (objects) of the class exist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152"/>
          <p:cNvSpPr txBox="1"/>
          <p:nvPr>
            <p:ph idx="1" type="body"/>
          </p:nvPr>
        </p:nvSpPr>
        <p:spPr>
          <a:xfrm>
            <a:off x="457200" y="228600"/>
            <a:ext cx="4677176" cy="5897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fuel;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string model;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int totalCars;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Car() {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fuel = 0;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model = “”; 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::totalCars;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562" name="Google Shape;1562;p152"/>
          <p:cNvSpPr txBox="1"/>
          <p:nvPr/>
        </p:nvSpPr>
        <p:spPr>
          <a:xfrm>
            <a:off x="5327334" y="228600"/>
            <a:ext cx="3399442" cy="4169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car1,car2,car3;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mium Vector | Blue car icon. cute cartoon toy. city vehicle isolated on white  background" id="1563" name="Google Shape;1563;p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564" name="Google Shape;1564;p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565" name="Google Shape;1565;p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422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566" name="Google Shape;1566;p152"/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152"/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152"/>
          <p:cNvSpPr txBox="1"/>
          <p:nvPr/>
        </p:nvSpPr>
        <p:spPr>
          <a:xfrm>
            <a:off x="7025515" y="6452359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152"/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0" name="Google Shape;1570;p152"/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1" name="Google Shape;1571;p152"/>
          <p:cNvSpPr txBox="1"/>
          <p:nvPr/>
        </p:nvSpPr>
        <p:spPr>
          <a:xfrm>
            <a:off x="6604964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2" name="Google Shape;1572;p152"/>
          <p:cNvSpPr txBox="1"/>
          <p:nvPr/>
        </p:nvSpPr>
        <p:spPr>
          <a:xfrm>
            <a:off x="4269216" y="3626711"/>
            <a:ext cx="2040943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totalCars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(static)</a:t>
            </a:r>
            <a:endParaRPr b="1" i="1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3" name="Google Shape;1573;p152"/>
          <p:cNvCxnSpPr>
            <a:stCxn id="1569" idx="0"/>
          </p:cNvCxnSpPr>
          <p:nvPr/>
        </p:nvCxnSpPr>
        <p:spPr>
          <a:xfrm flipH="1" rot="10800000">
            <a:off x="1607758" y="4216870"/>
            <a:ext cx="2621400" cy="65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574" name="Google Shape;1574;p152"/>
          <p:cNvCxnSpPr>
            <a:stCxn id="1571" idx="0"/>
          </p:cNvCxnSpPr>
          <p:nvPr/>
        </p:nvCxnSpPr>
        <p:spPr>
          <a:xfrm rot="10800000">
            <a:off x="6347864" y="4269116"/>
            <a:ext cx="1209600" cy="61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575" name="Google Shape;1575;p152"/>
          <p:cNvCxnSpPr/>
          <p:nvPr/>
        </p:nvCxnSpPr>
        <p:spPr>
          <a:xfrm flipH="1" rot="10800000">
            <a:off x="4914762" y="4486030"/>
            <a:ext cx="412572" cy="583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576" name="Google Shape;1576;p152"/>
          <p:cNvSpPr txBox="1"/>
          <p:nvPr/>
        </p:nvSpPr>
        <p:spPr>
          <a:xfrm>
            <a:off x="457200" y="1752600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153"/>
          <p:cNvSpPr txBox="1"/>
          <p:nvPr>
            <p:ph idx="1" type="body"/>
          </p:nvPr>
        </p:nvSpPr>
        <p:spPr>
          <a:xfrm>
            <a:off x="457200" y="228600"/>
            <a:ext cx="4677176" cy="5897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fuel;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string model;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int totalCars;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Car() {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fuel = 0;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model = “”;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totalCars++;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::totalCars;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583" name="Google Shape;1583;p153"/>
          <p:cNvSpPr txBox="1"/>
          <p:nvPr/>
        </p:nvSpPr>
        <p:spPr>
          <a:xfrm>
            <a:off x="5327334" y="228600"/>
            <a:ext cx="3399442" cy="4169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car1,car2,car3;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mium Vector | Blue car icon. cute cartoon toy. city vehicle isolated on white  background" id="1584" name="Google Shape;1584;p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Google Shape;1585;p153"/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153"/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7" name="Google Shape;1587;p153"/>
          <p:cNvSpPr txBox="1"/>
          <p:nvPr/>
        </p:nvSpPr>
        <p:spPr>
          <a:xfrm>
            <a:off x="4269216" y="3626711"/>
            <a:ext cx="2040943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totalCars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(static)</a:t>
            </a:r>
            <a:endParaRPr b="1" i="1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8" name="Google Shape;1588;p153"/>
          <p:cNvCxnSpPr>
            <a:stCxn id="1586" idx="0"/>
          </p:cNvCxnSpPr>
          <p:nvPr/>
        </p:nvCxnSpPr>
        <p:spPr>
          <a:xfrm flipH="1" rot="10800000">
            <a:off x="1607758" y="4216870"/>
            <a:ext cx="2621400" cy="65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589" name="Google Shape;1589;p153"/>
          <p:cNvSpPr txBox="1"/>
          <p:nvPr/>
        </p:nvSpPr>
        <p:spPr>
          <a:xfrm>
            <a:off x="457200" y="1752600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54"/>
          <p:cNvSpPr txBox="1"/>
          <p:nvPr>
            <p:ph idx="1" type="body"/>
          </p:nvPr>
        </p:nvSpPr>
        <p:spPr>
          <a:xfrm>
            <a:off x="457200" y="228600"/>
            <a:ext cx="4677176" cy="5897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fuel;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string model;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int totalCars;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Car() {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fuel = 0;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model = “”;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totalCars++;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::totalCars;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596" name="Google Shape;1596;p154"/>
          <p:cNvSpPr txBox="1"/>
          <p:nvPr/>
        </p:nvSpPr>
        <p:spPr>
          <a:xfrm>
            <a:off x="5327334" y="228600"/>
            <a:ext cx="3399442" cy="4169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car1,car2,car3;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mium Vector | Blue car icon. cute cartoon toy. city vehicle isolated on white  background" id="1597" name="Google Shape;1597;p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598" name="Google Shape;1598;p154"/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154"/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0" name="Google Shape;1600;p154"/>
          <p:cNvSpPr txBox="1"/>
          <p:nvPr/>
        </p:nvSpPr>
        <p:spPr>
          <a:xfrm>
            <a:off x="4269216" y="3626711"/>
            <a:ext cx="2040943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totalCars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(static)</a:t>
            </a:r>
            <a:endParaRPr b="1" i="1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1" name="Google Shape;1601;p154"/>
          <p:cNvCxnSpPr>
            <a:stCxn id="1599" idx="0"/>
          </p:cNvCxnSpPr>
          <p:nvPr/>
        </p:nvCxnSpPr>
        <p:spPr>
          <a:xfrm flipH="1" rot="10800000">
            <a:off x="1607758" y="4216870"/>
            <a:ext cx="2621400" cy="65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602" name="Google Shape;1602;p154"/>
          <p:cNvSpPr txBox="1"/>
          <p:nvPr/>
        </p:nvSpPr>
        <p:spPr>
          <a:xfrm>
            <a:off x="457200" y="1752600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155"/>
          <p:cNvSpPr txBox="1"/>
          <p:nvPr>
            <p:ph idx="1" type="body"/>
          </p:nvPr>
        </p:nvSpPr>
        <p:spPr>
          <a:xfrm>
            <a:off x="457200" y="228600"/>
            <a:ext cx="4677176" cy="5897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fuel;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string model;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int totalCars;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Car() {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fuel = 0;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model = “”;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totalCars++;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::totalCars;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609" name="Google Shape;1609;p155"/>
          <p:cNvSpPr txBox="1"/>
          <p:nvPr/>
        </p:nvSpPr>
        <p:spPr>
          <a:xfrm>
            <a:off x="5327334" y="228600"/>
            <a:ext cx="3399442" cy="4169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car1,car2,car3;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mium Vector | Blue car icon. cute cartoon toy. city vehicle isolated on white  background" id="1610" name="Google Shape;1610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611" name="Google Shape;1611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612" name="Google Shape;1612;p155"/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155"/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155"/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5" name="Google Shape;1615;p155"/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6" name="Google Shape;1616;p155"/>
          <p:cNvSpPr txBox="1"/>
          <p:nvPr/>
        </p:nvSpPr>
        <p:spPr>
          <a:xfrm>
            <a:off x="4269216" y="3626711"/>
            <a:ext cx="2040943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totalCars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(static)</a:t>
            </a:r>
            <a:endParaRPr b="1" i="1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7" name="Google Shape;1617;p155"/>
          <p:cNvCxnSpPr>
            <a:stCxn id="1614" idx="0"/>
          </p:cNvCxnSpPr>
          <p:nvPr/>
        </p:nvCxnSpPr>
        <p:spPr>
          <a:xfrm flipH="1" rot="10800000">
            <a:off x="1607758" y="4216870"/>
            <a:ext cx="2621400" cy="65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618" name="Google Shape;1618;p155"/>
          <p:cNvCxnSpPr/>
          <p:nvPr/>
        </p:nvCxnSpPr>
        <p:spPr>
          <a:xfrm flipH="1" rot="10800000">
            <a:off x="4914762" y="4486030"/>
            <a:ext cx="412572" cy="583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619" name="Google Shape;1619;p155"/>
          <p:cNvSpPr txBox="1"/>
          <p:nvPr/>
        </p:nvSpPr>
        <p:spPr>
          <a:xfrm>
            <a:off x="457200" y="1752600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156"/>
          <p:cNvSpPr txBox="1"/>
          <p:nvPr>
            <p:ph idx="1" type="body"/>
          </p:nvPr>
        </p:nvSpPr>
        <p:spPr>
          <a:xfrm>
            <a:off x="457200" y="228600"/>
            <a:ext cx="4677176" cy="5897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fuel;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string model;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int totalCars;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Car() {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fuel = 0;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model = “”;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totalCars++;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::totalCars;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626" name="Google Shape;1626;p156"/>
          <p:cNvSpPr txBox="1"/>
          <p:nvPr/>
        </p:nvSpPr>
        <p:spPr>
          <a:xfrm>
            <a:off x="5327334" y="228600"/>
            <a:ext cx="3399442" cy="4169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car1,car2,car3;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mium Vector | Blue car icon. cute cartoon toy. city vehicle isolated on white  background" id="1627" name="Google Shape;1627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628" name="Google Shape;1628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156"/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156"/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156"/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2" name="Google Shape;1632;p156"/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3" name="Google Shape;1633;p156"/>
          <p:cNvSpPr txBox="1"/>
          <p:nvPr/>
        </p:nvSpPr>
        <p:spPr>
          <a:xfrm>
            <a:off x="4269216" y="3626711"/>
            <a:ext cx="2040943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totalCars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(static)</a:t>
            </a:r>
            <a:endParaRPr b="1" i="1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4" name="Google Shape;1634;p156"/>
          <p:cNvCxnSpPr>
            <a:stCxn id="1631" idx="0"/>
          </p:cNvCxnSpPr>
          <p:nvPr/>
        </p:nvCxnSpPr>
        <p:spPr>
          <a:xfrm flipH="1" rot="10800000">
            <a:off x="1607758" y="4216870"/>
            <a:ext cx="2621400" cy="65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635" name="Google Shape;1635;p156"/>
          <p:cNvCxnSpPr/>
          <p:nvPr/>
        </p:nvCxnSpPr>
        <p:spPr>
          <a:xfrm flipH="1" rot="10800000">
            <a:off x="4914762" y="4486030"/>
            <a:ext cx="412572" cy="583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636" name="Google Shape;1636;p156"/>
          <p:cNvSpPr txBox="1"/>
          <p:nvPr/>
        </p:nvSpPr>
        <p:spPr>
          <a:xfrm>
            <a:off x="457200" y="1752600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157"/>
          <p:cNvSpPr txBox="1"/>
          <p:nvPr>
            <p:ph idx="1" type="body"/>
          </p:nvPr>
        </p:nvSpPr>
        <p:spPr>
          <a:xfrm>
            <a:off x="457200" y="228600"/>
            <a:ext cx="4677176" cy="5897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fuel;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string model;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int totalCars;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Car() {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fuel = 0;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model = “”;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totalCars++;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::totalCars;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643" name="Google Shape;1643;p157"/>
          <p:cNvSpPr txBox="1"/>
          <p:nvPr/>
        </p:nvSpPr>
        <p:spPr>
          <a:xfrm>
            <a:off x="5327334" y="228600"/>
            <a:ext cx="3399442" cy="4169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car1,car2,car3;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mium Vector | Blue car icon. cute cartoon toy. city vehicle isolated on white  background" id="1644" name="Google Shape;1644;p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645" name="Google Shape;1645;p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646" name="Google Shape;1646;p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422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p157"/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157"/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157"/>
          <p:cNvSpPr txBox="1"/>
          <p:nvPr/>
        </p:nvSpPr>
        <p:spPr>
          <a:xfrm>
            <a:off x="7025515" y="6452359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157"/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1" name="Google Shape;1651;p157"/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2" name="Google Shape;1652;p157"/>
          <p:cNvSpPr txBox="1"/>
          <p:nvPr/>
        </p:nvSpPr>
        <p:spPr>
          <a:xfrm>
            <a:off x="6604964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3" name="Google Shape;1653;p157"/>
          <p:cNvSpPr txBox="1"/>
          <p:nvPr/>
        </p:nvSpPr>
        <p:spPr>
          <a:xfrm>
            <a:off x="4269216" y="3626711"/>
            <a:ext cx="2040943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totalCars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(static)</a:t>
            </a:r>
            <a:endParaRPr b="1" i="1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4" name="Google Shape;1654;p157"/>
          <p:cNvCxnSpPr>
            <a:stCxn id="1650" idx="0"/>
          </p:cNvCxnSpPr>
          <p:nvPr/>
        </p:nvCxnSpPr>
        <p:spPr>
          <a:xfrm flipH="1" rot="10800000">
            <a:off x="1607758" y="4216870"/>
            <a:ext cx="2621400" cy="65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655" name="Google Shape;1655;p157"/>
          <p:cNvCxnSpPr>
            <a:stCxn id="1652" idx="0"/>
          </p:cNvCxnSpPr>
          <p:nvPr/>
        </p:nvCxnSpPr>
        <p:spPr>
          <a:xfrm rot="10800000">
            <a:off x="6347864" y="4269116"/>
            <a:ext cx="1209600" cy="61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656" name="Google Shape;1656;p157"/>
          <p:cNvCxnSpPr/>
          <p:nvPr/>
        </p:nvCxnSpPr>
        <p:spPr>
          <a:xfrm flipH="1" rot="10800000">
            <a:off x="4914762" y="4486030"/>
            <a:ext cx="412572" cy="583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657" name="Google Shape;1657;p157"/>
          <p:cNvSpPr txBox="1"/>
          <p:nvPr/>
        </p:nvSpPr>
        <p:spPr>
          <a:xfrm>
            <a:off x="457200" y="1752600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58"/>
          <p:cNvSpPr txBox="1"/>
          <p:nvPr>
            <p:ph idx="1" type="body"/>
          </p:nvPr>
        </p:nvSpPr>
        <p:spPr>
          <a:xfrm>
            <a:off x="457200" y="228600"/>
            <a:ext cx="4677176" cy="5897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fuel;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string model;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int totalCars;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Car() {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fuel = 0;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model = “”;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totalCars++;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::totalCars;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664" name="Google Shape;1664;p158"/>
          <p:cNvSpPr txBox="1"/>
          <p:nvPr/>
        </p:nvSpPr>
        <p:spPr>
          <a:xfrm>
            <a:off x="5327334" y="228600"/>
            <a:ext cx="3399442" cy="4169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car1,car2,car3;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mium Vector | Blue car icon. cute cartoon toy. city vehicle isolated on white  background" id="1665" name="Google Shape;1665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00600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666" name="Google Shape;1666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780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Blue car icon. cute cartoon toy. city vehicle isolated on white  background" id="1667" name="Google Shape;1667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422" y="4828922"/>
            <a:ext cx="3015642" cy="162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668" name="Google Shape;1668;p158"/>
          <p:cNvSpPr txBox="1"/>
          <p:nvPr/>
        </p:nvSpPr>
        <p:spPr>
          <a:xfrm>
            <a:off x="1098093" y="6375765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158"/>
          <p:cNvSpPr txBox="1"/>
          <p:nvPr/>
        </p:nvSpPr>
        <p:spPr>
          <a:xfrm>
            <a:off x="4009873" y="6375766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158"/>
          <p:cNvSpPr txBox="1"/>
          <p:nvPr/>
        </p:nvSpPr>
        <p:spPr>
          <a:xfrm>
            <a:off x="7025515" y="6452359"/>
            <a:ext cx="8194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158"/>
          <p:cNvSpPr txBox="1"/>
          <p:nvPr/>
        </p:nvSpPr>
        <p:spPr>
          <a:xfrm>
            <a:off x="655258" y="4872070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2" name="Google Shape;1672;p158"/>
          <p:cNvSpPr txBox="1"/>
          <p:nvPr/>
        </p:nvSpPr>
        <p:spPr>
          <a:xfrm>
            <a:off x="3601870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3" name="Google Shape;1673;p158"/>
          <p:cNvSpPr txBox="1"/>
          <p:nvPr/>
        </p:nvSpPr>
        <p:spPr>
          <a:xfrm>
            <a:off x="6604964" y="4880816"/>
            <a:ext cx="1905000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fuel=0;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model=“”;</a:t>
            </a:r>
            <a:endParaRPr b="1" i="0" sz="2400" u="none" cap="none" strike="noStrike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4" name="Google Shape;1674;p158"/>
          <p:cNvSpPr txBox="1"/>
          <p:nvPr/>
        </p:nvSpPr>
        <p:spPr>
          <a:xfrm>
            <a:off x="4269216" y="3626711"/>
            <a:ext cx="2040943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totalCars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(static)</a:t>
            </a:r>
            <a:endParaRPr b="1" i="1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5" name="Google Shape;1675;p158"/>
          <p:cNvCxnSpPr>
            <a:stCxn id="1671" idx="0"/>
          </p:cNvCxnSpPr>
          <p:nvPr/>
        </p:nvCxnSpPr>
        <p:spPr>
          <a:xfrm flipH="1" rot="10800000">
            <a:off x="1607758" y="4216870"/>
            <a:ext cx="2621400" cy="65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676" name="Google Shape;1676;p158"/>
          <p:cNvCxnSpPr>
            <a:stCxn id="1673" idx="0"/>
          </p:cNvCxnSpPr>
          <p:nvPr/>
        </p:nvCxnSpPr>
        <p:spPr>
          <a:xfrm rot="10800000">
            <a:off x="6347864" y="4269116"/>
            <a:ext cx="1209600" cy="61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677" name="Google Shape;1677;p158"/>
          <p:cNvCxnSpPr/>
          <p:nvPr/>
        </p:nvCxnSpPr>
        <p:spPr>
          <a:xfrm flipH="1" rot="10800000">
            <a:off x="4914762" y="4486030"/>
            <a:ext cx="412572" cy="583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678" name="Google Shape;1678;p158"/>
          <p:cNvSpPr txBox="1"/>
          <p:nvPr/>
        </p:nvSpPr>
        <p:spPr>
          <a:xfrm>
            <a:off x="457200" y="1752600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Defining an Instance of a Class</a:t>
            </a:r>
            <a:endParaRPr/>
          </a:p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 object is an </a:t>
            </a:r>
            <a:r>
              <a:rPr lang="en-US">
                <a:solidFill>
                  <a:srgbClr val="0070C0"/>
                </a:solidFill>
              </a:rPr>
              <a:t>instance of a class</a:t>
            </a:r>
            <a:r>
              <a:rPr lang="en-US"/>
              <a:t>, to create an object: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None/>
            </a:pPr>
            <a:r>
              <a:rPr lang="en-US"/>
              <a:t>	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objectName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Char char="•"/>
            </a:pPr>
            <a:r>
              <a:rPr lang="en-US"/>
              <a:t>Every object has a </a:t>
            </a:r>
            <a:r>
              <a:rPr lang="en-US">
                <a:solidFill>
                  <a:srgbClr val="0070C0"/>
                </a:solidFill>
              </a:rPr>
              <a:t>unique identity, its own state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ython Object-Oriented Programming (OOP) – PYnative" id="324" name="Google Shape;32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825" y="4070350"/>
            <a:ext cx="35623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1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>
                <a:solidFill>
                  <a:srgbClr val="B80000"/>
                </a:solidFill>
              </a:rPr>
              <a:t> </a:t>
            </a:r>
            <a:r>
              <a:rPr lang="en-US"/>
              <a:t>Member Variables</a:t>
            </a:r>
            <a:endParaRPr>
              <a:solidFill>
                <a:srgbClr val="B80000"/>
              </a:solidFill>
            </a:endParaRPr>
          </a:p>
        </p:txBody>
      </p:sp>
      <p:sp>
        <p:nvSpPr>
          <p:cNvPr id="1685" name="Google Shape;1685;p1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70C0"/>
                </a:solidFill>
              </a:rPr>
              <a:t>Shared by all objects of a class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Efficient, when a </a:t>
            </a:r>
            <a:r>
              <a:rPr lang="en-US">
                <a:solidFill>
                  <a:srgbClr val="FF0000"/>
                </a:solidFill>
              </a:rPr>
              <a:t>single copy of data is enough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the static variable has to be updated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May seems like global variables, but </a:t>
            </a:r>
            <a:r>
              <a:rPr lang="en-US">
                <a:solidFill>
                  <a:srgbClr val="0070C0"/>
                </a:solidFill>
              </a:rPr>
              <a:t>have class scope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</a:t>
            </a:r>
            <a:r>
              <a:rPr lang="en-US">
                <a:solidFill>
                  <a:srgbClr val="FF0000"/>
                </a:solidFill>
              </a:rPr>
              <a:t>accessible to objects of same class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Exist even if </a:t>
            </a:r>
            <a:r>
              <a:rPr lang="en-US">
                <a:solidFill>
                  <a:srgbClr val="0070C0"/>
                </a:solidFill>
              </a:rPr>
              <a:t>no instances (objects) of the class exist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Can be </a:t>
            </a:r>
            <a:r>
              <a:rPr lang="en-US">
                <a:solidFill>
                  <a:srgbClr val="0070C0"/>
                </a:solidFill>
              </a:rPr>
              <a:t>public</a:t>
            </a:r>
            <a:r>
              <a:rPr lang="en-US"/>
              <a:t> or </a:t>
            </a:r>
            <a:r>
              <a:rPr lang="en-US">
                <a:solidFill>
                  <a:srgbClr val="0070C0"/>
                </a:solidFill>
              </a:rPr>
              <a:t>private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Member Variables</a:t>
            </a:r>
            <a:endParaRPr>
              <a:solidFill>
                <a:srgbClr val="B80000"/>
              </a:solidFill>
            </a:endParaRPr>
          </a:p>
        </p:txBody>
      </p:sp>
      <p:sp>
        <p:nvSpPr>
          <p:cNvPr id="1692" name="Google Shape;1692;p1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/>
              <a:t>Two-Step Procedure: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0070C0"/>
                </a:solidFill>
              </a:rPr>
              <a:t>Declare (Inside Class):    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static int radius;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0070C0"/>
                </a:solidFill>
              </a:rPr>
              <a:t>Define (Outside Class):   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int Circle::radius;</a:t>
            </a:r>
            <a:endParaRPr/>
          </a:p>
          <a:p>
            <a:pPr indent="-361950" lvl="1" marL="9715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Static Variables</a:t>
            </a:r>
            <a:endParaRPr/>
          </a:p>
          <a:p>
            <a:pPr indent="-514350" lvl="1" marL="9715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Default Initialization: 0 or Null (for pointers)</a:t>
            </a:r>
            <a:endParaRPr/>
          </a:p>
          <a:p>
            <a:pPr indent="-514350" lvl="1" marL="9715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Initialization: user defined value</a:t>
            </a:r>
            <a:endParaRPr/>
          </a:p>
          <a:p>
            <a:pPr indent="-514350" lvl="1" marL="9715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Initialization is made just once, at compile time.</a:t>
            </a:r>
            <a:endParaRPr/>
          </a:p>
          <a:p>
            <a:pPr indent="-514350" lvl="1" marL="9715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Accessibility: Private or Public</a:t>
            </a:r>
            <a:endParaRPr/>
          </a:p>
          <a:p>
            <a:pPr indent="-361950" lvl="1" marL="9715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2C14DE"/>
              </a:solidFill>
            </a:endParaRPr>
          </a:p>
          <a:p>
            <a:pPr indent="-361950" lvl="1" marL="9715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2C14DE"/>
              </a:solidFill>
            </a:endParaRPr>
          </a:p>
        </p:txBody>
      </p:sp>
      <p:sp>
        <p:nvSpPr>
          <p:cNvPr id="1693" name="Google Shape;1693;p160"/>
          <p:cNvSpPr/>
          <p:nvPr/>
        </p:nvSpPr>
        <p:spPr>
          <a:xfrm>
            <a:off x="4953000" y="0"/>
            <a:ext cx="3962400" cy="2209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external definition statement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causes the variable to be created in memory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is required.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-US"/>
              <a:t> Member Variables</a:t>
            </a:r>
            <a:endParaRPr/>
          </a:p>
        </p:txBody>
      </p:sp>
      <p:sp>
        <p:nvSpPr>
          <p:cNvPr id="1700" name="Google Shape;1700;p161"/>
          <p:cNvSpPr txBox="1"/>
          <p:nvPr>
            <p:ph idx="1" type="body"/>
          </p:nvPr>
        </p:nvSpPr>
        <p:spPr>
          <a:xfrm>
            <a:off x="457200" y="16002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57200" lvl="1" marL="5413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Can be accessed using </a:t>
            </a:r>
            <a:r>
              <a:rPr lang="en-US" sz="2600">
                <a:solidFill>
                  <a:srgbClr val="0070C0"/>
                </a:solidFill>
              </a:rPr>
              <a:t>class name</a:t>
            </a:r>
            <a:r>
              <a:rPr lang="en-US" sz="2600"/>
              <a:t>:</a:t>
            </a:r>
            <a:endParaRPr/>
          </a:p>
          <a:p>
            <a:pPr indent="0" lvl="1" marL="84138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/>
              <a:t>	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     cout &lt;&lt; </a:t>
            </a: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::totalCars;</a:t>
            </a:r>
            <a:endParaRPr/>
          </a:p>
          <a:p>
            <a:pPr indent="-228600" lvl="4" marL="205740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600"/>
          </a:p>
          <a:p>
            <a:pPr indent="-457200" lvl="1" marL="541338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Can be accessed via any </a:t>
            </a:r>
            <a:r>
              <a:rPr lang="en-US" sz="2600">
                <a:solidFill>
                  <a:srgbClr val="0070C0"/>
                </a:solidFill>
              </a:rPr>
              <a:t>class’ object</a:t>
            </a:r>
            <a:r>
              <a:rPr lang="en-US" sz="2600"/>
              <a:t>:</a:t>
            </a:r>
            <a:endParaRPr/>
          </a:p>
          <a:p>
            <a:pPr indent="0" lvl="1" marL="84138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/>
              <a:t> 	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     cout &lt;&lt; </a:t>
            </a: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car1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.totalCars;</a:t>
            </a:r>
            <a:endParaRPr/>
          </a:p>
          <a:p>
            <a:pPr indent="0" lvl="1" marL="84138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600"/>
          </a:p>
          <a:p>
            <a:pPr indent="-457200" lvl="1" marL="541338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Can be accessed via </a:t>
            </a:r>
            <a:r>
              <a:rPr lang="en-US" sz="2600">
                <a:solidFill>
                  <a:srgbClr val="0070C0"/>
                </a:solidFill>
              </a:rPr>
              <a:t>Non-Static member functions</a:t>
            </a:r>
            <a:r>
              <a:rPr lang="en-US" sz="2600"/>
              <a:t>:</a:t>
            </a:r>
            <a:endParaRPr/>
          </a:p>
          <a:p>
            <a:pPr indent="-457200" lvl="1" marL="541338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Must create object first</a:t>
            </a:r>
            <a:endParaRPr/>
          </a:p>
          <a:p>
            <a:pPr indent="0" lvl="1" marL="84138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/>
              <a:t>       		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car1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.getCars();</a:t>
            </a:r>
            <a:br>
              <a:rPr lang="en-US" sz="2600"/>
            </a:br>
            <a:endParaRPr sz="2600"/>
          </a:p>
          <a:p>
            <a:pPr indent="-457200" lvl="1" marL="541338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Can be accessed via </a:t>
            </a:r>
            <a:r>
              <a:rPr lang="en-US" sz="2600">
                <a:solidFill>
                  <a:srgbClr val="0070C0"/>
                </a:solidFill>
              </a:rPr>
              <a:t>Static member functions</a:t>
            </a:r>
            <a:r>
              <a:rPr lang="en-US" sz="2600"/>
              <a:t>:</a:t>
            </a:r>
            <a:endParaRPr/>
          </a:p>
          <a:p>
            <a:pPr indent="0" lvl="1" marL="84138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/>
              <a:t>	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::getTotalCars();</a:t>
            </a:r>
            <a:br>
              <a:rPr lang="en-US" sz="26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cout &lt;&lt; </a:t>
            </a: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car1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.getTotalCars(); //public static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27660" lvl="1" marL="541338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27660" lvl="1" marL="541338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156209" lvl="1" marL="74295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4" marL="20574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Private static </a:t>
            </a:r>
            <a:r>
              <a:rPr lang="en-US"/>
              <a:t>Member Variables</a:t>
            </a:r>
            <a:endParaRPr/>
          </a:p>
        </p:txBody>
      </p:sp>
      <p:sp>
        <p:nvSpPr>
          <p:cNvPr id="1707" name="Google Shape;1707;p162"/>
          <p:cNvSpPr txBox="1"/>
          <p:nvPr>
            <p:ph idx="1" type="body"/>
          </p:nvPr>
        </p:nvSpPr>
        <p:spPr>
          <a:xfrm>
            <a:off x="457200" y="16002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57200" lvl="1" marL="5413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Cannot be accessed using </a:t>
            </a:r>
            <a:r>
              <a:rPr lang="en-US" sz="2600">
                <a:solidFill>
                  <a:srgbClr val="0070C0"/>
                </a:solidFill>
              </a:rPr>
              <a:t>class name</a:t>
            </a:r>
            <a:r>
              <a:rPr lang="en-US" sz="2600"/>
              <a:t>:</a:t>
            </a:r>
            <a:endParaRPr/>
          </a:p>
          <a:p>
            <a:pPr indent="0" lvl="1" marL="84138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600">
                <a:solidFill>
                  <a:srgbClr val="FF0000"/>
                </a:solidFill>
              </a:rPr>
              <a:t>       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ERROR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🡪  cout &lt;&lt; </a:t>
            </a: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::totalCars;</a:t>
            </a:r>
            <a:endParaRPr/>
          </a:p>
          <a:p>
            <a:pPr indent="-228600" lvl="4" marL="205740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600"/>
          </a:p>
          <a:p>
            <a:pPr indent="-457200" lvl="1" marL="541338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Cannot be accessed via class' object:</a:t>
            </a:r>
            <a:endParaRPr/>
          </a:p>
          <a:p>
            <a:pPr indent="0" lvl="2" marL="484188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/>
              <a:t>   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ERROR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🡪 cout &lt;&lt; </a:t>
            </a: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car1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.totalCars;</a:t>
            </a:r>
            <a:endParaRPr/>
          </a:p>
          <a:p>
            <a:pPr indent="0" lvl="1" marL="84138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600"/>
          </a:p>
          <a:p>
            <a:pPr indent="-457200" lvl="1" marL="541338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Can be accessed via </a:t>
            </a:r>
            <a:r>
              <a:rPr lang="en-US" sz="2600">
                <a:solidFill>
                  <a:srgbClr val="0070C0"/>
                </a:solidFill>
              </a:rPr>
              <a:t>Non-Static member functions</a:t>
            </a:r>
            <a:r>
              <a:rPr lang="en-US" sz="2600"/>
              <a:t>:</a:t>
            </a:r>
            <a:endParaRPr/>
          </a:p>
          <a:p>
            <a:pPr indent="0" lvl="1" marL="84138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/>
              <a:t>	Must create object first      </a:t>
            </a:r>
            <a:endParaRPr/>
          </a:p>
          <a:p>
            <a:pPr indent="0" lvl="1" marL="84138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cout &lt;&lt; </a:t>
            </a: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car1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.getCars();</a:t>
            </a:r>
            <a:br>
              <a:rPr lang="en-US" sz="2600"/>
            </a:br>
            <a:endParaRPr sz="2600"/>
          </a:p>
          <a:p>
            <a:pPr indent="-457200" lvl="1" marL="541338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Can be accessed via </a:t>
            </a:r>
            <a:r>
              <a:rPr lang="en-US" sz="2600">
                <a:solidFill>
                  <a:srgbClr val="0070C0"/>
                </a:solidFill>
              </a:rPr>
              <a:t>Static member functions</a:t>
            </a:r>
            <a:r>
              <a:rPr lang="en-US" sz="2600"/>
              <a:t>:</a:t>
            </a:r>
            <a:endParaRPr/>
          </a:p>
          <a:p>
            <a:pPr indent="0" lvl="1" marL="84138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/>
              <a:t>     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::getTotalCars();</a:t>
            </a:r>
            <a:endParaRPr/>
          </a:p>
          <a:p>
            <a:pPr indent="0" lvl="1" marL="84138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   cout &lt;&lt; </a:t>
            </a: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car1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.getTotalCars(); //public static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16228" lvl="1" marL="541338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16228" lvl="1" marL="541338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14478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4" marL="20574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1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Member Variables</a:t>
            </a:r>
            <a:endParaRPr>
              <a:solidFill>
                <a:srgbClr val="B80000"/>
              </a:solidFill>
            </a:endParaRPr>
          </a:p>
        </p:txBody>
      </p:sp>
      <p:sp>
        <p:nvSpPr>
          <p:cNvPr id="1714" name="Google Shape;1714;p16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lifetime of a class’s static member variable is the </a:t>
            </a:r>
            <a:r>
              <a:rPr lang="en-US">
                <a:solidFill>
                  <a:srgbClr val="0070C0"/>
                </a:solidFill>
              </a:rPr>
              <a:t>lifetime of the program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This means that a class’s static member variables come into existence </a:t>
            </a:r>
            <a:r>
              <a:rPr lang="en-US">
                <a:solidFill>
                  <a:srgbClr val="0070C0"/>
                </a:solidFill>
              </a:rPr>
              <a:t>before any instances of the class </a:t>
            </a:r>
            <a:r>
              <a:rPr lang="en-US"/>
              <a:t>are created </a:t>
            </a:r>
            <a:endParaRPr b="1" sz="3000"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2C14DE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Member Functions</a:t>
            </a:r>
            <a:endParaRPr>
              <a:solidFill>
                <a:srgbClr val="B80000"/>
              </a:solidFill>
            </a:endParaRPr>
          </a:p>
        </p:txBody>
      </p:sp>
      <p:sp>
        <p:nvSpPr>
          <p:cNvPr id="1721" name="Google Shape;1721;p1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Static member functions can operate only on </a:t>
            </a:r>
            <a:r>
              <a:rPr lang="en-US">
                <a:solidFill>
                  <a:srgbClr val="0070C0"/>
                </a:solidFill>
              </a:rPr>
              <a:t>static member variables</a:t>
            </a:r>
            <a:r>
              <a:rPr lang="en-US"/>
              <a:t>. </a:t>
            </a:r>
            <a:endParaRPr/>
          </a:p>
          <a:p>
            <a:pPr indent="-190500" lvl="0" marL="400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400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can think of static member functions as </a:t>
            </a:r>
            <a:r>
              <a:rPr lang="en-US">
                <a:solidFill>
                  <a:srgbClr val="0070C0"/>
                </a:solidFill>
              </a:rPr>
              <a:t>belonging to the class</a:t>
            </a:r>
            <a:r>
              <a:rPr lang="en-US"/>
              <a:t> instead of to an instance of the class.</a:t>
            </a:r>
            <a:endParaRPr/>
          </a:p>
          <a:p>
            <a:pPr indent="-190500" lvl="0" marL="400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2C14DE"/>
              </a:solidFill>
            </a:endParaRPr>
          </a:p>
          <a:p>
            <a:pPr indent="-342900" lvl="0" marL="400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Static member functions can be called </a:t>
            </a:r>
            <a:r>
              <a:rPr lang="en-US">
                <a:solidFill>
                  <a:srgbClr val="0070C0"/>
                </a:solidFill>
              </a:rPr>
              <a:t>without creating any class objects 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2C14DE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1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Member Functions</a:t>
            </a:r>
            <a:endParaRPr>
              <a:solidFill>
                <a:srgbClr val="B80000"/>
              </a:solidFill>
            </a:endParaRPr>
          </a:p>
        </p:txBody>
      </p:sp>
      <p:sp>
        <p:nvSpPr>
          <p:cNvPr id="1728" name="Google Shape;1728;p165"/>
          <p:cNvSpPr txBox="1"/>
          <p:nvPr>
            <p:ph idx="1" type="body"/>
          </p:nvPr>
        </p:nvSpPr>
        <p:spPr>
          <a:xfrm>
            <a:off x="304800" y="1219201"/>
            <a:ext cx="8839200" cy="536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fuel;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string model;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int totalCars;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Car() {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//constructor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fuel = 0;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model = “”;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totalCars++; 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i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int getTotalCars(){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return totalCars;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//only access static members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	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::totalCars;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1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Member Functions</a:t>
            </a:r>
            <a:endParaRPr>
              <a:solidFill>
                <a:srgbClr val="B80000"/>
              </a:solidFill>
            </a:endParaRPr>
          </a:p>
        </p:txBody>
      </p:sp>
      <p:sp>
        <p:nvSpPr>
          <p:cNvPr id="1735" name="Google Shape;1735;p16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/>
              <a:t>Non-static function</a:t>
            </a:r>
            <a:r>
              <a:rPr lang="en-US"/>
              <a:t>:</a:t>
            </a:r>
            <a:endParaRPr/>
          </a:p>
          <a:p>
            <a:pPr indent="-263525" lvl="1" marL="4429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access: all class members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/>
              <a:t>Static functions:</a:t>
            </a:r>
            <a:endParaRPr/>
          </a:p>
          <a:p>
            <a:pPr indent="-263525" lvl="1" marL="4429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access: </a:t>
            </a:r>
            <a:r>
              <a:rPr lang="en-US">
                <a:solidFill>
                  <a:srgbClr val="0070C0"/>
                </a:solidFill>
              </a:rPr>
              <a:t>static data </a:t>
            </a:r>
            <a:r>
              <a:rPr lang="en-US"/>
              <a:t>and </a:t>
            </a:r>
            <a:r>
              <a:rPr lang="en-US">
                <a:solidFill>
                  <a:srgbClr val="0070C0"/>
                </a:solidFill>
              </a:rPr>
              <a:t>static functions</a:t>
            </a:r>
            <a:endParaRPr/>
          </a:p>
          <a:p>
            <a:pPr indent="-263525" lvl="1" marL="4429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Cannot access:  </a:t>
            </a:r>
            <a:r>
              <a:rPr lang="en-US">
                <a:solidFill>
                  <a:srgbClr val="0070C0"/>
                </a:solidFill>
              </a:rPr>
              <a:t>non-static data</a:t>
            </a:r>
            <a:r>
              <a:rPr lang="en-US"/>
              <a:t>, </a:t>
            </a:r>
            <a:r>
              <a:rPr lang="en-US">
                <a:solidFill>
                  <a:srgbClr val="0070C0"/>
                </a:solidFill>
              </a:rPr>
              <a:t>non-static functions</a:t>
            </a:r>
            <a:r>
              <a:rPr lang="en-US"/>
              <a:t>, and </a:t>
            </a:r>
            <a:r>
              <a:rPr i="1" lang="en-US">
                <a:solidFill>
                  <a:srgbClr val="FF0000"/>
                </a:solidFill>
              </a:rPr>
              <a:t>this</a:t>
            </a:r>
            <a:r>
              <a:rPr lang="en-US">
                <a:solidFill>
                  <a:srgbClr val="0070C0"/>
                </a:solidFill>
              </a:rPr>
              <a:t> pointer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2C14DE"/>
              </a:solidFill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2C14DE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1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-US"/>
              <a:t> Member Functions</a:t>
            </a:r>
            <a:endParaRPr/>
          </a:p>
        </p:txBody>
      </p:sp>
      <p:sp>
        <p:nvSpPr>
          <p:cNvPr id="1742" name="Google Shape;1742;p16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invoked using </a:t>
            </a:r>
            <a:r>
              <a:rPr lang="en-US">
                <a:solidFill>
                  <a:srgbClr val="0070C0"/>
                </a:solidFill>
              </a:rPr>
              <a:t>any class object</a:t>
            </a:r>
            <a:r>
              <a:rPr lang="en-US"/>
              <a:t>:</a:t>
            </a:r>
            <a:endParaRPr/>
          </a:p>
          <a:p>
            <a:pPr indent="0" lvl="3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    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car1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.getTotalCars();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invoked using </a:t>
            </a:r>
            <a:r>
              <a:rPr lang="en-US">
                <a:solidFill>
                  <a:srgbClr val="0070C0"/>
                </a:solidFill>
              </a:rPr>
              <a:t>class name</a:t>
            </a:r>
            <a:r>
              <a:rPr lang="en-US"/>
              <a:t>: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:: getTotalCars();</a:t>
            </a:r>
            <a:br>
              <a:rPr lang="en-US"/>
            </a:b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D20000"/>
              </a:solidFill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B80000"/>
              </a:solidFill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B80000"/>
              </a:solidFill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D20000"/>
              </a:solidFill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2C14DE"/>
              </a:solidFill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2C14DE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1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Private static </a:t>
            </a:r>
            <a:r>
              <a:rPr lang="en-US"/>
              <a:t>Member Functions</a:t>
            </a:r>
            <a:endParaRPr/>
          </a:p>
        </p:txBody>
      </p:sp>
      <p:sp>
        <p:nvSpPr>
          <p:cNvPr id="1749" name="Google Shape;1749;p1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Cannot be invoked using class objects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🡪 cout &lt;&lt;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e1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.getCount();</a:t>
            </a:r>
            <a:endParaRPr/>
          </a:p>
          <a:p>
            <a:pPr indent="-190500" lvl="2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Cannot be invoked using class name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🡪 cout &lt;&lt;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Employee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::getCount();</a:t>
            </a:r>
            <a:endParaRPr/>
          </a:p>
          <a:p>
            <a:pPr indent="-190500" lvl="2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invoked </a:t>
            </a:r>
            <a:r>
              <a:rPr b="1" i="1" lang="en-US">
                <a:solidFill>
                  <a:srgbClr val="0070C0"/>
                </a:solidFill>
              </a:rPr>
              <a:t>within class</a:t>
            </a:r>
            <a:r>
              <a:rPr lang="en-US"/>
              <a:t>:</a:t>
            </a:r>
            <a:endParaRPr/>
          </a:p>
          <a:p>
            <a:pPr indent="-342900" lvl="2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Static member functions</a:t>
            </a:r>
            <a:endParaRPr/>
          </a:p>
          <a:p>
            <a:pPr indent="-342900" lvl="2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Non-static member functions</a:t>
            </a:r>
            <a:b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>
              <a:solidFill>
                <a:srgbClr val="D20000"/>
              </a:solidFill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D20000"/>
              </a:solidFill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B80000"/>
              </a:solidFill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B80000"/>
              </a:solidFill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D20000"/>
              </a:solidFill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2C14DE"/>
              </a:solidFill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2C14D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Access Specifiers</a:t>
            </a:r>
            <a:endParaRPr/>
          </a:p>
        </p:txBody>
      </p:sp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Used to </a:t>
            </a:r>
            <a:r>
              <a:rPr lang="en-US">
                <a:solidFill>
                  <a:srgbClr val="0070C0"/>
                </a:solidFill>
              </a:rPr>
              <a:t>control access</a:t>
            </a:r>
            <a:r>
              <a:rPr lang="en-US"/>
              <a:t> to members (attributes and methods) of the class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lang="en-US" u="sng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/>
              <a:t>  </a:t>
            </a:r>
            <a:r>
              <a:rPr lang="en-US"/>
              <a:t>can be called / accessed by functions </a:t>
            </a:r>
            <a:r>
              <a:rPr lang="en-US">
                <a:solidFill>
                  <a:srgbClr val="0070C0"/>
                </a:solidFill>
              </a:rPr>
              <a:t>outside of the class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lang="en-US" u="sng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/>
              <a:t>  can only be called / accessed by functions that are </a:t>
            </a:r>
            <a:r>
              <a:rPr lang="en-US">
                <a:solidFill>
                  <a:srgbClr val="0070C0"/>
                </a:solidFill>
              </a:rPr>
              <a:t>members of the class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5" name="Google Shape;1755;p169"/>
          <p:cNvGrpSpPr/>
          <p:nvPr/>
        </p:nvGrpSpPr>
        <p:grpSpPr>
          <a:xfrm>
            <a:off x="0" y="0"/>
            <a:ext cx="6705600" cy="6858000"/>
            <a:chOff x="0" y="0"/>
            <a:chExt cx="3072" cy="8976"/>
          </a:xfrm>
        </p:grpSpPr>
        <p:grpSp>
          <p:nvGrpSpPr>
            <p:cNvPr id="1756" name="Google Shape;1756;p169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1757" name="Google Shape;1757;p169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169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Fig. 7.9: employ1.h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59" name="Google Shape;1759;p169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1760" name="Google Shape;1760;p169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169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An employee class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62" name="Google Shape;1762;p169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1763" name="Google Shape;1763;p169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169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#ifndef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EMPLOY1_H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65" name="Google Shape;1765;p169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1766" name="Google Shape;1766;p169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169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#define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EMPLOY1_H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68" name="Google Shape;1768;p169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1769" name="Google Shape;1769;p169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169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71" name="Google Shape;1771;p169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1772" name="Google Shape;1772;p169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169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class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Employee {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74" name="Google Shape;1774;p169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1775" name="Google Shape;1775;p169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169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public: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77" name="Google Shape;1777;p169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1778" name="Google Shape;1778;p169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169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Employee(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const char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*,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const char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* );  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constructor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80" name="Google Shape;1780;p169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1781" name="Google Shape;1781;p169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169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~Employee();                     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// destructor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83" name="Google Shape;1783;p169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1784" name="Google Shape;1784;p169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169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const char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*getFirstName()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const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;  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return first name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86" name="Google Shape;1786;p169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1787" name="Google Shape;1787;p169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169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const char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*getLastName()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const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;   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return last name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89" name="Google Shape;1789;p169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1790" name="Google Shape;1790;p169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169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92" name="Google Shape;1792;p169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1793" name="Google Shape;1793;p169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169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// static member function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95" name="Google Shape;1795;p169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1796" name="Google Shape;1796;p169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169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static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getCount();  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return # objects instantiated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798" name="Google Shape;1798;p169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1799" name="Google Shape;1799;p169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169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01" name="Google Shape;1801;p169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1802" name="Google Shape;1802;p169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169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private: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04" name="Google Shape;1804;p169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1805" name="Google Shape;1805;p169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169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char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*firstName;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07" name="Google Shape;1807;p169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1808" name="Google Shape;1808;p169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169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18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char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*lastName;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10" name="Google Shape;1810;p169"/>
            <p:cNvGrpSpPr/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1811" name="Google Shape;1811;p169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169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19	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13" name="Google Shape;1813;p169"/>
            <p:cNvGrpSpPr/>
            <p:nvPr/>
          </p:nvGrpSpPr>
          <p:grpSpPr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1814" name="Google Shape;1814;p169"/>
              <p:cNvSpPr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169"/>
              <p:cNvSpPr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20	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// static data member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16" name="Google Shape;1816;p169"/>
            <p:cNvGrpSpPr/>
            <p:nvPr/>
          </p:nvGrpSpPr>
          <p:grpSpPr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1817" name="Google Shape;1817;p169"/>
              <p:cNvSpPr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169"/>
              <p:cNvSpPr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21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static int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count;  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number of objects instantiated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19" name="Google Shape;1819;p169"/>
            <p:cNvGrpSpPr/>
            <p:nvPr/>
          </p:nvGrpSpPr>
          <p:grpSpPr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1820" name="Google Shape;1820;p169"/>
              <p:cNvSpPr/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169"/>
              <p:cNvSpPr/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22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22" name="Google Shape;1822;p169"/>
            <p:cNvGrpSpPr/>
            <p:nvPr/>
          </p:nvGrpSpPr>
          <p:grpSpPr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1823" name="Google Shape;1823;p169"/>
              <p:cNvSpPr/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169"/>
              <p:cNvSpPr/>
              <p:nvPr/>
            </p:nvSpPr>
            <p:spPr>
              <a:xfrm>
                <a:off x="0" y="8228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23	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825" name="Google Shape;1825;p169"/>
            <p:cNvGrpSpPr/>
            <p:nvPr/>
          </p:nvGrpSpPr>
          <p:grpSpPr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1826" name="Google Shape;1826;p169"/>
              <p:cNvSpPr/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169"/>
              <p:cNvSpPr/>
              <p:nvPr/>
            </p:nvSpPr>
            <p:spPr>
              <a:xfrm>
                <a:off x="0" y="8602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24	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#endif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1828" name="Google Shape;1828;p169"/>
          <p:cNvGrpSpPr/>
          <p:nvPr/>
        </p:nvGrpSpPr>
        <p:grpSpPr>
          <a:xfrm>
            <a:off x="2133600" y="3876675"/>
            <a:ext cx="6210300" cy="1838325"/>
            <a:chOff x="1344" y="2442"/>
            <a:chExt cx="3912" cy="1158"/>
          </a:xfrm>
        </p:grpSpPr>
        <p:sp>
          <p:nvSpPr>
            <p:cNvPr id="1829" name="Google Shape;1829;p169"/>
            <p:cNvSpPr txBox="1"/>
            <p:nvPr/>
          </p:nvSpPr>
          <p:spPr>
            <a:xfrm>
              <a:off x="3192" y="2614"/>
              <a:ext cx="2064" cy="388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b="1" i="0" lang="en-US" sz="1600" u="none" cap="none" strike="noStrike">
                  <a:solidFill>
                    <a:srgbClr val="D2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6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member function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</a:t>
              </a:r>
              <a:r>
                <a:rPr b="1" i="0" lang="en-US" sz="16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variable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declared.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0" name="Google Shape;1830;p169"/>
            <p:cNvCxnSpPr/>
            <p:nvPr/>
          </p:nvCxnSpPr>
          <p:spPr>
            <a:xfrm rot="10800000">
              <a:off x="1728" y="2442"/>
              <a:ext cx="1464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31" name="Google Shape;1831;p169"/>
            <p:cNvCxnSpPr/>
            <p:nvPr/>
          </p:nvCxnSpPr>
          <p:spPr>
            <a:xfrm flipH="1">
              <a:off x="1344" y="2966"/>
              <a:ext cx="1920" cy="6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7" name="Google Shape;1837;p170"/>
          <p:cNvGrpSpPr/>
          <p:nvPr/>
        </p:nvGrpSpPr>
        <p:grpSpPr>
          <a:xfrm>
            <a:off x="0" y="-1588"/>
            <a:ext cx="6781800" cy="215901"/>
            <a:chOff x="0" y="-2"/>
            <a:chExt cx="3072" cy="376"/>
          </a:xfrm>
        </p:grpSpPr>
        <p:sp>
          <p:nvSpPr>
            <p:cNvPr id="1838" name="Google Shape;1838;p170"/>
            <p:cNvSpPr/>
            <p:nvPr/>
          </p:nvSpPr>
          <p:spPr>
            <a:xfrm>
              <a:off x="0" y="-2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70"/>
            <p:cNvSpPr/>
            <p:nvPr/>
          </p:nvSpPr>
          <p:spPr>
            <a:xfrm>
              <a:off x="0" y="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25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Fig. 7.9: employ1.cpp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40" name="Google Shape;1840;p170"/>
          <p:cNvGrpSpPr/>
          <p:nvPr/>
        </p:nvGrpSpPr>
        <p:grpSpPr>
          <a:xfrm>
            <a:off x="0" y="212725"/>
            <a:ext cx="6781800" cy="215900"/>
            <a:chOff x="0" y="372"/>
            <a:chExt cx="3072" cy="376"/>
          </a:xfrm>
        </p:grpSpPr>
        <p:sp>
          <p:nvSpPr>
            <p:cNvPr id="1841" name="Google Shape;1841;p170"/>
            <p:cNvSpPr/>
            <p:nvPr/>
          </p:nvSpPr>
          <p:spPr>
            <a:xfrm>
              <a:off x="0" y="372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70"/>
            <p:cNvSpPr/>
            <p:nvPr/>
          </p:nvSpPr>
          <p:spPr>
            <a:xfrm>
              <a:off x="0" y="37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26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Member function definitions for class Employee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43" name="Google Shape;1843;p170"/>
          <p:cNvGrpSpPr/>
          <p:nvPr/>
        </p:nvGrpSpPr>
        <p:grpSpPr>
          <a:xfrm>
            <a:off x="0" y="427038"/>
            <a:ext cx="6781800" cy="215900"/>
            <a:chOff x="0" y="746"/>
            <a:chExt cx="3072" cy="376"/>
          </a:xfrm>
        </p:grpSpPr>
        <p:sp>
          <p:nvSpPr>
            <p:cNvPr id="1844" name="Google Shape;1844;p170"/>
            <p:cNvSpPr/>
            <p:nvPr/>
          </p:nvSpPr>
          <p:spPr>
            <a:xfrm>
              <a:off x="0" y="746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70"/>
            <p:cNvSpPr/>
            <p:nvPr/>
          </p:nvSpPr>
          <p:spPr>
            <a:xfrm>
              <a:off x="0" y="74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27	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&lt;iostream&gt;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46" name="Google Shape;1846;p170"/>
          <p:cNvGrpSpPr/>
          <p:nvPr/>
        </p:nvGrpSpPr>
        <p:grpSpPr>
          <a:xfrm>
            <a:off x="0" y="641350"/>
            <a:ext cx="6781800" cy="215900"/>
            <a:chOff x="0" y="1120"/>
            <a:chExt cx="3072" cy="376"/>
          </a:xfrm>
        </p:grpSpPr>
        <p:sp>
          <p:nvSpPr>
            <p:cNvPr id="1847" name="Google Shape;1847;p170"/>
            <p:cNvSpPr/>
            <p:nvPr/>
          </p:nvSpPr>
          <p:spPr>
            <a:xfrm>
              <a:off x="0" y="1120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70"/>
            <p:cNvSpPr/>
            <p:nvPr/>
          </p:nvSpPr>
          <p:spPr>
            <a:xfrm>
              <a:off x="0" y="112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28	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49" name="Google Shape;1849;p170"/>
          <p:cNvGrpSpPr/>
          <p:nvPr/>
        </p:nvGrpSpPr>
        <p:grpSpPr>
          <a:xfrm>
            <a:off x="0" y="855663"/>
            <a:ext cx="6781800" cy="215900"/>
            <a:chOff x="0" y="1494"/>
            <a:chExt cx="3072" cy="376"/>
          </a:xfrm>
        </p:grpSpPr>
        <p:sp>
          <p:nvSpPr>
            <p:cNvPr id="1850" name="Google Shape;1850;p170"/>
            <p:cNvSpPr/>
            <p:nvPr/>
          </p:nvSpPr>
          <p:spPr>
            <a:xfrm>
              <a:off x="0" y="1494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70"/>
            <p:cNvSpPr/>
            <p:nvPr/>
          </p:nvSpPr>
          <p:spPr>
            <a:xfrm>
              <a:off x="0" y="149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29	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std::cout;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52" name="Google Shape;1852;p170"/>
          <p:cNvGrpSpPr/>
          <p:nvPr/>
        </p:nvGrpSpPr>
        <p:grpSpPr>
          <a:xfrm>
            <a:off x="0" y="1069975"/>
            <a:ext cx="6781800" cy="215900"/>
            <a:chOff x="0" y="1868"/>
            <a:chExt cx="3072" cy="376"/>
          </a:xfrm>
        </p:grpSpPr>
        <p:sp>
          <p:nvSpPr>
            <p:cNvPr id="1853" name="Google Shape;1853;p170"/>
            <p:cNvSpPr/>
            <p:nvPr/>
          </p:nvSpPr>
          <p:spPr>
            <a:xfrm>
              <a:off x="0" y="1868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70"/>
            <p:cNvSpPr/>
            <p:nvPr/>
          </p:nvSpPr>
          <p:spPr>
            <a:xfrm>
              <a:off x="0" y="187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30	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std::endl;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55" name="Google Shape;1855;p170"/>
          <p:cNvGrpSpPr/>
          <p:nvPr/>
        </p:nvGrpSpPr>
        <p:grpSpPr>
          <a:xfrm>
            <a:off x="0" y="1284288"/>
            <a:ext cx="6781800" cy="215900"/>
            <a:chOff x="0" y="2242"/>
            <a:chExt cx="3072" cy="376"/>
          </a:xfrm>
        </p:grpSpPr>
        <p:sp>
          <p:nvSpPr>
            <p:cNvPr id="1856" name="Google Shape;1856;p170"/>
            <p:cNvSpPr/>
            <p:nvPr/>
          </p:nvSpPr>
          <p:spPr>
            <a:xfrm>
              <a:off x="0" y="2242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70"/>
            <p:cNvSpPr/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31	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58" name="Google Shape;1858;p170"/>
          <p:cNvGrpSpPr/>
          <p:nvPr/>
        </p:nvGrpSpPr>
        <p:grpSpPr>
          <a:xfrm>
            <a:off x="0" y="1498600"/>
            <a:ext cx="6781800" cy="215900"/>
            <a:chOff x="0" y="2616"/>
            <a:chExt cx="3072" cy="376"/>
          </a:xfrm>
        </p:grpSpPr>
        <p:sp>
          <p:nvSpPr>
            <p:cNvPr id="1859" name="Google Shape;1859;p170"/>
            <p:cNvSpPr/>
            <p:nvPr/>
          </p:nvSpPr>
          <p:spPr>
            <a:xfrm>
              <a:off x="0" y="2616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70"/>
            <p:cNvSpPr/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32	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&lt;cstring&gt;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61" name="Google Shape;1861;p170"/>
          <p:cNvGrpSpPr/>
          <p:nvPr/>
        </p:nvGrpSpPr>
        <p:grpSpPr>
          <a:xfrm>
            <a:off x="0" y="1712913"/>
            <a:ext cx="6781800" cy="215900"/>
            <a:chOff x="0" y="2990"/>
            <a:chExt cx="3072" cy="376"/>
          </a:xfrm>
        </p:grpSpPr>
        <p:sp>
          <p:nvSpPr>
            <p:cNvPr id="1862" name="Google Shape;1862;p170"/>
            <p:cNvSpPr/>
            <p:nvPr/>
          </p:nvSpPr>
          <p:spPr>
            <a:xfrm>
              <a:off x="0" y="2990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70"/>
            <p:cNvSpPr/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33	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&lt;cassert&gt;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64" name="Google Shape;1864;p170"/>
          <p:cNvGrpSpPr/>
          <p:nvPr/>
        </p:nvGrpSpPr>
        <p:grpSpPr>
          <a:xfrm>
            <a:off x="0" y="1927225"/>
            <a:ext cx="6781800" cy="215900"/>
            <a:chOff x="0" y="3364"/>
            <a:chExt cx="3072" cy="376"/>
          </a:xfrm>
        </p:grpSpPr>
        <p:sp>
          <p:nvSpPr>
            <p:cNvPr id="1865" name="Google Shape;1865;p170"/>
            <p:cNvSpPr/>
            <p:nvPr/>
          </p:nvSpPr>
          <p:spPr>
            <a:xfrm>
              <a:off x="0" y="3364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70"/>
            <p:cNvSpPr/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34	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"employ1.h"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67" name="Google Shape;1867;p170"/>
          <p:cNvGrpSpPr/>
          <p:nvPr/>
        </p:nvGrpSpPr>
        <p:grpSpPr>
          <a:xfrm>
            <a:off x="0" y="2141538"/>
            <a:ext cx="6781800" cy="215900"/>
            <a:chOff x="0" y="3738"/>
            <a:chExt cx="3072" cy="376"/>
          </a:xfrm>
        </p:grpSpPr>
        <p:sp>
          <p:nvSpPr>
            <p:cNvPr id="1868" name="Google Shape;1868;p170"/>
            <p:cNvSpPr/>
            <p:nvPr/>
          </p:nvSpPr>
          <p:spPr>
            <a:xfrm>
              <a:off x="0" y="3738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70"/>
            <p:cNvSpPr/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35	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70" name="Google Shape;1870;p170"/>
          <p:cNvGrpSpPr/>
          <p:nvPr/>
        </p:nvGrpSpPr>
        <p:grpSpPr>
          <a:xfrm>
            <a:off x="0" y="2355850"/>
            <a:ext cx="6781800" cy="215900"/>
            <a:chOff x="0" y="4112"/>
            <a:chExt cx="3072" cy="376"/>
          </a:xfrm>
        </p:grpSpPr>
        <p:sp>
          <p:nvSpPr>
            <p:cNvPr id="1871" name="Google Shape;1871;p170"/>
            <p:cNvSpPr/>
            <p:nvPr/>
          </p:nvSpPr>
          <p:spPr>
            <a:xfrm>
              <a:off x="0" y="4112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70"/>
            <p:cNvSpPr/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36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Initialize the static data member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73" name="Google Shape;1873;p170"/>
          <p:cNvGrpSpPr/>
          <p:nvPr/>
        </p:nvGrpSpPr>
        <p:grpSpPr>
          <a:xfrm>
            <a:off x="0" y="2570163"/>
            <a:ext cx="6781800" cy="215900"/>
            <a:chOff x="0" y="4486"/>
            <a:chExt cx="3072" cy="376"/>
          </a:xfrm>
        </p:grpSpPr>
        <p:sp>
          <p:nvSpPr>
            <p:cNvPr id="1874" name="Google Shape;1874;p170"/>
            <p:cNvSpPr/>
            <p:nvPr/>
          </p:nvSpPr>
          <p:spPr>
            <a:xfrm>
              <a:off x="0" y="4486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70"/>
            <p:cNvSpPr/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37	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Employee::count = 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76" name="Google Shape;1876;p170"/>
          <p:cNvGrpSpPr/>
          <p:nvPr/>
        </p:nvGrpSpPr>
        <p:grpSpPr>
          <a:xfrm>
            <a:off x="0" y="2784475"/>
            <a:ext cx="6781800" cy="215900"/>
            <a:chOff x="0" y="4860"/>
            <a:chExt cx="3072" cy="376"/>
          </a:xfrm>
        </p:grpSpPr>
        <p:sp>
          <p:nvSpPr>
            <p:cNvPr id="1877" name="Google Shape;1877;p170"/>
            <p:cNvSpPr/>
            <p:nvPr/>
          </p:nvSpPr>
          <p:spPr>
            <a:xfrm>
              <a:off x="0" y="4860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70"/>
            <p:cNvSpPr/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38	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79" name="Google Shape;1879;p170"/>
          <p:cNvGrpSpPr/>
          <p:nvPr/>
        </p:nvGrpSpPr>
        <p:grpSpPr>
          <a:xfrm>
            <a:off x="0" y="2998788"/>
            <a:ext cx="6781800" cy="215900"/>
            <a:chOff x="0" y="5234"/>
            <a:chExt cx="3072" cy="376"/>
          </a:xfrm>
        </p:grpSpPr>
        <p:sp>
          <p:nvSpPr>
            <p:cNvPr id="1880" name="Google Shape;1880;p170"/>
            <p:cNvSpPr/>
            <p:nvPr/>
          </p:nvSpPr>
          <p:spPr>
            <a:xfrm>
              <a:off x="0" y="5234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70"/>
            <p:cNvSpPr/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39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Define the static member function that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82" name="Google Shape;1882;p170"/>
          <p:cNvGrpSpPr/>
          <p:nvPr/>
        </p:nvGrpSpPr>
        <p:grpSpPr>
          <a:xfrm>
            <a:off x="0" y="3213100"/>
            <a:ext cx="6781800" cy="215900"/>
            <a:chOff x="0" y="5608"/>
            <a:chExt cx="3072" cy="376"/>
          </a:xfrm>
        </p:grpSpPr>
        <p:sp>
          <p:nvSpPr>
            <p:cNvPr id="1883" name="Google Shape;1883;p170"/>
            <p:cNvSpPr/>
            <p:nvPr/>
          </p:nvSpPr>
          <p:spPr>
            <a:xfrm>
              <a:off x="0" y="5608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70"/>
            <p:cNvSpPr/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40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returns the number of employee objects instantiated.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85" name="Google Shape;1885;p170"/>
          <p:cNvGrpSpPr/>
          <p:nvPr/>
        </p:nvGrpSpPr>
        <p:grpSpPr>
          <a:xfrm>
            <a:off x="0" y="3427413"/>
            <a:ext cx="6781800" cy="215900"/>
            <a:chOff x="0" y="5982"/>
            <a:chExt cx="3072" cy="376"/>
          </a:xfrm>
        </p:grpSpPr>
        <p:sp>
          <p:nvSpPr>
            <p:cNvPr id="1886" name="Google Shape;1886;p170"/>
            <p:cNvSpPr/>
            <p:nvPr/>
          </p:nvSpPr>
          <p:spPr>
            <a:xfrm>
              <a:off x="0" y="5982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70"/>
            <p:cNvSpPr/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41	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Employee::getCount() { 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count; 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88" name="Google Shape;1888;p170"/>
          <p:cNvGrpSpPr/>
          <p:nvPr/>
        </p:nvGrpSpPr>
        <p:grpSpPr>
          <a:xfrm>
            <a:off x="0" y="3641725"/>
            <a:ext cx="6781800" cy="215900"/>
            <a:chOff x="0" y="6356"/>
            <a:chExt cx="3072" cy="376"/>
          </a:xfrm>
        </p:grpSpPr>
        <p:sp>
          <p:nvSpPr>
            <p:cNvPr id="1889" name="Google Shape;1889;p170"/>
            <p:cNvSpPr/>
            <p:nvPr/>
          </p:nvSpPr>
          <p:spPr>
            <a:xfrm>
              <a:off x="0" y="6356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70"/>
            <p:cNvSpPr/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42	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91" name="Google Shape;1891;p170"/>
          <p:cNvGrpSpPr/>
          <p:nvPr/>
        </p:nvGrpSpPr>
        <p:grpSpPr>
          <a:xfrm>
            <a:off x="0" y="3856038"/>
            <a:ext cx="6781800" cy="215900"/>
            <a:chOff x="0" y="6730"/>
            <a:chExt cx="3072" cy="376"/>
          </a:xfrm>
        </p:grpSpPr>
        <p:sp>
          <p:nvSpPr>
            <p:cNvPr id="1892" name="Google Shape;1892;p170"/>
            <p:cNvSpPr/>
            <p:nvPr/>
          </p:nvSpPr>
          <p:spPr>
            <a:xfrm>
              <a:off x="0" y="6730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70"/>
            <p:cNvSpPr/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43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Constructor dynamically allocates space for the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94" name="Google Shape;1894;p170"/>
          <p:cNvGrpSpPr/>
          <p:nvPr/>
        </p:nvGrpSpPr>
        <p:grpSpPr>
          <a:xfrm>
            <a:off x="0" y="4070350"/>
            <a:ext cx="6781800" cy="215900"/>
            <a:chOff x="0" y="7104"/>
            <a:chExt cx="3072" cy="376"/>
          </a:xfrm>
        </p:grpSpPr>
        <p:sp>
          <p:nvSpPr>
            <p:cNvPr id="1895" name="Google Shape;1895;p170"/>
            <p:cNvSpPr/>
            <p:nvPr/>
          </p:nvSpPr>
          <p:spPr>
            <a:xfrm>
              <a:off x="0" y="7104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70"/>
            <p:cNvSpPr/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44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first and last name and uses strcpy to copy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897" name="Google Shape;1897;p170"/>
          <p:cNvGrpSpPr/>
          <p:nvPr/>
        </p:nvGrpSpPr>
        <p:grpSpPr>
          <a:xfrm>
            <a:off x="0" y="4284663"/>
            <a:ext cx="6781800" cy="215900"/>
            <a:chOff x="0" y="7478"/>
            <a:chExt cx="3072" cy="376"/>
          </a:xfrm>
        </p:grpSpPr>
        <p:sp>
          <p:nvSpPr>
            <p:cNvPr id="1898" name="Google Shape;1898;p170"/>
            <p:cNvSpPr/>
            <p:nvPr/>
          </p:nvSpPr>
          <p:spPr>
            <a:xfrm>
              <a:off x="0" y="7478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70"/>
            <p:cNvSpPr/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45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the first and last names into the object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00" name="Google Shape;1900;p170"/>
          <p:cNvGrpSpPr/>
          <p:nvPr/>
        </p:nvGrpSpPr>
        <p:grpSpPr>
          <a:xfrm>
            <a:off x="0" y="4498975"/>
            <a:ext cx="6781800" cy="215900"/>
            <a:chOff x="0" y="7852"/>
            <a:chExt cx="3072" cy="376"/>
          </a:xfrm>
        </p:grpSpPr>
        <p:sp>
          <p:nvSpPr>
            <p:cNvPr id="1901" name="Google Shape;1901;p170"/>
            <p:cNvSpPr/>
            <p:nvPr/>
          </p:nvSpPr>
          <p:spPr>
            <a:xfrm>
              <a:off x="0" y="7852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70"/>
            <p:cNvSpPr/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46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Employee::Employee( 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 char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*first, 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 char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*last 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03" name="Google Shape;1903;p170"/>
          <p:cNvGrpSpPr/>
          <p:nvPr/>
        </p:nvGrpSpPr>
        <p:grpSpPr>
          <a:xfrm>
            <a:off x="0" y="4713288"/>
            <a:ext cx="6781800" cy="215900"/>
            <a:chOff x="0" y="8226"/>
            <a:chExt cx="3072" cy="376"/>
          </a:xfrm>
        </p:grpSpPr>
        <p:sp>
          <p:nvSpPr>
            <p:cNvPr id="1904" name="Google Shape;1904;p170"/>
            <p:cNvSpPr/>
            <p:nvPr/>
          </p:nvSpPr>
          <p:spPr>
            <a:xfrm>
              <a:off x="0" y="8226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70"/>
            <p:cNvSpPr/>
            <p:nvPr/>
          </p:nvSpPr>
          <p:spPr>
            <a:xfrm>
              <a:off x="0" y="822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47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06" name="Google Shape;1906;p170"/>
          <p:cNvGrpSpPr/>
          <p:nvPr/>
        </p:nvGrpSpPr>
        <p:grpSpPr>
          <a:xfrm>
            <a:off x="0" y="4927600"/>
            <a:ext cx="6781800" cy="215900"/>
            <a:chOff x="0" y="8600"/>
            <a:chExt cx="3072" cy="376"/>
          </a:xfrm>
        </p:grpSpPr>
        <p:sp>
          <p:nvSpPr>
            <p:cNvPr id="1907" name="Google Shape;1907;p170"/>
            <p:cNvSpPr/>
            <p:nvPr/>
          </p:nvSpPr>
          <p:spPr>
            <a:xfrm>
              <a:off x="0" y="8600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70"/>
            <p:cNvSpPr/>
            <p:nvPr/>
          </p:nvSpPr>
          <p:spPr>
            <a:xfrm>
              <a:off x="0" y="860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48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firstName = 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 strlen( first ) + 1 ];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09" name="Google Shape;1909;p170"/>
          <p:cNvGrpSpPr/>
          <p:nvPr/>
        </p:nvGrpSpPr>
        <p:grpSpPr>
          <a:xfrm>
            <a:off x="0" y="5141913"/>
            <a:ext cx="6781800" cy="215900"/>
            <a:chOff x="0" y="8974"/>
            <a:chExt cx="3072" cy="376"/>
          </a:xfrm>
        </p:grpSpPr>
        <p:sp>
          <p:nvSpPr>
            <p:cNvPr id="1910" name="Google Shape;1910;p170"/>
            <p:cNvSpPr/>
            <p:nvPr/>
          </p:nvSpPr>
          <p:spPr>
            <a:xfrm>
              <a:off x="0" y="8974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70"/>
            <p:cNvSpPr/>
            <p:nvPr/>
          </p:nvSpPr>
          <p:spPr>
            <a:xfrm>
              <a:off x="0" y="897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49	</a:t>
              </a:r>
              <a:r>
                <a:rPr b="1" i="0" lang="en-US" sz="11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assert( firstName != 0 );   // ensure memory allocated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12" name="Google Shape;1912;p170"/>
          <p:cNvGrpSpPr/>
          <p:nvPr/>
        </p:nvGrpSpPr>
        <p:grpSpPr>
          <a:xfrm>
            <a:off x="0" y="5356225"/>
            <a:ext cx="6781800" cy="215900"/>
            <a:chOff x="0" y="9348"/>
            <a:chExt cx="3072" cy="376"/>
          </a:xfrm>
        </p:grpSpPr>
        <p:sp>
          <p:nvSpPr>
            <p:cNvPr id="1913" name="Google Shape;1913;p170"/>
            <p:cNvSpPr/>
            <p:nvPr/>
          </p:nvSpPr>
          <p:spPr>
            <a:xfrm>
              <a:off x="0" y="9348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70"/>
            <p:cNvSpPr/>
            <p:nvPr/>
          </p:nvSpPr>
          <p:spPr>
            <a:xfrm>
              <a:off x="0" y="935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50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strcpy( firstName, first 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15" name="Google Shape;1915;p170"/>
          <p:cNvGrpSpPr/>
          <p:nvPr/>
        </p:nvGrpSpPr>
        <p:grpSpPr>
          <a:xfrm>
            <a:off x="0" y="5570538"/>
            <a:ext cx="6781800" cy="215900"/>
            <a:chOff x="0" y="9722"/>
            <a:chExt cx="3072" cy="376"/>
          </a:xfrm>
        </p:grpSpPr>
        <p:sp>
          <p:nvSpPr>
            <p:cNvPr id="1916" name="Google Shape;1916;p170"/>
            <p:cNvSpPr/>
            <p:nvPr/>
          </p:nvSpPr>
          <p:spPr>
            <a:xfrm>
              <a:off x="0" y="9722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170"/>
            <p:cNvSpPr/>
            <p:nvPr/>
          </p:nvSpPr>
          <p:spPr>
            <a:xfrm>
              <a:off x="0" y="972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51	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18" name="Google Shape;1918;p170"/>
          <p:cNvGrpSpPr/>
          <p:nvPr/>
        </p:nvGrpSpPr>
        <p:grpSpPr>
          <a:xfrm>
            <a:off x="0" y="5784850"/>
            <a:ext cx="6781800" cy="215900"/>
            <a:chOff x="0" y="10096"/>
            <a:chExt cx="3072" cy="376"/>
          </a:xfrm>
        </p:grpSpPr>
        <p:sp>
          <p:nvSpPr>
            <p:cNvPr id="1919" name="Google Shape;1919;p170"/>
            <p:cNvSpPr/>
            <p:nvPr/>
          </p:nvSpPr>
          <p:spPr>
            <a:xfrm>
              <a:off x="0" y="10096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70"/>
            <p:cNvSpPr/>
            <p:nvPr/>
          </p:nvSpPr>
          <p:spPr>
            <a:xfrm>
              <a:off x="0" y="1009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52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lastName = 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 char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 strlen( last ) + 1 ];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21" name="Google Shape;1921;p170"/>
          <p:cNvGrpSpPr/>
          <p:nvPr/>
        </p:nvGrpSpPr>
        <p:grpSpPr>
          <a:xfrm>
            <a:off x="0" y="5999163"/>
            <a:ext cx="6781800" cy="215900"/>
            <a:chOff x="0" y="10470"/>
            <a:chExt cx="3072" cy="376"/>
          </a:xfrm>
        </p:grpSpPr>
        <p:sp>
          <p:nvSpPr>
            <p:cNvPr id="1922" name="Google Shape;1922;p170"/>
            <p:cNvSpPr/>
            <p:nvPr/>
          </p:nvSpPr>
          <p:spPr>
            <a:xfrm>
              <a:off x="0" y="10470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70"/>
            <p:cNvSpPr/>
            <p:nvPr/>
          </p:nvSpPr>
          <p:spPr>
            <a:xfrm>
              <a:off x="0" y="1047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53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i="0" lang="en-US" sz="11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assert( lastName != 0 );    // ensure memory allocated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24" name="Google Shape;1924;p170"/>
          <p:cNvGrpSpPr/>
          <p:nvPr/>
        </p:nvGrpSpPr>
        <p:grpSpPr>
          <a:xfrm>
            <a:off x="0" y="6213475"/>
            <a:ext cx="6781800" cy="215900"/>
            <a:chOff x="0" y="10844"/>
            <a:chExt cx="3072" cy="376"/>
          </a:xfrm>
        </p:grpSpPr>
        <p:sp>
          <p:nvSpPr>
            <p:cNvPr id="1925" name="Google Shape;1925;p170"/>
            <p:cNvSpPr/>
            <p:nvPr/>
          </p:nvSpPr>
          <p:spPr>
            <a:xfrm>
              <a:off x="0" y="10844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70"/>
            <p:cNvSpPr/>
            <p:nvPr/>
          </p:nvSpPr>
          <p:spPr>
            <a:xfrm>
              <a:off x="0" y="1084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54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strcpy( lastName, last 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27" name="Google Shape;1927;p170"/>
          <p:cNvGrpSpPr/>
          <p:nvPr/>
        </p:nvGrpSpPr>
        <p:grpSpPr>
          <a:xfrm>
            <a:off x="0" y="6427788"/>
            <a:ext cx="6781800" cy="215900"/>
            <a:chOff x="0" y="11218"/>
            <a:chExt cx="3072" cy="376"/>
          </a:xfrm>
        </p:grpSpPr>
        <p:sp>
          <p:nvSpPr>
            <p:cNvPr id="1928" name="Google Shape;1928;p170"/>
            <p:cNvSpPr/>
            <p:nvPr/>
          </p:nvSpPr>
          <p:spPr>
            <a:xfrm>
              <a:off x="0" y="11218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70"/>
            <p:cNvSpPr/>
            <p:nvPr/>
          </p:nvSpPr>
          <p:spPr>
            <a:xfrm>
              <a:off x="0" y="1122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55	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30" name="Google Shape;1930;p170"/>
          <p:cNvGrpSpPr/>
          <p:nvPr/>
        </p:nvGrpSpPr>
        <p:grpSpPr>
          <a:xfrm>
            <a:off x="0" y="6642100"/>
            <a:ext cx="6781800" cy="214313"/>
            <a:chOff x="0" y="11592"/>
            <a:chExt cx="3072" cy="376"/>
          </a:xfrm>
        </p:grpSpPr>
        <p:sp>
          <p:nvSpPr>
            <p:cNvPr id="1931" name="Google Shape;1931;p170"/>
            <p:cNvSpPr/>
            <p:nvPr/>
          </p:nvSpPr>
          <p:spPr>
            <a:xfrm>
              <a:off x="0" y="11592"/>
              <a:ext cx="3072" cy="3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70"/>
            <p:cNvSpPr/>
            <p:nvPr/>
          </p:nvSpPr>
          <p:spPr>
            <a:xfrm>
              <a:off x="0" y="1159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56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++count;  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increment static count of employees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33" name="Google Shape;1933;p170"/>
          <p:cNvGrpSpPr/>
          <p:nvPr/>
        </p:nvGrpSpPr>
        <p:grpSpPr>
          <a:xfrm>
            <a:off x="1524000" y="1066800"/>
            <a:ext cx="7519988" cy="2400300"/>
            <a:chOff x="960" y="672"/>
            <a:chExt cx="4235" cy="1512"/>
          </a:xfrm>
        </p:grpSpPr>
        <p:sp>
          <p:nvSpPr>
            <p:cNvPr id="1934" name="Google Shape;1934;p170"/>
            <p:cNvSpPr txBox="1"/>
            <p:nvPr/>
          </p:nvSpPr>
          <p:spPr>
            <a:xfrm>
              <a:off x="3235" y="672"/>
              <a:ext cx="1960" cy="43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data member 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and function 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getCount( )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initialized (required).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5" name="Google Shape;1935;p170"/>
            <p:cNvCxnSpPr/>
            <p:nvPr/>
          </p:nvCxnSpPr>
          <p:spPr>
            <a:xfrm flipH="1">
              <a:off x="960" y="880"/>
              <a:ext cx="2275" cy="768"/>
            </a:xfrm>
            <a:prstGeom prst="straightConnector1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36" name="Google Shape;1936;p170"/>
            <p:cNvCxnSpPr/>
            <p:nvPr/>
          </p:nvCxnSpPr>
          <p:spPr>
            <a:xfrm flipH="1">
              <a:off x="1432" y="1062"/>
              <a:ext cx="1803" cy="1122"/>
            </a:xfrm>
            <a:prstGeom prst="straightConnector1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937" name="Google Shape;1937;p170"/>
          <p:cNvGrpSpPr/>
          <p:nvPr/>
        </p:nvGrpSpPr>
        <p:grpSpPr>
          <a:xfrm>
            <a:off x="1295400" y="5267325"/>
            <a:ext cx="7618413" cy="1468438"/>
            <a:chOff x="816" y="3318"/>
            <a:chExt cx="4559" cy="925"/>
          </a:xfrm>
        </p:grpSpPr>
        <p:sp>
          <p:nvSpPr>
            <p:cNvPr id="1938" name="Google Shape;1938;p170"/>
            <p:cNvSpPr txBox="1"/>
            <p:nvPr/>
          </p:nvSpPr>
          <p:spPr>
            <a:xfrm>
              <a:off x="3612" y="3318"/>
              <a:ext cx="1763" cy="727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b="1" i="0" lang="en-US" sz="1800" u="none" cap="none" strike="noStrike">
                  <a:solidFill>
                    <a:srgbClr val="D2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member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changed when a constructor/destructor called.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9" name="Google Shape;1939;p170"/>
            <p:cNvCxnSpPr/>
            <p:nvPr/>
          </p:nvCxnSpPr>
          <p:spPr>
            <a:xfrm flipH="1">
              <a:off x="816" y="4003"/>
              <a:ext cx="2796" cy="240"/>
            </a:xfrm>
            <a:prstGeom prst="straightConnector1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" name="Google Shape;1945;p171"/>
          <p:cNvGrpSpPr/>
          <p:nvPr/>
        </p:nvGrpSpPr>
        <p:grpSpPr>
          <a:xfrm>
            <a:off x="0" y="0"/>
            <a:ext cx="6781800" cy="220663"/>
            <a:chOff x="0" y="0"/>
            <a:chExt cx="3072" cy="374"/>
          </a:xfrm>
        </p:grpSpPr>
        <p:sp>
          <p:nvSpPr>
            <p:cNvPr id="1946" name="Google Shape;1946;p171"/>
            <p:cNvSpPr/>
            <p:nvPr/>
          </p:nvSpPr>
          <p:spPr>
            <a:xfrm>
              <a:off x="0" y="5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171"/>
            <p:cNvSpPr/>
            <p:nvPr/>
          </p:nvSpPr>
          <p:spPr>
            <a:xfrm>
              <a:off x="0" y="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57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"Employee constructor for " &lt;&lt; firstName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48" name="Google Shape;1948;p171"/>
          <p:cNvGrpSpPr/>
          <p:nvPr/>
        </p:nvGrpSpPr>
        <p:grpSpPr>
          <a:xfrm>
            <a:off x="0" y="220663"/>
            <a:ext cx="6781800" cy="220662"/>
            <a:chOff x="0" y="374"/>
            <a:chExt cx="3072" cy="374"/>
          </a:xfrm>
        </p:grpSpPr>
        <p:sp>
          <p:nvSpPr>
            <p:cNvPr id="1949" name="Google Shape;1949;p171"/>
            <p:cNvSpPr/>
            <p:nvPr/>
          </p:nvSpPr>
          <p:spPr>
            <a:xfrm>
              <a:off x="0" y="379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171"/>
            <p:cNvSpPr/>
            <p:nvPr/>
          </p:nvSpPr>
          <p:spPr>
            <a:xfrm>
              <a:off x="0" y="37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58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' ' &lt;&lt; lastName &lt;&lt; " called." &lt;&lt; endl;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51" name="Google Shape;1951;p171"/>
          <p:cNvGrpSpPr/>
          <p:nvPr/>
        </p:nvGrpSpPr>
        <p:grpSpPr>
          <a:xfrm>
            <a:off x="0" y="441325"/>
            <a:ext cx="6781800" cy="222250"/>
            <a:chOff x="0" y="748"/>
            <a:chExt cx="3072" cy="374"/>
          </a:xfrm>
        </p:grpSpPr>
        <p:sp>
          <p:nvSpPr>
            <p:cNvPr id="1952" name="Google Shape;1952;p171"/>
            <p:cNvSpPr/>
            <p:nvPr/>
          </p:nvSpPr>
          <p:spPr>
            <a:xfrm>
              <a:off x="0" y="753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171"/>
            <p:cNvSpPr/>
            <p:nvPr/>
          </p:nvSpPr>
          <p:spPr>
            <a:xfrm>
              <a:off x="0" y="74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59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54" name="Google Shape;1954;p171"/>
          <p:cNvGrpSpPr/>
          <p:nvPr/>
        </p:nvGrpSpPr>
        <p:grpSpPr>
          <a:xfrm>
            <a:off x="0" y="663575"/>
            <a:ext cx="6781800" cy="220663"/>
            <a:chOff x="0" y="1122"/>
            <a:chExt cx="3072" cy="374"/>
          </a:xfrm>
        </p:grpSpPr>
        <p:sp>
          <p:nvSpPr>
            <p:cNvPr id="1955" name="Google Shape;1955;p171"/>
            <p:cNvSpPr/>
            <p:nvPr/>
          </p:nvSpPr>
          <p:spPr>
            <a:xfrm>
              <a:off x="0" y="1127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71"/>
            <p:cNvSpPr/>
            <p:nvPr/>
          </p:nvSpPr>
          <p:spPr>
            <a:xfrm>
              <a:off x="0" y="112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60	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57" name="Google Shape;1957;p171"/>
          <p:cNvGrpSpPr/>
          <p:nvPr/>
        </p:nvGrpSpPr>
        <p:grpSpPr>
          <a:xfrm>
            <a:off x="0" y="884238"/>
            <a:ext cx="6781800" cy="220662"/>
            <a:chOff x="0" y="1496"/>
            <a:chExt cx="3072" cy="374"/>
          </a:xfrm>
        </p:grpSpPr>
        <p:sp>
          <p:nvSpPr>
            <p:cNvPr id="1958" name="Google Shape;1958;p171"/>
            <p:cNvSpPr/>
            <p:nvPr/>
          </p:nvSpPr>
          <p:spPr>
            <a:xfrm>
              <a:off x="0" y="1501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171"/>
            <p:cNvSpPr/>
            <p:nvPr/>
          </p:nvSpPr>
          <p:spPr>
            <a:xfrm>
              <a:off x="0" y="149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61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Destructor deallocates dynamically allocated memory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60" name="Google Shape;1960;p171"/>
          <p:cNvGrpSpPr/>
          <p:nvPr/>
        </p:nvGrpSpPr>
        <p:grpSpPr>
          <a:xfrm>
            <a:off x="0" y="1104900"/>
            <a:ext cx="6781800" cy="222250"/>
            <a:chOff x="0" y="1870"/>
            <a:chExt cx="3072" cy="374"/>
          </a:xfrm>
        </p:grpSpPr>
        <p:sp>
          <p:nvSpPr>
            <p:cNvPr id="1961" name="Google Shape;1961;p171"/>
            <p:cNvSpPr/>
            <p:nvPr/>
          </p:nvSpPr>
          <p:spPr>
            <a:xfrm>
              <a:off x="0" y="1875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171"/>
            <p:cNvSpPr/>
            <p:nvPr/>
          </p:nvSpPr>
          <p:spPr>
            <a:xfrm>
              <a:off x="0" y="187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62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Employee::~Employee()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63" name="Google Shape;1963;p171"/>
          <p:cNvGrpSpPr/>
          <p:nvPr/>
        </p:nvGrpSpPr>
        <p:grpSpPr>
          <a:xfrm>
            <a:off x="0" y="1327150"/>
            <a:ext cx="6781800" cy="220663"/>
            <a:chOff x="0" y="2244"/>
            <a:chExt cx="3072" cy="374"/>
          </a:xfrm>
        </p:grpSpPr>
        <p:sp>
          <p:nvSpPr>
            <p:cNvPr id="1964" name="Google Shape;1964;p171"/>
            <p:cNvSpPr/>
            <p:nvPr/>
          </p:nvSpPr>
          <p:spPr>
            <a:xfrm>
              <a:off x="0" y="2249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171"/>
            <p:cNvSpPr/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63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66" name="Google Shape;1966;p171"/>
          <p:cNvGrpSpPr/>
          <p:nvPr/>
        </p:nvGrpSpPr>
        <p:grpSpPr>
          <a:xfrm>
            <a:off x="0" y="1547813"/>
            <a:ext cx="6781800" cy="222250"/>
            <a:chOff x="0" y="2618"/>
            <a:chExt cx="3072" cy="374"/>
          </a:xfrm>
        </p:grpSpPr>
        <p:sp>
          <p:nvSpPr>
            <p:cNvPr id="1967" name="Google Shape;1967;p171"/>
            <p:cNvSpPr/>
            <p:nvPr/>
          </p:nvSpPr>
          <p:spPr>
            <a:xfrm>
              <a:off x="0" y="2623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171"/>
            <p:cNvSpPr/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64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"~Employee() called for " &lt;&lt; firstName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69" name="Google Shape;1969;p171"/>
          <p:cNvGrpSpPr/>
          <p:nvPr/>
        </p:nvGrpSpPr>
        <p:grpSpPr>
          <a:xfrm>
            <a:off x="0" y="1770063"/>
            <a:ext cx="6781800" cy="220662"/>
            <a:chOff x="0" y="2992"/>
            <a:chExt cx="3072" cy="374"/>
          </a:xfrm>
        </p:grpSpPr>
        <p:sp>
          <p:nvSpPr>
            <p:cNvPr id="1970" name="Google Shape;1970;p171"/>
            <p:cNvSpPr/>
            <p:nvPr/>
          </p:nvSpPr>
          <p:spPr>
            <a:xfrm>
              <a:off x="0" y="2997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171"/>
            <p:cNvSpPr/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65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' ' &lt;&lt; lastName &lt;&lt; endl;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72" name="Google Shape;1972;p171"/>
          <p:cNvGrpSpPr/>
          <p:nvPr/>
        </p:nvGrpSpPr>
        <p:grpSpPr>
          <a:xfrm>
            <a:off x="0" y="1990725"/>
            <a:ext cx="6781800" cy="220663"/>
            <a:chOff x="0" y="3366"/>
            <a:chExt cx="3072" cy="374"/>
          </a:xfrm>
        </p:grpSpPr>
        <p:sp>
          <p:nvSpPr>
            <p:cNvPr id="1973" name="Google Shape;1973;p171"/>
            <p:cNvSpPr/>
            <p:nvPr/>
          </p:nvSpPr>
          <p:spPr>
            <a:xfrm>
              <a:off x="0" y="3371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71"/>
            <p:cNvSpPr/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66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delete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[] firstName;  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recapture memory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75" name="Google Shape;1975;p171"/>
          <p:cNvGrpSpPr/>
          <p:nvPr/>
        </p:nvGrpSpPr>
        <p:grpSpPr>
          <a:xfrm>
            <a:off x="0" y="2211388"/>
            <a:ext cx="6781800" cy="222250"/>
            <a:chOff x="0" y="3740"/>
            <a:chExt cx="3072" cy="374"/>
          </a:xfrm>
        </p:grpSpPr>
        <p:sp>
          <p:nvSpPr>
            <p:cNvPr id="1976" name="Google Shape;1976;p171"/>
            <p:cNvSpPr/>
            <p:nvPr/>
          </p:nvSpPr>
          <p:spPr>
            <a:xfrm>
              <a:off x="0" y="3745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71"/>
            <p:cNvSpPr/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67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delete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[] lastName;  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// recapture memory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78" name="Google Shape;1978;p171"/>
          <p:cNvGrpSpPr/>
          <p:nvPr/>
        </p:nvGrpSpPr>
        <p:grpSpPr>
          <a:xfrm>
            <a:off x="0" y="2433638"/>
            <a:ext cx="6781800" cy="220662"/>
            <a:chOff x="0" y="4114"/>
            <a:chExt cx="3072" cy="374"/>
          </a:xfrm>
        </p:grpSpPr>
        <p:sp>
          <p:nvSpPr>
            <p:cNvPr id="1979" name="Google Shape;1979;p171"/>
            <p:cNvSpPr/>
            <p:nvPr/>
          </p:nvSpPr>
          <p:spPr>
            <a:xfrm>
              <a:off x="0" y="4119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71"/>
            <p:cNvSpPr/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68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--count;  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decrement static count of employees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81" name="Google Shape;1981;p171"/>
          <p:cNvGrpSpPr/>
          <p:nvPr/>
        </p:nvGrpSpPr>
        <p:grpSpPr>
          <a:xfrm>
            <a:off x="0" y="2654300"/>
            <a:ext cx="6781800" cy="222250"/>
            <a:chOff x="0" y="4488"/>
            <a:chExt cx="3072" cy="374"/>
          </a:xfrm>
        </p:grpSpPr>
        <p:sp>
          <p:nvSpPr>
            <p:cNvPr id="1982" name="Google Shape;1982;p171"/>
            <p:cNvSpPr/>
            <p:nvPr/>
          </p:nvSpPr>
          <p:spPr>
            <a:xfrm>
              <a:off x="0" y="4493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171"/>
            <p:cNvSpPr/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69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84" name="Google Shape;1984;p171"/>
          <p:cNvGrpSpPr/>
          <p:nvPr/>
        </p:nvGrpSpPr>
        <p:grpSpPr>
          <a:xfrm>
            <a:off x="0" y="2876550"/>
            <a:ext cx="6781800" cy="220663"/>
            <a:chOff x="0" y="4862"/>
            <a:chExt cx="3072" cy="374"/>
          </a:xfrm>
        </p:grpSpPr>
        <p:sp>
          <p:nvSpPr>
            <p:cNvPr id="1985" name="Google Shape;1985;p171"/>
            <p:cNvSpPr/>
            <p:nvPr/>
          </p:nvSpPr>
          <p:spPr>
            <a:xfrm>
              <a:off x="0" y="4867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71"/>
            <p:cNvSpPr/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70	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87" name="Google Shape;1987;p171"/>
          <p:cNvGrpSpPr/>
          <p:nvPr/>
        </p:nvGrpSpPr>
        <p:grpSpPr>
          <a:xfrm>
            <a:off x="0" y="3097213"/>
            <a:ext cx="6781800" cy="220662"/>
            <a:chOff x="0" y="5236"/>
            <a:chExt cx="3072" cy="374"/>
          </a:xfrm>
        </p:grpSpPr>
        <p:sp>
          <p:nvSpPr>
            <p:cNvPr id="1988" name="Google Shape;1988;p171"/>
            <p:cNvSpPr/>
            <p:nvPr/>
          </p:nvSpPr>
          <p:spPr>
            <a:xfrm>
              <a:off x="0" y="5241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71"/>
            <p:cNvSpPr/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71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first name of employee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90" name="Google Shape;1990;p171"/>
          <p:cNvGrpSpPr/>
          <p:nvPr/>
        </p:nvGrpSpPr>
        <p:grpSpPr>
          <a:xfrm>
            <a:off x="0" y="3317875"/>
            <a:ext cx="6781800" cy="222250"/>
            <a:chOff x="0" y="5610"/>
            <a:chExt cx="3072" cy="374"/>
          </a:xfrm>
        </p:grpSpPr>
        <p:sp>
          <p:nvSpPr>
            <p:cNvPr id="1991" name="Google Shape;1991;p171"/>
            <p:cNvSpPr/>
            <p:nvPr/>
          </p:nvSpPr>
          <p:spPr>
            <a:xfrm>
              <a:off x="0" y="5615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171"/>
            <p:cNvSpPr/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72	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 char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*Employee::getFirstName() 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93" name="Google Shape;1993;p171"/>
          <p:cNvGrpSpPr/>
          <p:nvPr/>
        </p:nvGrpSpPr>
        <p:grpSpPr>
          <a:xfrm>
            <a:off x="0" y="3540125"/>
            <a:ext cx="6781800" cy="220663"/>
            <a:chOff x="0" y="5984"/>
            <a:chExt cx="3072" cy="374"/>
          </a:xfrm>
        </p:grpSpPr>
        <p:sp>
          <p:nvSpPr>
            <p:cNvPr id="1994" name="Google Shape;1994;p171"/>
            <p:cNvSpPr/>
            <p:nvPr/>
          </p:nvSpPr>
          <p:spPr>
            <a:xfrm>
              <a:off x="0" y="5989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171"/>
            <p:cNvSpPr/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73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96" name="Google Shape;1996;p171"/>
          <p:cNvGrpSpPr/>
          <p:nvPr/>
        </p:nvGrpSpPr>
        <p:grpSpPr>
          <a:xfrm>
            <a:off x="0" y="3760788"/>
            <a:ext cx="6781800" cy="220662"/>
            <a:chOff x="0" y="6358"/>
            <a:chExt cx="3072" cy="374"/>
          </a:xfrm>
        </p:grpSpPr>
        <p:sp>
          <p:nvSpPr>
            <p:cNvPr id="1997" name="Google Shape;1997;p171"/>
            <p:cNvSpPr/>
            <p:nvPr/>
          </p:nvSpPr>
          <p:spPr>
            <a:xfrm>
              <a:off x="0" y="6363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171"/>
            <p:cNvSpPr/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74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// Const before return type prevents client from modifying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99" name="Google Shape;1999;p171"/>
          <p:cNvGrpSpPr/>
          <p:nvPr/>
        </p:nvGrpSpPr>
        <p:grpSpPr>
          <a:xfrm>
            <a:off x="0" y="3981450"/>
            <a:ext cx="6781800" cy="222250"/>
            <a:chOff x="0" y="6732"/>
            <a:chExt cx="3072" cy="374"/>
          </a:xfrm>
        </p:grpSpPr>
        <p:sp>
          <p:nvSpPr>
            <p:cNvPr id="2000" name="Google Shape;2000;p171"/>
            <p:cNvSpPr/>
            <p:nvPr/>
          </p:nvSpPr>
          <p:spPr>
            <a:xfrm>
              <a:off x="0" y="6737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171"/>
            <p:cNvSpPr/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75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// private data. Client should copy returned string before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02" name="Google Shape;2002;p171"/>
          <p:cNvGrpSpPr/>
          <p:nvPr/>
        </p:nvGrpSpPr>
        <p:grpSpPr>
          <a:xfrm>
            <a:off x="0" y="4203700"/>
            <a:ext cx="6781800" cy="220663"/>
            <a:chOff x="0" y="7106"/>
            <a:chExt cx="3072" cy="374"/>
          </a:xfrm>
        </p:grpSpPr>
        <p:sp>
          <p:nvSpPr>
            <p:cNvPr id="2003" name="Google Shape;2003;p171"/>
            <p:cNvSpPr/>
            <p:nvPr/>
          </p:nvSpPr>
          <p:spPr>
            <a:xfrm>
              <a:off x="0" y="7111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171"/>
            <p:cNvSpPr/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76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// destructor deletes storage to prevent undefined pointer.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05" name="Google Shape;2005;p171"/>
          <p:cNvGrpSpPr/>
          <p:nvPr/>
        </p:nvGrpSpPr>
        <p:grpSpPr>
          <a:xfrm>
            <a:off x="0" y="4424363"/>
            <a:ext cx="6781800" cy="222250"/>
            <a:chOff x="0" y="7480"/>
            <a:chExt cx="3072" cy="374"/>
          </a:xfrm>
        </p:grpSpPr>
        <p:sp>
          <p:nvSpPr>
            <p:cNvPr id="2006" name="Google Shape;2006;p171"/>
            <p:cNvSpPr/>
            <p:nvPr/>
          </p:nvSpPr>
          <p:spPr>
            <a:xfrm>
              <a:off x="0" y="7485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171"/>
            <p:cNvSpPr/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77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firstName;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08" name="Google Shape;2008;p171"/>
          <p:cNvGrpSpPr/>
          <p:nvPr/>
        </p:nvGrpSpPr>
        <p:grpSpPr>
          <a:xfrm>
            <a:off x="0" y="4646613"/>
            <a:ext cx="6781800" cy="220662"/>
            <a:chOff x="0" y="7854"/>
            <a:chExt cx="3072" cy="374"/>
          </a:xfrm>
        </p:grpSpPr>
        <p:sp>
          <p:nvSpPr>
            <p:cNvPr id="2009" name="Google Shape;2009;p171"/>
            <p:cNvSpPr/>
            <p:nvPr/>
          </p:nvSpPr>
          <p:spPr>
            <a:xfrm>
              <a:off x="0" y="7859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171"/>
            <p:cNvSpPr/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78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11" name="Google Shape;2011;p171"/>
          <p:cNvGrpSpPr/>
          <p:nvPr/>
        </p:nvGrpSpPr>
        <p:grpSpPr>
          <a:xfrm>
            <a:off x="0" y="4867275"/>
            <a:ext cx="6781800" cy="220663"/>
            <a:chOff x="0" y="8228"/>
            <a:chExt cx="3072" cy="374"/>
          </a:xfrm>
        </p:grpSpPr>
        <p:sp>
          <p:nvSpPr>
            <p:cNvPr id="2012" name="Google Shape;2012;p171"/>
            <p:cNvSpPr/>
            <p:nvPr/>
          </p:nvSpPr>
          <p:spPr>
            <a:xfrm>
              <a:off x="0" y="8233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71"/>
            <p:cNvSpPr/>
            <p:nvPr/>
          </p:nvSpPr>
          <p:spPr>
            <a:xfrm>
              <a:off x="0" y="822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79	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14" name="Google Shape;2014;p171"/>
          <p:cNvGrpSpPr/>
          <p:nvPr/>
        </p:nvGrpSpPr>
        <p:grpSpPr>
          <a:xfrm>
            <a:off x="0" y="5087938"/>
            <a:ext cx="6781800" cy="222250"/>
            <a:chOff x="0" y="8602"/>
            <a:chExt cx="3072" cy="374"/>
          </a:xfrm>
        </p:grpSpPr>
        <p:sp>
          <p:nvSpPr>
            <p:cNvPr id="2015" name="Google Shape;2015;p171"/>
            <p:cNvSpPr/>
            <p:nvPr/>
          </p:nvSpPr>
          <p:spPr>
            <a:xfrm>
              <a:off x="0" y="8607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171"/>
            <p:cNvSpPr/>
            <p:nvPr/>
          </p:nvSpPr>
          <p:spPr>
            <a:xfrm>
              <a:off x="0" y="860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80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last name of employee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17" name="Google Shape;2017;p171"/>
          <p:cNvGrpSpPr/>
          <p:nvPr/>
        </p:nvGrpSpPr>
        <p:grpSpPr>
          <a:xfrm>
            <a:off x="0" y="5310188"/>
            <a:ext cx="6781800" cy="220662"/>
            <a:chOff x="0" y="8976"/>
            <a:chExt cx="3072" cy="374"/>
          </a:xfrm>
        </p:grpSpPr>
        <p:sp>
          <p:nvSpPr>
            <p:cNvPr id="2018" name="Google Shape;2018;p171"/>
            <p:cNvSpPr/>
            <p:nvPr/>
          </p:nvSpPr>
          <p:spPr>
            <a:xfrm>
              <a:off x="0" y="8981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171"/>
            <p:cNvSpPr/>
            <p:nvPr/>
          </p:nvSpPr>
          <p:spPr>
            <a:xfrm>
              <a:off x="0" y="897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81	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 char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*Employee::getLastName() 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20" name="Google Shape;2020;p171"/>
          <p:cNvGrpSpPr/>
          <p:nvPr/>
        </p:nvGrpSpPr>
        <p:grpSpPr>
          <a:xfrm>
            <a:off x="0" y="5530850"/>
            <a:ext cx="6781800" cy="222250"/>
            <a:chOff x="0" y="9350"/>
            <a:chExt cx="3072" cy="374"/>
          </a:xfrm>
        </p:grpSpPr>
        <p:sp>
          <p:nvSpPr>
            <p:cNvPr id="2021" name="Google Shape;2021;p171"/>
            <p:cNvSpPr/>
            <p:nvPr/>
          </p:nvSpPr>
          <p:spPr>
            <a:xfrm>
              <a:off x="0" y="9355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171"/>
            <p:cNvSpPr/>
            <p:nvPr/>
          </p:nvSpPr>
          <p:spPr>
            <a:xfrm>
              <a:off x="0" y="935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82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23" name="Google Shape;2023;p171"/>
          <p:cNvGrpSpPr/>
          <p:nvPr/>
        </p:nvGrpSpPr>
        <p:grpSpPr>
          <a:xfrm>
            <a:off x="0" y="5753100"/>
            <a:ext cx="6781800" cy="220663"/>
            <a:chOff x="0" y="9724"/>
            <a:chExt cx="3072" cy="374"/>
          </a:xfrm>
        </p:grpSpPr>
        <p:sp>
          <p:nvSpPr>
            <p:cNvPr id="2024" name="Google Shape;2024;p171"/>
            <p:cNvSpPr/>
            <p:nvPr/>
          </p:nvSpPr>
          <p:spPr>
            <a:xfrm>
              <a:off x="0" y="9729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171"/>
            <p:cNvSpPr/>
            <p:nvPr/>
          </p:nvSpPr>
          <p:spPr>
            <a:xfrm>
              <a:off x="0" y="972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83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// Const before return type prevents client from modifying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26" name="Google Shape;2026;p171"/>
          <p:cNvGrpSpPr/>
          <p:nvPr/>
        </p:nvGrpSpPr>
        <p:grpSpPr>
          <a:xfrm>
            <a:off x="0" y="5973763"/>
            <a:ext cx="6781800" cy="220662"/>
            <a:chOff x="0" y="10098"/>
            <a:chExt cx="3072" cy="374"/>
          </a:xfrm>
        </p:grpSpPr>
        <p:sp>
          <p:nvSpPr>
            <p:cNvPr id="2027" name="Google Shape;2027;p171"/>
            <p:cNvSpPr/>
            <p:nvPr/>
          </p:nvSpPr>
          <p:spPr>
            <a:xfrm>
              <a:off x="0" y="10103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171"/>
            <p:cNvSpPr/>
            <p:nvPr/>
          </p:nvSpPr>
          <p:spPr>
            <a:xfrm>
              <a:off x="0" y="1009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84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// private data. Client should copy returned string before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29" name="Google Shape;2029;p171"/>
          <p:cNvGrpSpPr/>
          <p:nvPr/>
        </p:nvGrpSpPr>
        <p:grpSpPr>
          <a:xfrm>
            <a:off x="0" y="6194425"/>
            <a:ext cx="6781800" cy="222250"/>
            <a:chOff x="0" y="10472"/>
            <a:chExt cx="3072" cy="374"/>
          </a:xfrm>
        </p:grpSpPr>
        <p:sp>
          <p:nvSpPr>
            <p:cNvPr id="2030" name="Google Shape;2030;p171"/>
            <p:cNvSpPr/>
            <p:nvPr/>
          </p:nvSpPr>
          <p:spPr>
            <a:xfrm>
              <a:off x="0" y="10477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171"/>
            <p:cNvSpPr/>
            <p:nvPr/>
          </p:nvSpPr>
          <p:spPr>
            <a:xfrm>
              <a:off x="0" y="1047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85	</a:t>
              </a:r>
              <a:r>
                <a:rPr b="1" i="0" lang="en-US" sz="11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// destructor deletes storage to prevent undefined pointer.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32" name="Google Shape;2032;p171"/>
          <p:cNvGrpSpPr/>
          <p:nvPr/>
        </p:nvGrpSpPr>
        <p:grpSpPr>
          <a:xfrm>
            <a:off x="0" y="6416675"/>
            <a:ext cx="6781800" cy="220663"/>
            <a:chOff x="0" y="10846"/>
            <a:chExt cx="3072" cy="374"/>
          </a:xfrm>
        </p:grpSpPr>
        <p:sp>
          <p:nvSpPr>
            <p:cNvPr id="2033" name="Google Shape;2033;p171"/>
            <p:cNvSpPr/>
            <p:nvPr/>
          </p:nvSpPr>
          <p:spPr>
            <a:xfrm>
              <a:off x="0" y="10851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171"/>
            <p:cNvSpPr/>
            <p:nvPr/>
          </p:nvSpPr>
          <p:spPr>
            <a:xfrm>
              <a:off x="0" y="1084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86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i="0" lang="en-US" sz="11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lastName;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35" name="Google Shape;2035;p171"/>
          <p:cNvGrpSpPr/>
          <p:nvPr/>
        </p:nvGrpSpPr>
        <p:grpSpPr>
          <a:xfrm>
            <a:off x="0" y="6637338"/>
            <a:ext cx="6781800" cy="220662"/>
            <a:chOff x="0" y="11220"/>
            <a:chExt cx="3072" cy="374"/>
          </a:xfrm>
        </p:grpSpPr>
        <p:sp>
          <p:nvSpPr>
            <p:cNvPr id="2036" name="Google Shape;2036;p171"/>
            <p:cNvSpPr/>
            <p:nvPr/>
          </p:nvSpPr>
          <p:spPr>
            <a:xfrm>
              <a:off x="0" y="11225"/>
              <a:ext cx="3072" cy="3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171"/>
            <p:cNvSpPr/>
            <p:nvPr/>
          </p:nvSpPr>
          <p:spPr>
            <a:xfrm>
              <a:off x="0" y="1122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100"/>
                <a:buFont typeface="Courier New"/>
                <a:buNone/>
              </a:pPr>
              <a:r>
                <a:rPr b="1" i="0" lang="en-US" sz="11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87	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38" name="Google Shape;2038;p171"/>
          <p:cNvGrpSpPr/>
          <p:nvPr/>
        </p:nvGrpSpPr>
        <p:grpSpPr>
          <a:xfrm>
            <a:off x="1599741" y="2090621"/>
            <a:ext cx="7315659" cy="1085851"/>
            <a:chOff x="-51" y="3796"/>
            <a:chExt cx="4292" cy="684"/>
          </a:xfrm>
        </p:grpSpPr>
        <p:sp>
          <p:nvSpPr>
            <p:cNvPr id="2039" name="Google Shape;2039;p171"/>
            <p:cNvSpPr txBox="1"/>
            <p:nvPr/>
          </p:nvSpPr>
          <p:spPr>
            <a:xfrm>
              <a:off x="2993" y="3796"/>
              <a:ext cx="1248" cy="649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decremented because of destructor calls from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delete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0" name="Google Shape;2040;p171"/>
            <p:cNvCxnSpPr/>
            <p:nvPr/>
          </p:nvCxnSpPr>
          <p:spPr>
            <a:xfrm rot="10800000">
              <a:off x="-51" y="4149"/>
              <a:ext cx="3040" cy="331"/>
            </a:xfrm>
            <a:prstGeom prst="straightConnector1">
              <a:avLst/>
            </a:prstGeom>
            <a:solidFill>
              <a:srgbClr val="CCCC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041" name="Google Shape;2041;p171"/>
          <p:cNvGrpSpPr/>
          <p:nvPr/>
        </p:nvGrpSpPr>
        <p:grpSpPr>
          <a:xfrm>
            <a:off x="1600200" y="1031875"/>
            <a:ext cx="7086600" cy="1498600"/>
            <a:chOff x="1056" y="3206"/>
            <a:chExt cx="4464" cy="944"/>
          </a:xfrm>
        </p:grpSpPr>
        <p:sp>
          <p:nvSpPr>
            <p:cNvPr id="2042" name="Google Shape;2042;p171"/>
            <p:cNvSpPr txBox="1"/>
            <p:nvPr/>
          </p:nvSpPr>
          <p:spPr>
            <a:xfrm>
              <a:off x="3360" y="3206"/>
              <a:ext cx="2160" cy="494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member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6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changed when a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constructor/destructor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called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3" name="Google Shape;2043;p171"/>
            <p:cNvCxnSpPr/>
            <p:nvPr/>
          </p:nvCxnSpPr>
          <p:spPr>
            <a:xfrm flipH="1">
              <a:off x="1056" y="3516"/>
              <a:ext cx="2544" cy="6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172"/>
          <p:cNvGrpSpPr/>
          <p:nvPr/>
        </p:nvGrpSpPr>
        <p:grpSpPr>
          <a:xfrm>
            <a:off x="0" y="-4763"/>
            <a:ext cx="6781800" cy="230188"/>
            <a:chOff x="0" y="-8"/>
            <a:chExt cx="3072" cy="390"/>
          </a:xfrm>
        </p:grpSpPr>
        <p:sp>
          <p:nvSpPr>
            <p:cNvPr id="2050" name="Google Shape;2050;p172"/>
            <p:cNvSpPr/>
            <p:nvPr/>
          </p:nvSpPr>
          <p:spPr>
            <a:xfrm>
              <a:off x="0" y="-8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172"/>
            <p:cNvSpPr/>
            <p:nvPr/>
          </p:nvSpPr>
          <p:spPr>
            <a:xfrm>
              <a:off x="0" y="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88	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Fig. 7.9: fig07_09.cpp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52" name="Google Shape;2052;p172"/>
          <p:cNvGrpSpPr/>
          <p:nvPr/>
        </p:nvGrpSpPr>
        <p:grpSpPr>
          <a:xfrm>
            <a:off x="0" y="215900"/>
            <a:ext cx="6781800" cy="230188"/>
            <a:chOff x="0" y="366"/>
            <a:chExt cx="3072" cy="390"/>
          </a:xfrm>
        </p:grpSpPr>
        <p:sp>
          <p:nvSpPr>
            <p:cNvPr id="2053" name="Google Shape;2053;p172"/>
            <p:cNvSpPr/>
            <p:nvPr/>
          </p:nvSpPr>
          <p:spPr>
            <a:xfrm>
              <a:off x="0" y="366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172"/>
            <p:cNvSpPr/>
            <p:nvPr/>
          </p:nvSpPr>
          <p:spPr>
            <a:xfrm>
              <a:off x="0" y="37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89	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Driver to test the employee class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55" name="Google Shape;2055;p172"/>
          <p:cNvGrpSpPr/>
          <p:nvPr/>
        </p:nvGrpSpPr>
        <p:grpSpPr>
          <a:xfrm>
            <a:off x="0" y="436563"/>
            <a:ext cx="6781800" cy="231775"/>
            <a:chOff x="0" y="740"/>
            <a:chExt cx="3072" cy="390"/>
          </a:xfrm>
        </p:grpSpPr>
        <p:sp>
          <p:nvSpPr>
            <p:cNvPr id="2056" name="Google Shape;2056;p172"/>
            <p:cNvSpPr/>
            <p:nvPr/>
          </p:nvSpPr>
          <p:spPr>
            <a:xfrm>
              <a:off x="0" y="740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172"/>
            <p:cNvSpPr/>
            <p:nvPr/>
          </p:nvSpPr>
          <p:spPr>
            <a:xfrm>
              <a:off x="0" y="74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90	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&lt;iostream&gt;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58" name="Google Shape;2058;p172"/>
          <p:cNvGrpSpPr/>
          <p:nvPr/>
        </p:nvGrpSpPr>
        <p:grpSpPr>
          <a:xfrm>
            <a:off x="0" y="658813"/>
            <a:ext cx="6781800" cy="230187"/>
            <a:chOff x="0" y="1114"/>
            <a:chExt cx="3072" cy="390"/>
          </a:xfrm>
        </p:grpSpPr>
        <p:sp>
          <p:nvSpPr>
            <p:cNvPr id="2059" name="Google Shape;2059;p172"/>
            <p:cNvSpPr/>
            <p:nvPr/>
          </p:nvSpPr>
          <p:spPr>
            <a:xfrm>
              <a:off x="0" y="1114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172"/>
            <p:cNvSpPr/>
            <p:nvPr/>
          </p:nvSpPr>
          <p:spPr>
            <a:xfrm>
              <a:off x="0" y="112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91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61" name="Google Shape;2061;p172"/>
          <p:cNvGrpSpPr/>
          <p:nvPr/>
        </p:nvGrpSpPr>
        <p:grpSpPr>
          <a:xfrm>
            <a:off x="0" y="879475"/>
            <a:ext cx="6781800" cy="230188"/>
            <a:chOff x="0" y="1488"/>
            <a:chExt cx="3072" cy="390"/>
          </a:xfrm>
        </p:grpSpPr>
        <p:sp>
          <p:nvSpPr>
            <p:cNvPr id="2062" name="Google Shape;2062;p172"/>
            <p:cNvSpPr/>
            <p:nvPr/>
          </p:nvSpPr>
          <p:spPr>
            <a:xfrm>
              <a:off x="0" y="1488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172"/>
            <p:cNvSpPr/>
            <p:nvPr/>
          </p:nvSpPr>
          <p:spPr>
            <a:xfrm>
              <a:off x="0" y="149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92	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std::cout;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64" name="Google Shape;2064;p172"/>
          <p:cNvGrpSpPr/>
          <p:nvPr/>
        </p:nvGrpSpPr>
        <p:grpSpPr>
          <a:xfrm>
            <a:off x="0" y="1100138"/>
            <a:ext cx="6781800" cy="231775"/>
            <a:chOff x="0" y="1862"/>
            <a:chExt cx="3072" cy="390"/>
          </a:xfrm>
        </p:grpSpPr>
        <p:sp>
          <p:nvSpPr>
            <p:cNvPr id="2065" name="Google Shape;2065;p172"/>
            <p:cNvSpPr/>
            <p:nvPr/>
          </p:nvSpPr>
          <p:spPr>
            <a:xfrm>
              <a:off x="0" y="1862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172"/>
            <p:cNvSpPr/>
            <p:nvPr/>
          </p:nvSpPr>
          <p:spPr>
            <a:xfrm>
              <a:off x="0" y="187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93	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std::endl;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67" name="Google Shape;2067;p172"/>
          <p:cNvGrpSpPr/>
          <p:nvPr/>
        </p:nvGrpSpPr>
        <p:grpSpPr>
          <a:xfrm>
            <a:off x="0" y="1322388"/>
            <a:ext cx="6781800" cy="230187"/>
            <a:chOff x="0" y="2236"/>
            <a:chExt cx="3072" cy="390"/>
          </a:xfrm>
        </p:grpSpPr>
        <p:sp>
          <p:nvSpPr>
            <p:cNvPr id="2068" name="Google Shape;2068;p172"/>
            <p:cNvSpPr/>
            <p:nvPr/>
          </p:nvSpPr>
          <p:spPr>
            <a:xfrm>
              <a:off x="0" y="2236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172"/>
            <p:cNvSpPr/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94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70" name="Google Shape;2070;p172"/>
          <p:cNvGrpSpPr/>
          <p:nvPr/>
        </p:nvGrpSpPr>
        <p:grpSpPr>
          <a:xfrm>
            <a:off x="0" y="1543050"/>
            <a:ext cx="6781800" cy="231775"/>
            <a:chOff x="0" y="2610"/>
            <a:chExt cx="3072" cy="390"/>
          </a:xfrm>
        </p:grpSpPr>
        <p:sp>
          <p:nvSpPr>
            <p:cNvPr id="2071" name="Google Shape;2071;p172"/>
            <p:cNvSpPr/>
            <p:nvPr/>
          </p:nvSpPr>
          <p:spPr>
            <a:xfrm>
              <a:off x="0" y="2610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172"/>
            <p:cNvSpPr/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95	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"employ1.h"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73" name="Google Shape;2073;p172"/>
          <p:cNvGrpSpPr/>
          <p:nvPr/>
        </p:nvGrpSpPr>
        <p:grpSpPr>
          <a:xfrm>
            <a:off x="0" y="1765300"/>
            <a:ext cx="6781800" cy="230188"/>
            <a:chOff x="0" y="2984"/>
            <a:chExt cx="3072" cy="390"/>
          </a:xfrm>
        </p:grpSpPr>
        <p:sp>
          <p:nvSpPr>
            <p:cNvPr id="2074" name="Google Shape;2074;p172"/>
            <p:cNvSpPr/>
            <p:nvPr/>
          </p:nvSpPr>
          <p:spPr>
            <a:xfrm>
              <a:off x="0" y="2984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172"/>
            <p:cNvSpPr/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96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76" name="Google Shape;2076;p172"/>
          <p:cNvGrpSpPr/>
          <p:nvPr/>
        </p:nvGrpSpPr>
        <p:grpSpPr>
          <a:xfrm>
            <a:off x="0" y="1985963"/>
            <a:ext cx="6781800" cy="230187"/>
            <a:chOff x="0" y="3358"/>
            <a:chExt cx="3072" cy="390"/>
          </a:xfrm>
        </p:grpSpPr>
        <p:sp>
          <p:nvSpPr>
            <p:cNvPr id="2077" name="Google Shape;2077;p172"/>
            <p:cNvSpPr/>
            <p:nvPr/>
          </p:nvSpPr>
          <p:spPr>
            <a:xfrm>
              <a:off x="0" y="3358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172"/>
            <p:cNvSpPr/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97	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79" name="Google Shape;2079;p172"/>
          <p:cNvGrpSpPr/>
          <p:nvPr/>
        </p:nvGrpSpPr>
        <p:grpSpPr>
          <a:xfrm>
            <a:off x="0" y="2206625"/>
            <a:ext cx="6781800" cy="231775"/>
            <a:chOff x="0" y="3732"/>
            <a:chExt cx="3072" cy="390"/>
          </a:xfrm>
        </p:grpSpPr>
        <p:sp>
          <p:nvSpPr>
            <p:cNvPr id="2080" name="Google Shape;2080;p172"/>
            <p:cNvSpPr/>
            <p:nvPr/>
          </p:nvSpPr>
          <p:spPr>
            <a:xfrm>
              <a:off x="0" y="3732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172"/>
            <p:cNvSpPr/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98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82" name="Google Shape;2082;p172"/>
          <p:cNvGrpSpPr/>
          <p:nvPr/>
        </p:nvGrpSpPr>
        <p:grpSpPr>
          <a:xfrm>
            <a:off x="0" y="2428875"/>
            <a:ext cx="6781800" cy="230188"/>
            <a:chOff x="0" y="4106"/>
            <a:chExt cx="3072" cy="390"/>
          </a:xfrm>
        </p:grpSpPr>
        <p:sp>
          <p:nvSpPr>
            <p:cNvPr id="2083" name="Google Shape;2083;p172"/>
            <p:cNvSpPr/>
            <p:nvPr/>
          </p:nvSpPr>
          <p:spPr>
            <a:xfrm>
              <a:off x="0" y="4106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172"/>
            <p:cNvSpPr/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99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"Number of employees before instantiation is "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85" name="Google Shape;2085;p172"/>
          <p:cNvGrpSpPr/>
          <p:nvPr/>
        </p:nvGrpSpPr>
        <p:grpSpPr>
          <a:xfrm>
            <a:off x="0" y="2649538"/>
            <a:ext cx="6781800" cy="231775"/>
            <a:chOff x="0" y="4480"/>
            <a:chExt cx="3072" cy="390"/>
          </a:xfrm>
        </p:grpSpPr>
        <p:sp>
          <p:nvSpPr>
            <p:cNvPr id="2086" name="Google Shape;2086;p172"/>
            <p:cNvSpPr/>
            <p:nvPr/>
          </p:nvSpPr>
          <p:spPr>
            <a:xfrm>
              <a:off x="0" y="4480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172"/>
            <p:cNvSpPr/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100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</a:t>
              </a: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::getCount() &lt;&lt; endl;   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use class name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88" name="Google Shape;2088;p172"/>
          <p:cNvGrpSpPr/>
          <p:nvPr/>
        </p:nvGrpSpPr>
        <p:grpSpPr>
          <a:xfrm>
            <a:off x="0" y="2871788"/>
            <a:ext cx="6781800" cy="230187"/>
            <a:chOff x="0" y="4854"/>
            <a:chExt cx="3072" cy="390"/>
          </a:xfrm>
        </p:grpSpPr>
        <p:sp>
          <p:nvSpPr>
            <p:cNvPr id="2089" name="Google Shape;2089;p172"/>
            <p:cNvSpPr/>
            <p:nvPr/>
          </p:nvSpPr>
          <p:spPr>
            <a:xfrm>
              <a:off x="0" y="4854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172"/>
            <p:cNvSpPr/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101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91" name="Google Shape;2091;p172"/>
          <p:cNvGrpSpPr/>
          <p:nvPr/>
        </p:nvGrpSpPr>
        <p:grpSpPr>
          <a:xfrm>
            <a:off x="0" y="3092450"/>
            <a:ext cx="6781800" cy="230188"/>
            <a:chOff x="0" y="5228"/>
            <a:chExt cx="3072" cy="390"/>
          </a:xfrm>
        </p:grpSpPr>
        <p:sp>
          <p:nvSpPr>
            <p:cNvPr id="2092" name="Google Shape;2092;p172"/>
            <p:cNvSpPr/>
            <p:nvPr/>
          </p:nvSpPr>
          <p:spPr>
            <a:xfrm>
              <a:off x="0" y="5228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172"/>
            <p:cNvSpPr/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102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Employee *e1Ptr = 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Employee( "Susan", "Baker" 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94" name="Google Shape;2094;p172"/>
          <p:cNvGrpSpPr/>
          <p:nvPr/>
        </p:nvGrpSpPr>
        <p:grpSpPr>
          <a:xfrm>
            <a:off x="0" y="3313113"/>
            <a:ext cx="6781800" cy="231775"/>
            <a:chOff x="0" y="5602"/>
            <a:chExt cx="3072" cy="390"/>
          </a:xfrm>
        </p:grpSpPr>
        <p:sp>
          <p:nvSpPr>
            <p:cNvPr id="2095" name="Google Shape;2095;p172"/>
            <p:cNvSpPr/>
            <p:nvPr/>
          </p:nvSpPr>
          <p:spPr>
            <a:xfrm>
              <a:off x="0" y="5602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172"/>
            <p:cNvSpPr/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103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Employee *e2Ptr = 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Employee( "Robert", "Jones" 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97" name="Google Shape;2097;p172"/>
          <p:cNvGrpSpPr/>
          <p:nvPr/>
        </p:nvGrpSpPr>
        <p:grpSpPr>
          <a:xfrm>
            <a:off x="0" y="3535363"/>
            <a:ext cx="6781800" cy="230187"/>
            <a:chOff x="0" y="5976"/>
            <a:chExt cx="3072" cy="390"/>
          </a:xfrm>
        </p:grpSpPr>
        <p:sp>
          <p:nvSpPr>
            <p:cNvPr id="2098" name="Google Shape;2098;p172"/>
            <p:cNvSpPr/>
            <p:nvPr/>
          </p:nvSpPr>
          <p:spPr>
            <a:xfrm>
              <a:off x="0" y="5976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172"/>
            <p:cNvSpPr/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104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00" name="Google Shape;2100;p172"/>
          <p:cNvGrpSpPr/>
          <p:nvPr/>
        </p:nvGrpSpPr>
        <p:grpSpPr>
          <a:xfrm>
            <a:off x="0" y="3756025"/>
            <a:ext cx="6781800" cy="230188"/>
            <a:chOff x="0" y="6350"/>
            <a:chExt cx="3072" cy="390"/>
          </a:xfrm>
        </p:grpSpPr>
        <p:sp>
          <p:nvSpPr>
            <p:cNvPr id="2101" name="Google Shape;2101;p172"/>
            <p:cNvSpPr/>
            <p:nvPr/>
          </p:nvSpPr>
          <p:spPr>
            <a:xfrm>
              <a:off x="0" y="6350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172"/>
            <p:cNvSpPr/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105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"Number of employees after instantiation is "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03" name="Google Shape;2103;p172"/>
          <p:cNvGrpSpPr/>
          <p:nvPr/>
        </p:nvGrpSpPr>
        <p:grpSpPr>
          <a:xfrm>
            <a:off x="0" y="3976688"/>
            <a:ext cx="6781800" cy="231775"/>
            <a:chOff x="0" y="6724"/>
            <a:chExt cx="3072" cy="390"/>
          </a:xfrm>
        </p:grpSpPr>
        <p:sp>
          <p:nvSpPr>
            <p:cNvPr id="2104" name="Google Shape;2104;p172"/>
            <p:cNvSpPr/>
            <p:nvPr/>
          </p:nvSpPr>
          <p:spPr>
            <a:xfrm>
              <a:off x="0" y="6724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172"/>
            <p:cNvSpPr/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106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</a:t>
              </a: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e1Ptr-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&gt;getCount();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06" name="Google Shape;2106;p172"/>
          <p:cNvGrpSpPr/>
          <p:nvPr/>
        </p:nvGrpSpPr>
        <p:grpSpPr>
          <a:xfrm>
            <a:off x="0" y="4198938"/>
            <a:ext cx="6781800" cy="230187"/>
            <a:chOff x="0" y="7098"/>
            <a:chExt cx="3072" cy="390"/>
          </a:xfrm>
        </p:grpSpPr>
        <p:sp>
          <p:nvSpPr>
            <p:cNvPr id="2107" name="Google Shape;2107;p172"/>
            <p:cNvSpPr/>
            <p:nvPr/>
          </p:nvSpPr>
          <p:spPr>
            <a:xfrm>
              <a:off x="0" y="7098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172"/>
            <p:cNvSpPr/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107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09" name="Google Shape;2109;p172"/>
          <p:cNvGrpSpPr/>
          <p:nvPr/>
        </p:nvGrpSpPr>
        <p:grpSpPr>
          <a:xfrm>
            <a:off x="0" y="4419600"/>
            <a:ext cx="6781800" cy="231775"/>
            <a:chOff x="0" y="7472"/>
            <a:chExt cx="3072" cy="390"/>
          </a:xfrm>
        </p:grpSpPr>
        <p:sp>
          <p:nvSpPr>
            <p:cNvPr id="2110" name="Google Shape;2110;p172"/>
            <p:cNvSpPr/>
            <p:nvPr/>
          </p:nvSpPr>
          <p:spPr>
            <a:xfrm>
              <a:off x="0" y="7472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172"/>
            <p:cNvSpPr/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108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"\n\nEmployee 1: "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12" name="Google Shape;2112;p172"/>
          <p:cNvGrpSpPr/>
          <p:nvPr/>
        </p:nvGrpSpPr>
        <p:grpSpPr>
          <a:xfrm>
            <a:off x="0" y="4641850"/>
            <a:ext cx="6781800" cy="230188"/>
            <a:chOff x="0" y="7846"/>
            <a:chExt cx="3072" cy="390"/>
          </a:xfrm>
        </p:grpSpPr>
        <p:sp>
          <p:nvSpPr>
            <p:cNvPr id="2113" name="Google Shape;2113;p172"/>
            <p:cNvSpPr/>
            <p:nvPr/>
          </p:nvSpPr>
          <p:spPr>
            <a:xfrm>
              <a:off x="0" y="7846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172"/>
            <p:cNvSpPr/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109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</a:t>
              </a: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e1Ptr-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&gt;getFirstName()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15" name="Google Shape;2115;p172"/>
          <p:cNvGrpSpPr/>
          <p:nvPr/>
        </p:nvGrpSpPr>
        <p:grpSpPr>
          <a:xfrm>
            <a:off x="0" y="4862513"/>
            <a:ext cx="6781800" cy="230187"/>
            <a:chOff x="0" y="8220"/>
            <a:chExt cx="3072" cy="390"/>
          </a:xfrm>
        </p:grpSpPr>
        <p:sp>
          <p:nvSpPr>
            <p:cNvPr id="2116" name="Google Shape;2116;p172"/>
            <p:cNvSpPr/>
            <p:nvPr/>
          </p:nvSpPr>
          <p:spPr>
            <a:xfrm>
              <a:off x="0" y="8220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172"/>
            <p:cNvSpPr/>
            <p:nvPr/>
          </p:nvSpPr>
          <p:spPr>
            <a:xfrm>
              <a:off x="0" y="822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110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" " &lt;&lt; </a:t>
              </a: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e1Ptr-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&gt;getLastName()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18" name="Google Shape;2118;p172"/>
          <p:cNvGrpSpPr/>
          <p:nvPr/>
        </p:nvGrpSpPr>
        <p:grpSpPr>
          <a:xfrm>
            <a:off x="0" y="5083175"/>
            <a:ext cx="6781800" cy="231775"/>
            <a:chOff x="0" y="8594"/>
            <a:chExt cx="3072" cy="390"/>
          </a:xfrm>
        </p:grpSpPr>
        <p:sp>
          <p:nvSpPr>
            <p:cNvPr id="2119" name="Google Shape;2119;p172"/>
            <p:cNvSpPr/>
            <p:nvPr/>
          </p:nvSpPr>
          <p:spPr>
            <a:xfrm>
              <a:off x="0" y="8594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172"/>
            <p:cNvSpPr/>
            <p:nvPr/>
          </p:nvSpPr>
          <p:spPr>
            <a:xfrm>
              <a:off x="0" y="860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111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"\nEmployee 2: "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21" name="Google Shape;2121;p172"/>
          <p:cNvGrpSpPr/>
          <p:nvPr/>
        </p:nvGrpSpPr>
        <p:grpSpPr>
          <a:xfrm>
            <a:off x="0" y="5305425"/>
            <a:ext cx="6781800" cy="230188"/>
            <a:chOff x="0" y="8968"/>
            <a:chExt cx="3072" cy="390"/>
          </a:xfrm>
        </p:grpSpPr>
        <p:sp>
          <p:nvSpPr>
            <p:cNvPr id="2122" name="Google Shape;2122;p172"/>
            <p:cNvSpPr/>
            <p:nvPr/>
          </p:nvSpPr>
          <p:spPr>
            <a:xfrm>
              <a:off x="0" y="8968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172"/>
            <p:cNvSpPr/>
            <p:nvPr/>
          </p:nvSpPr>
          <p:spPr>
            <a:xfrm>
              <a:off x="0" y="897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112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</a:t>
              </a: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e2Ptr-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&gt;getFirstName()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24" name="Google Shape;2124;p172"/>
          <p:cNvGrpSpPr/>
          <p:nvPr/>
        </p:nvGrpSpPr>
        <p:grpSpPr>
          <a:xfrm>
            <a:off x="0" y="5526088"/>
            <a:ext cx="6781800" cy="231775"/>
            <a:chOff x="0" y="9342"/>
            <a:chExt cx="3072" cy="390"/>
          </a:xfrm>
        </p:grpSpPr>
        <p:sp>
          <p:nvSpPr>
            <p:cNvPr id="2125" name="Google Shape;2125;p172"/>
            <p:cNvSpPr/>
            <p:nvPr/>
          </p:nvSpPr>
          <p:spPr>
            <a:xfrm>
              <a:off x="0" y="9342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172"/>
            <p:cNvSpPr/>
            <p:nvPr/>
          </p:nvSpPr>
          <p:spPr>
            <a:xfrm>
              <a:off x="0" y="935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113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" " &lt;&lt; </a:t>
              </a: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e2Ptr-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&gt;getLastName() &lt;&lt; "\n\n";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27" name="Google Shape;2127;p172"/>
          <p:cNvGrpSpPr/>
          <p:nvPr/>
        </p:nvGrpSpPr>
        <p:grpSpPr>
          <a:xfrm>
            <a:off x="0" y="5748338"/>
            <a:ext cx="6781800" cy="230187"/>
            <a:chOff x="0" y="9716"/>
            <a:chExt cx="3072" cy="390"/>
          </a:xfrm>
        </p:grpSpPr>
        <p:sp>
          <p:nvSpPr>
            <p:cNvPr id="2128" name="Google Shape;2128;p172"/>
            <p:cNvSpPr/>
            <p:nvPr/>
          </p:nvSpPr>
          <p:spPr>
            <a:xfrm>
              <a:off x="0" y="9716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172"/>
            <p:cNvSpPr/>
            <p:nvPr/>
          </p:nvSpPr>
          <p:spPr>
            <a:xfrm>
              <a:off x="0" y="972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114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30" name="Google Shape;2130;p172"/>
          <p:cNvGrpSpPr/>
          <p:nvPr/>
        </p:nvGrpSpPr>
        <p:grpSpPr>
          <a:xfrm>
            <a:off x="0" y="5969000"/>
            <a:ext cx="6781800" cy="230188"/>
            <a:chOff x="0" y="10090"/>
            <a:chExt cx="3072" cy="390"/>
          </a:xfrm>
        </p:grpSpPr>
        <p:sp>
          <p:nvSpPr>
            <p:cNvPr id="2131" name="Google Shape;2131;p172"/>
            <p:cNvSpPr/>
            <p:nvPr/>
          </p:nvSpPr>
          <p:spPr>
            <a:xfrm>
              <a:off x="0" y="10090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172"/>
            <p:cNvSpPr/>
            <p:nvPr/>
          </p:nvSpPr>
          <p:spPr>
            <a:xfrm>
              <a:off x="0" y="1009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115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delete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e1Ptr;  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// free memory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33" name="Google Shape;2133;p172"/>
          <p:cNvGrpSpPr/>
          <p:nvPr/>
        </p:nvGrpSpPr>
        <p:grpSpPr>
          <a:xfrm>
            <a:off x="0" y="6189663"/>
            <a:ext cx="6781800" cy="231775"/>
            <a:chOff x="0" y="10464"/>
            <a:chExt cx="3072" cy="390"/>
          </a:xfrm>
        </p:grpSpPr>
        <p:sp>
          <p:nvSpPr>
            <p:cNvPr id="2134" name="Google Shape;2134;p172"/>
            <p:cNvSpPr/>
            <p:nvPr/>
          </p:nvSpPr>
          <p:spPr>
            <a:xfrm>
              <a:off x="0" y="10464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172"/>
            <p:cNvSpPr/>
            <p:nvPr/>
          </p:nvSpPr>
          <p:spPr>
            <a:xfrm>
              <a:off x="0" y="1047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116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e1Ptr = 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36" name="Google Shape;2136;p172"/>
          <p:cNvGrpSpPr/>
          <p:nvPr/>
        </p:nvGrpSpPr>
        <p:grpSpPr>
          <a:xfrm>
            <a:off x="0" y="6411913"/>
            <a:ext cx="6781800" cy="230187"/>
            <a:chOff x="0" y="10838"/>
            <a:chExt cx="3072" cy="390"/>
          </a:xfrm>
        </p:grpSpPr>
        <p:sp>
          <p:nvSpPr>
            <p:cNvPr id="2137" name="Google Shape;2137;p172"/>
            <p:cNvSpPr/>
            <p:nvPr/>
          </p:nvSpPr>
          <p:spPr>
            <a:xfrm>
              <a:off x="0" y="10838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172"/>
            <p:cNvSpPr/>
            <p:nvPr/>
          </p:nvSpPr>
          <p:spPr>
            <a:xfrm>
              <a:off x="0" y="1084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117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delete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e2Ptr;   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free memory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39" name="Google Shape;2139;p172"/>
          <p:cNvGrpSpPr/>
          <p:nvPr/>
        </p:nvGrpSpPr>
        <p:grpSpPr>
          <a:xfrm>
            <a:off x="0" y="6632575"/>
            <a:ext cx="6781800" cy="230188"/>
            <a:chOff x="0" y="11212"/>
            <a:chExt cx="3072" cy="390"/>
          </a:xfrm>
        </p:grpSpPr>
        <p:sp>
          <p:nvSpPr>
            <p:cNvPr id="2140" name="Google Shape;2140;p172"/>
            <p:cNvSpPr/>
            <p:nvPr/>
          </p:nvSpPr>
          <p:spPr>
            <a:xfrm>
              <a:off x="0" y="11212"/>
              <a:ext cx="3072" cy="3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172"/>
            <p:cNvSpPr/>
            <p:nvPr/>
          </p:nvSpPr>
          <p:spPr>
            <a:xfrm>
              <a:off x="0" y="1122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8DFF"/>
                </a:buClr>
                <a:buSzPts val="1200"/>
                <a:buFont typeface="Courier New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118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e2Ptr = 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142" name="Google Shape;2142;p172"/>
          <p:cNvGrpSpPr/>
          <p:nvPr/>
        </p:nvGrpSpPr>
        <p:grpSpPr>
          <a:xfrm>
            <a:off x="2743200" y="392113"/>
            <a:ext cx="6248400" cy="2368550"/>
            <a:chOff x="864" y="144"/>
            <a:chExt cx="3936" cy="1492"/>
          </a:xfrm>
        </p:grpSpPr>
        <p:sp>
          <p:nvSpPr>
            <p:cNvPr id="2143" name="Google Shape;2143;p172"/>
            <p:cNvSpPr txBox="1"/>
            <p:nvPr/>
          </p:nvSpPr>
          <p:spPr>
            <a:xfrm>
              <a:off x="2976" y="144"/>
              <a:ext cx="1824" cy="436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no 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objects exist 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getCount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must be accessed using the class name and (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4" name="Google Shape;2144;p172"/>
            <p:cNvCxnSpPr/>
            <p:nvPr/>
          </p:nvCxnSpPr>
          <p:spPr>
            <a:xfrm flipH="1">
              <a:off x="864" y="480"/>
              <a:ext cx="2112" cy="11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145" name="Google Shape;2145;p172"/>
          <p:cNvGrpSpPr/>
          <p:nvPr/>
        </p:nvGrpSpPr>
        <p:grpSpPr>
          <a:xfrm>
            <a:off x="3962400" y="1838325"/>
            <a:ext cx="5137150" cy="679450"/>
            <a:chOff x="2194" y="1117"/>
            <a:chExt cx="3236" cy="428"/>
          </a:xfrm>
        </p:grpSpPr>
        <p:sp>
          <p:nvSpPr>
            <p:cNvPr id="2146" name="Google Shape;2146;p172"/>
            <p:cNvSpPr/>
            <p:nvPr/>
          </p:nvSpPr>
          <p:spPr>
            <a:xfrm>
              <a:off x="2688" y="1117"/>
              <a:ext cx="2742" cy="145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Number of employees before instantiation is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7" name="Google Shape;2147;p172"/>
            <p:cNvCxnSpPr/>
            <p:nvPr/>
          </p:nvCxnSpPr>
          <p:spPr>
            <a:xfrm flipH="1">
              <a:off x="2194" y="1248"/>
              <a:ext cx="494" cy="2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148" name="Google Shape;2148;p172"/>
          <p:cNvGrpSpPr/>
          <p:nvPr/>
        </p:nvGrpSpPr>
        <p:grpSpPr>
          <a:xfrm>
            <a:off x="3067050" y="2663825"/>
            <a:ext cx="6097588" cy="1466850"/>
            <a:chOff x="1727" y="1536"/>
            <a:chExt cx="3841" cy="924"/>
          </a:xfrm>
        </p:grpSpPr>
        <p:cxnSp>
          <p:nvCxnSpPr>
            <p:cNvPr id="2149" name="Google Shape;2149;p172"/>
            <p:cNvCxnSpPr/>
            <p:nvPr/>
          </p:nvCxnSpPr>
          <p:spPr>
            <a:xfrm flipH="1">
              <a:off x="1727" y="1728"/>
              <a:ext cx="1057" cy="7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50" name="Google Shape;2150;p172"/>
            <p:cNvSpPr txBox="1"/>
            <p:nvPr/>
          </p:nvSpPr>
          <p:spPr>
            <a:xfrm>
              <a:off x="2640" y="1536"/>
              <a:ext cx="2928" cy="262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e2Ptr-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&gt;getCount()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or </a:t>
              </a: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::getCount()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would also work.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1" name="Google Shape;2151;p172"/>
          <p:cNvGrpSpPr/>
          <p:nvPr/>
        </p:nvGrpSpPr>
        <p:grpSpPr>
          <a:xfrm>
            <a:off x="3200400" y="3581400"/>
            <a:ext cx="5902325" cy="1033463"/>
            <a:chOff x="2016" y="2256"/>
            <a:chExt cx="3718" cy="651"/>
          </a:xfrm>
        </p:grpSpPr>
        <p:sp>
          <p:nvSpPr>
            <p:cNvPr id="2152" name="Google Shape;2152;p172"/>
            <p:cNvSpPr/>
            <p:nvPr/>
          </p:nvSpPr>
          <p:spPr>
            <a:xfrm>
              <a:off x="2854" y="2645"/>
              <a:ext cx="2880" cy="262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 constructor for Susan Baker called.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 constructor for Robert Jones called.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3" name="Google Shape;2153;p172"/>
            <p:cNvCxnSpPr/>
            <p:nvPr/>
          </p:nvCxnSpPr>
          <p:spPr>
            <a:xfrm rot="10800000">
              <a:off x="2016" y="2256"/>
              <a:ext cx="829" cy="4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154" name="Google Shape;2154;p172"/>
          <p:cNvGrpSpPr/>
          <p:nvPr/>
        </p:nvGrpSpPr>
        <p:grpSpPr>
          <a:xfrm>
            <a:off x="4191000" y="3524250"/>
            <a:ext cx="4910138" cy="357188"/>
            <a:chOff x="2640" y="2220"/>
            <a:chExt cx="3093" cy="225"/>
          </a:xfrm>
        </p:grpSpPr>
        <p:cxnSp>
          <p:nvCxnSpPr>
            <p:cNvPr id="2155" name="Google Shape;2155;p172"/>
            <p:cNvCxnSpPr/>
            <p:nvPr/>
          </p:nvCxnSpPr>
          <p:spPr>
            <a:xfrm flipH="1">
              <a:off x="2640" y="2282"/>
              <a:ext cx="455" cy="1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56" name="Google Shape;2156;p172"/>
            <p:cNvSpPr/>
            <p:nvPr/>
          </p:nvSpPr>
          <p:spPr>
            <a:xfrm>
              <a:off x="3049" y="2220"/>
              <a:ext cx="2684" cy="145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Number of employees after instantiation is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7" name="Google Shape;2157;p172"/>
          <p:cNvGrpSpPr/>
          <p:nvPr/>
        </p:nvGrpSpPr>
        <p:grpSpPr>
          <a:xfrm>
            <a:off x="3352800" y="4887913"/>
            <a:ext cx="5735638" cy="576262"/>
            <a:chOff x="1907" y="3072"/>
            <a:chExt cx="3613" cy="363"/>
          </a:xfrm>
        </p:grpSpPr>
        <p:sp>
          <p:nvSpPr>
            <p:cNvPr id="2158" name="Google Shape;2158;p172"/>
            <p:cNvSpPr/>
            <p:nvPr/>
          </p:nvSpPr>
          <p:spPr>
            <a:xfrm>
              <a:off x="2640" y="3072"/>
              <a:ext cx="2880" cy="262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 1: Susan Baker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 2: Robert Jones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9" name="Google Shape;2159;p172"/>
            <p:cNvCxnSpPr/>
            <p:nvPr/>
          </p:nvCxnSpPr>
          <p:spPr>
            <a:xfrm flipH="1">
              <a:off x="1907" y="3312"/>
              <a:ext cx="733" cy="12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160" name="Google Shape;2160;p172"/>
          <p:cNvGrpSpPr/>
          <p:nvPr/>
        </p:nvGrpSpPr>
        <p:grpSpPr>
          <a:xfrm>
            <a:off x="2743200" y="5964238"/>
            <a:ext cx="6345238" cy="484187"/>
            <a:chOff x="1619" y="3744"/>
            <a:chExt cx="3997" cy="305"/>
          </a:xfrm>
        </p:grpSpPr>
        <p:sp>
          <p:nvSpPr>
            <p:cNvPr id="2161" name="Google Shape;2161;p172"/>
            <p:cNvSpPr/>
            <p:nvPr/>
          </p:nvSpPr>
          <p:spPr>
            <a:xfrm>
              <a:off x="2736" y="3744"/>
              <a:ext cx="2880" cy="262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~Employee() called for Susan Baker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~Employee() called for Robert Jones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2" name="Google Shape;2162;p172"/>
            <p:cNvCxnSpPr/>
            <p:nvPr/>
          </p:nvCxnSpPr>
          <p:spPr>
            <a:xfrm flipH="1">
              <a:off x="1619" y="3895"/>
              <a:ext cx="1126" cy="1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163" name="Google Shape;2163;p172"/>
          <p:cNvGrpSpPr/>
          <p:nvPr/>
        </p:nvGrpSpPr>
        <p:grpSpPr>
          <a:xfrm>
            <a:off x="1935163" y="677863"/>
            <a:ext cx="2438400" cy="2506662"/>
            <a:chOff x="1219" y="427"/>
            <a:chExt cx="1536" cy="1579"/>
          </a:xfrm>
        </p:grpSpPr>
        <p:sp>
          <p:nvSpPr>
            <p:cNvPr id="2164" name="Google Shape;2164;p172"/>
            <p:cNvSpPr txBox="1"/>
            <p:nvPr/>
          </p:nvSpPr>
          <p:spPr>
            <a:xfrm>
              <a:off x="1219" y="427"/>
              <a:ext cx="1536" cy="262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incremented because of constructor calls from </a:t>
              </a:r>
              <a:r>
                <a:rPr b="1" i="0" lang="en-US" sz="12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5" name="Google Shape;2165;p172"/>
            <p:cNvCxnSpPr/>
            <p:nvPr/>
          </p:nvCxnSpPr>
          <p:spPr>
            <a:xfrm flipH="1">
              <a:off x="1482" y="693"/>
              <a:ext cx="246" cy="13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1" name="Google Shape;2171;p173"/>
          <p:cNvGrpSpPr/>
          <p:nvPr/>
        </p:nvGrpSpPr>
        <p:grpSpPr>
          <a:xfrm>
            <a:off x="0" y="0"/>
            <a:ext cx="6629400" cy="1981200"/>
            <a:chOff x="0" y="0"/>
            <a:chExt cx="3072" cy="2244"/>
          </a:xfrm>
        </p:grpSpPr>
        <p:grpSp>
          <p:nvGrpSpPr>
            <p:cNvPr id="2172" name="Google Shape;2172;p173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2173" name="Google Shape;2173;p173"/>
              <p:cNvSpPr/>
              <p:nvPr/>
            </p:nvSpPr>
            <p:spPr>
              <a:xfrm>
                <a:off x="0" y="30"/>
                <a:ext cx="3072" cy="31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p173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119	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175" name="Google Shape;2175;p173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2176" name="Google Shape;2176;p173"/>
              <p:cNvSpPr/>
              <p:nvPr/>
            </p:nvSpPr>
            <p:spPr>
              <a:xfrm>
                <a:off x="0" y="404"/>
                <a:ext cx="3072" cy="31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173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120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cout &lt;&lt; "Number of employees after deletion is "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178" name="Google Shape;2178;p173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2179" name="Google Shape;2179;p173"/>
              <p:cNvSpPr/>
              <p:nvPr/>
            </p:nvSpPr>
            <p:spPr>
              <a:xfrm>
                <a:off x="0" y="778"/>
                <a:ext cx="3072" cy="31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173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121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     &lt;&lt; Employee::getCount() &lt;&lt; endl;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181" name="Google Shape;2181;p173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2182" name="Google Shape;2182;p173"/>
              <p:cNvSpPr/>
              <p:nvPr/>
            </p:nvSpPr>
            <p:spPr>
              <a:xfrm>
                <a:off x="0" y="1152"/>
                <a:ext cx="3072" cy="31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173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122	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184" name="Google Shape;2184;p173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2185" name="Google Shape;2185;p173"/>
              <p:cNvSpPr/>
              <p:nvPr/>
            </p:nvSpPr>
            <p:spPr>
              <a:xfrm>
                <a:off x="0" y="1526"/>
                <a:ext cx="3072" cy="31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173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123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return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0;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187" name="Google Shape;2187;p173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2188" name="Google Shape;2188;p173"/>
              <p:cNvSpPr/>
              <p:nvPr/>
            </p:nvSpPr>
            <p:spPr>
              <a:xfrm>
                <a:off x="0" y="1900"/>
                <a:ext cx="3072" cy="31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173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D8DFF"/>
                  </a:buClr>
                  <a:buSzPts val="1200"/>
                  <a:buFont typeface="Courier New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124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2190" name="Google Shape;2190;p173"/>
          <p:cNvSpPr/>
          <p:nvPr/>
        </p:nvSpPr>
        <p:spPr>
          <a:xfrm>
            <a:off x="0" y="2209800"/>
            <a:ext cx="6629400" cy="23082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employees before instantiation is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 constructor for Susan Baker called.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 constructor for Robert Jones called.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employees after instantiation is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 1: Susan Baker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 2: Robert Jones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~Employee() called for Susan Baker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~Employee() called for Robert Jones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employees after deletion is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191" name="Google Shape;2191;p173"/>
          <p:cNvGrpSpPr/>
          <p:nvPr/>
        </p:nvGrpSpPr>
        <p:grpSpPr>
          <a:xfrm>
            <a:off x="3581400" y="914400"/>
            <a:ext cx="2895600" cy="3124200"/>
            <a:chOff x="2256" y="576"/>
            <a:chExt cx="1824" cy="1968"/>
          </a:xfrm>
        </p:grpSpPr>
        <p:cxnSp>
          <p:nvCxnSpPr>
            <p:cNvPr id="2192" name="Google Shape;2192;p173"/>
            <p:cNvCxnSpPr/>
            <p:nvPr/>
          </p:nvCxnSpPr>
          <p:spPr>
            <a:xfrm rot="10800000">
              <a:off x="2448" y="576"/>
              <a:ext cx="576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93" name="Google Shape;2193;p173"/>
            <p:cNvCxnSpPr/>
            <p:nvPr/>
          </p:nvCxnSpPr>
          <p:spPr>
            <a:xfrm flipH="1">
              <a:off x="2256" y="1104"/>
              <a:ext cx="1152" cy="1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94" name="Google Shape;2194;p173"/>
            <p:cNvSpPr txBox="1"/>
            <p:nvPr/>
          </p:nvSpPr>
          <p:spPr>
            <a:xfrm>
              <a:off x="2352" y="912"/>
              <a:ext cx="1728" cy="19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Courier New"/>
                <a:buNone/>
              </a:pPr>
              <a:r>
                <a:rPr b="1" i="0" lang="en-US" sz="14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back to zero.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-US"/>
              <a:t> Class Members </a:t>
            </a:r>
            <a:endParaRPr/>
          </a:p>
        </p:txBody>
      </p:sp>
      <p:sp>
        <p:nvSpPr>
          <p:cNvPr id="2201" name="Google Shape;2201;p17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en-US"/>
              <a:t>Calling a static member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en-US"/>
              <a:t> function of a class using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en-US"/>
              <a:t>the object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en-US"/>
              <a:t>Calling a static member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en-US"/>
              <a:t> function of a class using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en-US"/>
              <a:t>the </a:t>
            </a:r>
            <a:r>
              <a:rPr b="1" lang="en-US">
                <a:solidFill>
                  <a:srgbClr val="FF0000"/>
                </a:solidFill>
              </a:rPr>
              <a:t>class name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 Example</a:t>
            </a:r>
            <a:endParaRPr/>
          </a:p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Rectangle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width;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length;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void displayWidth();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void displayLength();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void displayArea();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9" name="Google Shape;339;p53"/>
          <p:cNvSpPr/>
          <p:nvPr/>
        </p:nvSpPr>
        <p:spPr>
          <a:xfrm>
            <a:off x="1371600" y="2514600"/>
            <a:ext cx="2865438" cy="1295400"/>
          </a:xfrm>
          <a:prstGeom prst="rect">
            <a:avLst/>
          </a:prstGeom>
          <a:noFill/>
          <a:ln cap="flat" cmpd="sng" w="28575">
            <a:solidFill>
              <a:srgbClr val="FA82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3"/>
          <p:cNvSpPr txBox="1"/>
          <p:nvPr/>
        </p:nvSpPr>
        <p:spPr>
          <a:xfrm>
            <a:off x="5659438" y="2876550"/>
            <a:ext cx="22653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53"/>
          <p:cNvCxnSpPr/>
          <p:nvPr/>
        </p:nvCxnSpPr>
        <p:spPr>
          <a:xfrm rot="10800000">
            <a:off x="4416425" y="3062288"/>
            <a:ext cx="1225550" cy="0"/>
          </a:xfrm>
          <a:prstGeom prst="straightConnector1">
            <a:avLst/>
          </a:prstGeom>
          <a:noFill/>
          <a:ln cap="flat" cmpd="sng" w="28575">
            <a:solidFill>
              <a:srgbClr val="FA821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" name="Google Shape;342;p53"/>
          <p:cNvSpPr/>
          <p:nvPr/>
        </p:nvSpPr>
        <p:spPr>
          <a:xfrm>
            <a:off x="1370013" y="4198938"/>
            <a:ext cx="4040187" cy="1831975"/>
          </a:xfrm>
          <a:prstGeom prst="rect">
            <a:avLst/>
          </a:prstGeom>
          <a:noFill/>
          <a:ln cap="flat" cmpd="sng" w="28575">
            <a:solidFill>
              <a:srgbClr val="FA82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3"/>
          <p:cNvSpPr txBox="1"/>
          <p:nvPr/>
        </p:nvSpPr>
        <p:spPr>
          <a:xfrm>
            <a:off x="6059488" y="4800600"/>
            <a:ext cx="2895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53"/>
          <p:cNvCxnSpPr/>
          <p:nvPr/>
        </p:nvCxnSpPr>
        <p:spPr>
          <a:xfrm rot="10800000">
            <a:off x="5521325" y="4986338"/>
            <a:ext cx="501650" cy="0"/>
          </a:xfrm>
          <a:prstGeom prst="straightConnector1">
            <a:avLst/>
          </a:prstGeom>
          <a:noFill/>
          <a:ln cap="flat" cmpd="sng" w="28575">
            <a:solidFill>
              <a:srgbClr val="FA821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5" name="Google Shape;345;p53"/>
          <p:cNvSpPr/>
          <p:nvPr/>
        </p:nvSpPr>
        <p:spPr>
          <a:xfrm>
            <a:off x="4038600" y="0"/>
            <a:ext cx="5029200" cy="3660775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E5E5E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of Thumb: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data attributes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functions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protect data from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unwanted access and modification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a.k.a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hiding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More on Access Specifiers</a:t>
            </a:r>
            <a:endParaRPr/>
          </a:p>
        </p:txBody>
      </p: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Can be listed in </a:t>
            </a:r>
            <a:r>
              <a:rPr lang="en-US">
                <a:solidFill>
                  <a:srgbClr val="0070C0"/>
                </a:solidFill>
              </a:rPr>
              <a:t>any order </a:t>
            </a:r>
            <a:r>
              <a:rPr lang="en-US"/>
              <a:t>in a class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Can appear </a:t>
            </a:r>
            <a:r>
              <a:rPr lang="en-US">
                <a:solidFill>
                  <a:srgbClr val="0070C0"/>
                </a:solidFill>
              </a:rPr>
              <a:t>multiple times </a:t>
            </a:r>
            <a:r>
              <a:rPr lang="en-US"/>
              <a:t>in a class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not specified, the default is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Access Specifiers</a:t>
            </a:r>
            <a:endParaRPr/>
          </a:p>
        </p:txBody>
      </p:sp>
      <p:sp>
        <p:nvSpPr>
          <p:cNvPr id="359" name="Google Shape;359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0070C0"/>
                </a:solidFill>
              </a:rPr>
              <a:t>class</a:t>
            </a:r>
            <a:r>
              <a:rPr lang="en-US"/>
              <a:t> is </a:t>
            </a:r>
            <a:r>
              <a:rPr i="1" lang="en-US">
                <a:solidFill>
                  <a:srgbClr val="FF0000"/>
                </a:solidFill>
              </a:rPr>
              <a:t>similar</a:t>
            </a:r>
            <a:r>
              <a:rPr lang="en-US"/>
              <a:t> to </a:t>
            </a:r>
            <a:r>
              <a:rPr lang="en-US">
                <a:solidFill>
                  <a:srgbClr val="0070C0"/>
                </a:solidFill>
              </a:rPr>
              <a:t>struct</a:t>
            </a:r>
            <a:r>
              <a:rPr lang="en-US"/>
              <a:t>, but </a:t>
            </a:r>
            <a:r>
              <a:rPr lang="en-US" u="sng"/>
              <a:t>not the same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Members of a struct are </a:t>
            </a:r>
            <a:r>
              <a:rPr lang="en-US">
                <a:solidFill>
                  <a:srgbClr val="0070C0"/>
                </a:solidFill>
              </a:rPr>
              <a:t>public</a:t>
            </a:r>
            <a:r>
              <a:rPr lang="en-US"/>
              <a:t> by default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Rectangle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width;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length;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cout &lt;&lt; r1.width; 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//legal because width is public</a:t>
            </a:r>
            <a:endParaRPr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0" name="Google Shape;360;p55"/>
          <p:cNvSpPr/>
          <p:nvPr/>
        </p:nvSpPr>
        <p:spPr>
          <a:xfrm>
            <a:off x="4572000" y="3048000"/>
            <a:ext cx="3878263" cy="1935163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E5E5E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of a class are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default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Access Specifiers</a:t>
            </a:r>
            <a:endParaRPr/>
          </a:p>
        </p:txBody>
      </p:sp>
      <p:sp>
        <p:nvSpPr>
          <p:cNvPr id="367" name="Google Shape;367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0070C0"/>
                </a:solidFill>
              </a:rPr>
              <a:t>class</a:t>
            </a:r>
            <a:r>
              <a:rPr lang="en-US"/>
              <a:t> is </a:t>
            </a:r>
            <a:r>
              <a:rPr i="1" lang="en-US">
                <a:solidFill>
                  <a:srgbClr val="FF0000"/>
                </a:solidFill>
              </a:rPr>
              <a:t>similar</a:t>
            </a:r>
            <a:r>
              <a:rPr lang="en-US"/>
              <a:t> to </a:t>
            </a:r>
            <a:r>
              <a:rPr lang="en-US">
                <a:solidFill>
                  <a:srgbClr val="0070C0"/>
                </a:solidFill>
              </a:rPr>
              <a:t>struct</a:t>
            </a:r>
            <a:r>
              <a:rPr lang="en-US"/>
              <a:t>, but </a:t>
            </a:r>
            <a:r>
              <a:rPr lang="en-US" u="sng"/>
              <a:t>not the same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Members of a class are </a:t>
            </a:r>
            <a:r>
              <a:rPr lang="en-US">
                <a:solidFill>
                  <a:srgbClr val="0070C0"/>
                </a:solidFill>
              </a:rPr>
              <a:t>private</a:t>
            </a:r>
            <a:r>
              <a:rPr lang="en-US"/>
              <a:t> by default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Rectangle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width;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length;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r>
              <a:rPr lang="en-US"/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 r1; </a:t>
            </a: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//class object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cout &lt;&lt; r1.width;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//ERROR, width is private</a:t>
            </a:r>
            <a:endParaRPr b="1" sz="2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Access Specifiers</a:t>
            </a:r>
            <a:endParaRPr/>
          </a:p>
        </p:txBody>
      </p:sp>
      <p:sp>
        <p:nvSpPr>
          <p:cNvPr id="374" name="Google Shape;374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Rectangle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width;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length;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getWidth(){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	return width;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r>
              <a:rPr lang="en-US"/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 r1; </a:t>
            </a: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//class object r1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cout &lt;&lt; r1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getWidth(); </a:t>
            </a: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//works getWidth() is 					public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5" name="Google Shape;375;p57"/>
          <p:cNvSpPr/>
          <p:nvPr/>
        </p:nvSpPr>
        <p:spPr>
          <a:xfrm>
            <a:off x="4586288" y="2286000"/>
            <a:ext cx="4329112" cy="2324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E5E5E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any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members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class using the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dot operator: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displayArea()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Defining a Member Functions</a:t>
            </a:r>
            <a:endParaRPr/>
          </a:p>
        </p:txBody>
      </p:sp>
      <p:sp>
        <p:nvSpPr>
          <p:cNvPr id="382" name="Google Shape;382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defined </a:t>
            </a:r>
            <a:r>
              <a:rPr lang="en-US">
                <a:solidFill>
                  <a:srgbClr val="0070C0"/>
                </a:solidFill>
              </a:rPr>
              <a:t>within the class declaration </a:t>
            </a: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in-line member function</a:t>
            </a:r>
            <a:r>
              <a:rPr lang="en-US"/>
              <a:t>)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or </a:t>
            </a:r>
            <a:r>
              <a:rPr lang="en-US">
                <a:solidFill>
                  <a:srgbClr val="0070C0"/>
                </a:solidFill>
              </a:rPr>
              <a:t>outside the class </a:t>
            </a:r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out-of-line member functions</a:t>
            </a:r>
            <a:r>
              <a:rPr lang="en-US"/>
              <a:t>)</a:t>
            </a:r>
            <a:endParaRPr/>
          </a:p>
          <a:p>
            <a:pPr indent="-1905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Rectangle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width;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length;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calcArea() {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 return width * length; </a:t>
            </a: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//inline func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-US"/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Procedural Programming</a:t>
            </a:r>
            <a:endParaRPr/>
          </a:p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Data is stored in a </a:t>
            </a:r>
            <a:r>
              <a:rPr lang="en-US">
                <a:solidFill>
                  <a:srgbClr val="0070C0"/>
                </a:solidFill>
              </a:rPr>
              <a:t>collection of variables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and/or structures</a:t>
            </a:r>
            <a:r>
              <a:rPr lang="en-US"/>
              <a:t>, along with a </a:t>
            </a:r>
            <a:r>
              <a:rPr lang="en-US">
                <a:solidFill>
                  <a:srgbClr val="0070C0"/>
                </a:solidFill>
              </a:rPr>
              <a:t>set of functions </a:t>
            </a:r>
            <a:r>
              <a:rPr lang="en-US"/>
              <a:t>that perform </a:t>
            </a:r>
            <a:r>
              <a:rPr lang="en-US">
                <a:solidFill>
                  <a:srgbClr val="0070C0"/>
                </a:solidFill>
              </a:rPr>
              <a:t>operations on the data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data and the functions </a:t>
            </a:r>
            <a:r>
              <a:rPr lang="en-US">
                <a:solidFill>
                  <a:srgbClr val="FF0000"/>
                </a:solidFill>
              </a:rPr>
              <a:t>are separate entities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double width;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double length;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displayWidth();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displayLength();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displayArea();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41"/>
          <p:cNvSpPr/>
          <p:nvPr/>
        </p:nvSpPr>
        <p:spPr>
          <a:xfrm>
            <a:off x="4035425" y="3733800"/>
            <a:ext cx="381000" cy="76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1"/>
          <p:cNvSpPr/>
          <p:nvPr/>
        </p:nvSpPr>
        <p:spPr>
          <a:xfrm>
            <a:off x="4035425" y="4921250"/>
            <a:ext cx="381000" cy="150812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4572000" y="3886200"/>
            <a:ext cx="2590800" cy="223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Defining a Member Functions</a:t>
            </a:r>
            <a:endParaRPr/>
          </a:p>
        </p:txBody>
      </p:sp>
      <p:sp>
        <p:nvSpPr>
          <p:cNvPr id="389" name="Google Shape;389;p59"/>
          <p:cNvSpPr txBox="1"/>
          <p:nvPr>
            <p:ph idx="1" type="body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defining a member function </a:t>
            </a:r>
            <a:r>
              <a:rPr lang="en-US">
                <a:solidFill>
                  <a:srgbClr val="0070C0"/>
                </a:solidFill>
              </a:rPr>
              <a:t>outside a class (out-of-line function)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Put </a:t>
            </a:r>
            <a:r>
              <a:rPr lang="en-US">
                <a:solidFill>
                  <a:srgbClr val="0070C0"/>
                </a:solidFill>
              </a:rPr>
              <a:t>prototype in class declaration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Define function outside using class name and scope resolution operator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Combine </a:t>
            </a:r>
            <a:r>
              <a:rPr lang="en-US" u="sng"/>
              <a:t>class name </a:t>
            </a:r>
            <a:r>
              <a:rPr lang="en-US"/>
              <a:t>with </a:t>
            </a:r>
            <a:r>
              <a:rPr lang="en-US" u="sng"/>
              <a:t>member function name</a:t>
            </a:r>
            <a:endParaRPr/>
          </a:p>
          <a:p>
            <a:pPr indent="-1333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u="sng"/>
          </a:p>
          <a:p>
            <a:pPr indent="0" lvl="0" marL="571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returnType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MemberFunctionName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 ){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 …………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Different classes </a:t>
            </a:r>
            <a:r>
              <a:rPr lang="en-US"/>
              <a:t>can have member functions with the </a:t>
            </a:r>
            <a:r>
              <a:rPr lang="en-US">
                <a:solidFill>
                  <a:srgbClr val="0070C0"/>
                </a:solidFill>
              </a:rPr>
              <a:t>same name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Defining a Member Functions</a:t>
            </a:r>
            <a:endParaRPr/>
          </a:p>
        </p:txBody>
      </p:sp>
      <p:sp>
        <p:nvSpPr>
          <p:cNvPr id="396" name="Google Shape;396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Rectangle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width;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length;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calcArea(); </a:t>
            </a:r>
            <a:r>
              <a:rPr b="1" lang="en-US">
                <a:solidFill>
                  <a:srgbClr val="0488AE"/>
                </a:solidFill>
                <a:latin typeface="Courier New"/>
                <a:ea typeface="Courier New"/>
                <a:cs typeface="Courier New"/>
                <a:sym typeface="Courier New"/>
              </a:rPr>
              <a:t>//prototype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};  //class declaration ends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715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Rectangle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calcArea()</a:t>
            </a:r>
            <a:endParaRPr b="1" sz="20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715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 return width * length;</a:t>
            </a: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//out-of-line func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Defining a Member Functions</a:t>
            </a:r>
            <a:endParaRPr/>
          </a:p>
        </p:txBody>
      </p:sp>
      <p:sp>
        <p:nvSpPr>
          <p:cNvPr id="403" name="Google Shape;403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Rectangle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width;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length;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calcArea(); </a:t>
            </a:r>
            <a:r>
              <a:rPr b="1" lang="en-US">
                <a:solidFill>
                  <a:srgbClr val="0488AE"/>
                </a:solidFill>
                <a:latin typeface="Courier New"/>
                <a:ea typeface="Courier New"/>
                <a:cs typeface="Courier New"/>
                <a:sym typeface="Courier New"/>
              </a:rPr>
              <a:t>//prototype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};  //class declaration ends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715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Rectangle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calcArea()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{   return width * length;  }</a:t>
            </a:r>
            <a:endParaRPr/>
          </a:p>
        </p:txBody>
      </p:sp>
      <p:sp>
        <p:nvSpPr>
          <p:cNvPr id="404" name="Google Shape;404;p61"/>
          <p:cNvSpPr/>
          <p:nvPr/>
        </p:nvSpPr>
        <p:spPr>
          <a:xfrm>
            <a:off x="4648200" y="731838"/>
            <a:ext cx="4495800" cy="2697162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E5E5E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member function is inline or out-of-line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Access remains the same as declared in the class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1"/>
          <p:cNvSpPr/>
          <p:nvPr/>
        </p:nvSpPr>
        <p:spPr>
          <a:xfrm>
            <a:off x="838200" y="3200400"/>
            <a:ext cx="1600200" cy="7620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61"/>
          <p:cNvCxnSpPr/>
          <p:nvPr/>
        </p:nvCxnSpPr>
        <p:spPr>
          <a:xfrm flipH="1">
            <a:off x="2438400" y="3017838"/>
            <a:ext cx="3352800" cy="56356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Private Member Functions</a:t>
            </a:r>
            <a:endParaRPr/>
          </a:p>
        </p:txBody>
      </p:sp>
      <p:sp>
        <p:nvSpPr>
          <p:cNvPr id="412" name="Google Shape;412;p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lang="en-US" u="sng">
                <a:solidFill>
                  <a:srgbClr val="0070C0"/>
                </a:solidFill>
              </a:rPr>
              <a:t>Private Member Functions</a:t>
            </a:r>
            <a:r>
              <a:rPr lang="en-US"/>
              <a:t>: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accessible (callable) from </a:t>
            </a:r>
            <a:r>
              <a:rPr lang="en-US" u="sng"/>
              <a:t>member functions of the class</a:t>
            </a:r>
            <a:endParaRPr/>
          </a:p>
          <a:p>
            <a:pPr indent="-1333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No direct access possible </a:t>
            </a:r>
            <a:r>
              <a:rPr lang="en-US"/>
              <a:t>(with object instance of the class)</a:t>
            </a:r>
            <a:endParaRPr/>
          </a:p>
          <a:p>
            <a:pPr indent="-1333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be: </a:t>
            </a:r>
            <a:r>
              <a:rPr b="1" lang="en-US" u="sng"/>
              <a:t>inline / out-of-line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Rectangle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width;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length;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calcArea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void displayArea(){ cout&lt;&lt;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calcArea()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;} </a:t>
            </a:r>
            <a:endParaRPr b="1">
              <a:solidFill>
                <a:srgbClr val="0488A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double Rectangle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calcArea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return length * width;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8" name="Google Shape;418;p63"/>
          <p:cNvCxnSpPr/>
          <p:nvPr/>
        </p:nvCxnSpPr>
        <p:spPr>
          <a:xfrm flipH="1">
            <a:off x="4724400" y="2667000"/>
            <a:ext cx="1493838" cy="7620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9" name="Google Shape;419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Private Member Functions</a:t>
            </a:r>
            <a:endParaRPr/>
          </a:p>
        </p:txBody>
      </p:sp>
      <p:sp>
        <p:nvSpPr>
          <p:cNvPr id="420" name="Google Shape;420;p63"/>
          <p:cNvSpPr txBox="1"/>
          <p:nvPr/>
        </p:nvSpPr>
        <p:spPr>
          <a:xfrm>
            <a:off x="5114925" y="2038350"/>
            <a:ext cx="2876550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member function</a:t>
            </a:r>
            <a:br>
              <a:rPr b="1" i="0" lang="en-US" sz="2000" u="none" cap="none" strike="noStrike">
                <a:solidFill>
                  <a:srgbClr val="B8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(out-of-line)</a:t>
            </a:r>
            <a:br>
              <a:rPr b="1" i="0" lang="en-US" sz="2000" u="none" cap="none" strike="noStrike">
                <a:solidFill>
                  <a:srgbClr val="B8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Private Member Functions</a:t>
            </a:r>
            <a:endParaRPr/>
          </a:p>
        </p:txBody>
      </p:sp>
      <p:sp>
        <p:nvSpPr>
          <p:cNvPr id="427" name="Google Shape;427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2800"/>
              <a:t> member function can only be called by another member function</a:t>
            </a:r>
            <a:br>
              <a:rPr lang="en-US" sz="2800"/>
            </a:b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It is used for internal processing by the class, not for use outside of the class</a:t>
            </a:r>
            <a:br>
              <a:rPr lang="en-US" sz="2800"/>
            </a:br>
            <a:endParaRPr sz="2800"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Rectangle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width;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length;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calcArea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	return length * width;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void displayArea(){ cout&lt;&lt;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calcArea()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;} </a:t>
            </a:r>
            <a:endParaRPr b="1">
              <a:solidFill>
                <a:srgbClr val="0488A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cxnSp>
        <p:nvCxnSpPr>
          <p:cNvPr id="433" name="Google Shape;433;p65"/>
          <p:cNvCxnSpPr/>
          <p:nvPr/>
        </p:nvCxnSpPr>
        <p:spPr>
          <a:xfrm flipH="1">
            <a:off x="4724400" y="2667000"/>
            <a:ext cx="1493838" cy="7620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4" name="Google Shape;434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Private Member Functions</a:t>
            </a:r>
            <a:endParaRPr/>
          </a:p>
        </p:txBody>
      </p:sp>
      <p:sp>
        <p:nvSpPr>
          <p:cNvPr id="435" name="Google Shape;435;p65"/>
          <p:cNvSpPr txBox="1"/>
          <p:nvPr/>
        </p:nvSpPr>
        <p:spPr>
          <a:xfrm>
            <a:off x="5114925" y="2038350"/>
            <a:ext cx="2878138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member function</a:t>
            </a:r>
            <a:br>
              <a:rPr b="1" i="0" lang="en-US" sz="2000" u="none" cap="none" strike="noStrike">
                <a:solidFill>
                  <a:srgbClr val="B8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(inline)</a:t>
            </a:r>
            <a:br>
              <a:rPr b="1" i="0" lang="en-US" sz="2000" u="none" cap="none" strike="noStrike">
                <a:solidFill>
                  <a:srgbClr val="B8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Setters and Getters</a:t>
            </a:r>
            <a:endParaRPr/>
          </a:p>
        </p:txBody>
      </p:sp>
      <p:sp>
        <p:nvSpPr>
          <p:cNvPr id="442" name="Google Shape;442;p6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u="sng"/>
              <a:t>Setter (Mutator): </a:t>
            </a:r>
            <a:r>
              <a:rPr lang="en-US"/>
              <a:t>a member function that </a:t>
            </a:r>
            <a:r>
              <a:rPr lang="en-US">
                <a:solidFill>
                  <a:srgbClr val="0070C0"/>
                </a:solidFill>
              </a:rPr>
              <a:t>assigns a value </a:t>
            </a:r>
            <a:r>
              <a:rPr lang="en-US"/>
              <a:t>to a class data member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u="sng"/>
              <a:t>Getter (Accessor): a </a:t>
            </a:r>
            <a:r>
              <a:rPr lang="en-US"/>
              <a:t>function that </a:t>
            </a:r>
            <a:r>
              <a:rPr lang="en-US">
                <a:solidFill>
                  <a:srgbClr val="0070C0"/>
                </a:solidFill>
              </a:rPr>
              <a:t>reads/gets a value </a:t>
            </a:r>
            <a:r>
              <a:rPr lang="en-US"/>
              <a:t>from a class data member.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7"/>
          <p:cNvSpPr txBox="1"/>
          <p:nvPr>
            <p:ph idx="1" type="body"/>
          </p:nvPr>
        </p:nvSpPr>
        <p:spPr>
          <a:xfrm>
            <a:off x="533400" y="533400"/>
            <a:ext cx="82296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Rectangle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width;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length;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void setWidth(double w){ </a:t>
            </a:r>
            <a:r>
              <a:rPr b="1" lang="en-US">
                <a:solidFill>
                  <a:srgbClr val="0488AE"/>
                </a:solidFill>
                <a:latin typeface="Courier New"/>
                <a:ea typeface="Courier New"/>
                <a:cs typeface="Courier New"/>
                <a:sym typeface="Courier New"/>
              </a:rPr>
              <a:t>//setter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488AE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488AE"/>
                </a:solidFill>
                <a:latin typeface="Courier New"/>
                <a:ea typeface="Courier New"/>
                <a:cs typeface="Courier New"/>
                <a:sym typeface="Courier New"/>
              </a:rPr>
              <a:t>		width = w;  	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488AE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488AE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setLength(double l){ </a:t>
            </a:r>
            <a:r>
              <a:rPr b="1" lang="en-US">
                <a:solidFill>
                  <a:srgbClr val="0488AE"/>
                </a:solidFill>
                <a:latin typeface="Courier New"/>
                <a:ea typeface="Courier New"/>
                <a:cs typeface="Courier New"/>
                <a:sym typeface="Courier New"/>
              </a:rPr>
              <a:t>//setter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488AE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488AE"/>
                </a:solidFill>
                <a:latin typeface="Courier New"/>
                <a:ea typeface="Courier New"/>
                <a:cs typeface="Courier New"/>
                <a:sym typeface="Courier New"/>
              </a:rPr>
              <a:t>		length = l;  	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488AE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488AE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double getWidth(){ </a:t>
            </a:r>
            <a:r>
              <a:rPr b="1" lang="en-US">
                <a:solidFill>
                  <a:srgbClr val="0488AE"/>
                </a:solidFill>
                <a:latin typeface="Courier New"/>
                <a:ea typeface="Courier New"/>
                <a:cs typeface="Courier New"/>
                <a:sym typeface="Courier New"/>
              </a:rPr>
              <a:t>//getter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488AE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488AE"/>
                </a:solidFill>
                <a:latin typeface="Courier New"/>
                <a:ea typeface="Courier New"/>
                <a:cs typeface="Courier New"/>
                <a:sym typeface="Courier New"/>
              </a:rPr>
              <a:t>		return width;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488AE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488AE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double getLength(){ </a:t>
            </a:r>
            <a:r>
              <a:rPr b="1" lang="en-US">
                <a:solidFill>
                  <a:srgbClr val="0488AE"/>
                </a:solidFill>
                <a:latin typeface="Courier New"/>
                <a:ea typeface="Courier New"/>
                <a:cs typeface="Courier New"/>
                <a:sym typeface="Courier New"/>
              </a:rPr>
              <a:t>//getter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488AE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488AE"/>
                </a:solidFill>
                <a:latin typeface="Courier New"/>
                <a:ea typeface="Courier New"/>
                <a:cs typeface="Courier New"/>
                <a:sym typeface="Courier New"/>
              </a:rPr>
              <a:t>		return length;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488A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/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13sowc copy" id="453" name="Google Shape;45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700" y="1595438"/>
            <a:ext cx="55626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8"/>
          <p:cNvSpPr txBox="1"/>
          <p:nvPr/>
        </p:nvSpPr>
        <p:spPr>
          <a:xfrm>
            <a:off x="762000" y="457200"/>
            <a:ext cx="7696200" cy="1373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outside the class must use the </a:t>
            </a:r>
            <a:r>
              <a:rPr b="0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class's public member functions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interact with the object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68"/>
          <p:cNvSpPr txBox="1"/>
          <p:nvPr/>
        </p:nvSpPr>
        <p:spPr>
          <a:xfrm>
            <a:off x="762000" y="5562600"/>
            <a:ext cx="8763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can be added in setters to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prevent unwanted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data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Limitations of Procedural Programming</a:t>
            </a:r>
            <a:endParaRPr/>
          </a:p>
        </p:txBody>
      </p:sp>
      <p:sp>
        <p:nvSpPr>
          <p:cNvPr id="224" name="Google Shape;224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Variables and data structures are </a:t>
            </a:r>
            <a:r>
              <a:rPr lang="en-US">
                <a:solidFill>
                  <a:srgbClr val="0070C0"/>
                </a:solidFill>
              </a:rPr>
              <a:t>passed to the functions</a:t>
            </a:r>
            <a:r>
              <a:rPr lang="en-US"/>
              <a:t> that perform the desired operations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What if the data types or data structures change? </a:t>
            </a:r>
            <a:r>
              <a:rPr lang="en-US">
                <a:solidFill>
                  <a:srgbClr val="0070C0"/>
                </a:solidFill>
              </a:rPr>
              <a:t>Many functions must also be changed</a:t>
            </a:r>
            <a:r>
              <a:rPr lang="en-US"/>
              <a:t> – </a:t>
            </a:r>
            <a:r>
              <a:rPr lang="en-US">
                <a:solidFill>
                  <a:srgbClr val="FF0000"/>
                </a:solidFill>
              </a:rPr>
              <a:t>Error prone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As the procedural programs become </a:t>
            </a:r>
            <a:r>
              <a:rPr lang="en-US">
                <a:solidFill>
                  <a:srgbClr val="0070C0"/>
                </a:solidFill>
              </a:rPr>
              <a:t>larger</a:t>
            </a:r>
            <a:r>
              <a:rPr lang="en-US"/>
              <a:t>, function hierarchies become </a:t>
            </a:r>
            <a:r>
              <a:rPr lang="en-US">
                <a:solidFill>
                  <a:srgbClr val="0070C0"/>
                </a:solidFill>
              </a:rPr>
              <a:t>more complex</a:t>
            </a:r>
            <a:r>
              <a:rPr lang="en-US"/>
              <a:t>: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difficult to understand and maintain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difficult to modify and extend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Using </a:t>
            </a:r>
            <a:r>
              <a:rPr lang="en-US" sz="3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3200"/>
              <a:t> With Member Functions</a:t>
            </a:r>
            <a:endParaRPr/>
          </a:p>
        </p:txBody>
      </p:sp>
      <p:sp>
        <p:nvSpPr>
          <p:cNvPr id="461" name="Google Shape;461;p6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/>
              <a:t> member function is </a:t>
            </a:r>
            <a:r>
              <a:rPr b="1" lang="en-US" u="sng">
                <a:solidFill>
                  <a:srgbClr val="0070C0"/>
                </a:solidFill>
              </a:rPr>
              <a:t>read-only</a:t>
            </a:r>
            <a:r>
              <a:rPr lang="en-US"/>
              <a:t>, </a:t>
            </a:r>
            <a:r>
              <a:rPr lang="en-US">
                <a:solidFill>
                  <a:srgbClr val="0070C0"/>
                </a:solidFill>
              </a:rPr>
              <a:t>cannot change the value </a:t>
            </a:r>
            <a:r>
              <a:rPr lang="en-US"/>
              <a:t>of any attribute</a:t>
            </a:r>
            <a:br>
              <a:rPr lang="en-US"/>
            </a:br>
            <a:br>
              <a:rPr lang="en-US"/>
            </a:b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Rectangle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double width;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void changeWidth()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	width++;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//ERROR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 b="1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Getters do not change an object's data, so they should be marked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/>
              <a:t>.</a:t>
            </a:r>
            <a:endParaRPr/>
          </a:p>
        </p:txBody>
      </p:sp>
      <p:sp>
        <p:nvSpPr>
          <p:cNvPr id="467" name="Google Shape;467;p70"/>
          <p:cNvSpPr txBox="1"/>
          <p:nvPr/>
        </p:nvSpPr>
        <p:spPr>
          <a:xfrm>
            <a:off x="457200" y="1143000"/>
            <a:ext cx="8229600" cy="6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Rectangle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private: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double width;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length;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public: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 setWidth(double);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 setLength(double);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getWidth()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{ return width; }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getLength()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{ return length; }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getArea()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{ return width * length; }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Avoiding Stale Data</a:t>
            </a:r>
            <a:endParaRPr/>
          </a:p>
        </p:txBody>
      </p:sp>
      <p:sp>
        <p:nvSpPr>
          <p:cNvPr id="473" name="Google Shape;473;p7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Some data is the result of a calculation.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/>
              <a:t> class the area of a rectangle is calculated.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length x width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we were to use 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/>
              <a:t> variable here in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/>
              <a:t> class, its value would be dependent on the length and the width.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we change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US"/>
              <a:t> without updating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/>
              <a:t>, then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/>
              <a:t> would become </a:t>
            </a:r>
            <a:r>
              <a:rPr i="1" lang="en-US"/>
              <a:t>stale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To avoid stale data, it is best to calculate the value of that data within a member function rather than store it in a variable.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Pointer to an Object</a:t>
            </a:r>
            <a:endParaRPr/>
          </a:p>
        </p:txBody>
      </p:sp>
      <p:sp>
        <p:nvSpPr>
          <p:cNvPr id="480" name="Google Shape;480;p7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myRectangle; //Rectangle object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Can define a pointer to an object: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rPtr; //Rectangle pointer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Can access public members via pointer: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rPtr =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myRectangle; </a:t>
            </a:r>
            <a:endParaRPr/>
          </a:p>
        </p:txBody>
      </p:sp>
      <p:pic>
        <p:nvPicPr>
          <p:cNvPr id="481" name="Google Shape;48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150" y="4792663"/>
            <a:ext cx="59817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Pointer to an Object</a:t>
            </a:r>
            <a:endParaRPr/>
          </a:p>
        </p:txBody>
      </p:sp>
      <p:sp>
        <p:nvSpPr>
          <p:cNvPr id="488" name="Google Shape;488;p7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Can access public members via pointer: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rPtr =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myRectangle;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Recall you can use </a:t>
            </a:r>
            <a:r>
              <a:rPr b="1" lang="en-US">
                <a:solidFill>
                  <a:srgbClr val="FF0000"/>
                </a:solidFill>
              </a:rPr>
              <a:t>*</a:t>
            </a:r>
            <a:r>
              <a:rPr lang="en-US"/>
              <a:t> and </a:t>
            </a:r>
            <a:r>
              <a:rPr b="1" lang="en-US">
                <a:solidFill>
                  <a:srgbClr val="FF0000"/>
                </a:solidFill>
              </a:rPr>
              <a:t>.</a:t>
            </a:r>
            <a:r>
              <a:rPr b="1" lang="en-US"/>
              <a:t> </a:t>
            </a:r>
            <a:r>
              <a:rPr lang="en-US"/>
              <a:t>OR </a:t>
            </a:r>
            <a:r>
              <a:rPr lang="en-US">
                <a:solidFill>
                  <a:srgbClr val="FF0000"/>
                </a:solidFill>
              </a:rPr>
              <a:t>-&gt;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rPtr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setWidth(12.5);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cout &lt;&lt; rPtr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getLength() &lt;&lt; endl;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Pointer to an Object</a:t>
            </a:r>
            <a:endParaRPr/>
          </a:p>
        </p:txBody>
      </p:sp>
      <p:sp>
        <p:nvSpPr>
          <p:cNvPr id="495" name="Google Shape;495;p7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Can access public members via pointer: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rPtr =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myRectangle;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rPtr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setWidth(12.5);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rectPtr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setLength(4.8);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6" name="Google Shape;49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25" y="4267200"/>
            <a:ext cx="52387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Pointer to an Object</a:t>
            </a:r>
            <a:endParaRPr/>
          </a:p>
        </p:txBody>
      </p:sp>
      <p:sp>
        <p:nvSpPr>
          <p:cNvPr id="503" name="Google Shape;503;p7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u="sng"/>
              <a:t>Dynamically allocate </a:t>
            </a:r>
            <a:r>
              <a:rPr lang="en-US"/>
              <a:t>objects using a pointer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rPtr =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Rectangle;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rPtr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setLength(12.5);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rPtr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setWidth(10.3);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Deallocate memory and delete object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rPtr;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rPtr =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 to Objects</a:t>
            </a:r>
            <a:endParaRPr/>
          </a:p>
        </p:txBody>
      </p:sp>
      <p:sp>
        <p:nvSpPr>
          <p:cNvPr id="510" name="Google Shape;510;p76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2C14DE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2C14DE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  <a:p>
            <a:pPr indent="-1651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</p:txBody>
      </p:sp>
      <p:pic>
        <p:nvPicPr>
          <p:cNvPr id="511" name="Google Shape;511;p76"/>
          <p:cNvPicPr preferRelativeResize="0"/>
          <p:nvPr/>
        </p:nvPicPr>
        <p:blipFill rotWithShape="1">
          <a:blip r:embed="rId3">
            <a:alphaModFix/>
          </a:blip>
          <a:srcRect b="0" l="6044" r="0" t="0"/>
          <a:stretch/>
        </p:blipFill>
        <p:spPr>
          <a:xfrm>
            <a:off x="1524000" y="1295400"/>
            <a:ext cx="6515100" cy="528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 to Objects</a:t>
            </a:r>
            <a:endParaRPr/>
          </a:p>
        </p:txBody>
      </p:sp>
      <p:sp>
        <p:nvSpPr>
          <p:cNvPr id="518" name="Google Shape;518;p77"/>
          <p:cNvSpPr txBox="1"/>
          <p:nvPr>
            <p:ph idx="1" type="body"/>
          </p:nvPr>
        </p:nvSpPr>
        <p:spPr>
          <a:xfrm>
            <a:off x="457200" y="4937125"/>
            <a:ext cx="8229600" cy="118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Reference is an </a:t>
            </a:r>
            <a:r>
              <a:rPr lang="en-US">
                <a:solidFill>
                  <a:srgbClr val="0070C0"/>
                </a:solidFill>
              </a:rPr>
              <a:t>alias</a:t>
            </a:r>
            <a:r>
              <a:rPr lang="en-US"/>
              <a:t> to an existing object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9" name="Google Shape;519;p7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77"/>
          <p:cNvPicPr preferRelativeResize="0"/>
          <p:nvPr/>
        </p:nvPicPr>
        <p:blipFill rotWithShape="1">
          <a:blip r:embed="rId3">
            <a:alphaModFix/>
          </a:blip>
          <a:srcRect b="0" l="3830" r="0" t="0"/>
          <a:stretch/>
        </p:blipFill>
        <p:spPr>
          <a:xfrm>
            <a:off x="457200" y="44450"/>
            <a:ext cx="8570913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091" y="5593905"/>
            <a:ext cx="7975817" cy="98945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 and Pointers to Objects</a:t>
            </a:r>
            <a:endParaRPr/>
          </a:p>
        </p:txBody>
      </p:sp>
      <p:pic>
        <p:nvPicPr>
          <p:cNvPr id="528" name="Google Shape;528;p78"/>
          <p:cNvPicPr preferRelativeResize="0"/>
          <p:nvPr/>
        </p:nvPicPr>
        <p:blipFill rotWithShape="1">
          <a:blip r:embed="rId3">
            <a:alphaModFix/>
          </a:blip>
          <a:srcRect b="2" l="0" r="0" t="1373"/>
          <a:stretch/>
        </p:blipFill>
        <p:spPr>
          <a:xfrm>
            <a:off x="152400" y="1066800"/>
            <a:ext cx="6858000" cy="58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9463" y="1987550"/>
            <a:ext cx="4114800" cy="193675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 Oriented Programming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Procedural programming focuses on </a:t>
            </a:r>
            <a:r>
              <a:rPr lang="en-US">
                <a:solidFill>
                  <a:srgbClr val="0070C0"/>
                </a:solidFill>
              </a:rPr>
              <a:t>creating procedures</a:t>
            </a:r>
            <a:r>
              <a:rPr lang="en-US"/>
              <a:t>, object-oriented programming focuses on </a:t>
            </a:r>
            <a:r>
              <a:rPr lang="en-US">
                <a:solidFill>
                  <a:srgbClr val="0070C0"/>
                </a:solidFill>
              </a:rPr>
              <a:t>creating objects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 object is a </a:t>
            </a:r>
            <a:r>
              <a:rPr lang="en-US">
                <a:solidFill>
                  <a:srgbClr val="FF0000"/>
                </a:solidFill>
              </a:rPr>
              <a:t>self-contained unit </a:t>
            </a:r>
            <a:r>
              <a:rPr lang="en-US"/>
              <a:t>that consists of both data and procedures.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double width;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double length;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displayWidth();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displayLength(); </a:t>
            </a:r>
            <a:endParaRPr/>
          </a:p>
          <a:p>
            <a:pPr indent="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displayArea();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3"/>
          <p:cNvSpPr/>
          <p:nvPr/>
        </p:nvSpPr>
        <p:spPr>
          <a:xfrm>
            <a:off x="4035425" y="4046538"/>
            <a:ext cx="381000" cy="76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3"/>
          <p:cNvSpPr/>
          <p:nvPr/>
        </p:nvSpPr>
        <p:spPr>
          <a:xfrm>
            <a:off x="4035425" y="5280025"/>
            <a:ext cx="381000" cy="137636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3"/>
          <p:cNvSpPr txBox="1"/>
          <p:nvPr/>
        </p:nvSpPr>
        <p:spPr>
          <a:xfrm>
            <a:off x="4572000" y="4191000"/>
            <a:ext cx="2590800" cy="19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3"/>
          <p:cNvSpPr/>
          <p:nvPr/>
        </p:nvSpPr>
        <p:spPr>
          <a:xfrm>
            <a:off x="609600" y="3886200"/>
            <a:ext cx="5562600" cy="28956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3"/>
          <p:cNvSpPr txBox="1"/>
          <p:nvPr/>
        </p:nvSpPr>
        <p:spPr>
          <a:xfrm>
            <a:off x="6248400" y="4710113"/>
            <a:ext cx="2590800" cy="193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Rectangle Object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3"/>
          <p:cNvSpPr/>
          <p:nvPr/>
        </p:nvSpPr>
        <p:spPr>
          <a:xfrm>
            <a:off x="4727575" y="2349500"/>
            <a:ext cx="4346575" cy="1828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CCCC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the combining of data and code into a single object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Separating Specification from Implementation</a:t>
            </a:r>
            <a:endParaRPr/>
          </a:p>
        </p:txBody>
      </p:sp>
      <p:sp>
        <p:nvSpPr>
          <p:cNvPr id="536" name="Google Shape;536;p7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Makes it easier to </a:t>
            </a:r>
            <a:r>
              <a:rPr lang="en-US">
                <a:solidFill>
                  <a:srgbClr val="0070C0"/>
                </a:solidFill>
              </a:rPr>
              <a:t>modify programs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Header files (.h)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Contains </a:t>
            </a:r>
            <a:r>
              <a:rPr lang="en-US">
                <a:solidFill>
                  <a:srgbClr val="0070C0"/>
                </a:solidFill>
              </a:rPr>
              <a:t>class definitions and function prototypes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Source-code files (.cpp)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Contains </a:t>
            </a:r>
            <a:r>
              <a:rPr lang="en-US">
                <a:solidFill>
                  <a:srgbClr val="0070C0"/>
                </a:solidFill>
              </a:rPr>
              <a:t>member function definitions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80"/>
          <p:cNvGrpSpPr/>
          <p:nvPr/>
        </p:nvGrpSpPr>
        <p:grpSpPr>
          <a:xfrm>
            <a:off x="76200" y="228600"/>
            <a:ext cx="6705600" cy="6400800"/>
            <a:chOff x="0" y="0"/>
            <a:chExt cx="3072" cy="8228"/>
          </a:xfrm>
        </p:grpSpPr>
        <p:grpSp>
          <p:nvGrpSpPr>
            <p:cNvPr id="543" name="Google Shape;543;p80"/>
            <p:cNvGrpSpPr/>
            <p:nvPr/>
          </p:nvGrpSpPr>
          <p:grpSpPr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544" name="Google Shape;544;p80"/>
              <p:cNvSpPr/>
              <p:nvPr/>
            </p:nvSpPr>
            <p:spPr>
              <a:xfrm>
                <a:off x="0" y="9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80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	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Fig. 6.5: time1.h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46" name="Google Shape;546;p80"/>
            <p:cNvGrpSpPr/>
            <p:nvPr/>
          </p:nvGrpSpPr>
          <p:grpSpPr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547" name="Google Shape;547;p80"/>
              <p:cNvSpPr/>
              <p:nvPr/>
            </p:nvSpPr>
            <p:spPr>
              <a:xfrm>
                <a:off x="0" y="383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80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	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Declaration of the Time class.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49" name="Google Shape;549;p80"/>
            <p:cNvGrpSpPr/>
            <p:nvPr/>
          </p:nvGrpSpPr>
          <p:grpSpPr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550" name="Google Shape;550;p80"/>
              <p:cNvSpPr/>
              <p:nvPr/>
            </p:nvSpPr>
            <p:spPr>
              <a:xfrm>
                <a:off x="0" y="757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80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3	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Member functions are defined in time1.cpp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52" name="Google Shape;552;p80"/>
            <p:cNvGrpSpPr/>
            <p:nvPr/>
          </p:nvGrpSpPr>
          <p:grpSpPr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553" name="Google Shape;553;p80"/>
              <p:cNvSpPr/>
              <p:nvPr/>
            </p:nvSpPr>
            <p:spPr>
              <a:xfrm>
                <a:off x="0" y="1131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80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4	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55" name="Google Shape;555;p80"/>
            <p:cNvGrpSpPr/>
            <p:nvPr/>
          </p:nvGrpSpPr>
          <p:grpSpPr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556" name="Google Shape;556;p80"/>
              <p:cNvSpPr/>
              <p:nvPr/>
            </p:nvSpPr>
            <p:spPr>
              <a:xfrm>
                <a:off x="0" y="1505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80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5	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prevent multiple inclusions of header file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58" name="Google Shape;558;p80"/>
            <p:cNvGrpSpPr/>
            <p:nvPr/>
          </p:nvGrpSpPr>
          <p:grpSpPr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559" name="Google Shape;559;p80"/>
              <p:cNvSpPr/>
              <p:nvPr/>
            </p:nvSpPr>
            <p:spPr>
              <a:xfrm>
                <a:off x="0" y="1879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80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#ifndef TIME1_H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61" name="Google Shape;561;p80"/>
            <p:cNvGrpSpPr/>
            <p:nvPr/>
          </p:nvGrpSpPr>
          <p:grpSpPr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562" name="Google Shape;562;p80"/>
              <p:cNvSpPr/>
              <p:nvPr/>
            </p:nvSpPr>
            <p:spPr>
              <a:xfrm>
                <a:off x="0" y="2253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80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#define TIME1_H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64" name="Google Shape;564;p80"/>
            <p:cNvGrpSpPr/>
            <p:nvPr/>
          </p:nvGrpSpPr>
          <p:grpSpPr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565" name="Google Shape;565;p80"/>
              <p:cNvSpPr/>
              <p:nvPr/>
            </p:nvSpPr>
            <p:spPr>
              <a:xfrm>
                <a:off x="0" y="2627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80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8	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67" name="Google Shape;567;p80"/>
            <p:cNvGrpSpPr/>
            <p:nvPr/>
          </p:nvGrpSpPr>
          <p:grpSpPr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568" name="Google Shape;568;p80"/>
              <p:cNvSpPr/>
              <p:nvPr/>
            </p:nvSpPr>
            <p:spPr>
              <a:xfrm>
                <a:off x="0" y="3001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80"/>
              <p:cNvSpPr/>
              <p:nvPr/>
            </p:nvSpPr>
            <p:spPr>
              <a:xfrm>
                <a:off x="0" y="2992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9	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Time abstract data type definition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70" name="Google Shape;570;p80"/>
            <p:cNvGrpSpPr/>
            <p:nvPr/>
          </p:nvGrpSpPr>
          <p:grpSpPr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571" name="Google Shape;571;p80"/>
              <p:cNvSpPr/>
              <p:nvPr/>
            </p:nvSpPr>
            <p:spPr>
              <a:xfrm>
                <a:off x="0" y="3375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80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10	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class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Time {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73" name="Google Shape;573;p80"/>
            <p:cNvGrpSpPr/>
            <p:nvPr/>
          </p:nvGrpSpPr>
          <p:grpSpPr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574" name="Google Shape;574;p80"/>
              <p:cNvSpPr/>
              <p:nvPr/>
            </p:nvSpPr>
            <p:spPr>
              <a:xfrm>
                <a:off x="0" y="3749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80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11	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public: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76" name="Google Shape;576;p80"/>
            <p:cNvGrpSpPr/>
            <p:nvPr/>
          </p:nvGrpSpPr>
          <p:grpSpPr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577" name="Google Shape;577;p80"/>
              <p:cNvSpPr/>
              <p:nvPr/>
            </p:nvSpPr>
            <p:spPr>
              <a:xfrm>
                <a:off x="0" y="4123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80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12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Time();                        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constructor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79" name="Google Shape;579;p80"/>
            <p:cNvGrpSpPr/>
            <p:nvPr/>
          </p:nvGrpSpPr>
          <p:grpSpPr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580" name="Google Shape;580;p80"/>
              <p:cNvSpPr/>
              <p:nvPr/>
            </p:nvSpPr>
            <p:spPr>
              <a:xfrm>
                <a:off x="0" y="4497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80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13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void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setTime( int, int, int ); 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set hour, minute, second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82" name="Google Shape;582;p80"/>
            <p:cNvGrpSpPr/>
            <p:nvPr/>
          </p:nvGrpSpPr>
          <p:grpSpPr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583" name="Google Shape;583;p80"/>
              <p:cNvSpPr/>
              <p:nvPr/>
            </p:nvSpPr>
            <p:spPr>
              <a:xfrm>
                <a:off x="0" y="4871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80"/>
              <p:cNvSpPr/>
              <p:nvPr/>
            </p:nvSpPr>
            <p:spPr>
              <a:xfrm>
                <a:off x="0" y="4862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14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void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printMilitary();          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print military time format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85" name="Google Shape;585;p80"/>
            <p:cNvGrpSpPr/>
            <p:nvPr/>
          </p:nvGrpSpPr>
          <p:grpSpPr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586" name="Google Shape;586;p80"/>
              <p:cNvSpPr/>
              <p:nvPr/>
            </p:nvSpPr>
            <p:spPr>
              <a:xfrm>
                <a:off x="0" y="5245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80"/>
              <p:cNvSpPr/>
              <p:nvPr/>
            </p:nvSpPr>
            <p:spPr>
              <a:xfrm>
                <a:off x="0" y="5236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15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void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printStandard();          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print standard time format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88" name="Google Shape;588;p80"/>
            <p:cNvGrpSpPr/>
            <p:nvPr/>
          </p:nvGrpSpPr>
          <p:grpSpPr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589" name="Google Shape;589;p80"/>
              <p:cNvSpPr/>
              <p:nvPr/>
            </p:nvSpPr>
            <p:spPr>
              <a:xfrm>
                <a:off x="0" y="5619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80"/>
              <p:cNvSpPr/>
              <p:nvPr/>
            </p:nvSpPr>
            <p:spPr>
              <a:xfrm>
                <a:off x="0" y="561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16	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private: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91" name="Google Shape;591;p80"/>
            <p:cNvGrpSpPr/>
            <p:nvPr/>
          </p:nvGrpSpPr>
          <p:grpSpPr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592" name="Google Shape;592;p80"/>
              <p:cNvSpPr/>
              <p:nvPr/>
            </p:nvSpPr>
            <p:spPr>
              <a:xfrm>
                <a:off x="0" y="5993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0"/>
              <p:cNvSpPr/>
              <p:nvPr/>
            </p:nvSpPr>
            <p:spPr>
              <a:xfrm>
                <a:off x="0" y="5984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17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hour;    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// 0 - 23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94" name="Google Shape;594;p80"/>
            <p:cNvGrpSpPr/>
            <p:nvPr/>
          </p:nvGrpSpPr>
          <p:grpSpPr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595" name="Google Shape;595;p80"/>
              <p:cNvSpPr/>
              <p:nvPr/>
            </p:nvSpPr>
            <p:spPr>
              <a:xfrm>
                <a:off x="0" y="6367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0"/>
              <p:cNvSpPr/>
              <p:nvPr/>
            </p:nvSpPr>
            <p:spPr>
              <a:xfrm>
                <a:off x="0" y="6358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18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minute;  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// 0 - 59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597" name="Google Shape;597;p80"/>
            <p:cNvGrpSpPr/>
            <p:nvPr/>
          </p:nvGrpSpPr>
          <p:grpSpPr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598" name="Google Shape;598;p80"/>
              <p:cNvSpPr/>
              <p:nvPr/>
            </p:nvSpPr>
            <p:spPr>
              <a:xfrm>
                <a:off x="0" y="6741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0"/>
              <p:cNvSpPr/>
              <p:nvPr/>
            </p:nvSpPr>
            <p:spPr>
              <a:xfrm>
                <a:off x="0" y="6732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19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int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second;   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0 - 59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00" name="Google Shape;600;p80"/>
            <p:cNvGrpSpPr/>
            <p:nvPr/>
          </p:nvGrpSpPr>
          <p:grpSpPr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601" name="Google Shape;601;p80"/>
              <p:cNvSpPr/>
              <p:nvPr/>
            </p:nvSpPr>
            <p:spPr>
              <a:xfrm>
                <a:off x="0" y="7115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0"/>
              <p:cNvSpPr/>
              <p:nvPr/>
            </p:nvSpPr>
            <p:spPr>
              <a:xfrm>
                <a:off x="0" y="7106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20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03" name="Google Shape;603;p80"/>
            <p:cNvGrpSpPr/>
            <p:nvPr/>
          </p:nvGrpSpPr>
          <p:grpSpPr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604" name="Google Shape;604;p80"/>
              <p:cNvSpPr/>
              <p:nvPr/>
            </p:nvSpPr>
            <p:spPr>
              <a:xfrm>
                <a:off x="0" y="7489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0"/>
              <p:cNvSpPr/>
              <p:nvPr/>
            </p:nvSpPr>
            <p:spPr>
              <a:xfrm>
                <a:off x="0" y="7480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21	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606" name="Google Shape;606;p80"/>
            <p:cNvGrpSpPr/>
            <p:nvPr/>
          </p:nvGrpSpPr>
          <p:grpSpPr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607" name="Google Shape;607;p80"/>
              <p:cNvSpPr/>
              <p:nvPr/>
            </p:nvSpPr>
            <p:spPr>
              <a:xfrm>
                <a:off x="0" y="7863"/>
                <a:ext cx="85" cy="3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0"/>
              <p:cNvSpPr/>
              <p:nvPr/>
            </p:nvSpPr>
            <p:spPr>
              <a:xfrm>
                <a:off x="0" y="7854"/>
                <a:ext cx="3072" cy="37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22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#endif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609" name="Google Shape;609;p80"/>
          <p:cNvGrpSpPr/>
          <p:nvPr/>
        </p:nvGrpSpPr>
        <p:grpSpPr>
          <a:xfrm>
            <a:off x="1828800" y="2127250"/>
            <a:ext cx="7086600" cy="1022350"/>
            <a:chOff x="1152" y="1340"/>
            <a:chExt cx="4394" cy="644"/>
          </a:xfrm>
        </p:grpSpPr>
        <p:cxnSp>
          <p:nvCxnSpPr>
            <p:cNvPr id="610" name="Google Shape;610;p80"/>
            <p:cNvCxnSpPr/>
            <p:nvPr/>
          </p:nvCxnSpPr>
          <p:spPr>
            <a:xfrm rot="10800000">
              <a:off x="1152" y="1340"/>
              <a:ext cx="2928" cy="484"/>
            </a:xfrm>
            <a:prstGeom prst="straightConnector1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1" name="Google Shape;611;p80"/>
            <p:cNvSpPr txBox="1"/>
            <p:nvPr/>
          </p:nvSpPr>
          <p:spPr>
            <a:xfrm>
              <a:off x="3216" y="1344"/>
              <a:ext cx="2330" cy="64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time1.h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TIME1_H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is not defined (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#ifndef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then it is loaded (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#define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TIME1_H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).  If 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TIME1_H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1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already defined, then everything up to 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#endif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ignored.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prevents loading a header file multiple times.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2" name="Google Shape;612;p80"/>
          <p:cNvGrpSpPr/>
          <p:nvPr/>
        </p:nvGrpSpPr>
        <p:grpSpPr>
          <a:xfrm>
            <a:off x="1828800" y="1371602"/>
            <a:ext cx="7239000" cy="414338"/>
            <a:chOff x="1200" y="816"/>
            <a:chExt cx="4320" cy="261"/>
          </a:xfrm>
        </p:grpSpPr>
        <p:sp>
          <p:nvSpPr>
            <p:cNvPr id="613" name="Google Shape;613;p80"/>
            <p:cNvSpPr txBox="1"/>
            <p:nvPr/>
          </p:nvSpPr>
          <p:spPr>
            <a:xfrm>
              <a:off x="3057" y="816"/>
              <a:ext cx="2463" cy="17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Dot ( . ) replaced with underscore ( _ ) in file name.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4" name="Google Shape;614;p80"/>
            <p:cNvCxnSpPr/>
            <p:nvPr/>
          </p:nvCxnSpPr>
          <p:spPr>
            <a:xfrm flipH="1">
              <a:off x="1200" y="890"/>
              <a:ext cx="1857" cy="187"/>
            </a:xfrm>
            <a:prstGeom prst="straightConnector1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81"/>
          <p:cNvGrpSpPr/>
          <p:nvPr/>
        </p:nvGrpSpPr>
        <p:grpSpPr>
          <a:xfrm>
            <a:off x="0" y="0"/>
            <a:ext cx="6705600" cy="190500"/>
            <a:chOff x="0" y="0"/>
            <a:chExt cx="3072" cy="374"/>
          </a:xfrm>
        </p:grpSpPr>
        <p:sp>
          <p:nvSpPr>
            <p:cNvPr id="621" name="Google Shape;621;p81"/>
            <p:cNvSpPr/>
            <p:nvPr/>
          </p:nvSpPr>
          <p:spPr>
            <a:xfrm>
              <a:off x="0" y="5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81"/>
            <p:cNvSpPr/>
            <p:nvPr/>
          </p:nvSpPr>
          <p:spPr>
            <a:xfrm>
              <a:off x="0" y="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23	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Fig. 6.5: time1.cpp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23" name="Google Shape;623;p81"/>
          <p:cNvGrpSpPr/>
          <p:nvPr/>
        </p:nvGrpSpPr>
        <p:grpSpPr>
          <a:xfrm>
            <a:off x="0" y="190500"/>
            <a:ext cx="6705600" cy="190500"/>
            <a:chOff x="0" y="374"/>
            <a:chExt cx="3072" cy="374"/>
          </a:xfrm>
        </p:grpSpPr>
        <p:sp>
          <p:nvSpPr>
            <p:cNvPr id="624" name="Google Shape;624;p81"/>
            <p:cNvSpPr/>
            <p:nvPr/>
          </p:nvSpPr>
          <p:spPr>
            <a:xfrm>
              <a:off x="0" y="379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81"/>
            <p:cNvSpPr/>
            <p:nvPr/>
          </p:nvSpPr>
          <p:spPr>
            <a:xfrm>
              <a:off x="0" y="37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24	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Member function definitions for Time class.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26" name="Google Shape;626;p81"/>
          <p:cNvGrpSpPr/>
          <p:nvPr/>
        </p:nvGrpSpPr>
        <p:grpSpPr>
          <a:xfrm>
            <a:off x="0" y="381000"/>
            <a:ext cx="6705600" cy="190500"/>
            <a:chOff x="0" y="748"/>
            <a:chExt cx="3072" cy="374"/>
          </a:xfrm>
        </p:grpSpPr>
        <p:sp>
          <p:nvSpPr>
            <p:cNvPr id="627" name="Google Shape;627;p81"/>
            <p:cNvSpPr/>
            <p:nvPr/>
          </p:nvSpPr>
          <p:spPr>
            <a:xfrm>
              <a:off x="0" y="753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81"/>
            <p:cNvSpPr/>
            <p:nvPr/>
          </p:nvSpPr>
          <p:spPr>
            <a:xfrm>
              <a:off x="0" y="74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25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&lt;iostream&gt;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29" name="Google Shape;629;p81"/>
          <p:cNvGrpSpPr/>
          <p:nvPr/>
        </p:nvGrpSpPr>
        <p:grpSpPr>
          <a:xfrm>
            <a:off x="0" y="571500"/>
            <a:ext cx="6705600" cy="190500"/>
            <a:chOff x="0" y="1122"/>
            <a:chExt cx="3072" cy="374"/>
          </a:xfrm>
        </p:grpSpPr>
        <p:sp>
          <p:nvSpPr>
            <p:cNvPr id="630" name="Google Shape;630;p81"/>
            <p:cNvSpPr/>
            <p:nvPr/>
          </p:nvSpPr>
          <p:spPr>
            <a:xfrm>
              <a:off x="0" y="1127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81"/>
            <p:cNvSpPr/>
            <p:nvPr/>
          </p:nvSpPr>
          <p:spPr>
            <a:xfrm>
              <a:off x="0" y="112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26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32" name="Google Shape;632;p81"/>
          <p:cNvGrpSpPr/>
          <p:nvPr/>
        </p:nvGrpSpPr>
        <p:grpSpPr>
          <a:xfrm>
            <a:off x="0" y="762000"/>
            <a:ext cx="6705600" cy="190500"/>
            <a:chOff x="0" y="1496"/>
            <a:chExt cx="3072" cy="374"/>
          </a:xfrm>
        </p:grpSpPr>
        <p:sp>
          <p:nvSpPr>
            <p:cNvPr id="633" name="Google Shape;633;p81"/>
            <p:cNvSpPr/>
            <p:nvPr/>
          </p:nvSpPr>
          <p:spPr>
            <a:xfrm>
              <a:off x="0" y="1501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1"/>
            <p:cNvSpPr/>
            <p:nvPr/>
          </p:nvSpPr>
          <p:spPr>
            <a:xfrm>
              <a:off x="0" y="149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27	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std::cout;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35" name="Google Shape;635;p81"/>
          <p:cNvGrpSpPr/>
          <p:nvPr/>
        </p:nvGrpSpPr>
        <p:grpSpPr>
          <a:xfrm>
            <a:off x="0" y="952500"/>
            <a:ext cx="6705600" cy="190500"/>
            <a:chOff x="0" y="1870"/>
            <a:chExt cx="3072" cy="374"/>
          </a:xfrm>
        </p:grpSpPr>
        <p:sp>
          <p:nvSpPr>
            <p:cNvPr id="636" name="Google Shape;636;p81"/>
            <p:cNvSpPr/>
            <p:nvPr/>
          </p:nvSpPr>
          <p:spPr>
            <a:xfrm>
              <a:off x="0" y="1875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1"/>
            <p:cNvSpPr/>
            <p:nvPr/>
          </p:nvSpPr>
          <p:spPr>
            <a:xfrm>
              <a:off x="0" y="187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28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38" name="Google Shape;638;p81"/>
          <p:cNvGrpSpPr/>
          <p:nvPr/>
        </p:nvGrpSpPr>
        <p:grpSpPr>
          <a:xfrm>
            <a:off x="0" y="1143000"/>
            <a:ext cx="6705600" cy="190500"/>
            <a:chOff x="0" y="2244"/>
            <a:chExt cx="3072" cy="374"/>
          </a:xfrm>
        </p:grpSpPr>
        <p:sp>
          <p:nvSpPr>
            <p:cNvPr id="639" name="Google Shape;639;p81"/>
            <p:cNvSpPr/>
            <p:nvPr/>
          </p:nvSpPr>
          <p:spPr>
            <a:xfrm>
              <a:off x="0" y="2249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81"/>
            <p:cNvSpPr/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29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"time1.h"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41" name="Google Shape;641;p81"/>
          <p:cNvGrpSpPr/>
          <p:nvPr/>
        </p:nvGrpSpPr>
        <p:grpSpPr>
          <a:xfrm>
            <a:off x="0" y="1333500"/>
            <a:ext cx="6705600" cy="190500"/>
            <a:chOff x="0" y="2618"/>
            <a:chExt cx="3072" cy="374"/>
          </a:xfrm>
        </p:grpSpPr>
        <p:sp>
          <p:nvSpPr>
            <p:cNvPr id="642" name="Google Shape;642;p81"/>
            <p:cNvSpPr/>
            <p:nvPr/>
          </p:nvSpPr>
          <p:spPr>
            <a:xfrm>
              <a:off x="0" y="2623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81"/>
            <p:cNvSpPr/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30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44" name="Google Shape;644;p81"/>
          <p:cNvGrpSpPr/>
          <p:nvPr/>
        </p:nvGrpSpPr>
        <p:grpSpPr>
          <a:xfrm>
            <a:off x="0" y="1524000"/>
            <a:ext cx="6705600" cy="190500"/>
            <a:chOff x="0" y="2992"/>
            <a:chExt cx="3072" cy="374"/>
          </a:xfrm>
        </p:grpSpPr>
        <p:sp>
          <p:nvSpPr>
            <p:cNvPr id="645" name="Google Shape;645;p81"/>
            <p:cNvSpPr/>
            <p:nvPr/>
          </p:nvSpPr>
          <p:spPr>
            <a:xfrm>
              <a:off x="0" y="2997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81"/>
            <p:cNvSpPr/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31	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Time constructor initializes each data member to zero.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47" name="Google Shape;647;p81"/>
          <p:cNvGrpSpPr/>
          <p:nvPr/>
        </p:nvGrpSpPr>
        <p:grpSpPr>
          <a:xfrm>
            <a:off x="0" y="1714500"/>
            <a:ext cx="6705600" cy="190500"/>
            <a:chOff x="0" y="3366"/>
            <a:chExt cx="3072" cy="374"/>
          </a:xfrm>
        </p:grpSpPr>
        <p:sp>
          <p:nvSpPr>
            <p:cNvPr id="648" name="Google Shape;648;p81"/>
            <p:cNvSpPr/>
            <p:nvPr/>
          </p:nvSpPr>
          <p:spPr>
            <a:xfrm>
              <a:off x="0" y="3371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81"/>
            <p:cNvSpPr/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32	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Ensures all Time objects start in a consistent state.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50" name="Google Shape;650;p81"/>
          <p:cNvGrpSpPr/>
          <p:nvPr/>
        </p:nvGrpSpPr>
        <p:grpSpPr>
          <a:xfrm>
            <a:off x="0" y="1905000"/>
            <a:ext cx="6705600" cy="190500"/>
            <a:chOff x="0" y="3740"/>
            <a:chExt cx="3072" cy="374"/>
          </a:xfrm>
        </p:grpSpPr>
        <p:sp>
          <p:nvSpPr>
            <p:cNvPr id="651" name="Google Shape;651;p81"/>
            <p:cNvSpPr/>
            <p:nvPr/>
          </p:nvSpPr>
          <p:spPr>
            <a:xfrm>
              <a:off x="0" y="3745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81"/>
            <p:cNvSpPr/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33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Time::Time() { hour = minute = second = 0; 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53" name="Google Shape;653;p81"/>
          <p:cNvGrpSpPr/>
          <p:nvPr/>
        </p:nvGrpSpPr>
        <p:grpSpPr>
          <a:xfrm>
            <a:off x="0" y="2095500"/>
            <a:ext cx="6705600" cy="190500"/>
            <a:chOff x="0" y="4114"/>
            <a:chExt cx="3072" cy="374"/>
          </a:xfrm>
        </p:grpSpPr>
        <p:sp>
          <p:nvSpPr>
            <p:cNvPr id="654" name="Google Shape;654;p81"/>
            <p:cNvSpPr/>
            <p:nvPr/>
          </p:nvSpPr>
          <p:spPr>
            <a:xfrm>
              <a:off x="0" y="4119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81"/>
            <p:cNvSpPr/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34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56" name="Google Shape;656;p81"/>
          <p:cNvGrpSpPr/>
          <p:nvPr/>
        </p:nvGrpSpPr>
        <p:grpSpPr>
          <a:xfrm>
            <a:off x="0" y="2286000"/>
            <a:ext cx="6705600" cy="190500"/>
            <a:chOff x="0" y="4488"/>
            <a:chExt cx="3072" cy="374"/>
          </a:xfrm>
        </p:grpSpPr>
        <p:sp>
          <p:nvSpPr>
            <p:cNvPr id="657" name="Google Shape;657;p81"/>
            <p:cNvSpPr/>
            <p:nvPr/>
          </p:nvSpPr>
          <p:spPr>
            <a:xfrm>
              <a:off x="0" y="4493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81"/>
            <p:cNvSpPr/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35	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Set a new Time value using military time. Perform validity 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59" name="Google Shape;659;p81"/>
          <p:cNvGrpSpPr/>
          <p:nvPr/>
        </p:nvGrpSpPr>
        <p:grpSpPr>
          <a:xfrm>
            <a:off x="0" y="2476500"/>
            <a:ext cx="6705600" cy="190500"/>
            <a:chOff x="0" y="4862"/>
            <a:chExt cx="3072" cy="374"/>
          </a:xfrm>
        </p:grpSpPr>
        <p:sp>
          <p:nvSpPr>
            <p:cNvPr id="660" name="Google Shape;660;p81"/>
            <p:cNvSpPr/>
            <p:nvPr/>
          </p:nvSpPr>
          <p:spPr>
            <a:xfrm>
              <a:off x="0" y="4867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81"/>
            <p:cNvSpPr/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36	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checks on the data values. Set invalid values to zero.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62" name="Google Shape;662;p81"/>
          <p:cNvGrpSpPr/>
          <p:nvPr/>
        </p:nvGrpSpPr>
        <p:grpSpPr>
          <a:xfrm>
            <a:off x="0" y="2667000"/>
            <a:ext cx="6705600" cy="190500"/>
            <a:chOff x="0" y="5236"/>
            <a:chExt cx="3072" cy="374"/>
          </a:xfrm>
        </p:grpSpPr>
        <p:sp>
          <p:nvSpPr>
            <p:cNvPr id="663" name="Google Shape;663;p81"/>
            <p:cNvSpPr/>
            <p:nvPr/>
          </p:nvSpPr>
          <p:spPr>
            <a:xfrm>
              <a:off x="0" y="5241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81"/>
            <p:cNvSpPr/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37	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Time::setTime( int h, int m, int s 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65" name="Google Shape;665;p81"/>
          <p:cNvGrpSpPr/>
          <p:nvPr/>
        </p:nvGrpSpPr>
        <p:grpSpPr>
          <a:xfrm>
            <a:off x="0" y="2857500"/>
            <a:ext cx="6705600" cy="190500"/>
            <a:chOff x="0" y="5610"/>
            <a:chExt cx="3072" cy="374"/>
          </a:xfrm>
        </p:grpSpPr>
        <p:sp>
          <p:nvSpPr>
            <p:cNvPr id="666" name="Google Shape;666;p81"/>
            <p:cNvSpPr/>
            <p:nvPr/>
          </p:nvSpPr>
          <p:spPr>
            <a:xfrm>
              <a:off x="0" y="5615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81"/>
            <p:cNvSpPr/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38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68" name="Google Shape;668;p81"/>
          <p:cNvGrpSpPr/>
          <p:nvPr/>
        </p:nvGrpSpPr>
        <p:grpSpPr>
          <a:xfrm>
            <a:off x="0" y="3048000"/>
            <a:ext cx="6705600" cy="190500"/>
            <a:chOff x="0" y="5984"/>
            <a:chExt cx="3072" cy="374"/>
          </a:xfrm>
        </p:grpSpPr>
        <p:sp>
          <p:nvSpPr>
            <p:cNvPr id="669" name="Google Shape;669;p81"/>
            <p:cNvSpPr/>
            <p:nvPr/>
          </p:nvSpPr>
          <p:spPr>
            <a:xfrm>
              <a:off x="0" y="5989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81"/>
            <p:cNvSpPr/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39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hour   = ( h &gt;= 0 &amp;&amp; h &lt; 24 ) ? h : 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71" name="Google Shape;671;p81"/>
          <p:cNvGrpSpPr/>
          <p:nvPr/>
        </p:nvGrpSpPr>
        <p:grpSpPr>
          <a:xfrm>
            <a:off x="0" y="3238500"/>
            <a:ext cx="6705600" cy="190500"/>
            <a:chOff x="0" y="6358"/>
            <a:chExt cx="3072" cy="374"/>
          </a:xfrm>
        </p:grpSpPr>
        <p:sp>
          <p:nvSpPr>
            <p:cNvPr id="672" name="Google Shape;672;p81"/>
            <p:cNvSpPr/>
            <p:nvPr/>
          </p:nvSpPr>
          <p:spPr>
            <a:xfrm>
              <a:off x="0" y="6363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81"/>
            <p:cNvSpPr/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40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minute = ( m &gt;= 0 &amp;&amp; m &lt; 60 ) ? m : 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74" name="Google Shape;674;p81"/>
          <p:cNvGrpSpPr/>
          <p:nvPr/>
        </p:nvGrpSpPr>
        <p:grpSpPr>
          <a:xfrm>
            <a:off x="0" y="3429000"/>
            <a:ext cx="6705600" cy="190500"/>
            <a:chOff x="0" y="6732"/>
            <a:chExt cx="3072" cy="374"/>
          </a:xfrm>
        </p:grpSpPr>
        <p:sp>
          <p:nvSpPr>
            <p:cNvPr id="675" name="Google Shape;675;p81"/>
            <p:cNvSpPr/>
            <p:nvPr/>
          </p:nvSpPr>
          <p:spPr>
            <a:xfrm>
              <a:off x="0" y="6737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81"/>
            <p:cNvSpPr/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41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second = ( s &gt;= 0 &amp;&amp; s &lt; 60 ) ? s : 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77" name="Google Shape;677;p81"/>
          <p:cNvGrpSpPr/>
          <p:nvPr/>
        </p:nvGrpSpPr>
        <p:grpSpPr>
          <a:xfrm>
            <a:off x="0" y="3619500"/>
            <a:ext cx="6705600" cy="190500"/>
            <a:chOff x="0" y="7106"/>
            <a:chExt cx="3072" cy="374"/>
          </a:xfrm>
        </p:grpSpPr>
        <p:sp>
          <p:nvSpPr>
            <p:cNvPr id="678" name="Google Shape;678;p81"/>
            <p:cNvSpPr/>
            <p:nvPr/>
          </p:nvSpPr>
          <p:spPr>
            <a:xfrm>
              <a:off x="0" y="7111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81"/>
            <p:cNvSpPr/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42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80" name="Google Shape;680;p81"/>
          <p:cNvGrpSpPr/>
          <p:nvPr/>
        </p:nvGrpSpPr>
        <p:grpSpPr>
          <a:xfrm>
            <a:off x="0" y="3810000"/>
            <a:ext cx="6705600" cy="190500"/>
            <a:chOff x="0" y="7480"/>
            <a:chExt cx="3072" cy="374"/>
          </a:xfrm>
        </p:grpSpPr>
        <p:sp>
          <p:nvSpPr>
            <p:cNvPr id="681" name="Google Shape;681;p81"/>
            <p:cNvSpPr/>
            <p:nvPr/>
          </p:nvSpPr>
          <p:spPr>
            <a:xfrm>
              <a:off x="0" y="7485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81"/>
            <p:cNvSpPr/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43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83" name="Google Shape;683;p81"/>
          <p:cNvGrpSpPr/>
          <p:nvPr/>
        </p:nvGrpSpPr>
        <p:grpSpPr>
          <a:xfrm>
            <a:off x="0" y="4000500"/>
            <a:ext cx="6705600" cy="190500"/>
            <a:chOff x="0" y="7854"/>
            <a:chExt cx="3072" cy="374"/>
          </a:xfrm>
        </p:grpSpPr>
        <p:sp>
          <p:nvSpPr>
            <p:cNvPr id="684" name="Google Shape;684;p81"/>
            <p:cNvSpPr/>
            <p:nvPr/>
          </p:nvSpPr>
          <p:spPr>
            <a:xfrm>
              <a:off x="0" y="7859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81"/>
            <p:cNvSpPr/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44	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Print Time in military format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86" name="Google Shape;686;p81"/>
          <p:cNvGrpSpPr/>
          <p:nvPr/>
        </p:nvGrpSpPr>
        <p:grpSpPr>
          <a:xfrm>
            <a:off x="0" y="4191000"/>
            <a:ext cx="6705600" cy="190500"/>
            <a:chOff x="0" y="8228"/>
            <a:chExt cx="3072" cy="374"/>
          </a:xfrm>
        </p:grpSpPr>
        <p:sp>
          <p:nvSpPr>
            <p:cNvPr id="687" name="Google Shape;687;p81"/>
            <p:cNvSpPr/>
            <p:nvPr/>
          </p:nvSpPr>
          <p:spPr>
            <a:xfrm>
              <a:off x="0" y="8233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81"/>
            <p:cNvSpPr/>
            <p:nvPr/>
          </p:nvSpPr>
          <p:spPr>
            <a:xfrm>
              <a:off x="0" y="822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45	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Time::printMilitary()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89" name="Google Shape;689;p81"/>
          <p:cNvGrpSpPr/>
          <p:nvPr/>
        </p:nvGrpSpPr>
        <p:grpSpPr>
          <a:xfrm>
            <a:off x="0" y="4381500"/>
            <a:ext cx="6705600" cy="190500"/>
            <a:chOff x="0" y="8602"/>
            <a:chExt cx="3072" cy="374"/>
          </a:xfrm>
        </p:grpSpPr>
        <p:sp>
          <p:nvSpPr>
            <p:cNvPr id="690" name="Google Shape;690;p81"/>
            <p:cNvSpPr/>
            <p:nvPr/>
          </p:nvSpPr>
          <p:spPr>
            <a:xfrm>
              <a:off x="0" y="8607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81"/>
            <p:cNvSpPr/>
            <p:nvPr/>
          </p:nvSpPr>
          <p:spPr>
            <a:xfrm>
              <a:off x="0" y="860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46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92" name="Google Shape;692;p81"/>
          <p:cNvGrpSpPr/>
          <p:nvPr/>
        </p:nvGrpSpPr>
        <p:grpSpPr>
          <a:xfrm>
            <a:off x="0" y="4572000"/>
            <a:ext cx="6705600" cy="190500"/>
            <a:chOff x="0" y="8976"/>
            <a:chExt cx="3072" cy="374"/>
          </a:xfrm>
        </p:grpSpPr>
        <p:sp>
          <p:nvSpPr>
            <p:cNvPr id="693" name="Google Shape;693;p81"/>
            <p:cNvSpPr/>
            <p:nvPr/>
          </p:nvSpPr>
          <p:spPr>
            <a:xfrm>
              <a:off x="0" y="8981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81"/>
            <p:cNvSpPr/>
            <p:nvPr/>
          </p:nvSpPr>
          <p:spPr>
            <a:xfrm>
              <a:off x="0" y="897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47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( hour &lt; 10 ? "0" : "" ) &lt;&lt; hour &lt;&lt; ":"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95" name="Google Shape;695;p81"/>
          <p:cNvGrpSpPr/>
          <p:nvPr/>
        </p:nvGrpSpPr>
        <p:grpSpPr>
          <a:xfrm>
            <a:off x="0" y="4762500"/>
            <a:ext cx="6705600" cy="190500"/>
            <a:chOff x="0" y="9350"/>
            <a:chExt cx="3072" cy="374"/>
          </a:xfrm>
        </p:grpSpPr>
        <p:sp>
          <p:nvSpPr>
            <p:cNvPr id="696" name="Google Shape;696;p81"/>
            <p:cNvSpPr/>
            <p:nvPr/>
          </p:nvSpPr>
          <p:spPr>
            <a:xfrm>
              <a:off x="0" y="9355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81"/>
            <p:cNvSpPr/>
            <p:nvPr/>
          </p:nvSpPr>
          <p:spPr>
            <a:xfrm>
              <a:off x="0" y="935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48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( minute &lt; 10 ? "0" : "" ) &lt;&lt; minute;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698" name="Google Shape;698;p81"/>
          <p:cNvGrpSpPr/>
          <p:nvPr/>
        </p:nvGrpSpPr>
        <p:grpSpPr>
          <a:xfrm>
            <a:off x="0" y="4953000"/>
            <a:ext cx="6705600" cy="190500"/>
            <a:chOff x="0" y="9724"/>
            <a:chExt cx="3072" cy="374"/>
          </a:xfrm>
        </p:grpSpPr>
        <p:sp>
          <p:nvSpPr>
            <p:cNvPr id="699" name="Google Shape;699;p81"/>
            <p:cNvSpPr/>
            <p:nvPr/>
          </p:nvSpPr>
          <p:spPr>
            <a:xfrm>
              <a:off x="0" y="9729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81"/>
            <p:cNvSpPr/>
            <p:nvPr/>
          </p:nvSpPr>
          <p:spPr>
            <a:xfrm>
              <a:off x="0" y="972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49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01" name="Google Shape;701;p81"/>
          <p:cNvGrpSpPr/>
          <p:nvPr/>
        </p:nvGrpSpPr>
        <p:grpSpPr>
          <a:xfrm>
            <a:off x="0" y="5143500"/>
            <a:ext cx="6705600" cy="190500"/>
            <a:chOff x="0" y="10098"/>
            <a:chExt cx="3072" cy="374"/>
          </a:xfrm>
        </p:grpSpPr>
        <p:sp>
          <p:nvSpPr>
            <p:cNvPr id="702" name="Google Shape;702;p81"/>
            <p:cNvSpPr/>
            <p:nvPr/>
          </p:nvSpPr>
          <p:spPr>
            <a:xfrm>
              <a:off x="0" y="10103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81"/>
            <p:cNvSpPr/>
            <p:nvPr/>
          </p:nvSpPr>
          <p:spPr>
            <a:xfrm>
              <a:off x="0" y="1009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50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04" name="Google Shape;704;p81"/>
          <p:cNvGrpSpPr/>
          <p:nvPr/>
        </p:nvGrpSpPr>
        <p:grpSpPr>
          <a:xfrm>
            <a:off x="0" y="5334000"/>
            <a:ext cx="6705600" cy="190500"/>
            <a:chOff x="0" y="10472"/>
            <a:chExt cx="3072" cy="374"/>
          </a:xfrm>
        </p:grpSpPr>
        <p:sp>
          <p:nvSpPr>
            <p:cNvPr id="705" name="Google Shape;705;p81"/>
            <p:cNvSpPr/>
            <p:nvPr/>
          </p:nvSpPr>
          <p:spPr>
            <a:xfrm>
              <a:off x="0" y="10477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81"/>
            <p:cNvSpPr/>
            <p:nvPr/>
          </p:nvSpPr>
          <p:spPr>
            <a:xfrm>
              <a:off x="0" y="1047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51	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Print time in standard format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07" name="Google Shape;707;p81"/>
          <p:cNvGrpSpPr/>
          <p:nvPr/>
        </p:nvGrpSpPr>
        <p:grpSpPr>
          <a:xfrm>
            <a:off x="0" y="5524500"/>
            <a:ext cx="6705600" cy="190500"/>
            <a:chOff x="0" y="10846"/>
            <a:chExt cx="3072" cy="374"/>
          </a:xfrm>
        </p:grpSpPr>
        <p:sp>
          <p:nvSpPr>
            <p:cNvPr id="708" name="Google Shape;708;p81"/>
            <p:cNvSpPr/>
            <p:nvPr/>
          </p:nvSpPr>
          <p:spPr>
            <a:xfrm>
              <a:off x="0" y="10851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81"/>
            <p:cNvSpPr/>
            <p:nvPr/>
          </p:nvSpPr>
          <p:spPr>
            <a:xfrm>
              <a:off x="0" y="1084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52	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Time::printStandard()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10" name="Google Shape;710;p81"/>
          <p:cNvGrpSpPr/>
          <p:nvPr/>
        </p:nvGrpSpPr>
        <p:grpSpPr>
          <a:xfrm>
            <a:off x="0" y="5715000"/>
            <a:ext cx="6705600" cy="190500"/>
            <a:chOff x="0" y="11220"/>
            <a:chExt cx="3072" cy="374"/>
          </a:xfrm>
        </p:grpSpPr>
        <p:sp>
          <p:nvSpPr>
            <p:cNvPr id="711" name="Google Shape;711;p81"/>
            <p:cNvSpPr/>
            <p:nvPr/>
          </p:nvSpPr>
          <p:spPr>
            <a:xfrm>
              <a:off x="0" y="11225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81"/>
            <p:cNvSpPr/>
            <p:nvPr/>
          </p:nvSpPr>
          <p:spPr>
            <a:xfrm>
              <a:off x="0" y="1122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53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13" name="Google Shape;713;p81"/>
          <p:cNvGrpSpPr/>
          <p:nvPr/>
        </p:nvGrpSpPr>
        <p:grpSpPr>
          <a:xfrm>
            <a:off x="0" y="5905500"/>
            <a:ext cx="6705600" cy="190500"/>
            <a:chOff x="0" y="11594"/>
            <a:chExt cx="3072" cy="374"/>
          </a:xfrm>
        </p:grpSpPr>
        <p:sp>
          <p:nvSpPr>
            <p:cNvPr id="714" name="Google Shape;714;p81"/>
            <p:cNvSpPr/>
            <p:nvPr/>
          </p:nvSpPr>
          <p:spPr>
            <a:xfrm>
              <a:off x="0" y="11599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81"/>
            <p:cNvSpPr/>
            <p:nvPr/>
          </p:nvSpPr>
          <p:spPr>
            <a:xfrm>
              <a:off x="0" y="1159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54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( ( hour == 0 || hour == 12 ) ? 12 : hour % 12 )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16" name="Google Shape;716;p81"/>
          <p:cNvGrpSpPr/>
          <p:nvPr/>
        </p:nvGrpSpPr>
        <p:grpSpPr>
          <a:xfrm>
            <a:off x="0" y="6096000"/>
            <a:ext cx="6705600" cy="190500"/>
            <a:chOff x="0" y="11968"/>
            <a:chExt cx="3072" cy="374"/>
          </a:xfrm>
        </p:grpSpPr>
        <p:sp>
          <p:nvSpPr>
            <p:cNvPr id="717" name="Google Shape;717;p81"/>
            <p:cNvSpPr/>
            <p:nvPr/>
          </p:nvSpPr>
          <p:spPr>
            <a:xfrm>
              <a:off x="0" y="11973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81"/>
            <p:cNvSpPr/>
            <p:nvPr/>
          </p:nvSpPr>
          <p:spPr>
            <a:xfrm>
              <a:off x="0" y="1196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55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":" &lt;&lt; ( minute &lt; 10 ? "0" : "" ) &lt;&lt; minute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19" name="Google Shape;719;p81"/>
          <p:cNvGrpSpPr/>
          <p:nvPr/>
        </p:nvGrpSpPr>
        <p:grpSpPr>
          <a:xfrm>
            <a:off x="0" y="6286500"/>
            <a:ext cx="6705600" cy="190500"/>
            <a:chOff x="0" y="12342"/>
            <a:chExt cx="3072" cy="374"/>
          </a:xfrm>
        </p:grpSpPr>
        <p:sp>
          <p:nvSpPr>
            <p:cNvPr id="720" name="Google Shape;720;p81"/>
            <p:cNvSpPr/>
            <p:nvPr/>
          </p:nvSpPr>
          <p:spPr>
            <a:xfrm>
              <a:off x="0" y="12347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81"/>
            <p:cNvSpPr/>
            <p:nvPr/>
          </p:nvSpPr>
          <p:spPr>
            <a:xfrm>
              <a:off x="0" y="1234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56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":" &lt;&lt; ( second &lt; 10 ? "0" : "" ) &lt;&lt; second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22" name="Google Shape;722;p81"/>
          <p:cNvGrpSpPr/>
          <p:nvPr/>
        </p:nvGrpSpPr>
        <p:grpSpPr>
          <a:xfrm>
            <a:off x="0" y="6477000"/>
            <a:ext cx="6705600" cy="190500"/>
            <a:chOff x="0" y="12716"/>
            <a:chExt cx="3072" cy="374"/>
          </a:xfrm>
        </p:grpSpPr>
        <p:sp>
          <p:nvSpPr>
            <p:cNvPr id="723" name="Google Shape;723;p81"/>
            <p:cNvSpPr/>
            <p:nvPr/>
          </p:nvSpPr>
          <p:spPr>
            <a:xfrm>
              <a:off x="0" y="12721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81"/>
            <p:cNvSpPr/>
            <p:nvPr/>
          </p:nvSpPr>
          <p:spPr>
            <a:xfrm>
              <a:off x="0" y="1271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57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&lt;&lt; ( hour &lt; 12 ? " AM" : " PM" 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25" name="Google Shape;725;p81"/>
          <p:cNvGrpSpPr/>
          <p:nvPr/>
        </p:nvGrpSpPr>
        <p:grpSpPr>
          <a:xfrm>
            <a:off x="0" y="6667500"/>
            <a:ext cx="6705600" cy="190500"/>
            <a:chOff x="0" y="13090"/>
            <a:chExt cx="3072" cy="374"/>
          </a:xfrm>
        </p:grpSpPr>
        <p:sp>
          <p:nvSpPr>
            <p:cNvPr id="726" name="Google Shape;726;p81"/>
            <p:cNvSpPr/>
            <p:nvPr/>
          </p:nvSpPr>
          <p:spPr>
            <a:xfrm>
              <a:off x="0" y="13095"/>
              <a:ext cx="0" cy="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81"/>
            <p:cNvSpPr/>
            <p:nvPr/>
          </p:nvSpPr>
          <p:spPr>
            <a:xfrm>
              <a:off x="0" y="1309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58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728" name="Google Shape;728;p81"/>
          <p:cNvGrpSpPr/>
          <p:nvPr/>
        </p:nvGrpSpPr>
        <p:grpSpPr>
          <a:xfrm>
            <a:off x="1904893" y="920751"/>
            <a:ext cx="5410308" cy="430213"/>
            <a:chOff x="1219" y="580"/>
            <a:chExt cx="2957" cy="271"/>
          </a:xfrm>
        </p:grpSpPr>
        <p:sp>
          <p:nvSpPr>
            <p:cNvPr id="729" name="Google Shape;729;p81"/>
            <p:cNvSpPr txBox="1"/>
            <p:nvPr/>
          </p:nvSpPr>
          <p:spPr>
            <a:xfrm>
              <a:off x="2496" y="580"/>
              <a:ext cx="1680" cy="271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 file uses 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load the header file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0" name="Google Shape;730;p81"/>
            <p:cNvCxnSpPr/>
            <p:nvPr/>
          </p:nvCxnSpPr>
          <p:spPr>
            <a:xfrm flipH="1">
              <a:off x="1219" y="718"/>
              <a:ext cx="1277" cy="50"/>
            </a:xfrm>
            <a:prstGeom prst="straightConnector1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31" name="Google Shape;731;p81"/>
          <p:cNvGrpSpPr/>
          <p:nvPr/>
        </p:nvGrpSpPr>
        <p:grpSpPr>
          <a:xfrm>
            <a:off x="2667000" y="2762250"/>
            <a:ext cx="5562600" cy="3105150"/>
            <a:chOff x="1680" y="1740"/>
            <a:chExt cx="3504" cy="1956"/>
          </a:xfrm>
        </p:grpSpPr>
        <p:sp>
          <p:nvSpPr>
            <p:cNvPr id="732" name="Google Shape;732;p81"/>
            <p:cNvSpPr txBox="1"/>
            <p:nvPr/>
          </p:nvSpPr>
          <p:spPr>
            <a:xfrm>
              <a:off x="3840" y="2160"/>
              <a:ext cx="1344" cy="271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 file contains function definitions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3" name="Google Shape;733;p81"/>
            <p:cNvCxnSpPr/>
            <p:nvPr/>
          </p:nvCxnSpPr>
          <p:spPr>
            <a:xfrm rot="10800000">
              <a:off x="2520" y="1740"/>
              <a:ext cx="1248" cy="528"/>
            </a:xfrm>
            <a:prstGeom prst="straightConnector1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34" name="Google Shape;734;p81"/>
            <p:cNvCxnSpPr/>
            <p:nvPr/>
          </p:nvCxnSpPr>
          <p:spPr>
            <a:xfrm flipH="1">
              <a:off x="1680" y="2352"/>
              <a:ext cx="2160" cy="319"/>
            </a:xfrm>
            <a:prstGeom prst="straightConnector1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35" name="Google Shape;735;p81"/>
            <p:cNvCxnSpPr/>
            <p:nvPr/>
          </p:nvCxnSpPr>
          <p:spPr>
            <a:xfrm flipH="1">
              <a:off x="2160" y="2352"/>
              <a:ext cx="1680" cy="1344"/>
            </a:xfrm>
            <a:prstGeom prst="straightConnector1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Constructors</a:t>
            </a:r>
            <a:endParaRPr/>
          </a:p>
        </p:txBody>
      </p:sp>
      <p:sp>
        <p:nvSpPr>
          <p:cNvPr id="742" name="Google Shape;742;p8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Member function that is </a:t>
            </a:r>
            <a:r>
              <a:rPr lang="en-US" sz="2800">
                <a:solidFill>
                  <a:srgbClr val="0070C0"/>
                </a:solidFill>
              </a:rPr>
              <a:t>automatically called </a:t>
            </a:r>
            <a:r>
              <a:rPr lang="en-US" sz="2800"/>
              <a:t>when an object is created</a:t>
            </a:r>
            <a:br>
              <a:rPr lang="en-US" sz="2800"/>
            </a:b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Purpose is to </a:t>
            </a:r>
            <a:r>
              <a:rPr lang="en-US" sz="2800">
                <a:solidFill>
                  <a:srgbClr val="0070C0"/>
                </a:solidFill>
              </a:rPr>
              <a:t>construct an object</a:t>
            </a:r>
            <a:br>
              <a:rPr lang="en-US" sz="2800"/>
            </a:b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Constructor function name is </a:t>
            </a:r>
            <a:r>
              <a:rPr lang="en-US" sz="2800">
                <a:solidFill>
                  <a:srgbClr val="0070C0"/>
                </a:solidFill>
              </a:rPr>
              <a:t>class name</a:t>
            </a:r>
            <a:br>
              <a:rPr lang="en-US" sz="2800"/>
            </a:b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Has </a:t>
            </a:r>
            <a:r>
              <a:rPr lang="en-US" sz="2800">
                <a:solidFill>
                  <a:srgbClr val="0070C0"/>
                </a:solidFill>
              </a:rPr>
              <a:t>no return type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class can have </a:t>
            </a:r>
            <a:r>
              <a:rPr lang="en-US" sz="2800" u="sng">
                <a:solidFill>
                  <a:srgbClr val="FF0000"/>
                </a:solidFill>
              </a:rPr>
              <a:t>multiple constructors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70C0"/>
              </a:solidFill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Constructors</a:t>
            </a:r>
            <a:endParaRPr/>
          </a:p>
        </p:txBody>
      </p:sp>
      <p:sp>
        <p:nvSpPr>
          <p:cNvPr id="749" name="Google Shape;749;p8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class Demo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public: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Demo();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// Constructor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Demo::Demo() </a:t>
            </a:r>
            <a:r>
              <a:rPr lang="en-US" sz="2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//out-of-line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cout &lt;&lt; "Welcome to the constructor!\n";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Constructors</a:t>
            </a:r>
            <a:endParaRPr/>
          </a:p>
        </p:txBody>
      </p:sp>
      <p:sp>
        <p:nvSpPr>
          <p:cNvPr id="756" name="Google Shape;756;p8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class Demo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public: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nsolas"/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Demo()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{  </a:t>
            </a:r>
            <a:r>
              <a:rPr lang="en-US" sz="2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//inline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// Constructor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 cout &lt;&lt; "Welcome to the constructor!\n";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Constructors</a:t>
            </a:r>
            <a:endParaRPr/>
          </a:p>
        </p:txBody>
      </p:sp>
      <p:sp>
        <p:nvSpPr>
          <p:cNvPr id="763" name="Google Shape;763;p8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Whenever an instance of a class is created, the constructor is </a:t>
            </a:r>
            <a:r>
              <a:rPr lang="en-US">
                <a:solidFill>
                  <a:srgbClr val="0070C0"/>
                </a:solidFill>
              </a:rPr>
              <a:t>automatically called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1" marL="400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Demo dem; //object dem is created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//Prints 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Welcome to the constructor!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Constructors</a:t>
            </a:r>
            <a:endParaRPr/>
          </a:p>
        </p:txBody>
      </p:sp>
      <p:pic>
        <p:nvPicPr>
          <p:cNvPr id="770" name="Google Shape;770;p8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417638"/>
            <a:ext cx="6529388" cy="513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434975"/>
            <a:ext cx="4078288" cy="212566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Constructors Do</a:t>
            </a:r>
            <a:endParaRPr/>
          </a:p>
        </p:txBody>
      </p:sp>
      <p:sp>
        <p:nvSpPr>
          <p:cNvPr id="778" name="Google Shape;778;p8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Help in </a:t>
            </a:r>
            <a:r>
              <a:rPr lang="en-US">
                <a:solidFill>
                  <a:srgbClr val="0070C0"/>
                </a:solidFill>
              </a:rPr>
              <a:t>initializing</a:t>
            </a:r>
            <a:r>
              <a:rPr lang="en-US"/>
              <a:t> class data members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Employee( ) { id = 0; } 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Allocate memory </a:t>
            </a:r>
            <a:r>
              <a:rPr lang="en-US"/>
              <a:t>for dynamic members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Employee() {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char* nameptr = new char[20];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Allocate any </a:t>
            </a:r>
            <a:r>
              <a:rPr lang="en-US">
                <a:solidFill>
                  <a:srgbClr val="0070C0"/>
                </a:solidFill>
              </a:rPr>
              <a:t>needed resources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Such as to open files, etc.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Default Constructors</a:t>
            </a:r>
            <a:endParaRPr/>
          </a:p>
        </p:txBody>
      </p:sp>
      <p:sp>
        <p:nvSpPr>
          <p:cNvPr id="784" name="Google Shape;784;p8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default constructor </a:t>
            </a:r>
            <a:r>
              <a:rPr lang="en-US"/>
              <a:t>is a constructor that </a:t>
            </a:r>
            <a:r>
              <a:rPr lang="en-US">
                <a:solidFill>
                  <a:srgbClr val="0070C0"/>
                </a:solidFill>
              </a:rPr>
              <a:t>takes no arguments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you write a class with </a:t>
            </a:r>
            <a:r>
              <a:rPr lang="en-US">
                <a:solidFill>
                  <a:srgbClr val="0070C0"/>
                </a:solidFill>
              </a:rPr>
              <a:t>no constructor</a:t>
            </a:r>
            <a:r>
              <a:rPr lang="en-US"/>
              <a:t> at all, C++ will write a default constructor for you, one </a:t>
            </a:r>
            <a:r>
              <a:rPr lang="en-US">
                <a:solidFill>
                  <a:srgbClr val="0070C0"/>
                </a:solidFill>
              </a:rPr>
              <a:t>that does nothing</a:t>
            </a:r>
            <a:r>
              <a:rPr lang="en-US"/>
              <a:t>.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 simple instantiation of a class (with no arguments) calls the default constructor: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	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Rectangle r;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5" name="Google Shape;785;p88"/>
          <p:cNvSpPr/>
          <p:nvPr/>
        </p:nvSpPr>
        <p:spPr>
          <a:xfrm>
            <a:off x="5334000" y="533400"/>
            <a:ext cx="3505200" cy="1447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can have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only one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constructor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Examples of Objects</a:t>
            </a:r>
            <a:endParaRPr/>
          </a:p>
        </p:txBody>
      </p:sp>
      <p:sp>
        <p:nvSpPr>
          <p:cNvPr id="244" name="Google Shape;244;p44"/>
          <p:cNvSpPr txBox="1"/>
          <p:nvPr/>
        </p:nvSpPr>
        <p:spPr>
          <a:xfrm>
            <a:off x="2103438" y="1770063"/>
            <a:ext cx="25908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(true/false)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 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if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" y="1500188"/>
            <a:ext cx="22669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4"/>
          <p:cNvPicPr preferRelativeResize="0"/>
          <p:nvPr/>
        </p:nvPicPr>
        <p:blipFill rotWithShape="1">
          <a:blip r:embed="rId4">
            <a:alphaModFix/>
          </a:blip>
          <a:srcRect b="21658" l="11066" r="7503" t="19936"/>
          <a:stretch/>
        </p:blipFill>
        <p:spPr>
          <a:xfrm>
            <a:off x="161925" y="4410075"/>
            <a:ext cx="3481388" cy="19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0463" y="1295400"/>
            <a:ext cx="4011612" cy="165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4"/>
          <p:cNvSpPr txBox="1"/>
          <p:nvPr/>
        </p:nvSpPr>
        <p:spPr>
          <a:xfrm>
            <a:off x="0" y="3838575"/>
            <a:ext cx="259080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Light Bulb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4"/>
          <p:cNvSpPr txBox="1"/>
          <p:nvPr/>
        </p:nvSpPr>
        <p:spPr>
          <a:xfrm>
            <a:off x="176213" y="6353175"/>
            <a:ext cx="259080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Bank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4"/>
          <p:cNvSpPr txBox="1"/>
          <p:nvPr/>
        </p:nvSpPr>
        <p:spPr>
          <a:xfrm>
            <a:off x="5681663" y="2636838"/>
            <a:ext cx="2590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 txBox="1"/>
          <p:nvPr/>
        </p:nvSpPr>
        <p:spPr>
          <a:xfrm>
            <a:off x="6332538" y="3114675"/>
            <a:ext cx="25908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Gas in tank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Mileage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Accelerate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fuel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fuel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3398838" y="4487863"/>
            <a:ext cx="25908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Deposit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Withdraw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balance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Parametrized Constructors</a:t>
            </a:r>
            <a:endParaRPr/>
          </a:p>
        </p:txBody>
      </p:sp>
      <p:sp>
        <p:nvSpPr>
          <p:cNvPr id="792" name="Google Shape;792;p89"/>
          <p:cNvSpPr txBox="1"/>
          <p:nvPr>
            <p:ph idx="1" type="body"/>
          </p:nvPr>
        </p:nvSpPr>
        <p:spPr>
          <a:xfrm>
            <a:off x="457200" y="1736725"/>
            <a:ext cx="7999413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create a </a:t>
            </a:r>
            <a:r>
              <a:rPr lang="en-US" sz="2800">
                <a:solidFill>
                  <a:srgbClr val="0070C0"/>
                </a:solidFill>
              </a:rPr>
              <a:t>constructor that takes arguments</a:t>
            </a:r>
            <a:r>
              <a:rPr lang="en-US" sz="2800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indicate parameters in prototype:</a:t>
            </a:r>
            <a:br>
              <a:rPr lang="en-US"/>
            </a:br>
            <a:endParaRPr/>
          </a:p>
          <a:p>
            <a:pPr indent="0" lvl="0" marL="5715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Rectangle(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parameters in the definition: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Rectangle::Rectangle(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w,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len)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width = w;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length = len;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Parametrized Constructors</a:t>
            </a:r>
            <a:endParaRPr/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457200" y="1766888"/>
            <a:ext cx="7999413" cy="374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You can pass arguments to the constructor when you create an object: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 r(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10.7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5.2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Constructors can be </a:t>
            </a:r>
            <a:r>
              <a:rPr lang="en-US">
                <a:solidFill>
                  <a:srgbClr val="FF0000"/>
                </a:solidFill>
              </a:rPr>
              <a:t>overloaded</a:t>
            </a:r>
            <a:endParaRPr/>
          </a:p>
          <a:p>
            <a:pPr indent="0" lvl="0" marL="5715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Rectangle(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w,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len,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ar)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width = w;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length = len;</a:t>
            </a:r>
            <a:endParaRPr/>
          </a:p>
          <a:p>
            <a:pPr indent="0" lvl="0" marL="5715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area = ar;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5715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 r(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50.0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5715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More About Default Constructors</a:t>
            </a:r>
            <a:endParaRPr/>
          </a:p>
        </p:txBody>
      </p:sp>
      <p:sp>
        <p:nvSpPr>
          <p:cNvPr id="805" name="Google Shape;805;p9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</a:t>
            </a:r>
            <a:r>
              <a:rPr lang="en-US" u="sng">
                <a:solidFill>
                  <a:srgbClr val="FF0000"/>
                </a:solidFill>
              </a:rPr>
              <a:t>all of a constructor's parameters </a:t>
            </a:r>
            <a:r>
              <a:rPr lang="en-US"/>
              <a:t>have default arguments, then it is a </a:t>
            </a:r>
            <a:r>
              <a:rPr lang="en-US">
                <a:solidFill>
                  <a:srgbClr val="FF0000"/>
                </a:solidFill>
              </a:rPr>
              <a:t>default constructor</a:t>
            </a:r>
            <a:r>
              <a:rPr lang="en-US"/>
              <a:t>. For example:</a:t>
            </a:r>
            <a:br>
              <a:rPr lang="en-US" sz="2800"/>
            </a:b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Rectangle(double len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, double wid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= 0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length = len; 	width = wid;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Creating an object and </a:t>
            </a:r>
            <a:r>
              <a:rPr lang="en-US">
                <a:solidFill>
                  <a:srgbClr val="0070C0"/>
                </a:solidFill>
              </a:rPr>
              <a:t>passing no arguments </a:t>
            </a:r>
            <a:r>
              <a:rPr lang="en-US"/>
              <a:t>will cause this constructor to execute:</a:t>
            </a:r>
            <a:br>
              <a:rPr lang="en-US" sz="2800"/>
            </a:br>
            <a:br>
              <a:rPr lang="en-US" sz="2800"/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 r;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Cannot create </a:t>
            </a:r>
            <a:r>
              <a:rPr lang="en-US">
                <a:solidFill>
                  <a:srgbClr val="0070C0"/>
                </a:solidFill>
              </a:rPr>
              <a:t>multiple default constructors </a:t>
            </a:r>
            <a:r>
              <a:rPr lang="en-US"/>
              <a:t>-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ERROR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More About Default Constructors</a:t>
            </a:r>
            <a:endParaRPr/>
          </a:p>
        </p:txBody>
      </p:sp>
      <p:sp>
        <p:nvSpPr>
          <p:cNvPr id="811" name="Google Shape;811;p9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Rectangle(double len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, double wid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= 0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length = len; 	width = wid;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Creating an object and </a:t>
            </a:r>
            <a:r>
              <a:rPr lang="en-US">
                <a:solidFill>
                  <a:srgbClr val="0070C0"/>
                </a:solidFill>
              </a:rPr>
              <a:t>passing no arguments </a:t>
            </a:r>
            <a:r>
              <a:rPr lang="en-US"/>
              <a:t>will cause this constructor to execute:</a:t>
            </a:r>
            <a:br>
              <a:rPr lang="en-US" sz="2800"/>
            </a:br>
            <a:br>
              <a:rPr lang="en-US" sz="2800"/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Rectangle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(10.0);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Rectangle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(10.0, 2.0);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All three cause the </a:t>
            </a:r>
            <a:r>
              <a:rPr lang="en-US" u="sng">
                <a:solidFill>
                  <a:srgbClr val="0070C0"/>
                </a:solidFill>
              </a:rPr>
              <a:t>same constructor to execute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More About Default Constructors</a:t>
            </a:r>
            <a:endParaRPr/>
          </a:p>
        </p:txBody>
      </p:sp>
      <p:sp>
        <p:nvSpPr>
          <p:cNvPr id="817" name="Google Shape;817;p9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Rectangle(double len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, double wid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= 0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length = len; 	width = wid;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Creating an object and </a:t>
            </a:r>
            <a:r>
              <a:rPr lang="en-US">
                <a:solidFill>
                  <a:srgbClr val="0070C0"/>
                </a:solidFill>
              </a:rPr>
              <a:t>passing no arguments </a:t>
            </a:r>
            <a:r>
              <a:rPr lang="en-US"/>
              <a:t>will cause this constructor to execute:</a:t>
            </a:r>
            <a:br>
              <a:rPr lang="en-US" sz="2800"/>
            </a:br>
            <a:br>
              <a:rPr lang="en-US" sz="2800"/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Rectangle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(10.0);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Rectangle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(10.0, 2.0);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All three cause the </a:t>
            </a:r>
            <a:r>
              <a:rPr lang="en-US" u="sng">
                <a:solidFill>
                  <a:srgbClr val="0070C0"/>
                </a:solidFill>
              </a:rPr>
              <a:t>same constructor to execute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8" name="Google Shape;818;p93"/>
          <p:cNvSpPr/>
          <p:nvPr/>
        </p:nvSpPr>
        <p:spPr>
          <a:xfrm>
            <a:off x="4191000" y="2286000"/>
            <a:ext cx="4953000" cy="2971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this constructor, cannot create any other constructor with 0,1 or 2 parameters.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then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compiler cannot differentiate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decide which one to call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Classes with No Default Constructor</a:t>
            </a:r>
            <a:endParaRPr/>
          </a:p>
        </p:txBody>
      </p:sp>
      <p:sp>
        <p:nvSpPr>
          <p:cNvPr id="824" name="Google Shape;824;p9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When </a:t>
            </a:r>
            <a:r>
              <a:rPr lang="en-US">
                <a:solidFill>
                  <a:srgbClr val="0070C0"/>
                </a:solidFill>
              </a:rPr>
              <a:t>all of a class's constructors require arguments</a:t>
            </a:r>
            <a:r>
              <a:rPr lang="en-US"/>
              <a:t>, then the class has </a:t>
            </a:r>
            <a:r>
              <a:rPr lang="en-US">
                <a:solidFill>
                  <a:srgbClr val="FF0000"/>
                </a:solidFill>
              </a:rPr>
              <a:t>NO default constructor</a:t>
            </a:r>
            <a:r>
              <a:rPr lang="en-US"/>
              <a:t>.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When this is the case, you </a:t>
            </a:r>
            <a:r>
              <a:rPr lang="en-US">
                <a:solidFill>
                  <a:srgbClr val="0070C0"/>
                </a:solidFill>
              </a:rPr>
              <a:t>must pass the required arguments</a:t>
            </a:r>
            <a:r>
              <a:rPr lang="en-US"/>
              <a:t> to the constructor when creating an object.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Destructors</a:t>
            </a:r>
            <a:endParaRPr/>
          </a:p>
        </p:txBody>
      </p:sp>
      <p:sp>
        <p:nvSpPr>
          <p:cNvPr id="831" name="Google Shape;831;p9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Member function </a:t>
            </a:r>
            <a:r>
              <a:rPr lang="en-US">
                <a:solidFill>
                  <a:srgbClr val="0070C0"/>
                </a:solidFill>
              </a:rPr>
              <a:t>automatically </a:t>
            </a:r>
            <a:r>
              <a:rPr lang="en-US"/>
              <a:t>called when an </a:t>
            </a:r>
            <a:r>
              <a:rPr lang="en-US">
                <a:solidFill>
                  <a:srgbClr val="0070C0"/>
                </a:solidFill>
              </a:rPr>
              <a:t>object is destroyed</a:t>
            </a:r>
            <a:endParaRPr/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Destructor name is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/>
              <a:t>classname, </a:t>
            </a:r>
            <a:r>
              <a:rPr i="1" lang="en-US"/>
              <a:t>e.g.</a:t>
            </a:r>
            <a:r>
              <a:rPr lang="en-US"/>
              <a:t>,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endParaRPr b="1"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Has </a:t>
            </a:r>
            <a:r>
              <a:rPr lang="en-US">
                <a:solidFill>
                  <a:srgbClr val="0070C0"/>
                </a:solidFill>
              </a:rPr>
              <a:t>no return type</a:t>
            </a:r>
            <a:r>
              <a:rPr lang="en-US"/>
              <a:t>; takes </a:t>
            </a:r>
            <a:r>
              <a:rPr lang="en-US">
                <a:solidFill>
                  <a:srgbClr val="0070C0"/>
                </a:solidFill>
              </a:rPr>
              <a:t>no arguments</a:t>
            </a:r>
            <a:endParaRPr/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Only one destructor per class, </a:t>
            </a:r>
            <a:r>
              <a:rPr i="1" lang="en-US"/>
              <a:t>i.e.</a:t>
            </a:r>
            <a:r>
              <a:rPr lang="en-US"/>
              <a:t>, it </a:t>
            </a:r>
            <a:r>
              <a:rPr lang="en-US">
                <a:solidFill>
                  <a:srgbClr val="0070C0"/>
                </a:solidFill>
              </a:rPr>
              <a:t>cannot be overloaded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constructor allocates dynamic memory, destructor should release it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71600"/>
            <a:ext cx="8797925" cy="41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InventoryItem.h</a:t>
            </a:r>
            <a:r>
              <a:rPr lang="en-US">
                <a:solidFill>
                  <a:srgbClr val="0070C0"/>
                </a:solidFill>
              </a:rPr>
              <a:t>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97"/>
          <p:cNvPicPr preferRelativeResize="0"/>
          <p:nvPr/>
        </p:nvPicPr>
        <p:blipFill rotWithShape="1">
          <a:blip r:embed="rId3">
            <a:alphaModFix/>
          </a:blip>
          <a:srcRect b="36876" l="0" r="0" t="0"/>
          <a:stretch/>
        </p:blipFill>
        <p:spPr>
          <a:xfrm>
            <a:off x="469900" y="1473200"/>
            <a:ext cx="8031163" cy="4389438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97"/>
          <p:cNvSpPr/>
          <p:nvPr/>
        </p:nvSpPr>
        <p:spPr>
          <a:xfrm>
            <a:off x="304800" y="152400"/>
            <a:ext cx="7743825" cy="992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1" i="0" lang="en-US" sz="33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InventoryItem.h</a:t>
            </a:r>
            <a:r>
              <a:rPr b="1" i="0" lang="en-US" sz="33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97"/>
          <p:cNvSpPr/>
          <p:nvPr/>
        </p:nvSpPr>
        <p:spPr>
          <a:xfrm>
            <a:off x="7162800" y="5848350"/>
            <a:ext cx="13382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(continued)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Constructors, Destructors, and Dynamically Allocated Objects</a:t>
            </a:r>
            <a:endParaRPr/>
          </a:p>
        </p:txBody>
      </p:sp>
      <p:sp>
        <p:nvSpPr>
          <p:cNvPr id="850" name="Google Shape;850;p98"/>
          <p:cNvSpPr txBox="1"/>
          <p:nvPr>
            <p:ph idx="1" type="body"/>
          </p:nvPr>
        </p:nvSpPr>
        <p:spPr>
          <a:xfrm>
            <a:off x="457200" y="1676400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When an object is </a:t>
            </a:r>
            <a:r>
              <a:rPr lang="en-US">
                <a:solidFill>
                  <a:srgbClr val="0070C0"/>
                </a:solidFill>
              </a:rPr>
              <a:t>dynamically allocated </a:t>
            </a:r>
            <a:r>
              <a:rPr lang="en-US"/>
              <a:t>with the </a:t>
            </a:r>
            <a:r>
              <a:rPr lang="en-US">
                <a:solidFill>
                  <a:srgbClr val="0070C0"/>
                </a:solidFill>
              </a:rPr>
              <a:t>new</a:t>
            </a:r>
            <a:r>
              <a:rPr lang="en-US"/>
              <a:t> operator, its constructor executes:</a:t>
            </a:r>
            <a:br>
              <a:rPr lang="en-US" sz="2800"/>
            </a:br>
            <a:br>
              <a:rPr lang="en-US" sz="2800"/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 *r =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Rectangle(10, 20);</a:t>
            </a:r>
            <a:br>
              <a:rPr b="1" lang="en-US"/>
            </a:br>
            <a:endParaRPr b="1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When the object is </a:t>
            </a:r>
            <a:r>
              <a:rPr lang="en-US">
                <a:solidFill>
                  <a:srgbClr val="0070C0"/>
                </a:solidFill>
              </a:rPr>
              <a:t>destroyed</a:t>
            </a:r>
            <a:r>
              <a:rPr lang="en-US"/>
              <a:t>, its destructor executes:</a:t>
            </a:r>
            <a:br>
              <a:rPr lang="en-US" sz="2800"/>
            </a:br>
            <a:br>
              <a:rPr lang="en-US" sz="2800"/>
            </a:b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r;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463550" y="204788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Objects Interact with Each Other</a:t>
            </a:r>
            <a:endParaRPr/>
          </a:p>
        </p:txBody>
      </p:sp>
      <p:pic>
        <p:nvPicPr>
          <p:cNvPr id="258" name="Google Shape;258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191" l="6141" r="8819" t="20288"/>
          <a:stretch/>
        </p:blipFill>
        <p:spPr>
          <a:xfrm>
            <a:off x="3317875" y="4603750"/>
            <a:ext cx="31591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5"/>
          <p:cNvPicPr preferRelativeResize="0"/>
          <p:nvPr/>
        </p:nvPicPr>
        <p:blipFill rotWithShape="1">
          <a:blip r:embed="rId4">
            <a:alphaModFix/>
          </a:blip>
          <a:srcRect b="6245" l="12705" r="4360" t="7979"/>
          <a:stretch/>
        </p:blipFill>
        <p:spPr>
          <a:xfrm>
            <a:off x="628650" y="1585913"/>
            <a:ext cx="2667000" cy="243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5"/>
          <p:cNvPicPr preferRelativeResize="0"/>
          <p:nvPr/>
        </p:nvPicPr>
        <p:blipFill rotWithShape="1">
          <a:blip r:embed="rId5">
            <a:alphaModFix/>
          </a:blip>
          <a:srcRect b="8509" l="22307" r="21539" t="2531"/>
          <a:stretch/>
        </p:blipFill>
        <p:spPr>
          <a:xfrm>
            <a:off x="6908800" y="1155700"/>
            <a:ext cx="1771650" cy="30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5"/>
          <p:cNvSpPr txBox="1"/>
          <p:nvPr/>
        </p:nvSpPr>
        <p:spPr>
          <a:xfrm>
            <a:off x="666750" y="4025900"/>
            <a:ext cx="2590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5"/>
          <p:cNvSpPr txBox="1"/>
          <p:nvPr/>
        </p:nvSpPr>
        <p:spPr>
          <a:xfrm>
            <a:off x="3836988" y="6299200"/>
            <a:ext cx="259080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Bank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5"/>
          <p:cNvSpPr txBox="1"/>
          <p:nvPr/>
        </p:nvSpPr>
        <p:spPr>
          <a:xfrm>
            <a:off x="6499225" y="4025900"/>
            <a:ext cx="259080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45"/>
          <p:cNvCxnSpPr>
            <a:stCxn id="261" idx="2"/>
            <a:endCxn id="258" idx="1"/>
          </p:cNvCxnSpPr>
          <p:nvPr/>
        </p:nvCxnSpPr>
        <p:spPr>
          <a:xfrm flipH="1" rot="-5400000">
            <a:off x="2147850" y="4310100"/>
            <a:ext cx="984300" cy="1355700"/>
          </a:xfrm>
          <a:prstGeom prst="curved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65" name="Google Shape;265;p45"/>
          <p:cNvCxnSpPr/>
          <p:nvPr/>
        </p:nvCxnSpPr>
        <p:spPr>
          <a:xfrm flipH="1">
            <a:off x="3295588" y="2749550"/>
            <a:ext cx="3487800" cy="57300"/>
          </a:xfrm>
          <a:prstGeom prst="curvedConnector3">
            <a:avLst>
              <a:gd fmla="val 22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66" name="Google Shape;266;p45"/>
          <p:cNvCxnSpPr>
            <a:stCxn id="263" idx="2"/>
          </p:cNvCxnSpPr>
          <p:nvPr/>
        </p:nvCxnSpPr>
        <p:spPr>
          <a:xfrm rot="5400000">
            <a:off x="6719875" y="4627600"/>
            <a:ext cx="831900" cy="1317600"/>
          </a:xfrm>
          <a:prstGeom prst="curved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267" name="Google Shape;267;p45"/>
          <p:cNvSpPr txBox="1"/>
          <p:nvPr/>
        </p:nvSpPr>
        <p:spPr>
          <a:xfrm>
            <a:off x="4143375" y="2254250"/>
            <a:ext cx="197802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Get Loan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388938" y="5059363"/>
            <a:ext cx="1978025" cy="46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Deduct Zakat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5"/>
          <p:cNvSpPr txBox="1"/>
          <p:nvPr/>
        </p:nvSpPr>
        <p:spPr>
          <a:xfrm>
            <a:off x="7165975" y="5189538"/>
            <a:ext cx="1978025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Deposit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6661150" y="5635625"/>
            <a:ext cx="1978025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Withdraw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9"/>
          <p:cNvSpPr txBox="1"/>
          <p:nvPr>
            <p:ph type="title"/>
          </p:nvPr>
        </p:nvSpPr>
        <p:spPr>
          <a:xfrm>
            <a:off x="304800" y="1524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Only One Default Constructor                     and One Destructor</a:t>
            </a:r>
            <a:endParaRPr/>
          </a:p>
        </p:txBody>
      </p:sp>
      <p:sp>
        <p:nvSpPr>
          <p:cNvPr id="857" name="Google Shape;857;p99"/>
          <p:cNvSpPr txBox="1"/>
          <p:nvPr>
            <p:ph idx="1" type="body"/>
          </p:nvPr>
        </p:nvSpPr>
        <p:spPr>
          <a:xfrm>
            <a:off x="304800" y="1676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70C0"/>
                </a:solidFill>
              </a:rPr>
              <a:t>Do not provide more than one default constructor </a:t>
            </a:r>
            <a:r>
              <a:rPr lang="en-US"/>
              <a:t>for a class: one that takes no arguments and one that has default arguments for all parameters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None/>
            </a:pPr>
            <a:r>
              <a:rPr lang="en-US"/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Square();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None/>
            </a:pPr>
            <a:r>
              <a:rPr lang="en-US"/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Square(int = 0);  // will not compile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Since a destructor takes no arguments, there can only be </a:t>
            </a:r>
            <a:r>
              <a:rPr lang="en-US">
                <a:solidFill>
                  <a:srgbClr val="0070C0"/>
                </a:solidFill>
              </a:rPr>
              <a:t>one destructor for a class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Member Function Overloading</a:t>
            </a:r>
            <a:endParaRPr/>
          </a:p>
        </p:txBody>
      </p:sp>
      <p:sp>
        <p:nvSpPr>
          <p:cNvPr id="864" name="Google Shape;864;p10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Non-constructor member functions can also be overloaded: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None/>
            </a:pPr>
            <a:r>
              <a:rPr lang="en-US"/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setCost(double);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void setCost(char *);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Must have </a:t>
            </a:r>
            <a:r>
              <a:rPr lang="en-US">
                <a:solidFill>
                  <a:srgbClr val="0070C0"/>
                </a:solidFill>
              </a:rPr>
              <a:t>unique parameter </a:t>
            </a:r>
            <a:r>
              <a:rPr lang="en-US"/>
              <a:t>lists, like overloaded constructors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Constructors and Destructors Are Called </a:t>
            </a:r>
            <a:endParaRPr/>
          </a:p>
        </p:txBody>
      </p:sp>
      <p:sp>
        <p:nvSpPr>
          <p:cNvPr id="871" name="Google Shape;871;p10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Constructors and destructors called </a:t>
            </a:r>
            <a:r>
              <a:rPr lang="en-US">
                <a:solidFill>
                  <a:srgbClr val="0070C0"/>
                </a:solidFill>
              </a:rPr>
              <a:t>automatically</a:t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FF0000"/>
                </a:solidFill>
              </a:rPr>
              <a:t>Global scope objects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Constructors called before any other function (including main)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Destructors called when main terminates (or exit function called)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5240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FF0000"/>
                </a:solidFill>
              </a:rPr>
              <a:t>Local scope objects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Constructors called when objects are defined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Destructors called when objects leave scope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02"/>
          <p:cNvGrpSpPr/>
          <p:nvPr/>
        </p:nvGrpSpPr>
        <p:grpSpPr>
          <a:xfrm>
            <a:off x="609600" y="288925"/>
            <a:ext cx="8153400" cy="1504950"/>
            <a:chOff x="0" y="2244"/>
            <a:chExt cx="3072" cy="374"/>
          </a:xfrm>
        </p:grpSpPr>
        <p:sp>
          <p:nvSpPr>
            <p:cNvPr id="878" name="Google Shape;878;p102"/>
            <p:cNvSpPr/>
            <p:nvPr/>
          </p:nvSpPr>
          <p:spPr>
            <a:xfrm>
              <a:off x="0" y="2345"/>
              <a:ext cx="76" cy="1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02"/>
            <p:cNvSpPr/>
            <p:nvPr/>
          </p:nvSpPr>
          <p:spPr>
            <a:xfrm>
              <a:off x="0" y="224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7	</a:t>
              </a:r>
              <a:r>
                <a:rPr b="1" i="0" lang="en-US" sz="16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CreateAndDestroy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80" name="Google Shape;880;p102"/>
          <p:cNvGrpSpPr/>
          <p:nvPr/>
        </p:nvGrpSpPr>
        <p:grpSpPr>
          <a:xfrm>
            <a:off x="609600" y="549275"/>
            <a:ext cx="8153400" cy="1503363"/>
            <a:chOff x="0" y="2618"/>
            <a:chExt cx="3072" cy="374"/>
          </a:xfrm>
        </p:grpSpPr>
        <p:sp>
          <p:nvSpPr>
            <p:cNvPr id="881" name="Google Shape;881;p102"/>
            <p:cNvSpPr/>
            <p:nvPr/>
          </p:nvSpPr>
          <p:spPr>
            <a:xfrm>
              <a:off x="0" y="2719"/>
              <a:ext cx="76" cy="1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02"/>
            <p:cNvSpPr/>
            <p:nvPr/>
          </p:nvSpPr>
          <p:spPr>
            <a:xfrm>
              <a:off x="0" y="261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8	</a:t>
              </a:r>
              <a:r>
                <a:rPr b="1" i="0" lang="en-US" sz="16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public: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83" name="Google Shape;883;p102"/>
          <p:cNvGrpSpPr/>
          <p:nvPr/>
        </p:nvGrpSpPr>
        <p:grpSpPr>
          <a:xfrm>
            <a:off x="609600" y="808038"/>
            <a:ext cx="8153400" cy="1504950"/>
            <a:chOff x="0" y="2992"/>
            <a:chExt cx="3072" cy="374"/>
          </a:xfrm>
        </p:grpSpPr>
        <p:sp>
          <p:nvSpPr>
            <p:cNvPr id="884" name="Google Shape;884;p102"/>
            <p:cNvSpPr/>
            <p:nvPr/>
          </p:nvSpPr>
          <p:spPr>
            <a:xfrm>
              <a:off x="0" y="3093"/>
              <a:ext cx="76" cy="1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02"/>
            <p:cNvSpPr/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9	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CreateAndDestroy( int );  </a:t>
              </a:r>
              <a:r>
                <a:rPr b="1" i="0" lang="en-US" sz="16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constructor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86" name="Google Shape;886;p102"/>
          <p:cNvGrpSpPr/>
          <p:nvPr/>
        </p:nvGrpSpPr>
        <p:grpSpPr>
          <a:xfrm>
            <a:off x="609600" y="1066800"/>
            <a:ext cx="8153400" cy="1504950"/>
            <a:chOff x="0" y="3366"/>
            <a:chExt cx="3072" cy="374"/>
          </a:xfrm>
        </p:grpSpPr>
        <p:sp>
          <p:nvSpPr>
            <p:cNvPr id="887" name="Google Shape;887;p102"/>
            <p:cNvSpPr/>
            <p:nvPr/>
          </p:nvSpPr>
          <p:spPr>
            <a:xfrm>
              <a:off x="0" y="3467"/>
              <a:ext cx="76" cy="1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02"/>
            <p:cNvSpPr/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10	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~CreateAndDestroy();      </a:t>
              </a:r>
              <a:r>
                <a:rPr b="1" i="0" lang="en-US" sz="16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destructor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89" name="Google Shape;889;p102"/>
          <p:cNvGrpSpPr/>
          <p:nvPr/>
        </p:nvGrpSpPr>
        <p:grpSpPr>
          <a:xfrm>
            <a:off x="609600" y="1325563"/>
            <a:ext cx="8153400" cy="1504950"/>
            <a:chOff x="0" y="3740"/>
            <a:chExt cx="3072" cy="374"/>
          </a:xfrm>
        </p:grpSpPr>
        <p:sp>
          <p:nvSpPr>
            <p:cNvPr id="890" name="Google Shape;890;p102"/>
            <p:cNvSpPr/>
            <p:nvPr/>
          </p:nvSpPr>
          <p:spPr>
            <a:xfrm>
              <a:off x="0" y="3841"/>
              <a:ext cx="76" cy="1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02"/>
            <p:cNvSpPr/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11	</a:t>
              </a:r>
              <a:r>
                <a:rPr b="1" i="0" lang="en-US" sz="16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92" name="Google Shape;892;p102"/>
          <p:cNvGrpSpPr/>
          <p:nvPr/>
        </p:nvGrpSpPr>
        <p:grpSpPr>
          <a:xfrm>
            <a:off x="609600" y="1585913"/>
            <a:ext cx="8153400" cy="1503362"/>
            <a:chOff x="0" y="4114"/>
            <a:chExt cx="3072" cy="374"/>
          </a:xfrm>
        </p:grpSpPr>
        <p:sp>
          <p:nvSpPr>
            <p:cNvPr id="893" name="Google Shape;893;p102"/>
            <p:cNvSpPr/>
            <p:nvPr/>
          </p:nvSpPr>
          <p:spPr>
            <a:xfrm>
              <a:off x="0" y="4215"/>
              <a:ext cx="76" cy="1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02"/>
            <p:cNvSpPr/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12	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i="0" lang="en-US" sz="16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data;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95" name="Google Shape;895;p102"/>
          <p:cNvGrpSpPr/>
          <p:nvPr/>
        </p:nvGrpSpPr>
        <p:grpSpPr>
          <a:xfrm>
            <a:off x="609600" y="1844675"/>
            <a:ext cx="8153400" cy="1184275"/>
            <a:chOff x="0" y="4488"/>
            <a:chExt cx="3072" cy="374"/>
          </a:xfrm>
        </p:grpSpPr>
        <p:sp>
          <p:nvSpPr>
            <p:cNvPr id="896" name="Google Shape;896;p102"/>
            <p:cNvSpPr/>
            <p:nvPr/>
          </p:nvSpPr>
          <p:spPr>
            <a:xfrm>
              <a:off x="0" y="4589"/>
              <a:ext cx="76" cy="1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02"/>
            <p:cNvSpPr/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13	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98" name="Google Shape;898;p102"/>
          <p:cNvGrpSpPr/>
          <p:nvPr/>
        </p:nvGrpSpPr>
        <p:grpSpPr>
          <a:xfrm>
            <a:off x="609600" y="2103438"/>
            <a:ext cx="8153400" cy="925512"/>
            <a:chOff x="0" y="4862"/>
            <a:chExt cx="3072" cy="374"/>
          </a:xfrm>
        </p:grpSpPr>
        <p:sp>
          <p:nvSpPr>
            <p:cNvPr id="899" name="Google Shape;899;p102"/>
            <p:cNvSpPr/>
            <p:nvPr/>
          </p:nvSpPr>
          <p:spPr>
            <a:xfrm>
              <a:off x="0" y="4963"/>
              <a:ext cx="76" cy="1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02"/>
            <p:cNvSpPr/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14	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01" name="Google Shape;901;p102"/>
          <p:cNvGrpSpPr/>
          <p:nvPr/>
        </p:nvGrpSpPr>
        <p:grpSpPr>
          <a:xfrm>
            <a:off x="609600" y="2362200"/>
            <a:ext cx="8153400" cy="742950"/>
            <a:chOff x="0" y="5236"/>
            <a:chExt cx="3072" cy="374"/>
          </a:xfrm>
        </p:grpSpPr>
        <p:sp>
          <p:nvSpPr>
            <p:cNvPr id="902" name="Google Shape;902;p102"/>
            <p:cNvSpPr/>
            <p:nvPr/>
          </p:nvSpPr>
          <p:spPr>
            <a:xfrm>
              <a:off x="0" y="5337"/>
              <a:ext cx="76" cy="1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02"/>
            <p:cNvSpPr/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15	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#endif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04" name="Google Shape;904;p102"/>
          <p:cNvGrpSpPr/>
          <p:nvPr/>
        </p:nvGrpSpPr>
        <p:grpSpPr>
          <a:xfrm>
            <a:off x="602056" y="2919302"/>
            <a:ext cx="8001000" cy="381000"/>
            <a:chOff x="0" y="2992"/>
            <a:chExt cx="3072" cy="374"/>
          </a:xfrm>
        </p:grpSpPr>
        <p:sp>
          <p:nvSpPr>
            <p:cNvPr id="905" name="Google Shape;905;p102"/>
            <p:cNvSpPr/>
            <p:nvPr/>
          </p:nvSpPr>
          <p:spPr>
            <a:xfrm>
              <a:off x="0" y="3013"/>
              <a:ext cx="85" cy="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02"/>
            <p:cNvSpPr/>
            <p:nvPr/>
          </p:nvSpPr>
          <p:spPr>
            <a:xfrm>
              <a:off x="0" y="299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24	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07" name="Google Shape;907;p102"/>
          <p:cNvGrpSpPr/>
          <p:nvPr/>
        </p:nvGrpSpPr>
        <p:grpSpPr>
          <a:xfrm>
            <a:off x="602056" y="3300302"/>
            <a:ext cx="8001000" cy="381000"/>
            <a:chOff x="0" y="3366"/>
            <a:chExt cx="3072" cy="374"/>
          </a:xfrm>
        </p:grpSpPr>
        <p:sp>
          <p:nvSpPr>
            <p:cNvPr id="908" name="Google Shape;908;p102"/>
            <p:cNvSpPr/>
            <p:nvPr/>
          </p:nvSpPr>
          <p:spPr>
            <a:xfrm>
              <a:off x="0" y="3387"/>
              <a:ext cx="85" cy="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02"/>
            <p:cNvSpPr/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25	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CreateAndDestroy::CreateAndDestroy( </a:t>
              </a:r>
              <a:r>
                <a:rPr b="1" i="0" lang="en-US" sz="16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value 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10" name="Google Shape;910;p102"/>
          <p:cNvGrpSpPr/>
          <p:nvPr/>
        </p:nvGrpSpPr>
        <p:grpSpPr>
          <a:xfrm>
            <a:off x="602056" y="3681302"/>
            <a:ext cx="8001000" cy="381000"/>
            <a:chOff x="0" y="3740"/>
            <a:chExt cx="3072" cy="374"/>
          </a:xfrm>
        </p:grpSpPr>
        <p:sp>
          <p:nvSpPr>
            <p:cNvPr id="911" name="Google Shape;911;p102"/>
            <p:cNvSpPr/>
            <p:nvPr/>
          </p:nvSpPr>
          <p:spPr>
            <a:xfrm>
              <a:off x="0" y="3761"/>
              <a:ext cx="85" cy="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02"/>
            <p:cNvSpPr/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26	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13" name="Google Shape;913;p102"/>
          <p:cNvGrpSpPr/>
          <p:nvPr/>
        </p:nvGrpSpPr>
        <p:grpSpPr>
          <a:xfrm>
            <a:off x="602056" y="4062302"/>
            <a:ext cx="8001000" cy="381000"/>
            <a:chOff x="0" y="4114"/>
            <a:chExt cx="3072" cy="374"/>
          </a:xfrm>
        </p:grpSpPr>
        <p:sp>
          <p:nvSpPr>
            <p:cNvPr id="914" name="Google Shape;914;p102"/>
            <p:cNvSpPr/>
            <p:nvPr/>
          </p:nvSpPr>
          <p:spPr>
            <a:xfrm>
              <a:off x="0" y="4135"/>
              <a:ext cx="85" cy="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02"/>
            <p:cNvSpPr/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27	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data = value;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16" name="Google Shape;916;p102"/>
          <p:cNvGrpSpPr/>
          <p:nvPr/>
        </p:nvGrpSpPr>
        <p:grpSpPr>
          <a:xfrm>
            <a:off x="602056" y="4443302"/>
            <a:ext cx="8001000" cy="381000"/>
            <a:chOff x="0" y="4488"/>
            <a:chExt cx="3072" cy="374"/>
          </a:xfrm>
        </p:grpSpPr>
        <p:sp>
          <p:nvSpPr>
            <p:cNvPr id="917" name="Google Shape;917;p102"/>
            <p:cNvSpPr/>
            <p:nvPr/>
          </p:nvSpPr>
          <p:spPr>
            <a:xfrm>
              <a:off x="0" y="4509"/>
              <a:ext cx="85" cy="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02"/>
            <p:cNvSpPr/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28	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"Object " &lt;&lt; data &lt;&lt; "   constructor";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19" name="Google Shape;919;p102"/>
          <p:cNvGrpSpPr/>
          <p:nvPr/>
        </p:nvGrpSpPr>
        <p:grpSpPr>
          <a:xfrm>
            <a:off x="602056" y="4824302"/>
            <a:ext cx="8000999" cy="381000"/>
            <a:chOff x="0" y="4862"/>
            <a:chExt cx="3072" cy="374"/>
          </a:xfrm>
        </p:grpSpPr>
        <p:sp>
          <p:nvSpPr>
            <p:cNvPr id="920" name="Google Shape;920;p102"/>
            <p:cNvSpPr/>
            <p:nvPr/>
          </p:nvSpPr>
          <p:spPr>
            <a:xfrm>
              <a:off x="0" y="4883"/>
              <a:ext cx="85" cy="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02"/>
            <p:cNvSpPr/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29	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22" name="Google Shape;922;p102"/>
          <p:cNvGrpSpPr/>
          <p:nvPr/>
        </p:nvGrpSpPr>
        <p:grpSpPr>
          <a:xfrm>
            <a:off x="602056" y="5205302"/>
            <a:ext cx="8001000" cy="381000"/>
            <a:chOff x="0" y="5236"/>
            <a:chExt cx="3072" cy="374"/>
          </a:xfrm>
        </p:grpSpPr>
        <p:sp>
          <p:nvSpPr>
            <p:cNvPr id="923" name="Google Shape;923;p102"/>
            <p:cNvSpPr/>
            <p:nvPr/>
          </p:nvSpPr>
          <p:spPr>
            <a:xfrm>
              <a:off x="0" y="5257"/>
              <a:ext cx="85" cy="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02"/>
            <p:cNvSpPr/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30	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25" name="Google Shape;925;p102"/>
          <p:cNvGrpSpPr/>
          <p:nvPr/>
        </p:nvGrpSpPr>
        <p:grpSpPr>
          <a:xfrm>
            <a:off x="602056" y="5586302"/>
            <a:ext cx="8000999" cy="381000"/>
            <a:chOff x="0" y="5610"/>
            <a:chExt cx="3072" cy="374"/>
          </a:xfrm>
        </p:grpSpPr>
        <p:sp>
          <p:nvSpPr>
            <p:cNvPr id="926" name="Google Shape;926;p102"/>
            <p:cNvSpPr/>
            <p:nvPr/>
          </p:nvSpPr>
          <p:spPr>
            <a:xfrm>
              <a:off x="0" y="5631"/>
              <a:ext cx="85" cy="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02"/>
            <p:cNvSpPr/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31	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CreateAndDestroy::~CreateAndDestroy()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28" name="Google Shape;928;p102"/>
          <p:cNvGrpSpPr/>
          <p:nvPr/>
        </p:nvGrpSpPr>
        <p:grpSpPr>
          <a:xfrm>
            <a:off x="609600" y="5967302"/>
            <a:ext cx="7993455" cy="381000"/>
            <a:chOff x="0" y="5984"/>
            <a:chExt cx="3072" cy="374"/>
          </a:xfrm>
        </p:grpSpPr>
        <p:sp>
          <p:nvSpPr>
            <p:cNvPr id="929" name="Google Shape;929;p102"/>
            <p:cNvSpPr/>
            <p:nvPr/>
          </p:nvSpPr>
          <p:spPr>
            <a:xfrm>
              <a:off x="0" y="6005"/>
              <a:ext cx="85" cy="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02"/>
            <p:cNvSpPr/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32	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{ cout &lt;&lt; "Object " &lt;&lt; data &lt;&lt; "   destructor " &lt;&lt; endl; 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31" name="Google Shape;931;p102"/>
          <p:cNvGrpSpPr/>
          <p:nvPr/>
        </p:nvGrpSpPr>
        <p:grpSpPr>
          <a:xfrm>
            <a:off x="4640656" y="3621810"/>
            <a:ext cx="3810000" cy="2366963"/>
            <a:chOff x="3216" y="2400"/>
            <a:chExt cx="2400" cy="1491"/>
          </a:xfrm>
        </p:grpSpPr>
        <p:sp>
          <p:nvSpPr>
            <p:cNvPr id="932" name="Google Shape;932;p102"/>
            <p:cNvSpPr txBox="1"/>
            <p:nvPr/>
          </p:nvSpPr>
          <p:spPr>
            <a:xfrm>
              <a:off x="3456" y="2400"/>
              <a:ext cx="2160" cy="523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 and Destructor changed to print when they are called.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3" name="Google Shape;933;p102"/>
            <p:cNvCxnSpPr/>
            <p:nvPr/>
          </p:nvCxnSpPr>
          <p:spPr>
            <a:xfrm flipH="1">
              <a:off x="4368" y="2904"/>
              <a:ext cx="528" cy="987"/>
            </a:xfrm>
            <a:prstGeom prst="straightConnector1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34" name="Google Shape;934;p102"/>
            <p:cNvCxnSpPr/>
            <p:nvPr/>
          </p:nvCxnSpPr>
          <p:spPr>
            <a:xfrm flipH="1">
              <a:off x="3216" y="2736"/>
              <a:ext cx="240" cy="224"/>
            </a:xfrm>
            <a:prstGeom prst="straightConnector1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103"/>
          <p:cNvGrpSpPr/>
          <p:nvPr/>
        </p:nvGrpSpPr>
        <p:grpSpPr>
          <a:xfrm>
            <a:off x="0" y="2033588"/>
            <a:ext cx="6705600" cy="276225"/>
            <a:chOff x="0" y="3326"/>
            <a:chExt cx="3072" cy="453"/>
          </a:xfrm>
        </p:grpSpPr>
        <p:sp>
          <p:nvSpPr>
            <p:cNvPr id="941" name="Google Shape;941;p103"/>
            <p:cNvSpPr/>
            <p:nvPr/>
          </p:nvSpPr>
          <p:spPr>
            <a:xfrm>
              <a:off x="0" y="3326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03"/>
            <p:cNvSpPr/>
            <p:nvPr/>
          </p:nvSpPr>
          <p:spPr>
            <a:xfrm>
              <a:off x="0" y="336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42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43" name="Google Shape;943;p103"/>
          <p:cNvGrpSpPr/>
          <p:nvPr/>
        </p:nvGrpSpPr>
        <p:grpSpPr>
          <a:xfrm>
            <a:off x="0" y="2262188"/>
            <a:ext cx="6705600" cy="276225"/>
            <a:chOff x="0" y="3700"/>
            <a:chExt cx="3072" cy="453"/>
          </a:xfrm>
        </p:grpSpPr>
        <p:sp>
          <p:nvSpPr>
            <p:cNvPr id="944" name="Google Shape;944;p103"/>
            <p:cNvSpPr/>
            <p:nvPr/>
          </p:nvSpPr>
          <p:spPr>
            <a:xfrm>
              <a:off x="0" y="3700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03"/>
            <p:cNvSpPr/>
            <p:nvPr/>
          </p:nvSpPr>
          <p:spPr>
            <a:xfrm>
              <a:off x="0" y="374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43	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create( 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);  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// prototype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46" name="Google Shape;946;p103"/>
          <p:cNvGrpSpPr/>
          <p:nvPr/>
        </p:nvGrpSpPr>
        <p:grpSpPr>
          <a:xfrm>
            <a:off x="0" y="2490788"/>
            <a:ext cx="6705600" cy="276225"/>
            <a:chOff x="0" y="4074"/>
            <a:chExt cx="3072" cy="453"/>
          </a:xfrm>
        </p:grpSpPr>
        <p:sp>
          <p:nvSpPr>
            <p:cNvPr id="947" name="Google Shape;947;p103"/>
            <p:cNvSpPr/>
            <p:nvPr/>
          </p:nvSpPr>
          <p:spPr>
            <a:xfrm>
              <a:off x="0" y="4074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03"/>
            <p:cNvSpPr/>
            <p:nvPr/>
          </p:nvSpPr>
          <p:spPr>
            <a:xfrm>
              <a:off x="0" y="411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44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49" name="Google Shape;949;p103"/>
          <p:cNvGrpSpPr/>
          <p:nvPr/>
        </p:nvGrpSpPr>
        <p:grpSpPr>
          <a:xfrm>
            <a:off x="0" y="2719388"/>
            <a:ext cx="6705600" cy="276225"/>
            <a:chOff x="0" y="4448"/>
            <a:chExt cx="3072" cy="453"/>
          </a:xfrm>
        </p:grpSpPr>
        <p:sp>
          <p:nvSpPr>
            <p:cNvPr id="950" name="Google Shape;950;p103"/>
            <p:cNvSpPr/>
            <p:nvPr/>
          </p:nvSpPr>
          <p:spPr>
            <a:xfrm>
              <a:off x="0" y="4448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03"/>
            <p:cNvSpPr/>
            <p:nvPr/>
          </p:nvSpPr>
          <p:spPr>
            <a:xfrm>
              <a:off x="0" y="448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45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CreateAndDestroy first( 1 );  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global object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52" name="Google Shape;952;p103"/>
          <p:cNvGrpSpPr/>
          <p:nvPr/>
        </p:nvGrpSpPr>
        <p:grpSpPr>
          <a:xfrm>
            <a:off x="0" y="2947988"/>
            <a:ext cx="6705600" cy="276225"/>
            <a:chOff x="0" y="4822"/>
            <a:chExt cx="3072" cy="453"/>
          </a:xfrm>
        </p:grpSpPr>
        <p:sp>
          <p:nvSpPr>
            <p:cNvPr id="953" name="Google Shape;953;p103"/>
            <p:cNvSpPr/>
            <p:nvPr/>
          </p:nvSpPr>
          <p:spPr>
            <a:xfrm>
              <a:off x="0" y="4822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03"/>
            <p:cNvSpPr/>
            <p:nvPr/>
          </p:nvSpPr>
          <p:spPr>
            <a:xfrm>
              <a:off x="0" y="486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46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55" name="Google Shape;955;p103"/>
          <p:cNvGrpSpPr/>
          <p:nvPr/>
        </p:nvGrpSpPr>
        <p:grpSpPr>
          <a:xfrm>
            <a:off x="0" y="3176588"/>
            <a:ext cx="6705600" cy="276225"/>
            <a:chOff x="0" y="5196"/>
            <a:chExt cx="3072" cy="453"/>
          </a:xfrm>
        </p:grpSpPr>
        <p:sp>
          <p:nvSpPr>
            <p:cNvPr id="956" name="Google Shape;956;p103"/>
            <p:cNvSpPr/>
            <p:nvPr/>
          </p:nvSpPr>
          <p:spPr>
            <a:xfrm>
              <a:off x="0" y="5196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03"/>
            <p:cNvSpPr/>
            <p:nvPr/>
          </p:nvSpPr>
          <p:spPr>
            <a:xfrm>
              <a:off x="0" y="523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47	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58" name="Google Shape;958;p103"/>
          <p:cNvGrpSpPr/>
          <p:nvPr/>
        </p:nvGrpSpPr>
        <p:grpSpPr>
          <a:xfrm>
            <a:off x="0" y="3405188"/>
            <a:ext cx="6705600" cy="276225"/>
            <a:chOff x="0" y="5570"/>
            <a:chExt cx="3072" cy="453"/>
          </a:xfrm>
        </p:grpSpPr>
        <p:sp>
          <p:nvSpPr>
            <p:cNvPr id="959" name="Google Shape;959;p103"/>
            <p:cNvSpPr/>
            <p:nvPr/>
          </p:nvSpPr>
          <p:spPr>
            <a:xfrm>
              <a:off x="0" y="5570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03"/>
            <p:cNvSpPr/>
            <p:nvPr/>
          </p:nvSpPr>
          <p:spPr>
            <a:xfrm>
              <a:off x="0" y="561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48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61" name="Google Shape;961;p103"/>
          <p:cNvGrpSpPr/>
          <p:nvPr/>
        </p:nvGrpSpPr>
        <p:grpSpPr>
          <a:xfrm>
            <a:off x="0" y="3633788"/>
            <a:ext cx="6705600" cy="276225"/>
            <a:chOff x="0" y="5944"/>
            <a:chExt cx="3072" cy="453"/>
          </a:xfrm>
        </p:grpSpPr>
        <p:sp>
          <p:nvSpPr>
            <p:cNvPr id="962" name="Google Shape;962;p103"/>
            <p:cNvSpPr/>
            <p:nvPr/>
          </p:nvSpPr>
          <p:spPr>
            <a:xfrm>
              <a:off x="0" y="5944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03"/>
            <p:cNvSpPr/>
            <p:nvPr/>
          </p:nvSpPr>
          <p:spPr>
            <a:xfrm>
              <a:off x="0" y="598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49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"   (global created before main)" &lt;&lt; endl;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64" name="Google Shape;964;p103"/>
          <p:cNvGrpSpPr/>
          <p:nvPr/>
        </p:nvGrpSpPr>
        <p:grpSpPr>
          <a:xfrm>
            <a:off x="0" y="3862388"/>
            <a:ext cx="6705600" cy="276225"/>
            <a:chOff x="0" y="6318"/>
            <a:chExt cx="3072" cy="453"/>
          </a:xfrm>
        </p:grpSpPr>
        <p:sp>
          <p:nvSpPr>
            <p:cNvPr id="965" name="Google Shape;965;p103"/>
            <p:cNvSpPr/>
            <p:nvPr/>
          </p:nvSpPr>
          <p:spPr>
            <a:xfrm>
              <a:off x="0" y="6318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03"/>
            <p:cNvSpPr/>
            <p:nvPr/>
          </p:nvSpPr>
          <p:spPr>
            <a:xfrm>
              <a:off x="0" y="635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50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67" name="Google Shape;967;p103"/>
          <p:cNvGrpSpPr/>
          <p:nvPr/>
        </p:nvGrpSpPr>
        <p:grpSpPr>
          <a:xfrm>
            <a:off x="0" y="4090988"/>
            <a:ext cx="6705600" cy="276225"/>
            <a:chOff x="0" y="6692"/>
            <a:chExt cx="3072" cy="453"/>
          </a:xfrm>
        </p:grpSpPr>
        <p:sp>
          <p:nvSpPr>
            <p:cNvPr id="968" name="Google Shape;968;p103"/>
            <p:cNvSpPr/>
            <p:nvPr/>
          </p:nvSpPr>
          <p:spPr>
            <a:xfrm>
              <a:off x="0" y="6692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03"/>
            <p:cNvSpPr/>
            <p:nvPr/>
          </p:nvSpPr>
          <p:spPr>
            <a:xfrm>
              <a:off x="0" y="673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51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CreateAndDestroy second( 2 );        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local object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70" name="Google Shape;970;p103"/>
          <p:cNvGrpSpPr/>
          <p:nvPr/>
        </p:nvGrpSpPr>
        <p:grpSpPr>
          <a:xfrm>
            <a:off x="0" y="4319588"/>
            <a:ext cx="6705600" cy="276225"/>
            <a:chOff x="0" y="7066"/>
            <a:chExt cx="3072" cy="453"/>
          </a:xfrm>
        </p:grpSpPr>
        <p:sp>
          <p:nvSpPr>
            <p:cNvPr id="971" name="Google Shape;971;p103"/>
            <p:cNvSpPr/>
            <p:nvPr/>
          </p:nvSpPr>
          <p:spPr>
            <a:xfrm>
              <a:off x="0" y="7066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03"/>
            <p:cNvSpPr/>
            <p:nvPr/>
          </p:nvSpPr>
          <p:spPr>
            <a:xfrm>
              <a:off x="0" y="710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52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"   (local in main)" &lt;&lt; endl;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73" name="Google Shape;973;p103"/>
          <p:cNvGrpSpPr/>
          <p:nvPr/>
        </p:nvGrpSpPr>
        <p:grpSpPr>
          <a:xfrm>
            <a:off x="0" y="4548188"/>
            <a:ext cx="6705600" cy="276225"/>
            <a:chOff x="0" y="7440"/>
            <a:chExt cx="3072" cy="453"/>
          </a:xfrm>
        </p:grpSpPr>
        <p:sp>
          <p:nvSpPr>
            <p:cNvPr id="974" name="Google Shape;974;p103"/>
            <p:cNvSpPr/>
            <p:nvPr/>
          </p:nvSpPr>
          <p:spPr>
            <a:xfrm>
              <a:off x="0" y="7440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03"/>
            <p:cNvSpPr/>
            <p:nvPr/>
          </p:nvSpPr>
          <p:spPr>
            <a:xfrm>
              <a:off x="0" y="748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53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76" name="Google Shape;976;p103"/>
          <p:cNvGrpSpPr/>
          <p:nvPr/>
        </p:nvGrpSpPr>
        <p:grpSpPr>
          <a:xfrm>
            <a:off x="0" y="4776788"/>
            <a:ext cx="6705600" cy="276225"/>
            <a:chOff x="0" y="7814"/>
            <a:chExt cx="3072" cy="453"/>
          </a:xfrm>
        </p:grpSpPr>
        <p:sp>
          <p:nvSpPr>
            <p:cNvPr id="977" name="Google Shape;977;p103"/>
            <p:cNvSpPr/>
            <p:nvPr/>
          </p:nvSpPr>
          <p:spPr>
            <a:xfrm>
              <a:off x="0" y="7814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03"/>
            <p:cNvSpPr/>
            <p:nvPr/>
          </p:nvSpPr>
          <p:spPr>
            <a:xfrm>
              <a:off x="0" y="785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54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79" name="Google Shape;979;p103"/>
          <p:cNvGrpSpPr/>
          <p:nvPr/>
        </p:nvGrpSpPr>
        <p:grpSpPr>
          <a:xfrm>
            <a:off x="0" y="5005388"/>
            <a:ext cx="6705600" cy="276225"/>
            <a:chOff x="0" y="8188"/>
            <a:chExt cx="3072" cy="453"/>
          </a:xfrm>
        </p:grpSpPr>
        <p:sp>
          <p:nvSpPr>
            <p:cNvPr id="980" name="Google Shape;980;p103"/>
            <p:cNvSpPr/>
            <p:nvPr/>
          </p:nvSpPr>
          <p:spPr>
            <a:xfrm>
              <a:off x="0" y="8188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03"/>
            <p:cNvSpPr/>
            <p:nvPr/>
          </p:nvSpPr>
          <p:spPr>
            <a:xfrm>
              <a:off x="0" y="822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55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82" name="Google Shape;982;p103"/>
          <p:cNvGrpSpPr/>
          <p:nvPr/>
        </p:nvGrpSpPr>
        <p:grpSpPr>
          <a:xfrm>
            <a:off x="0" y="5212700"/>
            <a:ext cx="6705600" cy="276225"/>
            <a:chOff x="0" y="8562"/>
            <a:chExt cx="3072" cy="453"/>
          </a:xfrm>
        </p:grpSpPr>
        <p:sp>
          <p:nvSpPr>
            <p:cNvPr id="983" name="Google Shape;983;p103"/>
            <p:cNvSpPr/>
            <p:nvPr/>
          </p:nvSpPr>
          <p:spPr>
            <a:xfrm>
              <a:off x="0" y="8562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03"/>
            <p:cNvSpPr/>
            <p:nvPr/>
          </p:nvSpPr>
          <p:spPr>
            <a:xfrm>
              <a:off x="0" y="860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56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85" name="Google Shape;985;p103"/>
          <p:cNvGrpSpPr/>
          <p:nvPr/>
        </p:nvGrpSpPr>
        <p:grpSpPr>
          <a:xfrm>
            <a:off x="0" y="5462588"/>
            <a:ext cx="6705600" cy="276225"/>
            <a:chOff x="0" y="8936"/>
            <a:chExt cx="3072" cy="453"/>
          </a:xfrm>
        </p:grpSpPr>
        <p:sp>
          <p:nvSpPr>
            <p:cNvPr id="986" name="Google Shape;986;p103"/>
            <p:cNvSpPr/>
            <p:nvPr/>
          </p:nvSpPr>
          <p:spPr>
            <a:xfrm>
              <a:off x="0" y="8936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03"/>
            <p:cNvSpPr/>
            <p:nvPr/>
          </p:nvSpPr>
          <p:spPr>
            <a:xfrm>
              <a:off x="0" y="897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57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create();  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call function to create objects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88" name="Google Shape;988;p103"/>
          <p:cNvGrpSpPr/>
          <p:nvPr/>
        </p:nvGrpSpPr>
        <p:grpSpPr>
          <a:xfrm>
            <a:off x="0" y="5691188"/>
            <a:ext cx="6705600" cy="276225"/>
            <a:chOff x="0" y="9310"/>
            <a:chExt cx="3072" cy="453"/>
          </a:xfrm>
        </p:grpSpPr>
        <p:sp>
          <p:nvSpPr>
            <p:cNvPr id="989" name="Google Shape;989;p103"/>
            <p:cNvSpPr/>
            <p:nvPr/>
          </p:nvSpPr>
          <p:spPr>
            <a:xfrm>
              <a:off x="0" y="9310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03"/>
            <p:cNvSpPr/>
            <p:nvPr/>
          </p:nvSpPr>
          <p:spPr>
            <a:xfrm>
              <a:off x="0" y="9350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58	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91" name="Google Shape;991;p103"/>
          <p:cNvGrpSpPr/>
          <p:nvPr/>
        </p:nvGrpSpPr>
        <p:grpSpPr>
          <a:xfrm>
            <a:off x="0" y="5919788"/>
            <a:ext cx="6705600" cy="276225"/>
            <a:chOff x="0" y="9684"/>
            <a:chExt cx="3072" cy="453"/>
          </a:xfrm>
        </p:grpSpPr>
        <p:sp>
          <p:nvSpPr>
            <p:cNvPr id="992" name="Google Shape;992;p103"/>
            <p:cNvSpPr/>
            <p:nvPr/>
          </p:nvSpPr>
          <p:spPr>
            <a:xfrm>
              <a:off x="0" y="9684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03"/>
            <p:cNvSpPr/>
            <p:nvPr/>
          </p:nvSpPr>
          <p:spPr>
            <a:xfrm>
              <a:off x="0" y="9724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59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CreateAndDestroy fourth( 4 );      </a:t>
              </a:r>
              <a:r>
                <a:rPr b="1" i="0" lang="en-US" sz="1200" u="none" cap="none" strike="noStrike">
                  <a:solidFill>
                    <a:srgbClr val="33CC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// local object</a:t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94" name="Google Shape;994;p103"/>
          <p:cNvGrpSpPr/>
          <p:nvPr/>
        </p:nvGrpSpPr>
        <p:grpSpPr>
          <a:xfrm>
            <a:off x="0" y="6148388"/>
            <a:ext cx="6705600" cy="276225"/>
            <a:chOff x="0" y="10058"/>
            <a:chExt cx="3072" cy="453"/>
          </a:xfrm>
        </p:grpSpPr>
        <p:sp>
          <p:nvSpPr>
            <p:cNvPr id="995" name="Google Shape;995;p103"/>
            <p:cNvSpPr/>
            <p:nvPr/>
          </p:nvSpPr>
          <p:spPr>
            <a:xfrm>
              <a:off x="0" y="10058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03"/>
            <p:cNvSpPr/>
            <p:nvPr/>
          </p:nvSpPr>
          <p:spPr>
            <a:xfrm>
              <a:off x="0" y="10098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60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cout &lt;&lt; "   (local in main)" &lt;&lt; endl;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97" name="Google Shape;997;p103"/>
          <p:cNvGrpSpPr/>
          <p:nvPr/>
        </p:nvGrpSpPr>
        <p:grpSpPr>
          <a:xfrm>
            <a:off x="0" y="6376988"/>
            <a:ext cx="6705600" cy="276225"/>
            <a:chOff x="0" y="10432"/>
            <a:chExt cx="3072" cy="453"/>
          </a:xfrm>
        </p:grpSpPr>
        <p:sp>
          <p:nvSpPr>
            <p:cNvPr id="998" name="Google Shape;998;p103"/>
            <p:cNvSpPr/>
            <p:nvPr/>
          </p:nvSpPr>
          <p:spPr>
            <a:xfrm>
              <a:off x="0" y="10432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03"/>
            <p:cNvSpPr/>
            <p:nvPr/>
          </p:nvSpPr>
          <p:spPr>
            <a:xfrm>
              <a:off x="0" y="10472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61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b="1" i="0" lang="en-US" sz="1200" u="none" cap="none" strike="noStrike">
                  <a:solidFill>
                    <a:srgbClr val="275A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0;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00" name="Google Shape;1000;p103"/>
          <p:cNvGrpSpPr/>
          <p:nvPr/>
        </p:nvGrpSpPr>
        <p:grpSpPr>
          <a:xfrm>
            <a:off x="0" y="6605588"/>
            <a:ext cx="6705600" cy="276225"/>
            <a:chOff x="0" y="10806"/>
            <a:chExt cx="3072" cy="453"/>
          </a:xfrm>
        </p:grpSpPr>
        <p:sp>
          <p:nvSpPr>
            <p:cNvPr id="1001" name="Google Shape;1001;p103"/>
            <p:cNvSpPr/>
            <p:nvPr/>
          </p:nvSpPr>
          <p:spPr>
            <a:xfrm>
              <a:off x="0" y="10806"/>
              <a:ext cx="85" cy="4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03"/>
            <p:cNvSpPr/>
            <p:nvPr/>
          </p:nvSpPr>
          <p:spPr>
            <a:xfrm>
              <a:off x="0" y="10846"/>
              <a:ext cx="3072" cy="3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4D8D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62	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03" name="Google Shape;1003;p103"/>
          <p:cNvGrpSpPr/>
          <p:nvPr/>
        </p:nvGrpSpPr>
        <p:grpSpPr>
          <a:xfrm>
            <a:off x="3657600" y="-1"/>
            <a:ext cx="5486400" cy="2771945"/>
            <a:chOff x="0" y="-40"/>
            <a:chExt cx="3072" cy="4941"/>
          </a:xfrm>
        </p:grpSpPr>
        <p:grpSp>
          <p:nvGrpSpPr>
            <p:cNvPr id="1004" name="Google Shape;1004;p103"/>
            <p:cNvGrpSpPr/>
            <p:nvPr/>
          </p:nvGrpSpPr>
          <p:grpSpPr>
            <a:xfrm>
              <a:off x="0" y="-40"/>
              <a:ext cx="3072" cy="453"/>
              <a:chOff x="0" y="-40"/>
              <a:chExt cx="3072" cy="453"/>
            </a:xfrm>
          </p:grpSpPr>
          <p:sp>
            <p:nvSpPr>
              <p:cNvPr id="1005" name="Google Shape;1005;p103"/>
              <p:cNvSpPr/>
              <p:nvPr/>
            </p:nvSpPr>
            <p:spPr>
              <a:xfrm>
                <a:off x="0" y="-40"/>
                <a:ext cx="85" cy="453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103"/>
              <p:cNvSpPr/>
              <p:nvPr/>
            </p:nvSpPr>
            <p:spPr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63	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07" name="Google Shape;1007;p103"/>
            <p:cNvGrpSpPr/>
            <p:nvPr/>
          </p:nvGrpSpPr>
          <p:grpSpPr>
            <a:xfrm>
              <a:off x="0" y="334"/>
              <a:ext cx="3072" cy="453"/>
              <a:chOff x="0" y="334"/>
              <a:chExt cx="3072" cy="453"/>
            </a:xfrm>
          </p:grpSpPr>
          <p:sp>
            <p:nvSpPr>
              <p:cNvPr id="1008" name="Google Shape;1008;p103"/>
              <p:cNvSpPr/>
              <p:nvPr/>
            </p:nvSpPr>
            <p:spPr>
              <a:xfrm>
                <a:off x="0" y="334"/>
                <a:ext cx="85" cy="453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103"/>
              <p:cNvSpPr/>
              <p:nvPr/>
            </p:nvSpPr>
            <p:spPr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64	</a:t>
                </a:r>
                <a:r>
                  <a:rPr b="1" i="0" lang="en-US" sz="1200" u="none" cap="none" strike="noStrike">
                    <a:solidFill>
                      <a:srgbClr val="33CC33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// Function to create objects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10" name="Google Shape;1010;p103"/>
            <p:cNvGrpSpPr/>
            <p:nvPr/>
          </p:nvGrpSpPr>
          <p:grpSpPr>
            <a:xfrm>
              <a:off x="0" y="708"/>
              <a:ext cx="3072" cy="453"/>
              <a:chOff x="0" y="708"/>
              <a:chExt cx="3072" cy="453"/>
            </a:xfrm>
          </p:grpSpPr>
          <p:sp>
            <p:nvSpPr>
              <p:cNvPr id="1011" name="Google Shape;1011;p103"/>
              <p:cNvSpPr/>
              <p:nvPr/>
            </p:nvSpPr>
            <p:spPr>
              <a:xfrm>
                <a:off x="0" y="708"/>
                <a:ext cx="85" cy="453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103"/>
              <p:cNvSpPr/>
              <p:nvPr/>
            </p:nvSpPr>
            <p:spPr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65	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void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create( </a:t>
                </a:r>
                <a:r>
                  <a:rPr b="1" i="0" lang="en-US" sz="1200" u="none" cap="none" strike="noStrike">
                    <a:solidFill>
                      <a:srgbClr val="275A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void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13" name="Google Shape;1013;p103"/>
            <p:cNvGrpSpPr/>
            <p:nvPr/>
          </p:nvGrpSpPr>
          <p:grpSpPr>
            <a:xfrm>
              <a:off x="0" y="1082"/>
              <a:ext cx="3072" cy="453"/>
              <a:chOff x="0" y="1082"/>
              <a:chExt cx="3072" cy="453"/>
            </a:xfrm>
          </p:grpSpPr>
          <p:sp>
            <p:nvSpPr>
              <p:cNvPr id="1014" name="Google Shape;1014;p103"/>
              <p:cNvSpPr/>
              <p:nvPr/>
            </p:nvSpPr>
            <p:spPr>
              <a:xfrm>
                <a:off x="0" y="1082"/>
                <a:ext cx="85" cy="453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103"/>
              <p:cNvSpPr/>
              <p:nvPr/>
            </p:nvSpPr>
            <p:spPr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66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{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16" name="Google Shape;1016;p103"/>
            <p:cNvGrpSpPr/>
            <p:nvPr/>
          </p:nvGrpSpPr>
          <p:grpSpPr>
            <a:xfrm>
              <a:off x="0" y="1456"/>
              <a:ext cx="3072" cy="453"/>
              <a:chOff x="0" y="1456"/>
              <a:chExt cx="3072" cy="453"/>
            </a:xfrm>
          </p:grpSpPr>
          <p:sp>
            <p:nvSpPr>
              <p:cNvPr id="1017" name="Google Shape;1017;p103"/>
              <p:cNvSpPr/>
              <p:nvPr/>
            </p:nvSpPr>
            <p:spPr>
              <a:xfrm>
                <a:off x="0" y="1456"/>
                <a:ext cx="85" cy="453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103"/>
              <p:cNvSpPr/>
              <p:nvPr/>
            </p:nvSpPr>
            <p:spPr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67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CreateAndDestroy fifth( 5 );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19" name="Google Shape;1019;p103"/>
            <p:cNvGrpSpPr/>
            <p:nvPr/>
          </p:nvGrpSpPr>
          <p:grpSpPr>
            <a:xfrm>
              <a:off x="0" y="1830"/>
              <a:ext cx="3072" cy="453"/>
              <a:chOff x="0" y="1830"/>
              <a:chExt cx="3072" cy="453"/>
            </a:xfrm>
          </p:grpSpPr>
          <p:sp>
            <p:nvSpPr>
              <p:cNvPr id="1020" name="Google Shape;1020;p103"/>
              <p:cNvSpPr/>
              <p:nvPr/>
            </p:nvSpPr>
            <p:spPr>
              <a:xfrm>
                <a:off x="0" y="1830"/>
                <a:ext cx="85" cy="453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103"/>
              <p:cNvSpPr/>
              <p:nvPr/>
            </p:nvSpPr>
            <p:spPr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68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cout &lt;&lt; "   (local in create)" &lt;&lt; endl;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22" name="Google Shape;1022;p103"/>
            <p:cNvGrpSpPr/>
            <p:nvPr/>
          </p:nvGrpSpPr>
          <p:grpSpPr>
            <a:xfrm>
              <a:off x="0" y="2204"/>
              <a:ext cx="3072" cy="453"/>
              <a:chOff x="0" y="2204"/>
              <a:chExt cx="3072" cy="453"/>
            </a:xfrm>
          </p:grpSpPr>
          <p:sp>
            <p:nvSpPr>
              <p:cNvPr id="1023" name="Google Shape;1023;p103"/>
              <p:cNvSpPr/>
              <p:nvPr/>
            </p:nvSpPr>
            <p:spPr>
              <a:xfrm>
                <a:off x="0" y="2204"/>
                <a:ext cx="85" cy="453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103"/>
              <p:cNvSpPr/>
              <p:nvPr/>
            </p:nvSpPr>
            <p:spPr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69	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25" name="Google Shape;1025;p103"/>
            <p:cNvGrpSpPr/>
            <p:nvPr/>
          </p:nvGrpSpPr>
          <p:grpSpPr>
            <a:xfrm>
              <a:off x="0" y="2578"/>
              <a:ext cx="3072" cy="453"/>
              <a:chOff x="0" y="2578"/>
              <a:chExt cx="3072" cy="453"/>
            </a:xfrm>
          </p:grpSpPr>
          <p:sp>
            <p:nvSpPr>
              <p:cNvPr id="1026" name="Google Shape;1026;p103"/>
              <p:cNvSpPr/>
              <p:nvPr/>
            </p:nvSpPr>
            <p:spPr>
              <a:xfrm>
                <a:off x="0" y="2578"/>
                <a:ext cx="85" cy="453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103"/>
              <p:cNvSpPr/>
              <p:nvPr/>
            </p:nvSpPr>
            <p:spPr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70	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28" name="Google Shape;1028;p103"/>
            <p:cNvGrpSpPr/>
            <p:nvPr/>
          </p:nvGrpSpPr>
          <p:grpSpPr>
            <a:xfrm>
              <a:off x="0" y="2952"/>
              <a:ext cx="3072" cy="453"/>
              <a:chOff x="0" y="2952"/>
              <a:chExt cx="3072" cy="453"/>
            </a:xfrm>
          </p:grpSpPr>
          <p:sp>
            <p:nvSpPr>
              <p:cNvPr id="1029" name="Google Shape;1029;p103"/>
              <p:cNvSpPr/>
              <p:nvPr/>
            </p:nvSpPr>
            <p:spPr>
              <a:xfrm>
                <a:off x="0" y="2952"/>
                <a:ext cx="85" cy="453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103"/>
              <p:cNvSpPr/>
              <p:nvPr/>
            </p:nvSpPr>
            <p:spPr>
              <a:xfrm>
                <a:off x="0" y="2994"/>
                <a:ext cx="3072" cy="37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71	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31" name="Google Shape;1031;p103"/>
            <p:cNvGrpSpPr/>
            <p:nvPr/>
          </p:nvGrpSpPr>
          <p:grpSpPr>
            <a:xfrm>
              <a:off x="0" y="3326"/>
              <a:ext cx="3072" cy="453"/>
              <a:chOff x="0" y="3326"/>
              <a:chExt cx="3072" cy="453"/>
            </a:xfrm>
          </p:grpSpPr>
          <p:sp>
            <p:nvSpPr>
              <p:cNvPr id="1032" name="Google Shape;1032;p103"/>
              <p:cNvSpPr/>
              <p:nvPr/>
            </p:nvSpPr>
            <p:spPr>
              <a:xfrm>
                <a:off x="0" y="3326"/>
                <a:ext cx="85" cy="453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103"/>
              <p:cNvSpPr/>
              <p:nvPr/>
            </p:nvSpPr>
            <p:spPr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72	</a:t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34" name="Google Shape;1034;p103"/>
            <p:cNvGrpSpPr/>
            <p:nvPr/>
          </p:nvGrpSpPr>
          <p:grpSpPr>
            <a:xfrm>
              <a:off x="0" y="3700"/>
              <a:ext cx="3072" cy="453"/>
              <a:chOff x="0" y="3700"/>
              <a:chExt cx="3072" cy="453"/>
            </a:xfrm>
          </p:grpSpPr>
          <p:sp>
            <p:nvSpPr>
              <p:cNvPr id="1035" name="Google Shape;1035;p103"/>
              <p:cNvSpPr/>
              <p:nvPr/>
            </p:nvSpPr>
            <p:spPr>
              <a:xfrm>
                <a:off x="0" y="3700"/>
                <a:ext cx="85" cy="453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103"/>
              <p:cNvSpPr/>
              <p:nvPr/>
            </p:nvSpPr>
            <p:spPr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73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CreateAndDestroy seventh( 7 );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37" name="Google Shape;1037;p103"/>
            <p:cNvGrpSpPr/>
            <p:nvPr/>
          </p:nvGrpSpPr>
          <p:grpSpPr>
            <a:xfrm>
              <a:off x="0" y="4074"/>
              <a:ext cx="3072" cy="453"/>
              <a:chOff x="0" y="4074"/>
              <a:chExt cx="3072" cy="453"/>
            </a:xfrm>
          </p:grpSpPr>
          <p:sp>
            <p:nvSpPr>
              <p:cNvPr id="1038" name="Google Shape;1038;p103"/>
              <p:cNvSpPr/>
              <p:nvPr/>
            </p:nvSpPr>
            <p:spPr>
              <a:xfrm>
                <a:off x="0" y="4074"/>
                <a:ext cx="85" cy="453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103"/>
              <p:cNvSpPr/>
              <p:nvPr/>
            </p:nvSpPr>
            <p:spPr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74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 cout &lt;&lt; "   (local in create)" &lt;&lt; endl;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040" name="Google Shape;1040;p103"/>
            <p:cNvGrpSpPr/>
            <p:nvPr/>
          </p:nvGrpSpPr>
          <p:grpSpPr>
            <a:xfrm>
              <a:off x="0" y="4448"/>
              <a:ext cx="3072" cy="453"/>
              <a:chOff x="0" y="4448"/>
              <a:chExt cx="3072" cy="453"/>
            </a:xfrm>
          </p:grpSpPr>
          <p:sp>
            <p:nvSpPr>
              <p:cNvPr id="1041" name="Google Shape;1041;p103"/>
              <p:cNvSpPr/>
              <p:nvPr/>
            </p:nvSpPr>
            <p:spPr>
              <a:xfrm>
                <a:off x="0" y="4448"/>
                <a:ext cx="85" cy="453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103"/>
              <p:cNvSpPr/>
              <p:nvPr/>
            </p:nvSpPr>
            <p:spPr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4D8D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	75	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}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04"/>
          <p:cNvSpPr/>
          <p:nvPr/>
        </p:nvSpPr>
        <p:spPr>
          <a:xfrm>
            <a:off x="457200" y="1219200"/>
            <a:ext cx="6705600" cy="2124075"/>
          </a:xfrm>
          <a:prstGeom prst="rect">
            <a:avLst/>
          </a:prstGeom>
          <a:solidFill>
            <a:srgbClr val="F0F8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1   constructor   (global created before main)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2   constructor   (local in main)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5   constructor   (local in create)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7   constructor   (local in create)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7   destructor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5   destructor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4   constructor   (local in main)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4   destructor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2   destructor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1   destructor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9" name="Google Shape;1049;p104"/>
          <p:cNvGrpSpPr/>
          <p:nvPr/>
        </p:nvGrpSpPr>
        <p:grpSpPr>
          <a:xfrm>
            <a:off x="5181600" y="1752600"/>
            <a:ext cx="3810000" cy="1931988"/>
            <a:chOff x="3120" y="2496"/>
            <a:chExt cx="2400" cy="1217"/>
          </a:xfrm>
        </p:grpSpPr>
        <p:sp>
          <p:nvSpPr>
            <p:cNvPr id="1050" name="Google Shape;1050;p104"/>
            <p:cNvSpPr txBox="1"/>
            <p:nvPr/>
          </p:nvSpPr>
          <p:spPr>
            <a:xfrm>
              <a:off x="3552" y="2976"/>
              <a:ext cx="1968" cy="737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Notice how the order of the constructor and destructor call depends on the types of variables (local and global) they are associated with.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1" name="Google Shape;1051;p104"/>
            <p:cNvCxnSpPr/>
            <p:nvPr/>
          </p:nvCxnSpPr>
          <p:spPr>
            <a:xfrm rot="10800000">
              <a:off x="3120" y="2496"/>
              <a:ext cx="480" cy="5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Destructor Example</a:t>
            </a:r>
            <a:endParaRPr/>
          </a:p>
        </p:txBody>
      </p:sp>
      <p:sp>
        <p:nvSpPr>
          <p:cNvPr id="1057" name="Google Shape;1057;p10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f1()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Employee *c = new Employee[3];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c[0].var1 = 322;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c[1].var1 = 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c[2].var1 = 9;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lete [] c;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//destructor will call here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06"/>
          <p:cNvSpPr txBox="1"/>
          <p:nvPr>
            <p:ph idx="1" type="body"/>
          </p:nvPr>
        </p:nvSpPr>
        <p:spPr>
          <a:xfrm>
            <a:off x="609600" y="0"/>
            <a:ext cx="83058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 Item 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double cost;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int units;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Item() { 			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//Default Constructor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cost = 0.0;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units = 0; 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Item(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costVal)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{ 	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 1 parameter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cost = costVal;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units = 0;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Item(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double 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int u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//Constr 2 parameters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cost = 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units = u; } 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0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 of Objects</a:t>
            </a:r>
            <a:endParaRPr/>
          </a:p>
        </p:txBody>
      </p:sp>
      <p:sp>
        <p:nvSpPr>
          <p:cNvPr id="1070" name="Google Shape;1070;p107"/>
          <p:cNvSpPr txBox="1"/>
          <p:nvPr>
            <p:ph idx="1" type="body"/>
          </p:nvPr>
        </p:nvSpPr>
        <p:spPr>
          <a:xfrm>
            <a:off x="457200" y="1946275"/>
            <a:ext cx="80756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Objects can be the elements of an array:</a:t>
            </a:r>
            <a:br>
              <a:rPr lang="en-US"/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Item inventory[40];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endParaRPr b="1"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Default constructor </a:t>
            </a:r>
            <a:r>
              <a:rPr lang="en-US"/>
              <a:t>for object is used when array is defined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 of Objects</a:t>
            </a:r>
            <a:endParaRPr/>
          </a:p>
        </p:txBody>
      </p:sp>
      <p:sp>
        <p:nvSpPr>
          <p:cNvPr id="1077" name="Google Shape;1077;p108"/>
          <p:cNvSpPr txBox="1"/>
          <p:nvPr>
            <p:ph idx="1" type="body"/>
          </p:nvPr>
        </p:nvSpPr>
        <p:spPr>
          <a:xfrm>
            <a:off x="457200" y="1946275"/>
            <a:ext cx="80756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Must use </a:t>
            </a:r>
            <a:r>
              <a:rPr lang="en-US">
                <a:solidFill>
                  <a:srgbClr val="0070C0"/>
                </a:solidFill>
              </a:rPr>
              <a:t>initializer list </a:t>
            </a:r>
            <a:r>
              <a:rPr lang="en-US"/>
              <a:t>to invoke constructor that takes arguments:</a:t>
            </a:r>
            <a:br>
              <a:rPr lang="en-US"/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Item inventory[3] =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 22.4, 10.30, 99.0 };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compiler treats </a:t>
            </a:r>
            <a:r>
              <a:rPr lang="en-US">
                <a:solidFill>
                  <a:srgbClr val="0070C0"/>
                </a:solidFill>
              </a:rPr>
              <a:t>each item in the initializer list </a:t>
            </a:r>
            <a:r>
              <a:rPr lang="en-US"/>
              <a:t>as an </a:t>
            </a:r>
            <a:r>
              <a:rPr lang="en-US">
                <a:solidFill>
                  <a:srgbClr val="0070C0"/>
                </a:solidFill>
              </a:rPr>
              <a:t>argument for an array element’s constructor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Second constructor in the Item class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Object-Oriented Programming</a:t>
            </a:r>
            <a:br>
              <a:rPr lang="en-US"/>
            </a:br>
            <a:r>
              <a:rPr lang="en-US"/>
              <a:t>Terminology</a:t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/>
              <a:t>Class</a:t>
            </a:r>
            <a:r>
              <a:rPr lang="en-US"/>
              <a:t>: </a:t>
            </a:r>
            <a:r>
              <a:rPr lang="en-US">
                <a:solidFill>
                  <a:srgbClr val="0070C0"/>
                </a:solidFill>
              </a:rPr>
              <a:t>an abstract data-type </a:t>
            </a:r>
            <a:r>
              <a:rPr lang="en-US"/>
              <a:t>or a </a:t>
            </a:r>
            <a:r>
              <a:rPr lang="en-US">
                <a:solidFill>
                  <a:srgbClr val="0070C0"/>
                </a:solidFill>
              </a:rPr>
              <a:t>user-defined data type, </a:t>
            </a:r>
            <a:r>
              <a:rPr lang="en-US"/>
              <a:t>similar to a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/>
              <a:t> (allows bundling of related variables)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/>
              <a:t>Object</a:t>
            </a:r>
            <a:r>
              <a:rPr lang="en-US"/>
              <a:t>: an </a:t>
            </a:r>
            <a:r>
              <a:rPr lang="en-US">
                <a:solidFill>
                  <a:srgbClr val="FF0000"/>
                </a:solidFill>
              </a:rPr>
              <a:t>instance of a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/>
              <a:t>, in the same way that a variable can be an instance of a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 of Objects</a:t>
            </a:r>
            <a:endParaRPr/>
          </a:p>
        </p:txBody>
      </p:sp>
      <p:sp>
        <p:nvSpPr>
          <p:cNvPr id="1084" name="Google Shape;1084;p109"/>
          <p:cNvSpPr txBox="1"/>
          <p:nvPr>
            <p:ph idx="1" type="body"/>
          </p:nvPr>
        </p:nvSpPr>
        <p:spPr>
          <a:xfrm>
            <a:off x="457200" y="1676400"/>
            <a:ext cx="8534400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the </a:t>
            </a:r>
            <a:r>
              <a:rPr lang="en-US">
                <a:solidFill>
                  <a:srgbClr val="0070C0"/>
                </a:solidFill>
              </a:rPr>
              <a:t>constructor requires more than one argument</a:t>
            </a:r>
            <a:r>
              <a:rPr lang="en-US"/>
              <a:t>, the initializer must take the </a:t>
            </a:r>
            <a:r>
              <a:rPr lang="en-US">
                <a:solidFill>
                  <a:srgbClr val="0070C0"/>
                </a:solidFill>
              </a:rPr>
              <a:t>form of a function call</a:t>
            </a:r>
            <a:r>
              <a:rPr lang="en-US"/>
              <a:t>: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Item inventory[] = {Item(6.95, 12), 						Item(8.75, 20), 						Item(3.75, 10)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 of Objects</a:t>
            </a:r>
            <a:endParaRPr/>
          </a:p>
        </p:txBody>
      </p:sp>
      <p:sp>
        <p:nvSpPr>
          <p:cNvPr id="1090" name="Google Shape;1090;p110"/>
          <p:cNvSpPr txBox="1"/>
          <p:nvPr>
            <p:ph idx="1" type="body"/>
          </p:nvPr>
        </p:nvSpPr>
        <p:spPr>
          <a:xfrm>
            <a:off x="304800" y="1828800"/>
            <a:ext cx="829468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It </a:t>
            </a:r>
            <a:r>
              <a:rPr lang="en-US">
                <a:solidFill>
                  <a:srgbClr val="FF0000"/>
                </a:solidFill>
              </a:rPr>
              <a:t>isn't necessary </a:t>
            </a:r>
            <a:r>
              <a:rPr lang="en-US"/>
              <a:t>to call the same constructor for each object in an array: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Item inventory[] = {20.5,			  					Item( 8.75, 20), 45.0};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Accessing Objects in an Array</a:t>
            </a:r>
            <a:endParaRPr/>
          </a:p>
        </p:txBody>
      </p:sp>
      <p:sp>
        <p:nvSpPr>
          <p:cNvPr id="1097" name="Google Shape;1097;p111"/>
          <p:cNvSpPr txBox="1"/>
          <p:nvPr>
            <p:ph idx="1" type="body"/>
          </p:nvPr>
        </p:nvSpPr>
        <p:spPr>
          <a:xfrm>
            <a:off x="457200" y="1806575"/>
            <a:ext cx="80756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Objects in an array are </a:t>
            </a:r>
            <a:r>
              <a:rPr lang="en-US" sz="2800">
                <a:solidFill>
                  <a:srgbClr val="0070C0"/>
                </a:solidFill>
              </a:rPr>
              <a:t>referenced using subscripts</a:t>
            </a:r>
            <a:br>
              <a:rPr lang="en-US" sz="2800"/>
            </a:b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Member functions are referenced using dot notation:</a:t>
            </a:r>
            <a:br>
              <a:rPr lang="en-US" sz="2800"/>
            </a:b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inventory[2]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setUnits(30);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cout &lt;&lt; inventory[2]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getUnits();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 of pointers to objects</a:t>
            </a:r>
            <a:endParaRPr/>
          </a:p>
        </p:txBody>
      </p:sp>
      <p:sp>
        <p:nvSpPr>
          <p:cNvPr id="1104" name="Google Shape;1104;p1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Declare an </a:t>
            </a:r>
            <a:r>
              <a:rPr lang="en-US">
                <a:solidFill>
                  <a:srgbClr val="0070C0"/>
                </a:solidFill>
              </a:rPr>
              <a:t>array of pointer to objects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Allocate and initialize each object in a loop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dates[31];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for (int day = 0; day &lt; 31; ++day)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dates[day] = new </a:t>
            </a: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(3, day, 2020);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800">
              <a:latin typeface="Tahoma"/>
              <a:ea typeface="Tahoma"/>
              <a:cs typeface="Tahoma"/>
              <a:sym typeface="Tahoma"/>
            </a:endParaRPr>
          </a:p>
          <a:p>
            <a:pPr indent="-120650" lvl="1" marL="742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 sz="2600"/>
          </a:p>
          <a:p>
            <a:pPr indent="-133350" lvl="1" marL="7429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Default Member-wise Assignment</a:t>
            </a:r>
            <a:endParaRPr/>
          </a:p>
        </p:txBody>
      </p:sp>
      <p:sp>
        <p:nvSpPr>
          <p:cNvPr id="1110" name="Google Shape;1110;p1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Assignment operator (</a:t>
            </a:r>
            <a:r>
              <a:rPr b="1" lang="en-US">
                <a:solidFill>
                  <a:srgbClr val="FF0000"/>
                </a:solidFill>
              </a:rPr>
              <a:t>=</a:t>
            </a:r>
            <a:r>
              <a:rPr lang="en-US"/>
              <a:t>) can be used to </a:t>
            </a:r>
            <a:r>
              <a:rPr lang="en-US">
                <a:solidFill>
                  <a:srgbClr val="0070C0"/>
                </a:solidFill>
              </a:rPr>
              <a:t>assign an object to another object</a:t>
            </a:r>
            <a:r>
              <a:rPr lang="en-US"/>
              <a:t> of the </a:t>
            </a:r>
            <a:r>
              <a:rPr b="1" lang="en-US">
                <a:solidFill>
                  <a:srgbClr val="FF0000"/>
                </a:solidFill>
              </a:rPr>
              <a:t>same type</a:t>
            </a:r>
            <a:r>
              <a:rPr lang="en-US"/>
              <a:t>.</a:t>
            </a:r>
            <a:endParaRPr/>
          </a:p>
          <a:p>
            <a:pPr indent="-1905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/>
              <a:t>Member-wise assignment</a:t>
            </a:r>
            <a:r>
              <a:rPr lang="en-US"/>
              <a:t>: </a:t>
            </a:r>
            <a:r>
              <a:rPr lang="en-US">
                <a:solidFill>
                  <a:srgbClr val="0070C0"/>
                </a:solidFill>
              </a:rPr>
              <a:t>each data member </a:t>
            </a:r>
            <a:r>
              <a:rPr lang="en-US"/>
              <a:t>of the </a:t>
            </a:r>
            <a:r>
              <a:rPr lang="en-US">
                <a:solidFill>
                  <a:srgbClr val="0070C0"/>
                </a:solidFill>
              </a:rPr>
              <a:t>object on the right </a:t>
            </a:r>
            <a:r>
              <a:rPr lang="en-US"/>
              <a:t>of the assignment operator is assigned individually to the </a:t>
            </a:r>
            <a:r>
              <a:rPr lang="en-US">
                <a:solidFill>
                  <a:srgbClr val="0070C0"/>
                </a:solidFill>
              </a:rPr>
              <a:t>same data member </a:t>
            </a:r>
            <a:r>
              <a:rPr lang="en-US"/>
              <a:t>in the </a:t>
            </a:r>
            <a:r>
              <a:rPr lang="en-US">
                <a:solidFill>
                  <a:srgbClr val="FF0000"/>
                </a:solidFill>
              </a:rPr>
              <a:t>object on the left</a:t>
            </a:r>
            <a:endParaRPr/>
          </a:p>
          <a:p>
            <a:pPr indent="-3048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1" name="Google Shape;1111;p1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14"/>
          <p:cNvSpPr txBox="1"/>
          <p:nvPr>
            <p:ph type="title"/>
          </p:nvPr>
        </p:nvSpPr>
        <p:spPr>
          <a:xfrm>
            <a:off x="457200" y="-20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Default Member-wise Assignment</a:t>
            </a:r>
            <a:endParaRPr/>
          </a:p>
        </p:txBody>
      </p:sp>
      <p:sp>
        <p:nvSpPr>
          <p:cNvPr id="1117" name="Google Shape;1117;p114"/>
          <p:cNvSpPr txBox="1"/>
          <p:nvPr>
            <p:ph idx="1" type="body"/>
          </p:nvPr>
        </p:nvSpPr>
        <p:spPr>
          <a:xfrm>
            <a:off x="457200" y="1096963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class Rectangle{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double length;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double width;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Rectangle(){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//default constructor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length = 0; width = 0;   }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onsolas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//parametrized constructor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Rectangle(double l, double w) {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length = l;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width = w;  }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onsolas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//box1 is an object of class Rectangle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Rectangle box1(10.0, 20.0); </a:t>
            </a:r>
            <a:endParaRPr/>
          </a:p>
        </p:txBody>
      </p:sp>
      <p:sp>
        <p:nvSpPr>
          <p:cNvPr id="1118" name="Google Shape;1118;p1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114"/>
          <p:cNvSpPr/>
          <p:nvPr/>
        </p:nvSpPr>
        <p:spPr>
          <a:xfrm>
            <a:off x="7086600" y="5851525"/>
            <a:ext cx="1905000" cy="914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= 10.0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 = 20.0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114"/>
          <p:cNvSpPr txBox="1"/>
          <p:nvPr/>
        </p:nvSpPr>
        <p:spPr>
          <a:xfrm>
            <a:off x="7010400" y="5299075"/>
            <a:ext cx="9032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box1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1" name="Google Shape;1121;p114"/>
          <p:cNvCxnSpPr/>
          <p:nvPr/>
        </p:nvCxnSpPr>
        <p:spPr>
          <a:xfrm flipH="1" rot="5400000">
            <a:off x="2514600" y="5189538"/>
            <a:ext cx="2209800" cy="304800"/>
          </a:xfrm>
          <a:prstGeom prst="curvedConnector3">
            <a:avLst>
              <a:gd fmla="val 12147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122" name="Google Shape;1122;p114"/>
          <p:cNvCxnSpPr/>
          <p:nvPr/>
        </p:nvCxnSpPr>
        <p:spPr>
          <a:xfrm rot="-5400000">
            <a:off x="3866464" y="5199888"/>
            <a:ext cx="2027100" cy="466800"/>
          </a:xfrm>
          <a:prstGeom prst="curvedConnector3">
            <a:avLst>
              <a:gd fmla="val 12179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Default Member-wise Assignment</a:t>
            </a:r>
            <a:endParaRPr/>
          </a:p>
        </p:txBody>
      </p:sp>
      <p:sp>
        <p:nvSpPr>
          <p:cNvPr id="1128" name="Google Shape;1128;p1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onsolas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//box1 is an object of class Rectangle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Rectangle box1(10.0, 20.0);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Rectangle box2;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box2 </a:t>
            </a: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box1;</a:t>
            </a:r>
            <a:endParaRPr/>
          </a:p>
        </p:txBody>
      </p:sp>
      <p:sp>
        <p:nvSpPr>
          <p:cNvPr id="1129" name="Google Shape;1129;p1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115"/>
          <p:cNvSpPr/>
          <p:nvPr/>
        </p:nvSpPr>
        <p:spPr>
          <a:xfrm>
            <a:off x="7086600" y="5851525"/>
            <a:ext cx="1905000" cy="914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= 10.0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 = 20.0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115"/>
          <p:cNvSpPr txBox="1"/>
          <p:nvPr/>
        </p:nvSpPr>
        <p:spPr>
          <a:xfrm>
            <a:off x="7010400" y="5299075"/>
            <a:ext cx="9032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box1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115"/>
          <p:cNvSpPr/>
          <p:nvPr/>
        </p:nvSpPr>
        <p:spPr>
          <a:xfrm>
            <a:off x="4841875" y="5851525"/>
            <a:ext cx="1905000" cy="914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= 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 = 0.0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115"/>
          <p:cNvSpPr txBox="1"/>
          <p:nvPr/>
        </p:nvSpPr>
        <p:spPr>
          <a:xfrm>
            <a:off x="4765675" y="5299075"/>
            <a:ext cx="9032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box2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Default Member-wise Assignment</a:t>
            </a:r>
            <a:endParaRPr/>
          </a:p>
        </p:txBody>
      </p:sp>
      <p:sp>
        <p:nvSpPr>
          <p:cNvPr id="1139" name="Google Shape;1139;p1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onsolas"/>
              <a:buNone/>
            </a:pP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//box1 is an object of class Rectangle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Rectangle box1(10.0, 20.0);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Rectangle box2;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box2 </a:t>
            </a: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box1;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Rectangle box3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box2; </a:t>
            </a:r>
            <a:endParaRPr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0" name="Google Shape;1140;p1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116"/>
          <p:cNvSpPr/>
          <p:nvPr/>
        </p:nvSpPr>
        <p:spPr>
          <a:xfrm>
            <a:off x="7086600" y="5851525"/>
            <a:ext cx="1905000" cy="914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= 10.0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 = 20.0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116"/>
          <p:cNvSpPr txBox="1"/>
          <p:nvPr/>
        </p:nvSpPr>
        <p:spPr>
          <a:xfrm>
            <a:off x="7010400" y="5299075"/>
            <a:ext cx="9032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box1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116"/>
          <p:cNvSpPr/>
          <p:nvPr/>
        </p:nvSpPr>
        <p:spPr>
          <a:xfrm>
            <a:off x="4841875" y="5851525"/>
            <a:ext cx="1905000" cy="914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= 10.0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 = 20.0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116"/>
          <p:cNvSpPr txBox="1"/>
          <p:nvPr/>
        </p:nvSpPr>
        <p:spPr>
          <a:xfrm>
            <a:off x="4765675" y="5299075"/>
            <a:ext cx="9032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box2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116"/>
          <p:cNvSpPr/>
          <p:nvPr/>
        </p:nvSpPr>
        <p:spPr>
          <a:xfrm>
            <a:off x="2597150" y="5851525"/>
            <a:ext cx="1905000" cy="914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= 10.0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 = 20.0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116"/>
          <p:cNvSpPr txBox="1"/>
          <p:nvPr/>
        </p:nvSpPr>
        <p:spPr>
          <a:xfrm>
            <a:off x="2520950" y="5299075"/>
            <a:ext cx="9032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box3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2" name="Google Shape;1152;p117"/>
          <p:cNvPicPr preferRelativeResize="0"/>
          <p:nvPr/>
        </p:nvPicPr>
        <p:blipFill rotWithShape="1">
          <a:blip r:embed="rId3">
            <a:alphaModFix/>
          </a:blip>
          <a:srcRect b="10124" l="6433" r="910" t="5978"/>
          <a:stretch/>
        </p:blipFill>
        <p:spPr>
          <a:xfrm>
            <a:off x="527050" y="387350"/>
            <a:ext cx="8077200" cy="2860675"/>
          </a:xfrm>
          <a:prstGeom prst="rect">
            <a:avLst/>
          </a:prstGeom>
          <a:solidFill>
            <a:srgbClr val="EDEDED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153" name="Google Shape;1153;p117"/>
          <p:cNvPicPr preferRelativeResize="0"/>
          <p:nvPr/>
        </p:nvPicPr>
        <p:blipFill rotWithShape="1">
          <a:blip r:embed="rId4">
            <a:alphaModFix/>
          </a:blip>
          <a:srcRect b="0" l="4881" r="2237" t="0"/>
          <a:stretch/>
        </p:blipFill>
        <p:spPr>
          <a:xfrm>
            <a:off x="506413" y="3248025"/>
            <a:ext cx="5808662" cy="3381375"/>
          </a:xfrm>
          <a:prstGeom prst="rect">
            <a:avLst/>
          </a:prstGeom>
          <a:solidFill>
            <a:srgbClr val="EDEDED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9" name="Google Shape;1159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0" y="228600"/>
            <a:ext cx="8707438" cy="4581525"/>
          </a:xfrm>
          <a:prstGeom prst="rect">
            <a:avLst/>
          </a:prstGeom>
          <a:solidFill>
            <a:srgbClr val="EDEDED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160" name="Google Shape;1160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950" y="5334000"/>
            <a:ext cx="7945438" cy="11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3048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Classes and Objects</a:t>
            </a:r>
            <a:endParaRPr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304800" y="14176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0070C0"/>
                </a:solidFill>
              </a:rPr>
              <a:t>class is like a blueprint</a:t>
            </a:r>
            <a:r>
              <a:rPr lang="en-US"/>
              <a:t> and </a:t>
            </a:r>
            <a:r>
              <a:rPr lang="en-US">
                <a:solidFill>
                  <a:srgbClr val="0070C0"/>
                </a:solidFill>
              </a:rPr>
              <a:t>objects are like houses</a:t>
            </a:r>
            <a:r>
              <a:rPr lang="en-US"/>
              <a:t> built from the blueprint</a:t>
            </a:r>
            <a:endParaRPr/>
          </a:p>
        </p:txBody>
      </p:sp>
      <p:pic>
        <p:nvPicPr>
          <p:cNvPr id="284" name="Google Shape;284;p47"/>
          <p:cNvPicPr preferRelativeResize="0"/>
          <p:nvPr/>
        </p:nvPicPr>
        <p:blipFill rotWithShape="1">
          <a:blip r:embed="rId3">
            <a:alphaModFix/>
          </a:blip>
          <a:srcRect b="17701" l="25094" r="35832" t="14427"/>
          <a:stretch/>
        </p:blipFill>
        <p:spPr>
          <a:xfrm>
            <a:off x="106363" y="3384550"/>
            <a:ext cx="2611437" cy="25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6238" y="2701925"/>
            <a:ext cx="2609850" cy="195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2963" y="2701925"/>
            <a:ext cx="2611437" cy="195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6238" y="4748213"/>
            <a:ext cx="2609850" cy="195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2963" y="4748213"/>
            <a:ext cx="2611437" cy="195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Default Copy Constructor</a:t>
            </a:r>
            <a:endParaRPr/>
          </a:p>
        </p:txBody>
      </p:sp>
      <p:sp>
        <p:nvSpPr>
          <p:cNvPr id="1166" name="Google Shape;1166;p1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b="1" i="1" lang="en-US">
                <a:solidFill>
                  <a:srgbClr val="FF0000"/>
                </a:solidFill>
              </a:rPr>
              <a:t>copy constructor </a:t>
            </a:r>
            <a:r>
              <a:rPr lang="en-US"/>
              <a:t>creates an object and initializes it with </a:t>
            </a:r>
            <a:r>
              <a:rPr lang="en-US">
                <a:solidFill>
                  <a:srgbClr val="0070C0"/>
                </a:solidFill>
              </a:rPr>
              <a:t>another object’s data</a:t>
            </a:r>
            <a:r>
              <a:rPr lang="en-US"/>
              <a:t>. Objects must be of the </a:t>
            </a:r>
            <a:r>
              <a:rPr lang="en-US">
                <a:solidFill>
                  <a:srgbClr val="0070C0"/>
                </a:solidFill>
              </a:rPr>
              <a:t>same type</a:t>
            </a:r>
            <a:endParaRPr/>
          </a:p>
          <a:p>
            <a:pPr indent="-1905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a class doesn’t have a copy constructor, C++ creates a </a:t>
            </a:r>
            <a:r>
              <a:rPr lang="en-US">
                <a:solidFill>
                  <a:srgbClr val="0070C0"/>
                </a:solidFill>
              </a:rPr>
              <a:t>default copy constructor</a:t>
            </a:r>
            <a:r>
              <a:rPr lang="en-US"/>
              <a:t> for it.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Rectangle box3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box2; OR Rectangle box3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(box2)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b="1" i="1" lang="en-US"/>
              <a:t>default copy constructor </a:t>
            </a:r>
            <a:r>
              <a:rPr lang="en-US"/>
              <a:t>performs the </a:t>
            </a:r>
            <a:r>
              <a:rPr lang="en-US" u="sng">
                <a:solidFill>
                  <a:srgbClr val="0070C0"/>
                </a:solidFill>
              </a:rPr>
              <a:t>member-wise assignment</a:t>
            </a:r>
            <a:r>
              <a:rPr lang="en-US"/>
              <a:t> when  an object is initialized using another object.</a:t>
            </a:r>
            <a:endParaRPr/>
          </a:p>
          <a:p>
            <a:pPr indent="-1905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u="sng">
              <a:solidFill>
                <a:srgbClr val="0070C0"/>
              </a:solidFill>
            </a:endParaRPr>
          </a:p>
        </p:txBody>
      </p:sp>
      <p:sp>
        <p:nvSpPr>
          <p:cNvPr id="1167" name="Google Shape;1167;p1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8" name="Google Shape;1168;p119"/>
          <p:cNvCxnSpPr/>
          <p:nvPr/>
        </p:nvCxnSpPr>
        <p:spPr>
          <a:xfrm rot="5400000">
            <a:off x="2499450" y="4815751"/>
            <a:ext cx="639900" cy="609600"/>
          </a:xfrm>
          <a:prstGeom prst="curvedConnector3">
            <a:avLst>
              <a:gd fmla="val 4998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 constructor</a:t>
            </a:r>
            <a:endParaRPr/>
          </a:p>
        </p:txBody>
      </p:sp>
      <p:sp>
        <p:nvSpPr>
          <p:cNvPr id="1175" name="Google Shape;1175;p1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 type of constructor that is used to </a:t>
            </a:r>
            <a:r>
              <a:rPr lang="en-US">
                <a:solidFill>
                  <a:srgbClr val="0070C0"/>
                </a:solidFill>
              </a:rPr>
              <a:t>initialize an object </a:t>
            </a:r>
            <a:r>
              <a:rPr lang="en-US"/>
              <a:t>with </a:t>
            </a:r>
            <a:r>
              <a:rPr lang="en-US">
                <a:solidFill>
                  <a:srgbClr val="0070C0"/>
                </a:solidFill>
              </a:rPr>
              <a:t>another object of the same type</a:t>
            </a:r>
            <a:r>
              <a:rPr lang="en-US"/>
              <a:t> is known as </a:t>
            </a:r>
            <a:r>
              <a:rPr lang="en-US">
                <a:solidFill>
                  <a:srgbClr val="FF0000"/>
                </a:solidFill>
              </a:rPr>
              <a:t>copy constructor. 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 It is by default available in all classes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It has the same form as other constructors, except it has a </a:t>
            </a:r>
            <a:r>
              <a:rPr lang="en-US">
                <a:solidFill>
                  <a:srgbClr val="0070C0"/>
                </a:solidFill>
              </a:rPr>
              <a:t>reference parameter</a:t>
            </a:r>
            <a:r>
              <a:rPr lang="en-US"/>
              <a:t> of the </a:t>
            </a:r>
            <a:r>
              <a:rPr lang="en-US">
                <a:solidFill>
                  <a:srgbClr val="0070C0"/>
                </a:solidFill>
              </a:rPr>
              <a:t>same class type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 syntax is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ClassName(ClassName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Variable)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	Rectangle(Rectangle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r)</a:t>
            </a:r>
            <a:endParaRPr/>
          </a:p>
        </p:txBody>
      </p:sp>
      <p:sp>
        <p:nvSpPr>
          <p:cNvPr id="1176" name="Google Shape;1176;p1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 Constructor for Class Date</a:t>
            </a:r>
            <a:endParaRPr/>
          </a:p>
        </p:txBody>
      </p:sp>
      <p:sp>
        <p:nvSpPr>
          <p:cNvPr id="1182" name="Google Shape;1182;p1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Date::Date(Date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date)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month = date.month;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day   = date.day;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year  = date.year;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Uses of the Copy Constructor</a:t>
            </a:r>
            <a:endParaRPr/>
          </a:p>
        </p:txBody>
      </p:sp>
      <p:sp>
        <p:nvSpPr>
          <p:cNvPr id="1189" name="Google Shape;1189;p1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70C0"/>
                </a:solidFill>
              </a:rPr>
              <a:t>Implicitly</a:t>
            </a:r>
            <a:r>
              <a:rPr lang="en-US"/>
              <a:t> called in 3 situations: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Dynamically defining a </a:t>
            </a:r>
            <a:r>
              <a:rPr lang="en-US">
                <a:solidFill>
                  <a:srgbClr val="0070C0"/>
                </a:solidFill>
              </a:rPr>
              <a:t>new object </a:t>
            </a:r>
            <a:r>
              <a:rPr lang="en-US"/>
              <a:t>from an </a:t>
            </a:r>
            <a:r>
              <a:rPr lang="en-US">
                <a:solidFill>
                  <a:srgbClr val="0070C0"/>
                </a:solidFill>
              </a:rPr>
              <a:t>existing object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0070C0"/>
                </a:solidFill>
              </a:rPr>
              <a:t>passing</a:t>
            </a:r>
            <a:r>
              <a:rPr lang="en-US"/>
              <a:t> an object by value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0070C0"/>
                </a:solidFill>
              </a:rPr>
              <a:t>returning</a:t>
            </a:r>
            <a:r>
              <a:rPr lang="en-US"/>
              <a:t> an object by value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 Constructor:  Defining a New Object</a:t>
            </a:r>
            <a:endParaRPr/>
          </a:p>
        </p:txBody>
      </p:sp>
      <p:sp>
        <p:nvSpPr>
          <p:cNvPr id="1196" name="Google Shape;1196;p1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ourier New"/>
              <a:buNone/>
            </a:pP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//parametrized constructor called</a:t>
            </a:r>
            <a:endParaRPr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(2,28,2020);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 2 local objects from d1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b="1"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);// pass by value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d3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;// return value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init a dynamic object from d1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Date*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pdate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= new Date(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 Constructor: Passing Objects by Value</a:t>
            </a:r>
            <a:endParaRPr/>
          </a:p>
        </p:txBody>
      </p:sp>
      <p:sp>
        <p:nvSpPr>
          <p:cNvPr id="1202" name="Google Shape;1202;p124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//copy constructor called for each value arg</a:t>
            </a:r>
            <a:endParaRPr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 dateDiff(Date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d1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, Date 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today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//default constructor called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d3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(02, 21, 2000); </a:t>
            </a:r>
            <a:r>
              <a:rPr b="1" lang="en-US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//parametrized constr.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cout &lt;&lt; dateDiff(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d3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today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03" name="Google Shape;1203;p124"/>
          <p:cNvCxnSpPr/>
          <p:nvPr/>
        </p:nvCxnSpPr>
        <p:spPr>
          <a:xfrm rot="10800000">
            <a:off x="3810000" y="2362200"/>
            <a:ext cx="0" cy="190500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4" name="Google Shape;1204;p124"/>
          <p:cNvCxnSpPr/>
          <p:nvPr/>
        </p:nvCxnSpPr>
        <p:spPr>
          <a:xfrm rot="10800000">
            <a:off x="5410200" y="2362200"/>
            <a:ext cx="0" cy="190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Issues with the Default Copy Constructor</a:t>
            </a:r>
            <a:endParaRPr/>
          </a:p>
        </p:txBody>
      </p:sp>
      <p:sp>
        <p:nvSpPr>
          <p:cNvPr id="1211" name="Google Shape;1211;p1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There are instances, where the default copy constructor </a:t>
            </a:r>
            <a:r>
              <a:rPr lang="en-US">
                <a:solidFill>
                  <a:srgbClr val="0070C0"/>
                </a:solidFill>
              </a:rPr>
              <a:t>can be problematic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2" name="Google Shape;1212;p1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26"/>
          <p:cNvSpPr txBox="1"/>
          <p:nvPr>
            <p:ph idx="1" type="body"/>
          </p:nvPr>
        </p:nvSpPr>
        <p:spPr>
          <a:xfrm>
            <a:off x="457200" y="76200"/>
            <a:ext cx="8229600" cy="604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class Student{	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char 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name;	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public: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Student(){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//default constructor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name = new char[12]{0};	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void setName(char* nameVal){ 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//setter for name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int i=0;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while((*nameVal)!='\0'){        				name[i++]=(*nameVal);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	nameVal++;    }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}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char* getName(){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//getter for name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return name; }	 };</a:t>
            </a:r>
            <a:endParaRPr/>
          </a:p>
        </p:txBody>
      </p:sp>
      <p:sp>
        <p:nvSpPr>
          <p:cNvPr id="1219" name="Google Shape;1219;p1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27"/>
          <p:cNvSpPr txBox="1"/>
          <p:nvPr>
            <p:ph idx="1" type="body"/>
          </p:nvPr>
        </p:nvSpPr>
        <p:spPr>
          <a:xfrm>
            <a:off x="457200" y="228600"/>
            <a:ext cx="8229600" cy="58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main(){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name1[]="Bruce Wayne";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return 0; }</a:t>
            </a:r>
            <a:endParaRPr/>
          </a:p>
        </p:txBody>
      </p:sp>
      <p:sp>
        <p:nvSpPr>
          <p:cNvPr id="1226" name="Google Shape;1226;p1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127"/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8" name="Google Shape;1228;p127"/>
          <p:cNvGraphicFramePr/>
          <p:nvPr/>
        </p:nvGraphicFramePr>
        <p:xfrm>
          <a:off x="5181600" y="2355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{3AC868ED-1772-40A4-8C76-6AD132C7CF5C}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u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W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50" marL="91450"/>
                </a:tc>
              </a:tr>
            </a:tbl>
          </a:graphicData>
        </a:graphic>
      </p:graphicFrame>
      <p:sp>
        <p:nvSpPr>
          <p:cNvPr id="1229" name="Google Shape;1229;p127"/>
          <p:cNvSpPr txBox="1"/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0" name="Google Shape;1230;p127"/>
          <p:cNvCxnSpPr/>
          <p:nvPr/>
        </p:nvCxnSpPr>
        <p:spPr>
          <a:xfrm flipH="1">
            <a:off x="5410200" y="1631950"/>
            <a:ext cx="876300" cy="723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231" name="Google Shape;1231;p127"/>
          <p:cNvSpPr txBox="1"/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allocated array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28"/>
          <p:cNvSpPr txBox="1"/>
          <p:nvPr>
            <p:ph idx="1" type="body"/>
          </p:nvPr>
        </p:nvSpPr>
        <p:spPr>
          <a:xfrm>
            <a:off x="457200" y="228600"/>
            <a:ext cx="8229600" cy="58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main(){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name1[]="Bruce Wayne";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s1.setName(name1);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cout&lt;&lt;s1.getName()&lt;&lt;endl; 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s2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return 0; }</a:t>
            </a:r>
            <a:endParaRPr/>
          </a:p>
        </p:txBody>
      </p:sp>
      <p:sp>
        <p:nvSpPr>
          <p:cNvPr id="1238" name="Google Shape;1238;p1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128"/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0" name="Google Shape;1240;p128"/>
          <p:cNvGraphicFramePr/>
          <p:nvPr/>
        </p:nvGraphicFramePr>
        <p:xfrm>
          <a:off x="5181600" y="2355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{3AC868ED-1772-40A4-8C76-6AD132C7CF5C}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u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W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</a:tr>
            </a:tbl>
          </a:graphicData>
        </a:graphic>
      </p:graphicFrame>
      <p:sp>
        <p:nvSpPr>
          <p:cNvPr id="1241" name="Google Shape;1241;p128"/>
          <p:cNvSpPr txBox="1"/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2" name="Google Shape;1242;p128"/>
          <p:cNvCxnSpPr/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243" name="Google Shape;1243;p128"/>
          <p:cNvSpPr txBox="1"/>
          <p:nvPr/>
        </p:nvSpPr>
        <p:spPr>
          <a:xfrm>
            <a:off x="5524500" y="4983163"/>
            <a:ext cx="2209800" cy="1754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128"/>
          <p:cNvSpPr/>
          <p:nvPr/>
        </p:nvSpPr>
        <p:spPr>
          <a:xfrm>
            <a:off x="5638800" y="3178175"/>
            <a:ext cx="1295400" cy="1217613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128"/>
          <p:cNvSpPr txBox="1"/>
          <p:nvPr/>
        </p:nvSpPr>
        <p:spPr>
          <a:xfrm>
            <a:off x="6022975" y="4471988"/>
            <a:ext cx="5270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6" name="Google Shape;1246;p128"/>
          <p:cNvCxnSpPr/>
          <p:nvPr/>
        </p:nvCxnSpPr>
        <p:spPr>
          <a:xfrm rot="10800000">
            <a:off x="5334000" y="2825750"/>
            <a:ext cx="892175" cy="8842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247" name="Google Shape;1247;p128"/>
          <p:cNvSpPr txBox="1"/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allocated array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128"/>
          <p:cNvSpPr/>
          <p:nvPr/>
        </p:nvSpPr>
        <p:spPr>
          <a:xfrm>
            <a:off x="1379538" y="12700"/>
            <a:ext cx="3829200" cy="2578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s2’s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default copy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constructor is called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s1’s member variable values are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copied in s2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>
            <p:ph type="title"/>
          </p:nvPr>
        </p:nvSpPr>
        <p:spPr>
          <a:xfrm>
            <a:off x="3048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Classes and Objects</a:t>
            </a:r>
            <a:endParaRPr/>
          </a:p>
        </p:txBody>
      </p:sp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304800" y="14176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 </a:t>
            </a:r>
            <a:r>
              <a:rPr lang="en-US">
                <a:solidFill>
                  <a:srgbClr val="0070C0"/>
                </a:solidFill>
              </a:rPr>
              <a:t>object is an instance </a:t>
            </a:r>
            <a:r>
              <a:rPr lang="en-US"/>
              <a:t>(realization) of a </a:t>
            </a:r>
            <a:r>
              <a:rPr lang="en-US">
                <a:solidFill>
                  <a:srgbClr val="0070C0"/>
                </a:solidFill>
              </a:rPr>
              <a:t>class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 single class can have </a:t>
            </a:r>
            <a:r>
              <a:rPr lang="en-US">
                <a:solidFill>
                  <a:srgbClr val="0070C0"/>
                </a:solidFill>
              </a:rPr>
              <a:t>multiple instances</a:t>
            </a:r>
            <a:endParaRPr/>
          </a:p>
        </p:txBody>
      </p:sp>
      <p:pic>
        <p:nvPicPr>
          <p:cNvPr id="295" name="Google Shape;295;p48"/>
          <p:cNvPicPr preferRelativeResize="0"/>
          <p:nvPr/>
        </p:nvPicPr>
        <p:blipFill rotWithShape="1">
          <a:blip r:embed="rId3">
            <a:alphaModFix/>
          </a:blip>
          <a:srcRect b="0" l="12500" r="12500" t="35178"/>
          <a:stretch/>
        </p:blipFill>
        <p:spPr>
          <a:xfrm>
            <a:off x="-15875" y="2370138"/>
            <a:ext cx="9159875" cy="44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29"/>
          <p:cNvSpPr txBox="1"/>
          <p:nvPr>
            <p:ph idx="1" type="body"/>
          </p:nvPr>
        </p:nvSpPr>
        <p:spPr>
          <a:xfrm>
            <a:off x="457200" y="228600"/>
            <a:ext cx="8229600" cy="58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main(){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name1[]="Bruce Wayne";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s1.setName(name1);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cout&lt;&lt;s1.getName()&lt;&lt;endl; 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s2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cout&lt;&lt;s2.getName()&lt;&lt;endl;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return 0; }</a:t>
            </a:r>
            <a:endParaRPr/>
          </a:p>
        </p:txBody>
      </p:sp>
      <p:sp>
        <p:nvSpPr>
          <p:cNvPr id="1255" name="Google Shape;1255;p1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129"/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7" name="Google Shape;1257;p129"/>
          <p:cNvGraphicFramePr/>
          <p:nvPr/>
        </p:nvGraphicFramePr>
        <p:xfrm>
          <a:off x="5181600" y="2355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{3AC868ED-1772-40A4-8C76-6AD132C7CF5C}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u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W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</a:tr>
            </a:tbl>
          </a:graphicData>
        </a:graphic>
      </p:graphicFrame>
      <p:sp>
        <p:nvSpPr>
          <p:cNvPr id="1258" name="Google Shape;1258;p129"/>
          <p:cNvSpPr txBox="1"/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9" name="Google Shape;1259;p129"/>
          <p:cNvCxnSpPr/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260" name="Google Shape;1260;p129"/>
          <p:cNvSpPr txBox="1"/>
          <p:nvPr/>
        </p:nvSpPr>
        <p:spPr>
          <a:xfrm>
            <a:off x="5524500" y="4983163"/>
            <a:ext cx="2209800" cy="1754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129"/>
          <p:cNvSpPr/>
          <p:nvPr/>
        </p:nvSpPr>
        <p:spPr>
          <a:xfrm>
            <a:off x="5638800" y="3178175"/>
            <a:ext cx="1295400" cy="1217613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129"/>
          <p:cNvSpPr txBox="1"/>
          <p:nvPr/>
        </p:nvSpPr>
        <p:spPr>
          <a:xfrm>
            <a:off x="6022975" y="4471988"/>
            <a:ext cx="5270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3" name="Google Shape;1263;p129"/>
          <p:cNvCxnSpPr/>
          <p:nvPr/>
        </p:nvCxnSpPr>
        <p:spPr>
          <a:xfrm rot="10800000">
            <a:off x="5334000" y="2825750"/>
            <a:ext cx="892175" cy="8842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264" name="Google Shape;1264;p129"/>
          <p:cNvSpPr txBox="1"/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allocated array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129"/>
          <p:cNvSpPr/>
          <p:nvPr/>
        </p:nvSpPr>
        <p:spPr>
          <a:xfrm>
            <a:off x="1379538" y="12700"/>
            <a:ext cx="3829050" cy="2578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Pointers in both objects will point to the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same address a.k.a </a:t>
            </a:r>
            <a:r>
              <a:rPr b="1" i="1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shallow copy</a:t>
            </a:r>
            <a:endParaRPr b="1" i="1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30"/>
          <p:cNvSpPr txBox="1"/>
          <p:nvPr>
            <p:ph idx="1" type="body"/>
          </p:nvPr>
        </p:nvSpPr>
        <p:spPr>
          <a:xfrm>
            <a:off x="457200" y="228600"/>
            <a:ext cx="8229600" cy="58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main(){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name1[]="Bruce Wayne";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s1.setName(name1);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cout&lt;&lt;s1.getName()&lt;&lt;endl; 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s2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cout&lt;&lt;s2.getName()&lt;&lt;endl;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return 0; }</a:t>
            </a:r>
            <a:endParaRPr/>
          </a:p>
        </p:txBody>
      </p:sp>
      <p:sp>
        <p:nvSpPr>
          <p:cNvPr id="1272" name="Google Shape;1272;p1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130"/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4" name="Google Shape;1274;p130"/>
          <p:cNvGraphicFramePr/>
          <p:nvPr/>
        </p:nvGraphicFramePr>
        <p:xfrm>
          <a:off x="5181600" y="2355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{3AC868ED-1772-40A4-8C76-6AD132C7CF5C}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u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W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</a:tr>
            </a:tbl>
          </a:graphicData>
        </a:graphic>
      </p:graphicFrame>
      <p:sp>
        <p:nvSpPr>
          <p:cNvPr id="1275" name="Google Shape;1275;p130"/>
          <p:cNvSpPr txBox="1"/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6" name="Google Shape;1276;p130"/>
          <p:cNvCxnSpPr/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277" name="Google Shape;1277;p130"/>
          <p:cNvSpPr txBox="1"/>
          <p:nvPr/>
        </p:nvSpPr>
        <p:spPr>
          <a:xfrm>
            <a:off x="5524500" y="4983163"/>
            <a:ext cx="2209800" cy="1754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130"/>
          <p:cNvSpPr/>
          <p:nvPr/>
        </p:nvSpPr>
        <p:spPr>
          <a:xfrm>
            <a:off x="5638800" y="3178175"/>
            <a:ext cx="1295400" cy="1217613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130"/>
          <p:cNvSpPr txBox="1"/>
          <p:nvPr/>
        </p:nvSpPr>
        <p:spPr>
          <a:xfrm>
            <a:off x="6022975" y="4471988"/>
            <a:ext cx="5270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0" name="Google Shape;1280;p130"/>
          <p:cNvCxnSpPr/>
          <p:nvPr/>
        </p:nvCxnSpPr>
        <p:spPr>
          <a:xfrm rot="10800000">
            <a:off x="5334000" y="2825750"/>
            <a:ext cx="892175" cy="8842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281" name="Google Shape;1281;p130"/>
          <p:cNvSpPr txBox="1"/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allocated array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131"/>
          <p:cNvSpPr txBox="1"/>
          <p:nvPr>
            <p:ph idx="1" type="body"/>
          </p:nvPr>
        </p:nvSpPr>
        <p:spPr>
          <a:xfrm>
            <a:off x="457200" y="228600"/>
            <a:ext cx="8229600" cy="58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main(){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name1[]="Bruce Wayne";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s1.setName(name1);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cout&lt;&lt;s1.getName()&lt;&lt;endl; 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s2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cout&lt;&lt;s2.getName()&lt;&lt;endl;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name2[]="Clark Kennt";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s2.setName(name2);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return 0; }</a:t>
            </a:r>
            <a:endParaRPr/>
          </a:p>
        </p:txBody>
      </p:sp>
      <p:sp>
        <p:nvSpPr>
          <p:cNvPr id="1288" name="Google Shape;1288;p1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131"/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0" name="Google Shape;1290;p131"/>
          <p:cNvGraphicFramePr/>
          <p:nvPr/>
        </p:nvGraphicFramePr>
        <p:xfrm>
          <a:off x="5181600" y="2355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{3AC868ED-1772-40A4-8C76-6AD132C7CF5C}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u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W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</a:tr>
            </a:tbl>
          </a:graphicData>
        </a:graphic>
      </p:graphicFrame>
      <p:sp>
        <p:nvSpPr>
          <p:cNvPr id="1291" name="Google Shape;1291;p131"/>
          <p:cNvSpPr txBox="1"/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2" name="Google Shape;1292;p131"/>
          <p:cNvCxnSpPr/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293" name="Google Shape;1293;p131"/>
          <p:cNvSpPr txBox="1"/>
          <p:nvPr/>
        </p:nvSpPr>
        <p:spPr>
          <a:xfrm>
            <a:off x="5524500" y="4983163"/>
            <a:ext cx="2209800" cy="1754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131"/>
          <p:cNvSpPr/>
          <p:nvPr/>
        </p:nvSpPr>
        <p:spPr>
          <a:xfrm>
            <a:off x="5638800" y="3178175"/>
            <a:ext cx="1295400" cy="1217613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131"/>
          <p:cNvSpPr txBox="1"/>
          <p:nvPr/>
        </p:nvSpPr>
        <p:spPr>
          <a:xfrm>
            <a:off x="6022975" y="4471988"/>
            <a:ext cx="5270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6" name="Google Shape;1296;p131"/>
          <p:cNvCxnSpPr/>
          <p:nvPr/>
        </p:nvCxnSpPr>
        <p:spPr>
          <a:xfrm rot="10800000">
            <a:off x="5334000" y="2825750"/>
            <a:ext cx="892175" cy="8842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297" name="Google Shape;1297;p131"/>
          <p:cNvSpPr txBox="1"/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allocated array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32"/>
          <p:cNvSpPr txBox="1"/>
          <p:nvPr>
            <p:ph idx="1" type="body"/>
          </p:nvPr>
        </p:nvSpPr>
        <p:spPr>
          <a:xfrm>
            <a:off x="457200" y="228600"/>
            <a:ext cx="8229600" cy="58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main(){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name1[]="Bruce Wayne";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s1.setName(name1);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cout&lt;&lt;s1.getName()&lt;&lt;endl; 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s2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cout&lt;&lt;s2.getName()&lt;&lt;endl;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name2[]="Clark Kennt";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s2.setName(name2);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cout&lt;&lt;s2.getName()&lt;&lt;endl;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return 0; }</a:t>
            </a:r>
            <a:endParaRPr/>
          </a:p>
        </p:txBody>
      </p:sp>
      <p:sp>
        <p:nvSpPr>
          <p:cNvPr id="1304" name="Google Shape;1304;p1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132"/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6" name="Google Shape;1306;p132"/>
          <p:cNvGraphicFramePr/>
          <p:nvPr/>
        </p:nvGraphicFramePr>
        <p:xfrm>
          <a:off x="5181600" y="2355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{3AC868ED-1772-40A4-8C76-6AD132C7CF5C}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l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k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K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t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</a:tr>
            </a:tbl>
          </a:graphicData>
        </a:graphic>
      </p:graphicFrame>
      <p:sp>
        <p:nvSpPr>
          <p:cNvPr id="1307" name="Google Shape;1307;p132"/>
          <p:cNvSpPr txBox="1"/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8" name="Google Shape;1308;p132"/>
          <p:cNvCxnSpPr/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09" name="Google Shape;1309;p132"/>
          <p:cNvSpPr txBox="1"/>
          <p:nvPr/>
        </p:nvSpPr>
        <p:spPr>
          <a:xfrm>
            <a:off x="5524500" y="4983163"/>
            <a:ext cx="2209800" cy="1754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132"/>
          <p:cNvSpPr/>
          <p:nvPr/>
        </p:nvSpPr>
        <p:spPr>
          <a:xfrm>
            <a:off x="5638800" y="3178175"/>
            <a:ext cx="1295400" cy="1217613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132"/>
          <p:cNvSpPr txBox="1"/>
          <p:nvPr/>
        </p:nvSpPr>
        <p:spPr>
          <a:xfrm>
            <a:off x="6022975" y="4471988"/>
            <a:ext cx="5270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2" name="Google Shape;1312;p132"/>
          <p:cNvCxnSpPr/>
          <p:nvPr/>
        </p:nvCxnSpPr>
        <p:spPr>
          <a:xfrm rot="10800000">
            <a:off x="5334000" y="2825750"/>
            <a:ext cx="892175" cy="8842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13" name="Google Shape;1313;p132"/>
          <p:cNvSpPr txBox="1"/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allocated array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133"/>
          <p:cNvSpPr txBox="1"/>
          <p:nvPr>
            <p:ph idx="1" type="body"/>
          </p:nvPr>
        </p:nvSpPr>
        <p:spPr>
          <a:xfrm>
            <a:off x="457200" y="228600"/>
            <a:ext cx="8229600" cy="58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main(){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name1[]="Bruce Wayne";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s1.setName(name1);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cout&lt;&lt;s1.getName()&lt;&lt;endl; 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s2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cout&lt;&lt;s2.getName()&lt;&lt;endl;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name2[]="Clark Kennt";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s2.setName(name2);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cout&lt;&lt;s2.getName()&lt;&lt;endl;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return 0; }</a:t>
            </a:r>
            <a:endParaRPr/>
          </a:p>
        </p:txBody>
      </p:sp>
      <p:sp>
        <p:nvSpPr>
          <p:cNvPr id="1320" name="Google Shape;1320;p1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133"/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2" name="Google Shape;1322;p133"/>
          <p:cNvGraphicFramePr/>
          <p:nvPr/>
        </p:nvGraphicFramePr>
        <p:xfrm>
          <a:off x="5181600" y="2355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{3AC868ED-1772-40A4-8C76-6AD132C7CF5C}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l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k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K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t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</a:tr>
            </a:tbl>
          </a:graphicData>
        </a:graphic>
      </p:graphicFrame>
      <p:sp>
        <p:nvSpPr>
          <p:cNvPr id="1323" name="Google Shape;1323;p133"/>
          <p:cNvSpPr txBox="1"/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4" name="Google Shape;1324;p133"/>
          <p:cNvCxnSpPr/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25" name="Google Shape;1325;p133"/>
          <p:cNvSpPr txBox="1"/>
          <p:nvPr/>
        </p:nvSpPr>
        <p:spPr>
          <a:xfrm>
            <a:off x="5524500" y="4983163"/>
            <a:ext cx="2209800" cy="1754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Clark Kennt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133"/>
          <p:cNvSpPr/>
          <p:nvPr/>
        </p:nvSpPr>
        <p:spPr>
          <a:xfrm>
            <a:off x="5638800" y="3178175"/>
            <a:ext cx="1295400" cy="1217613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133"/>
          <p:cNvSpPr txBox="1"/>
          <p:nvPr/>
        </p:nvSpPr>
        <p:spPr>
          <a:xfrm>
            <a:off x="6022975" y="4471988"/>
            <a:ext cx="5270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8" name="Google Shape;1328;p133"/>
          <p:cNvCxnSpPr/>
          <p:nvPr/>
        </p:nvCxnSpPr>
        <p:spPr>
          <a:xfrm rot="10800000">
            <a:off x="5334000" y="2825750"/>
            <a:ext cx="892175" cy="8842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29" name="Google Shape;1329;p133"/>
          <p:cNvSpPr txBox="1"/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allocated array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34"/>
          <p:cNvSpPr txBox="1"/>
          <p:nvPr>
            <p:ph idx="1" type="body"/>
          </p:nvPr>
        </p:nvSpPr>
        <p:spPr>
          <a:xfrm>
            <a:off x="457200" y="228600"/>
            <a:ext cx="8229600" cy="58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main(){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name1[]="Bruce Wayne";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s1.setName(name1);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cout&lt;&lt;s1.getName()&lt;&lt;endl; 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s2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cout&lt;&lt;s2.getName()&lt;&lt;endl;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name2[]="Clark Kennt";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s2.setName(name2);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cout&lt;&lt;s2.getName()&lt;&lt;endl;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cout&lt;&lt;s1.getName()&lt;&lt;endl;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return 0; }</a:t>
            </a:r>
            <a:endParaRPr/>
          </a:p>
        </p:txBody>
      </p:sp>
      <p:sp>
        <p:nvSpPr>
          <p:cNvPr id="1336" name="Google Shape;1336;p1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134"/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8" name="Google Shape;1338;p134"/>
          <p:cNvGraphicFramePr/>
          <p:nvPr/>
        </p:nvGraphicFramePr>
        <p:xfrm>
          <a:off x="5181600" y="2355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{3AC868ED-1772-40A4-8C76-6AD132C7CF5C}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l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k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K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t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</a:tr>
            </a:tbl>
          </a:graphicData>
        </a:graphic>
      </p:graphicFrame>
      <p:sp>
        <p:nvSpPr>
          <p:cNvPr id="1339" name="Google Shape;1339;p134"/>
          <p:cNvSpPr txBox="1"/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0" name="Google Shape;1340;p134"/>
          <p:cNvCxnSpPr/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41" name="Google Shape;1341;p134"/>
          <p:cNvSpPr txBox="1"/>
          <p:nvPr/>
        </p:nvSpPr>
        <p:spPr>
          <a:xfrm>
            <a:off x="5524500" y="4983163"/>
            <a:ext cx="2209800" cy="1754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Clark Kennt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134"/>
          <p:cNvSpPr/>
          <p:nvPr/>
        </p:nvSpPr>
        <p:spPr>
          <a:xfrm>
            <a:off x="5638800" y="3178175"/>
            <a:ext cx="1295400" cy="1217613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134"/>
          <p:cNvSpPr txBox="1"/>
          <p:nvPr/>
        </p:nvSpPr>
        <p:spPr>
          <a:xfrm>
            <a:off x="6022975" y="4471988"/>
            <a:ext cx="5270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4" name="Google Shape;1344;p134"/>
          <p:cNvCxnSpPr/>
          <p:nvPr/>
        </p:nvCxnSpPr>
        <p:spPr>
          <a:xfrm rot="10800000">
            <a:off x="5334000" y="2825750"/>
            <a:ext cx="892175" cy="8842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45" name="Google Shape;1345;p134"/>
          <p:cNvSpPr txBox="1"/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allocated array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35"/>
          <p:cNvSpPr txBox="1"/>
          <p:nvPr>
            <p:ph idx="1" type="body"/>
          </p:nvPr>
        </p:nvSpPr>
        <p:spPr>
          <a:xfrm>
            <a:off x="457200" y="228600"/>
            <a:ext cx="8229600" cy="58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main(){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name1[]="Bruce Wayne";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s1.setName(name1);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cout&lt;&lt;s1.getName()&lt;&lt;endl; 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 s2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s1;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cout&lt;&lt;s2.getName()&lt;&lt;endl;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name2[]="Clark Kennt";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s2.setName(name2);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cout&lt;&lt;s2.getName()&lt;&lt;endl;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cout&lt;&lt;s1.getName()&lt;&lt;endl;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return 0; }</a:t>
            </a:r>
            <a:endParaRPr/>
          </a:p>
        </p:txBody>
      </p:sp>
      <p:sp>
        <p:nvSpPr>
          <p:cNvPr id="1352" name="Google Shape;1352;p1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135"/>
          <p:cNvSpPr/>
          <p:nvPr/>
        </p:nvSpPr>
        <p:spPr>
          <a:xfrm>
            <a:off x="5638800" y="762000"/>
            <a:ext cx="1295400" cy="1219200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4" name="Google Shape;1354;p135"/>
          <p:cNvGraphicFramePr/>
          <p:nvPr/>
        </p:nvGraphicFramePr>
        <p:xfrm>
          <a:off x="5181600" y="2355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{3AC868ED-1772-40A4-8C76-6AD132C7CF5C}</a:tableStyleId>
              </a:tblPr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C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l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k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K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t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600" marB="45600" marR="91450" marL="91450"/>
                </a:tc>
              </a:tr>
            </a:tbl>
          </a:graphicData>
        </a:graphic>
      </p:graphicFrame>
      <p:sp>
        <p:nvSpPr>
          <p:cNvPr id="1355" name="Google Shape;1355;p135"/>
          <p:cNvSpPr txBox="1"/>
          <p:nvPr/>
        </p:nvSpPr>
        <p:spPr>
          <a:xfrm>
            <a:off x="6022975" y="222250"/>
            <a:ext cx="5270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6" name="Google Shape;1356;p135"/>
          <p:cNvCxnSpPr/>
          <p:nvPr/>
        </p:nvCxnSpPr>
        <p:spPr>
          <a:xfrm flipH="1">
            <a:off x="5410200" y="1471613"/>
            <a:ext cx="876300" cy="8842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57" name="Google Shape;1357;p135"/>
          <p:cNvSpPr txBox="1"/>
          <p:nvPr/>
        </p:nvSpPr>
        <p:spPr>
          <a:xfrm>
            <a:off x="5524500" y="4983163"/>
            <a:ext cx="2209800" cy="1754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Wayne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Clark Kennt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Clark Kennt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135"/>
          <p:cNvSpPr/>
          <p:nvPr/>
        </p:nvSpPr>
        <p:spPr>
          <a:xfrm>
            <a:off x="5638800" y="3178175"/>
            <a:ext cx="1295400" cy="1217613"/>
          </a:xfrm>
          <a:prstGeom prst="ellipse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135"/>
          <p:cNvSpPr txBox="1"/>
          <p:nvPr/>
        </p:nvSpPr>
        <p:spPr>
          <a:xfrm>
            <a:off x="6022975" y="4471988"/>
            <a:ext cx="5270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0" name="Google Shape;1360;p135"/>
          <p:cNvCxnSpPr/>
          <p:nvPr/>
        </p:nvCxnSpPr>
        <p:spPr>
          <a:xfrm rot="10800000">
            <a:off x="5334000" y="2825750"/>
            <a:ext cx="892175" cy="8842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61" name="Google Shape;1361;p135"/>
          <p:cNvSpPr txBox="1"/>
          <p:nvPr/>
        </p:nvSpPr>
        <p:spPr>
          <a:xfrm>
            <a:off x="7162800" y="1533525"/>
            <a:ext cx="18669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allocated array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Issues with Default Copy Constructor – </a:t>
            </a:r>
            <a:r>
              <a:rPr i="1" lang="en-US">
                <a:solidFill>
                  <a:srgbClr val="FF0000"/>
                </a:solidFill>
              </a:rPr>
              <a:t>Shallow Copy</a:t>
            </a:r>
            <a:endParaRPr/>
          </a:p>
        </p:txBody>
      </p:sp>
      <p:sp>
        <p:nvSpPr>
          <p:cNvPr id="1368" name="Google Shape;1368;p1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Either object can </a:t>
            </a:r>
            <a:r>
              <a:rPr lang="en-US">
                <a:solidFill>
                  <a:srgbClr val="0070C0"/>
                </a:solidFill>
              </a:rPr>
              <a:t>manipulate the values stored in the array</a:t>
            </a:r>
            <a:r>
              <a:rPr lang="en-US"/>
              <a:t>, causing the changes to show up in the other object.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One object can be destroyed, causing its destructor to be called, which </a:t>
            </a:r>
            <a:r>
              <a:rPr lang="en-US">
                <a:solidFill>
                  <a:srgbClr val="0070C0"/>
                </a:solidFill>
              </a:rPr>
              <a:t>frees the allocated memory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remaining object’s </a:t>
            </a:r>
            <a:r>
              <a:rPr i="1" lang="en-US"/>
              <a:t>name</a:t>
            </a:r>
            <a:r>
              <a:rPr lang="en-US"/>
              <a:t> pointer would </a:t>
            </a:r>
            <a:r>
              <a:rPr lang="en-US">
                <a:solidFill>
                  <a:srgbClr val="0070C0"/>
                </a:solidFill>
              </a:rPr>
              <a:t>still reference this section of memory</a:t>
            </a:r>
            <a:r>
              <a:rPr lang="en-US"/>
              <a:t>, although it should no longer be used</a:t>
            </a:r>
            <a:endParaRPr/>
          </a:p>
        </p:txBody>
      </p:sp>
      <p:sp>
        <p:nvSpPr>
          <p:cNvPr id="1369" name="Google Shape;1369;p1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User-defined Copy Constructor, required?</a:t>
            </a:r>
            <a:endParaRPr/>
          </a:p>
        </p:txBody>
      </p:sp>
      <p:sp>
        <p:nvSpPr>
          <p:cNvPr id="1376" name="Google Shape;1376;p1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Default-copy Constructor do only “</a:t>
            </a:r>
            <a:r>
              <a:rPr lang="en-US">
                <a:solidFill>
                  <a:srgbClr val="0070C0"/>
                </a:solidFill>
              </a:rPr>
              <a:t>Shallow Copy</a:t>
            </a:r>
            <a:r>
              <a:rPr lang="en-US"/>
              <a:t>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We need user-defined copy-constructor,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we need “</a:t>
            </a:r>
            <a:r>
              <a:rPr lang="en-US">
                <a:solidFill>
                  <a:srgbClr val="0070C0"/>
                </a:solidFill>
              </a:rPr>
              <a:t>Deep Copy</a:t>
            </a:r>
            <a:r>
              <a:rPr lang="en-US"/>
              <a:t>” (for Dynamic Memory)</a:t>
            </a:r>
            <a:endParaRPr/>
          </a:p>
        </p:txBody>
      </p:sp>
      <p:pic>
        <p:nvPicPr>
          <p:cNvPr descr="https://media.geeksforgeeks.org/wp-content/uploads/shallow-copy.jpg" id="1377" name="Google Shape;1377;p137"/>
          <p:cNvPicPr preferRelativeResize="0"/>
          <p:nvPr/>
        </p:nvPicPr>
        <p:blipFill rotWithShape="1">
          <a:blip r:embed="rId3">
            <a:alphaModFix/>
          </a:blip>
          <a:srcRect b="7631" l="9534" r="7822" t="17236"/>
          <a:stretch/>
        </p:blipFill>
        <p:spPr>
          <a:xfrm>
            <a:off x="228600" y="3429000"/>
            <a:ext cx="3733800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media.geeksforgeeks.org/wp-content/uploads/deep-copy.jpg" id="1378" name="Google Shape;1378;p137"/>
          <p:cNvPicPr preferRelativeResize="0"/>
          <p:nvPr/>
        </p:nvPicPr>
        <p:blipFill rotWithShape="1">
          <a:blip r:embed="rId4">
            <a:alphaModFix/>
          </a:blip>
          <a:srcRect b="17932" l="10399" r="12098" t="16882"/>
          <a:stretch/>
        </p:blipFill>
        <p:spPr>
          <a:xfrm>
            <a:off x="4311650" y="3429000"/>
            <a:ext cx="4724400" cy="223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9" name="Google Shape;1379;p137"/>
          <p:cNvCxnSpPr/>
          <p:nvPr/>
        </p:nvCxnSpPr>
        <p:spPr>
          <a:xfrm>
            <a:off x="4114800" y="3124200"/>
            <a:ext cx="0" cy="3581400"/>
          </a:xfrm>
          <a:prstGeom prst="straightConnector1">
            <a:avLst/>
          </a:prstGeom>
          <a:noFill/>
          <a:ln cap="flat" cmpd="sng" w="1587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0" name="Google Shape;1380;p137"/>
          <p:cNvSpPr/>
          <p:nvPr/>
        </p:nvSpPr>
        <p:spPr>
          <a:xfrm>
            <a:off x="1498600" y="1981200"/>
            <a:ext cx="5032375" cy="1665288"/>
          </a:xfrm>
          <a:custGeom>
            <a:rect b="b" l="l" r="r" t="t"/>
            <a:pathLst>
              <a:path extrusionOk="0" h="2188028" w="5032219">
                <a:moveTo>
                  <a:pt x="5032219" y="0"/>
                </a:moveTo>
                <a:lnTo>
                  <a:pt x="329590" y="185057"/>
                </a:lnTo>
                <a:cubicBezTo>
                  <a:pt x="-443296" y="549728"/>
                  <a:pt x="384018" y="1854200"/>
                  <a:pt x="394904" y="2188028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137"/>
          <p:cNvSpPr/>
          <p:nvPr/>
        </p:nvSpPr>
        <p:spPr>
          <a:xfrm>
            <a:off x="4495800" y="2362200"/>
            <a:ext cx="2687638" cy="1306513"/>
          </a:xfrm>
          <a:custGeom>
            <a:rect b="b" l="l" r="r" t="t"/>
            <a:pathLst>
              <a:path extrusionOk="0" h="1311307" w="1991104">
                <a:moveTo>
                  <a:pt x="0" y="179192"/>
                </a:moveTo>
                <a:cubicBezTo>
                  <a:pt x="874485" y="41306"/>
                  <a:pt x="1748971" y="-96579"/>
                  <a:pt x="1959428" y="92107"/>
                </a:cubicBezTo>
                <a:cubicBezTo>
                  <a:pt x="2169885" y="280793"/>
                  <a:pt x="1262743" y="1311307"/>
                  <a:pt x="1262743" y="1311307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User defined Copy Constructor – </a:t>
            </a:r>
            <a:r>
              <a:rPr i="1" lang="en-US">
                <a:solidFill>
                  <a:srgbClr val="FF0000"/>
                </a:solidFill>
              </a:rPr>
              <a:t>Deep Copy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1388" name="Google Shape;1388;p13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class Student{	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char 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name;	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public: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Student(){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//default constructor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name = new char[12]{0};	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}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Student(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 Student </a:t>
            </a:r>
            <a:r>
              <a:rPr b="1"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s){ //copy constructor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name = </a:t>
            </a: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 char[12]; </a:t>
            </a:r>
            <a:r>
              <a:rPr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//for deep copy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	for (int i = 0; i &lt; 12; i++)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	name[i] = s.name[i];   }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	}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Consolas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9" name="Google Shape;1389;p1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