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  <p:sldMasterId id="214748366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68580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CCCA2F-E3EC-4144-8C5E-18851BA5E2CB}">
  <a:tblStyle styleId="{96CCCA2F-E3EC-4144-8C5E-18851BA5E2C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Roboto-regular.fntdata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Roboto-italic.fntdata"/><Relationship Id="rId23" Type="http://schemas.openxmlformats.org/officeDocument/2006/relationships/slide" Target="slides/slide16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37168" y="2"/>
            <a:ext cx="9181167" cy="6857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>
            <a:off x="648633" y="204227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558716" y="39336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1786" y="5704389"/>
            <a:ext cx="1062970" cy="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83577" y="86783"/>
            <a:ext cx="8153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83577" y="1143000"/>
            <a:ext cx="8153400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632331" y="638688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8300" lvl="2" marL="1371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5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799" y="44449"/>
            <a:ext cx="895349" cy="895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45454"/>
              <a:buNone/>
            </a:pPr>
            <a:r>
              <a:rPr lang="en-US"/>
              <a:t>Aggregation, Composition </a:t>
            </a:r>
            <a:br>
              <a:rPr lang="en-US"/>
            </a:br>
            <a:r>
              <a:rPr lang="en-US"/>
              <a:t>and Association</a:t>
            </a:r>
            <a:br>
              <a:rPr lang="en-US"/>
            </a:b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CS1004 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Relationships between Objects</a:t>
            </a:r>
            <a:endParaRPr/>
          </a:p>
        </p:txBody>
      </p:sp>
      <p:pic>
        <p:nvPicPr>
          <p:cNvPr descr="enter image description here"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19200"/>
            <a:ext cx="5105400" cy="5105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7"/>
          <p:cNvCxnSpPr/>
          <p:nvPr/>
        </p:nvCxnSpPr>
        <p:spPr>
          <a:xfrm>
            <a:off x="1066800" y="1219200"/>
            <a:ext cx="0" cy="480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8" name="Google Shape;198;p27"/>
          <p:cNvSpPr txBox="1"/>
          <p:nvPr/>
        </p:nvSpPr>
        <p:spPr>
          <a:xfrm>
            <a:off x="228600" y="1219200"/>
            <a:ext cx="711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228599" y="5726668"/>
            <a:ext cx="796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 rot="-5400000">
            <a:off x="-258810" y="3434833"/>
            <a:ext cx="2398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 of 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7"/>
          <p:cNvCxnSpPr/>
          <p:nvPr/>
        </p:nvCxnSpPr>
        <p:spPr>
          <a:xfrm>
            <a:off x="5257800" y="3646004"/>
            <a:ext cx="2286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202" name="Google Shape;202;p27"/>
          <p:cNvCxnSpPr/>
          <p:nvPr/>
        </p:nvCxnSpPr>
        <p:spPr>
          <a:xfrm flipH="1" rot="10800000">
            <a:off x="4953000" y="3771900"/>
            <a:ext cx="2590800" cy="1333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03" name="Google Shape;203;p27"/>
          <p:cNvSpPr txBox="1"/>
          <p:nvPr/>
        </p:nvSpPr>
        <p:spPr>
          <a:xfrm>
            <a:off x="7543800" y="3448734"/>
            <a:ext cx="13128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</a:t>
            </a:r>
            <a:r>
              <a:rPr i="1" lang="en-US">
                <a:solidFill>
                  <a:srgbClr val="FF0000"/>
                </a:solidFill>
              </a:rPr>
              <a:t>HAS - A</a:t>
            </a:r>
            <a:r>
              <a:rPr lang="en-US"/>
              <a:t> Relationship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Complex objects can be built </a:t>
            </a:r>
            <a:r>
              <a:rPr lang="en-US"/>
              <a:t>using </a:t>
            </a:r>
            <a:r>
              <a:rPr lang="en-US">
                <a:solidFill>
                  <a:srgbClr val="0070C0"/>
                </a:solidFill>
              </a:rPr>
              <a:t>simpler ones </a:t>
            </a:r>
            <a:r>
              <a:rPr lang="en-US"/>
              <a:t>is called object aggregation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relationship is described using </a:t>
            </a:r>
            <a:r>
              <a:rPr b="1" i="1" lang="en-US">
                <a:solidFill>
                  <a:srgbClr val="FF0000"/>
                </a:solidFill>
              </a:rPr>
              <a:t>HAS - A</a:t>
            </a:r>
            <a:r>
              <a:rPr lang="en-US"/>
              <a:t>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Car – engine, steering wheel, frame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Computer – CPU, motherboard, memory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Book –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Car – Driver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Course – Instructor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8729207" y="6637272"/>
            <a:ext cx="568518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The </a:t>
            </a:r>
            <a:r>
              <a:rPr i="1" lang="en-US">
                <a:solidFill>
                  <a:srgbClr val="FF0000"/>
                </a:solidFill>
              </a:rPr>
              <a:t>HAS - A</a:t>
            </a:r>
            <a:r>
              <a:rPr lang="en-US"/>
              <a:t> Relationship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Complex objects can be built </a:t>
            </a:r>
            <a:r>
              <a:rPr lang="en-US"/>
              <a:t>using </a:t>
            </a:r>
            <a:r>
              <a:rPr lang="en-US">
                <a:solidFill>
                  <a:srgbClr val="0070C0"/>
                </a:solidFill>
              </a:rPr>
              <a:t>simpler ones </a:t>
            </a:r>
            <a:r>
              <a:rPr lang="en-US"/>
              <a:t>is called object aggregation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relationship is described using </a:t>
            </a:r>
            <a:r>
              <a:rPr b="1" i="1" lang="en-US">
                <a:solidFill>
                  <a:srgbClr val="FF0000"/>
                </a:solidFill>
              </a:rPr>
              <a:t>HAS - A</a:t>
            </a:r>
            <a:r>
              <a:rPr lang="en-US"/>
              <a:t> phrase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Car – engine, steering wheel, frame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Computer – CPU, motherboard, memory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Book –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Car – Driver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Course – Instructor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Complex part is called the </a:t>
            </a:r>
            <a:r>
              <a:rPr lang="en-US">
                <a:solidFill>
                  <a:srgbClr val="0070C0"/>
                </a:solidFill>
              </a:rPr>
              <a:t>whole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Simpler object is called the </a:t>
            </a:r>
            <a:r>
              <a:rPr lang="en-US">
                <a:solidFill>
                  <a:srgbClr val="0070C0"/>
                </a:solidFill>
              </a:rPr>
              <a:t>part</a:t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8729207" y="6637272"/>
            <a:ext cx="568518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Types of object aggregation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Composition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Aggregation</a:t>
            </a:r>
            <a:endParaRPr/>
          </a:p>
        </p:txBody>
      </p:sp>
      <p:pic>
        <p:nvPicPr>
          <p:cNvPr descr="UML Association vs Aggregation vs Composition" id="224" name="Google Shape;224;p30"/>
          <p:cNvPicPr preferRelativeResize="0"/>
          <p:nvPr/>
        </p:nvPicPr>
        <p:blipFill rotWithShape="1">
          <a:blip r:embed="rId3">
            <a:alphaModFix/>
          </a:blip>
          <a:srcRect b="0" l="0" r="0" t="9437"/>
          <a:stretch/>
        </p:blipFill>
        <p:spPr>
          <a:xfrm>
            <a:off x="2314575" y="3124200"/>
            <a:ext cx="4743450" cy="320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Composition models “</a:t>
            </a:r>
            <a:r>
              <a:rPr b="1" i="1" lang="en-US">
                <a:solidFill>
                  <a:srgbClr val="0070C0"/>
                </a:solidFill>
              </a:rPr>
              <a:t>part-of</a:t>
            </a:r>
            <a:r>
              <a:rPr lang="en-US"/>
              <a:t>” relationships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relationships are </a:t>
            </a:r>
            <a:r>
              <a:rPr b="1" i="1" lang="en-US">
                <a:solidFill>
                  <a:srgbClr val="0070C0"/>
                </a:solidFill>
              </a:rPr>
              <a:t>part-whole</a:t>
            </a:r>
            <a:r>
              <a:rPr lang="en-US"/>
              <a:t> relationships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Composition is often used to model physical relationships, where one object is physically contained inside another.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Heart is </a:t>
            </a:r>
            <a:r>
              <a:rPr lang="en-US">
                <a:solidFill>
                  <a:srgbClr val="0070C0"/>
                </a:solidFill>
              </a:rPr>
              <a:t>part-of</a:t>
            </a:r>
            <a:r>
              <a:rPr lang="en-US"/>
              <a:t> body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Fish are </a:t>
            </a:r>
            <a:r>
              <a:rPr lang="en-US">
                <a:solidFill>
                  <a:srgbClr val="0070C0"/>
                </a:solidFill>
              </a:rPr>
              <a:t>part-of</a:t>
            </a:r>
            <a:r>
              <a:rPr lang="en-US"/>
              <a:t> the pond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Circle is </a:t>
            </a:r>
            <a:r>
              <a:rPr lang="en-US">
                <a:solidFill>
                  <a:srgbClr val="FF0000"/>
                </a:solidFill>
              </a:rPr>
              <a:t>composed-of</a:t>
            </a:r>
            <a:r>
              <a:rPr lang="en-US"/>
              <a:t> Point / Point is a </a:t>
            </a:r>
            <a:r>
              <a:rPr lang="en-US">
                <a:solidFill>
                  <a:srgbClr val="FF0000"/>
                </a:solidFill>
              </a:rPr>
              <a:t>part-of</a:t>
            </a:r>
            <a:r>
              <a:rPr lang="en-US"/>
              <a:t> Circle</a:t>
            </a:r>
            <a:endParaRPr/>
          </a:p>
        </p:txBody>
      </p:sp>
      <p:grpSp>
        <p:nvGrpSpPr>
          <p:cNvPr id="231" name="Google Shape;231;p31"/>
          <p:cNvGrpSpPr/>
          <p:nvPr/>
        </p:nvGrpSpPr>
        <p:grpSpPr>
          <a:xfrm>
            <a:off x="990600" y="5638800"/>
            <a:ext cx="4419600" cy="533400"/>
            <a:chOff x="576" y="3168"/>
            <a:chExt cx="2784" cy="336"/>
          </a:xfrm>
        </p:grpSpPr>
        <p:sp>
          <p:nvSpPr>
            <p:cNvPr id="232" name="Google Shape;232;p31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Circle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2592" y="3216"/>
              <a:ext cx="76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31"/>
            <p:cNvCxnSpPr/>
            <p:nvPr/>
          </p:nvCxnSpPr>
          <p:spPr>
            <a:xfrm>
              <a:off x="1632" y="3360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5" name="Google Shape;235;p31"/>
            <p:cNvSpPr/>
            <p:nvPr/>
          </p:nvSpPr>
          <p:spPr>
            <a:xfrm>
              <a:off x="1488" y="3288"/>
              <a:ext cx="144" cy="144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1"/>
            <p:cNvSpPr txBox="1"/>
            <p:nvPr/>
          </p:nvSpPr>
          <p:spPr>
            <a:xfrm>
              <a:off x="2304" y="3168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31"/>
          <p:cNvGrpSpPr/>
          <p:nvPr/>
        </p:nvGrpSpPr>
        <p:grpSpPr>
          <a:xfrm>
            <a:off x="6324600" y="5486400"/>
            <a:ext cx="1524000" cy="1066800"/>
            <a:chOff x="3984" y="3216"/>
            <a:chExt cx="960" cy="672"/>
          </a:xfrm>
        </p:grpSpPr>
        <p:sp>
          <p:nvSpPr>
            <p:cNvPr id="238" name="Google Shape;238;p31"/>
            <p:cNvSpPr/>
            <p:nvPr/>
          </p:nvSpPr>
          <p:spPr>
            <a:xfrm>
              <a:off x="3984" y="3216"/>
              <a:ext cx="960" cy="6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080" y="3504"/>
              <a:ext cx="76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4128" y="3216"/>
              <a:ext cx="4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Circle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Engine is a part-of Car (Example)</a:t>
            </a:r>
            <a:endParaRPr/>
          </a:p>
        </p:txBody>
      </p:sp>
      <p:grpSp>
        <p:nvGrpSpPr>
          <p:cNvPr id="246" name="Google Shape;246;p32"/>
          <p:cNvGrpSpPr/>
          <p:nvPr/>
        </p:nvGrpSpPr>
        <p:grpSpPr>
          <a:xfrm>
            <a:off x="7463459" y="1066800"/>
            <a:ext cx="1524000" cy="1066800"/>
            <a:chOff x="3984" y="3216"/>
            <a:chExt cx="960" cy="672"/>
          </a:xfrm>
        </p:grpSpPr>
        <p:sp>
          <p:nvSpPr>
            <p:cNvPr id="247" name="Google Shape;247;p32"/>
            <p:cNvSpPr/>
            <p:nvPr/>
          </p:nvSpPr>
          <p:spPr>
            <a:xfrm>
              <a:off x="3984" y="3216"/>
              <a:ext cx="960" cy="6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4080" y="3504"/>
              <a:ext cx="76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4128" y="3216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0" name="Google Shape;2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" y="1251744"/>
            <a:ext cx="7035841" cy="423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Engine is a part-of Car (Example)</a:t>
            </a:r>
            <a:endParaRPr/>
          </a:p>
        </p:txBody>
      </p:sp>
      <p:grpSp>
        <p:nvGrpSpPr>
          <p:cNvPr id="256" name="Google Shape;256;p33"/>
          <p:cNvGrpSpPr/>
          <p:nvPr/>
        </p:nvGrpSpPr>
        <p:grpSpPr>
          <a:xfrm>
            <a:off x="7463459" y="1066800"/>
            <a:ext cx="1524000" cy="1066800"/>
            <a:chOff x="3984" y="3216"/>
            <a:chExt cx="960" cy="672"/>
          </a:xfrm>
        </p:grpSpPr>
        <p:sp>
          <p:nvSpPr>
            <p:cNvPr id="257" name="Google Shape;257;p33"/>
            <p:cNvSpPr/>
            <p:nvPr/>
          </p:nvSpPr>
          <p:spPr>
            <a:xfrm>
              <a:off x="3984" y="3216"/>
              <a:ext cx="960" cy="67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4080" y="3504"/>
              <a:ext cx="76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4128" y="3216"/>
              <a:ext cx="35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999" y="1251744"/>
            <a:ext cx="7035841" cy="423465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/>
          <p:nvPr/>
        </p:nvSpPr>
        <p:spPr>
          <a:xfrm>
            <a:off x="4347540" y="2971800"/>
            <a:ext cx="4796460" cy="3200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is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composed of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Engine, therefore, the creation and destruction of the Engine object is managed by the 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engine object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 without the Car object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36065" y="228600"/>
            <a:ext cx="39624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//*********Composition Example************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SzPts val="1200"/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//Accounts are a "PART-OF" the Bank    OR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8000"/>
              </a:buClr>
              <a:buSzPts val="1200"/>
              <a:buNone/>
            </a:pP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//Bank is "COMPOSED-OF" Accounts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balance;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accNum;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open(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bal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balance = </a:t>
            </a:r>
            <a:r>
              <a:rPr lang="en-US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bal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getAccNum()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accNum;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getBalance() {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balance;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close()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//some closing code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</p:txBody>
      </p:sp>
      <p:sp>
        <p:nvSpPr>
          <p:cNvPr id="267" name="Google Shape;267;p34"/>
          <p:cNvSpPr txBox="1"/>
          <p:nvPr/>
        </p:nvSpPr>
        <p:spPr>
          <a:xfrm>
            <a:off x="3810000" y="228600"/>
            <a:ext cx="5537093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Bank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//Bank is composed of Accounts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*accounts;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//can also make as Account accounts[100]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int numAccounts;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Bank(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accs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//creation of Account object(s) controlled by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//Bank object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accounts =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Account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accs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numAccounts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OpenAccount(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openingBalance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//Bank object interacts with Account object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accounts[numAccounts].open(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openingBalance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numAccounts++;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getBalance(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accNum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//searches an account in the array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numAccounts;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//Bank interacts with Accounts to get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 // number and balance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accNum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accounts[i].getAccNum())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accounts[i].getBalance();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~Bank()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//destruction of Account object(s) controlled by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//Bank 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//Accounts cannot exist without Bank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delete[]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accounts;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>
            <a:off x="38100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 Properties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57200" y="1143000"/>
            <a:ext cx="8305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whole is </a:t>
            </a:r>
            <a:r>
              <a:rPr lang="en-US">
                <a:solidFill>
                  <a:srgbClr val="0070C0"/>
                </a:solidFill>
              </a:rPr>
              <a:t>composed of </a:t>
            </a:r>
            <a:r>
              <a:rPr lang="en-US"/>
              <a:t>the part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</a:t>
            </a:r>
            <a:r>
              <a:rPr lang="en-US">
                <a:solidFill>
                  <a:srgbClr val="0070C0"/>
                </a:solidFill>
              </a:rPr>
              <a:t>part object </a:t>
            </a:r>
            <a:r>
              <a:rPr lang="en-US"/>
              <a:t>is a </a:t>
            </a:r>
            <a:r>
              <a:rPr b="1" i="1" lang="en-US">
                <a:solidFill>
                  <a:srgbClr val="FF0000"/>
                </a:solidFill>
              </a:rPr>
              <a:t>data member </a:t>
            </a:r>
            <a:r>
              <a:rPr lang="en-US"/>
              <a:t>of the </a:t>
            </a:r>
            <a:r>
              <a:rPr lang="en-US">
                <a:solidFill>
                  <a:srgbClr val="0070C0"/>
                </a:solidFill>
              </a:rPr>
              <a:t>whole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the engine object is a data member of the Car class</a:t>
            </a:r>
            <a:endParaRPr/>
          </a:p>
          <a:p>
            <a:pPr indent="-22479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</a:t>
            </a:r>
            <a:r>
              <a:rPr lang="en-US">
                <a:solidFill>
                  <a:srgbClr val="0070C0"/>
                </a:solidFill>
              </a:rPr>
              <a:t>can only belong to one whole </a:t>
            </a:r>
            <a:r>
              <a:rPr lang="en-US"/>
              <a:t>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a part object can only be a </a:t>
            </a:r>
            <a:r>
              <a:rPr b="1" i="1" lang="en-US">
                <a:solidFill>
                  <a:srgbClr val="FF0000"/>
                </a:solidFill>
              </a:rPr>
              <a:t>data member of a single whole object at one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a heart that is part of one Human cannot be a part of another Human at the same time</a:t>
            </a:r>
            <a:endParaRPr/>
          </a:p>
          <a:p>
            <a:pPr indent="-16764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has </a:t>
            </a:r>
            <a:r>
              <a:rPr lang="en-US">
                <a:solidFill>
                  <a:srgbClr val="0070C0"/>
                </a:solidFill>
              </a:rPr>
              <a:t>its existence managed by the whole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existence of the part object </a:t>
            </a:r>
            <a:r>
              <a:rPr b="1" i="1" lang="en-US">
                <a:solidFill>
                  <a:srgbClr val="FF0000"/>
                </a:solidFill>
              </a:rPr>
              <a:t>is controlled by the whole object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 e.g. the creation and destruction of the engine object is managed by the Car object</a:t>
            </a:r>
            <a:endParaRPr/>
          </a:p>
          <a:p>
            <a:pPr indent="-22479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</a:t>
            </a:r>
            <a:r>
              <a:rPr lang="en-US">
                <a:solidFill>
                  <a:srgbClr val="0070C0"/>
                </a:solidFill>
              </a:rPr>
              <a:t>does not know about the existence </a:t>
            </a:r>
            <a:r>
              <a:rPr lang="en-US"/>
              <a:t>of the whole – </a:t>
            </a:r>
            <a:r>
              <a:rPr b="1" i="1" lang="en-US">
                <a:solidFill>
                  <a:srgbClr val="FF0000"/>
                </a:solidFill>
              </a:rPr>
              <a:t>unidirectional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part object is a data member of the whole class, the part object </a:t>
            </a:r>
            <a:r>
              <a:rPr b="1" i="1" lang="en-US">
                <a:solidFill>
                  <a:srgbClr val="FF0000"/>
                </a:solidFill>
              </a:rPr>
              <a:t>knows nothing about the whole class</a:t>
            </a:r>
            <a:r>
              <a:rPr lang="en-US"/>
              <a:t>, cannot access its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the engine object cannot call functions of Car class but Car can interact with the engine object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 </a:t>
            </a:r>
            <a:endParaRPr/>
          </a:p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52551" y="982133"/>
            <a:ext cx="5173374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Why create a so many classes instead of direct implementation in just a single class?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Car (whole) Engine (part) example</a:t>
            </a:r>
            <a:endParaRPr/>
          </a:p>
          <a:p>
            <a:pPr indent="-342900" lvl="0" marL="3429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Composition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b="1" lang="en-US" sz="1600">
                <a:solidFill>
                  <a:srgbClr val="FF0000"/>
                </a:solidFill>
              </a:rPr>
              <a:t>Each individual class </a:t>
            </a:r>
            <a:r>
              <a:rPr lang="en-US" sz="1600"/>
              <a:t>should be focused on performing </a:t>
            </a:r>
            <a:r>
              <a:rPr b="1" lang="en-US" sz="1600">
                <a:solidFill>
                  <a:srgbClr val="FF0000"/>
                </a:solidFill>
              </a:rPr>
              <a:t>one task </a:t>
            </a:r>
            <a:r>
              <a:rPr lang="en-US" sz="1600"/>
              <a:t>(simple and straight forward)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Each class can be </a:t>
            </a:r>
            <a:r>
              <a:rPr b="1" lang="en-US" sz="1600">
                <a:solidFill>
                  <a:srgbClr val="FF0000"/>
                </a:solidFill>
              </a:rPr>
              <a:t>self-contained</a:t>
            </a:r>
            <a:r>
              <a:rPr lang="en-US" sz="1600"/>
              <a:t>, which makes them </a:t>
            </a:r>
            <a:r>
              <a:rPr b="1" lang="en-US" sz="1600">
                <a:solidFill>
                  <a:srgbClr val="FF0000"/>
                </a:solidFill>
              </a:rPr>
              <a:t>reusable</a:t>
            </a:r>
            <a:r>
              <a:rPr lang="en-US" sz="1600"/>
              <a:t>. </a:t>
            </a:r>
            <a:endParaRPr/>
          </a:p>
          <a:p>
            <a:pPr indent="-285750" lvl="1" marL="742950" rtl="0" algn="l">
              <a:lnSpc>
                <a:spcPct val="16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The </a:t>
            </a:r>
            <a:r>
              <a:rPr b="1" lang="en-US" sz="1600">
                <a:solidFill>
                  <a:srgbClr val="FF0000"/>
                </a:solidFill>
              </a:rPr>
              <a:t>composing class </a:t>
            </a:r>
            <a:r>
              <a:rPr lang="en-US" sz="1600"/>
              <a:t>can focus only on </a:t>
            </a:r>
            <a:r>
              <a:rPr b="1" lang="en-US" sz="1600">
                <a:solidFill>
                  <a:srgbClr val="FF0000"/>
                </a:solidFill>
              </a:rPr>
              <a:t>coordinating the data flow</a:t>
            </a:r>
            <a:r>
              <a:rPr lang="en-US" sz="1600"/>
              <a:t> between the composed classes. </a:t>
            </a: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5173374" y="4014788"/>
            <a:ext cx="3657600" cy="514350"/>
            <a:chOff x="576" y="3216"/>
            <a:chExt cx="2784" cy="288"/>
          </a:xfrm>
        </p:grpSpPr>
        <p:sp>
          <p:nvSpPr>
            <p:cNvPr id="282" name="Google Shape;282;p36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Circle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2592" y="3216"/>
              <a:ext cx="76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" name="Google Shape;284;p36"/>
            <p:cNvCxnSpPr/>
            <p:nvPr/>
          </p:nvCxnSpPr>
          <p:spPr>
            <a:xfrm>
              <a:off x="1632" y="3360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5" name="Google Shape;285;p36"/>
            <p:cNvSpPr/>
            <p:nvPr/>
          </p:nvSpPr>
          <p:spPr>
            <a:xfrm>
              <a:off x="1488" y="3288"/>
              <a:ext cx="232" cy="144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36"/>
          <p:cNvGrpSpPr/>
          <p:nvPr/>
        </p:nvGrpSpPr>
        <p:grpSpPr>
          <a:xfrm>
            <a:off x="5028780" y="1533525"/>
            <a:ext cx="3962820" cy="2100263"/>
            <a:chOff x="147" y="3216"/>
            <a:chExt cx="3371" cy="1176"/>
          </a:xfrm>
        </p:grpSpPr>
        <p:sp>
          <p:nvSpPr>
            <p:cNvPr id="287" name="Google Shape;287;p36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2520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36"/>
            <p:cNvCxnSpPr/>
            <p:nvPr/>
          </p:nvCxnSpPr>
          <p:spPr>
            <a:xfrm>
              <a:off x="1474" y="3360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90" name="Google Shape;290;p36"/>
            <p:cNvSpPr/>
            <p:nvPr/>
          </p:nvSpPr>
          <p:spPr>
            <a:xfrm>
              <a:off x="2295" y="3303"/>
              <a:ext cx="232" cy="144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147" y="3648"/>
              <a:ext cx="201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PerformanceHistory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2880" y="3504"/>
              <a:ext cx="232" cy="144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36"/>
            <p:cNvCxnSpPr>
              <a:stCxn id="291" idx="3"/>
            </p:cNvCxnSpPr>
            <p:nvPr/>
          </p:nvCxnSpPr>
          <p:spPr>
            <a:xfrm>
              <a:off x="2157" y="3792"/>
              <a:ext cx="900" cy="600"/>
            </a:xfrm>
            <a:prstGeom prst="bentConnector3">
              <a:avLst>
                <a:gd fmla="val -69906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Identifying objects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Entities in the </a:t>
            </a:r>
            <a:r>
              <a:rPr lang="en-US">
                <a:solidFill>
                  <a:srgbClr val="0070C0"/>
                </a:solidFill>
              </a:rPr>
              <a:t>real world </a:t>
            </a:r>
            <a:r>
              <a:rPr lang="en-US"/>
              <a:t>consist of </a:t>
            </a:r>
            <a:r>
              <a:rPr lang="en-US">
                <a:solidFill>
                  <a:srgbClr val="0070C0"/>
                </a:solidFill>
              </a:rPr>
              <a:t>attributes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behaviors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motivation for using OOP was that it represents </a:t>
            </a:r>
            <a:r>
              <a:rPr lang="en-US">
                <a:solidFill>
                  <a:srgbClr val="0070C0"/>
                </a:solidFill>
              </a:rPr>
              <a:t>real world entities better than structured programming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to identify objects / classes in the real world?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6829440" y="3429000"/>
            <a:ext cx="222379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Car, Body, Steering wheel, tires, engine,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524000" y="3567499"/>
            <a:ext cx="26046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Plant, Flower, Leaves,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Sunlight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24299" l="5555" r="4249" t="35851"/>
          <a:stretch/>
        </p:blipFill>
        <p:spPr>
          <a:xfrm>
            <a:off x="4291382" y="4822314"/>
            <a:ext cx="4395418" cy="194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27799" l="0" r="0" t="1675"/>
          <a:stretch/>
        </p:blipFill>
        <p:spPr>
          <a:xfrm>
            <a:off x="90764" y="4424254"/>
            <a:ext cx="3379915" cy="239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 down into simpler classes or directly implement everything in one class?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One class one task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300" name="Google Shape;300;p37"/>
          <p:cNvGrpSpPr/>
          <p:nvPr/>
        </p:nvGrpSpPr>
        <p:grpSpPr>
          <a:xfrm>
            <a:off x="2286000" y="4191000"/>
            <a:ext cx="4267200" cy="1285875"/>
            <a:chOff x="270" y="3216"/>
            <a:chExt cx="3248" cy="720"/>
          </a:xfrm>
        </p:grpSpPr>
        <p:sp>
          <p:nvSpPr>
            <p:cNvPr id="301" name="Google Shape;301;p37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520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270" y="3648"/>
              <a:ext cx="174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PerformanceHistory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Break down into simpler classes or directly implement everything in one class?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One class one task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310" name="Google Shape;310;p38"/>
          <p:cNvGrpSpPr/>
          <p:nvPr/>
        </p:nvGrpSpPr>
        <p:grpSpPr>
          <a:xfrm>
            <a:off x="2286000" y="4191000"/>
            <a:ext cx="4267200" cy="1285875"/>
            <a:chOff x="270" y="3216"/>
            <a:chExt cx="3248" cy="720"/>
          </a:xfrm>
        </p:grpSpPr>
        <p:sp>
          <p:nvSpPr>
            <p:cNvPr id="311" name="Google Shape;311;p38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520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38"/>
            <p:cNvCxnSpPr/>
            <p:nvPr/>
          </p:nvCxnSpPr>
          <p:spPr>
            <a:xfrm>
              <a:off x="1474" y="3360"/>
              <a:ext cx="96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14" name="Google Shape;314;p38"/>
            <p:cNvSpPr/>
            <p:nvPr/>
          </p:nvSpPr>
          <p:spPr>
            <a:xfrm>
              <a:off x="2300" y="3288"/>
              <a:ext cx="232" cy="144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70" y="3648"/>
              <a:ext cx="1740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PerformanceHistory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880" y="3504"/>
              <a:ext cx="232" cy="144"/>
            </a:xfrm>
            <a:prstGeom prst="diamond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38"/>
            <p:cNvCxnSpPr/>
            <p:nvPr/>
          </p:nvCxnSpPr>
          <p:spPr>
            <a:xfrm flipH="1" rot="10800000">
              <a:off x="2003" y="3520"/>
              <a:ext cx="1009" cy="288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Aggregation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aggregation is also a part-whole relationship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models </a:t>
            </a:r>
            <a:r>
              <a:rPr b="1" i="1" lang="en-US">
                <a:solidFill>
                  <a:srgbClr val="FF0000"/>
                </a:solidFill>
              </a:rPr>
              <a:t>HAS-A</a:t>
            </a:r>
            <a:r>
              <a:rPr lang="en-US"/>
              <a:t> relationship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Similarities to composition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</a:t>
            </a:r>
            <a:r>
              <a:rPr lang="en-US">
                <a:solidFill>
                  <a:srgbClr val="0070C0"/>
                </a:solidFill>
              </a:rPr>
              <a:t>parts are contained within the whole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It is also a </a:t>
            </a:r>
            <a:r>
              <a:rPr lang="en-US">
                <a:solidFill>
                  <a:srgbClr val="0070C0"/>
                </a:solidFill>
              </a:rPr>
              <a:t>unidirectional relationship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Unlike composition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Whole is </a:t>
            </a:r>
            <a:r>
              <a:rPr lang="en-US">
                <a:solidFill>
                  <a:srgbClr val="0070C0"/>
                </a:solidFill>
              </a:rPr>
              <a:t>not responsible for the existence and lifespan </a:t>
            </a:r>
            <a:r>
              <a:rPr lang="en-US"/>
              <a:t>of the parts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Parts can belong to </a:t>
            </a:r>
            <a:r>
              <a:rPr b="1" i="1" lang="en-US">
                <a:solidFill>
                  <a:srgbClr val="FF0000"/>
                </a:solidFill>
              </a:rPr>
              <a:t>more than one object at a time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type="title"/>
          </p:nvPr>
        </p:nvSpPr>
        <p:spPr>
          <a:xfrm>
            <a:off x="304800" y="7566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Aggregation</a:t>
            </a:r>
            <a:endParaRPr/>
          </a:p>
        </p:txBody>
      </p:sp>
      <p:sp>
        <p:nvSpPr>
          <p:cNvPr id="329" name="Google Shape;329;p40"/>
          <p:cNvSpPr txBox="1"/>
          <p:nvPr>
            <p:ph idx="1" type="body"/>
          </p:nvPr>
        </p:nvSpPr>
        <p:spPr>
          <a:xfrm>
            <a:off x="304800" y="2667000"/>
            <a:ext cx="419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Every person has an address.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One address can belong to more than one person at a time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Address existed before the person starting living at the address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Whole knows of existence (person knows)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Part doesn’t know about the whole</a:t>
            </a:r>
            <a:endParaRPr/>
          </a:p>
        </p:txBody>
      </p:sp>
      <p:sp>
        <p:nvSpPr>
          <p:cNvPr id="330" name="Google Shape;330;p40"/>
          <p:cNvSpPr txBox="1"/>
          <p:nvPr>
            <p:ph idx="2" type="body"/>
          </p:nvPr>
        </p:nvSpPr>
        <p:spPr>
          <a:xfrm>
            <a:off x="4495800" y="2676593"/>
            <a:ext cx="4343400" cy="402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address is part of the person.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Address belongs to a Person, 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same address can belong to other people as well.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Person is not responsible for the creation or destruction of the address.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Whole knows about existence</a:t>
            </a:r>
            <a:endParaRPr/>
          </a:p>
          <a:p>
            <a:pPr indent="-342900" lvl="0" marL="34290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Part doesn’t know about the whole</a:t>
            </a:r>
            <a:endParaRPr/>
          </a:p>
        </p:txBody>
      </p:sp>
      <p:grpSp>
        <p:nvGrpSpPr>
          <p:cNvPr id="331" name="Google Shape;331;p40"/>
          <p:cNvGrpSpPr/>
          <p:nvPr/>
        </p:nvGrpSpPr>
        <p:grpSpPr>
          <a:xfrm>
            <a:off x="2691305" y="1228258"/>
            <a:ext cx="3608990" cy="514350"/>
            <a:chOff x="576" y="3216"/>
            <a:chExt cx="2969" cy="288"/>
          </a:xfrm>
        </p:grpSpPr>
        <p:sp>
          <p:nvSpPr>
            <p:cNvPr id="332" name="Google Shape;332;p40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40"/>
            <p:cNvCxnSpPr/>
            <p:nvPr/>
          </p:nvCxnSpPr>
          <p:spPr>
            <a:xfrm rot="10800000">
              <a:off x="1488" y="3368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5" name="Google Shape;335;p40"/>
            <p:cNvSpPr/>
            <p:nvPr/>
          </p:nvSpPr>
          <p:spPr>
            <a:xfrm>
              <a:off x="2304" y="3296"/>
              <a:ext cx="232" cy="144"/>
            </a:xfrm>
            <a:prstGeom prst="diamond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40"/>
          <p:cNvSpPr txBox="1"/>
          <p:nvPr/>
        </p:nvSpPr>
        <p:spPr>
          <a:xfrm>
            <a:off x="1506193" y="2329934"/>
            <a:ext cx="1409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Singular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6018880" y="2329934"/>
            <a:ext cx="2046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Multiplicative parts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Person has an Address - Example</a:t>
            </a:r>
            <a:endParaRPr/>
          </a:p>
        </p:txBody>
      </p:sp>
      <p:grpSp>
        <p:nvGrpSpPr>
          <p:cNvPr id="343" name="Google Shape;343;p41"/>
          <p:cNvGrpSpPr/>
          <p:nvPr/>
        </p:nvGrpSpPr>
        <p:grpSpPr>
          <a:xfrm>
            <a:off x="380999" y="1371600"/>
            <a:ext cx="8466662" cy="3810000"/>
            <a:chOff x="380999" y="1447800"/>
            <a:chExt cx="8466662" cy="3810000"/>
          </a:xfrm>
        </p:grpSpPr>
        <p:pic>
          <p:nvPicPr>
            <p:cNvPr id="344" name="Google Shape;344;p41"/>
            <p:cNvPicPr preferRelativeResize="0"/>
            <p:nvPr/>
          </p:nvPicPr>
          <p:blipFill rotWithShape="1">
            <a:blip r:embed="rId3">
              <a:alphaModFix/>
            </a:blip>
            <a:srcRect b="0" l="0" r="40181" t="0"/>
            <a:stretch/>
          </p:blipFill>
          <p:spPr>
            <a:xfrm>
              <a:off x="381000" y="1447800"/>
              <a:ext cx="8466661" cy="3320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0999" y="4876800"/>
              <a:ext cx="563217" cy="381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91" y="1627740"/>
            <a:ext cx="8946684" cy="423966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Person has an Address - Example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057861" cy="367864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3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Person has an Address - Example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487133" y="304800"/>
            <a:ext cx="8169733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//*********Aggregation Example************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//Person is "HAS-A" Address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h_num;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st_num;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sector;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city;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Address(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hnum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stnum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sector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 Address Constructor called"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h_num =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hnum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st_num =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stnum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-&gt;sector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sector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-&gt;city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display()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"House #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h_num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", Street #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st_num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", Sector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sector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City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city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~Address()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 Address Destructor called"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685800" y="76200"/>
            <a:ext cx="7239000" cy="7029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//const to prevent changes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 add;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//can also do Address *add;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Person(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):add(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//initializer list used because const reference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-&gt;name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 Person Constructor called"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displayPerson()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"Name: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"Address 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add.display();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~Person()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 Person Destructor called"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   };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a1(20, 16,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"Some Sector"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"Some City"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 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p1(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"SomeName"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a1);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//created in this scope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p1.displayPerson();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//Person p1 destroyed here, a1 still exists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a1.display();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Aggregation Properties</a:t>
            </a:r>
            <a:endParaRPr/>
          </a:p>
        </p:txBody>
      </p:sp>
      <p:sp>
        <p:nvSpPr>
          <p:cNvPr id="373" name="Google Shape;373;p46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is </a:t>
            </a:r>
            <a:r>
              <a:rPr lang="en-US">
                <a:solidFill>
                  <a:srgbClr val="0070C0"/>
                </a:solidFill>
              </a:rPr>
              <a:t>part of</a:t>
            </a:r>
            <a:r>
              <a:rPr lang="en-US"/>
              <a:t> the whole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part object is a </a:t>
            </a:r>
            <a:r>
              <a:rPr b="1" i="1" lang="en-US">
                <a:solidFill>
                  <a:srgbClr val="FF0000"/>
                </a:solidFill>
              </a:rPr>
              <a:t>data member </a:t>
            </a:r>
            <a:r>
              <a:rPr lang="en-US"/>
              <a:t>of the whole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a Patient object is a data member of the Doctor class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can belong to </a:t>
            </a:r>
            <a:r>
              <a:rPr lang="en-US">
                <a:solidFill>
                  <a:srgbClr val="0070C0"/>
                </a:solidFill>
              </a:rPr>
              <a:t>more than one </a:t>
            </a:r>
            <a:r>
              <a:rPr lang="en-US"/>
              <a:t>wholes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part object can be </a:t>
            </a:r>
            <a:r>
              <a:rPr b="1" i="1" lang="en-US">
                <a:solidFill>
                  <a:srgbClr val="FF0000"/>
                </a:solidFill>
              </a:rPr>
              <a:t>a data member of multiple whole objects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a single Patient object can be a part of multiple doctor objects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</a:t>
            </a:r>
            <a:r>
              <a:rPr lang="en-US">
                <a:solidFill>
                  <a:srgbClr val="0070C0"/>
                </a:solidFill>
              </a:rPr>
              <a:t>does not have its existence managed </a:t>
            </a:r>
            <a:r>
              <a:rPr lang="en-US"/>
              <a:t>by the whole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 the creation and destruction of the part is </a:t>
            </a:r>
            <a:r>
              <a:rPr b="1" i="1" lang="en-US">
                <a:solidFill>
                  <a:srgbClr val="FF0000"/>
                </a:solidFill>
              </a:rPr>
              <a:t>not done by the whole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e.g. the doctor will not create or destroy patient objects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part does </a:t>
            </a:r>
            <a:r>
              <a:rPr lang="en-US">
                <a:solidFill>
                  <a:srgbClr val="0070C0"/>
                </a:solidFill>
              </a:rPr>
              <a:t>not know about the existence </a:t>
            </a:r>
            <a:r>
              <a:rPr lang="en-US"/>
              <a:t>of the whole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Identifying objects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4953000" y="2590800"/>
            <a:ext cx="392352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 Study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(Parking lot)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parking lot is an open area designated for parking cars. We will design a parking lot where a certain number of cars can be parked for a certain amount of time. Each parking slot can have a single vehicle/car parked in it.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6" y="1738312"/>
            <a:ext cx="44958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Implementing aggregation VS composition</a:t>
            </a:r>
            <a:endParaRPr/>
          </a:p>
        </p:txBody>
      </p:sp>
      <p:sp>
        <p:nvSpPr>
          <p:cNvPr id="379" name="Google Shape;379;p47"/>
          <p:cNvSpPr txBox="1"/>
          <p:nvPr>
            <p:ph idx="1" type="body"/>
          </p:nvPr>
        </p:nvSpPr>
        <p:spPr>
          <a:xfrm>
            <a:off x="152400" y="1600200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 u="sng"/>
              <a:t>Aggregation</a:t>
            </a:r>
            <a:endParaRPr/>
          </a:p>
          <a:p>
            <a:pPr indent="-285750" lvl="1" marL="74295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b="1" lang="en-US" sz="1600">
                <a:solidFill>
                  <a:srgbClr val="FF0000"/>
                </a:solidFill>
              </a:rPr>
              <a:t>Parts</a:t>
            </a:r>
            <a:r>
              <a:rPr lang="en-US" sz="1600"/>
              <a:t> are </a:t>
            </a:r>
            <a:r>
              <a:rPr b="1" lang="en-US" sz="1600">
                <a:solidFill>
                  <a:srgbClr val="FF0000"/>
                </a:solidFill>
              </a:rPr>
              <a:t>added</a:t>
            </a:r>
            <a:r>
              <a:rPr lang="en-US" sz="1600"/>
              <a:t> as </a:t>
            </a:r>
            <a:r>
              <a:rPr b="1" lang="en-US" sz="1600">
                <a:solidFill>
                  <a:srgbClr val="FF0000"/>
                </a:solidFill>
              </a:rPr>
              <a:t>references</a:t>
            </a:r>
            <a:r>
              <a:rPr lang="en-US" sz="1600"/>
              <a:t> or </a:t>
            </a:r>
            <a:r>
              <a:rPr b="1" lang="en-US" sz="1600">
                <a:solidFill>
                  <a:srgbClr val="FF0000"/>
                </a:solidFill>
              </a:rPr>
              <a:t>pointers</a:t>
            </a:r>
            <a:endParaRPr/>
          </a:p>
          <a:p>
            <a:pPr indent="-285750" lvl="1" marL="74295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b="1" lang="en-US" sz="1600">
                <a:solidFill>
                  <a:srgbClr val="FF0000"/>
                </a:solidFill>
              </a:rPr>
              <a:t>Whole</a:t>
            </a:r>
            <a:r>
              <a:rPr lang="en-US" sz="1600"/>
              <a:t> is </a:t>
            </a:r>
            <a:r>
              <a:rPr b="1" lang="en-US" sz="1600">
                <a:solidFill>
                  <a:srgbClr val="FF0000"/>
                </a:solidFill>
              </a:rPr>
              <a:t>not responsible </a:t>
            </a:r>
            <a:r>
              <a:rPr lang="en-US" sz="1600"/>
              <a:t>for creation and deletion</a:t>
            </a:r>
            <a:endParaRPr/>
          </a:p>
          <a:p>
            <a:pPr indent="-285750" lvl="1" marL="74295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Whole takes the objects it is going to point to as: </a:t>
            </a:r>
            <a:endParaRPr/>
          </a:p>
          <a:p>
            <a:pPr indent="0" lvl="2" marL="85725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1) </a:t>
            </a:r>
            <a:r>
              <a:rPr b="1" lang="en-US" sz="1600">
                <a:solidFill>
                  <a:srgbClr val="FF0000"/>
                </a:solidFill>
              </a:rPr>
              <a:t>constructor parameters</a:t>
            </a:r>
            <a:r>
              <a:rPr lang="en-US" sz="1600"/>
              <a:t>; </a:t>
            </a:r>
            <a:endParaRPr/>
          </a:p>
          <a:p>
            <a:pPr indent="0" lvl="2" marL="85725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2) </a:t>
            </a:r>
            <a:r>
              <a:rPr b="1" lang="en-US" sz="1600">
                <a:solidFill>
                  <a:srgbClr val="FF0000"/>
                </a:solidFill>
              </a:rPr>
              <a:t>parts are added later via access functions like setters</a:t>
            </a:r>
            <a:endParaRPr/>
          </a:p>
          <a:p>
            <a:pPr indent="-285750" lvl="1" marL="74295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Parts exists </a:t>
            </a:r>
            <a:r>
              <a:rPr b="1" lang="en-US" sz="1600">
                <a:solidFill>
                  <a:srgbClr val="FF0000"/>
                </a:solidFill>
              </a:rPr>
              <a:t>outside the scope </a:t>
            </a:r>
            <a:r>
              <a:rPr lang="en-US" sz="1600"/>
              <a:t>of whole</a:t>
            </a:r>
            <a:endParaRPr/>
          </a:p>
          <a:p>
            <a:pPr indent="-215900" lvl="0" marL="342900" rtl="0" algn="l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80" name="Google Shape;380;p47"/>
          <p:cNvSpPr txBox="1"/>
          <p:nvPr>
            <p:ph idx="2" type="body"/>
          </p:nvPr>
        </p:nvSpPr>
        <p:spPr>
          <a:xfrm>
            <a:off x="4495800" y="1600200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 u="sng"/>
              <a:t>Composition</a:t>
            </a:r>
            <a:endParaRPr/>
          </a:p>
          <a:p>
            <a:pPr indent="-285750" lvl="1" marL="74295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b="1" lang="en-US" sz="1600">
                <a:solidFill>
                  <a:srgbClr val="FF0000"/>
                </a:solidFill>
              </a:rPr>
              <a:t>Parts</a:t>
            </a:r>
            <a:r>
              <a:rPr lang="en-US" sz="1600"/>
              <a:t> are </a:t>
            </a:r>
            <a:r>
              <a:rPr b="1" lang="en-US" sz="1600">
                <a:solidFill>
                  <a:srgbClr val="FF0000"/>
                </a:solidFill>
              </a:rPr>
              <a:t>added</a:t>
            </a:r>
            <a:r>
              <a:rPr lang="en-US" sz="1600"/>
              <a:t> as </a:t>
            </a:r>
            <a:r>
              <a:rPr b="1" lang="en-US" sz="1600">
                <a:solidFill>
                  <a:srgbClr val="FF0000"/>
                </a:solidFill>
              </a:rPr>
              <a:t>normal variables </a:t>
            </a:r>
            <a:r>
              <a:rPr lang="en-US" sz="1600"/>
              <a:t>(or pointers)</a:t>
            </a:r>
            <a:endParaRPr/>
          </a:p>
          <a:p>
            <a:pPr indent="-285750" lvl="1" marL="74295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Char char="–"/>
            </a:pPr>
            <a:r>
              <a:rPr b="1" lang="en-US" sz="1600">
                <a:solidFill>
                  <a:srgbClr val="FF0000"/>
                </a:solidFill>
              </a:rPr>
              <a:t>Whole</a:t>
            </a:r>
            <a:r>
              <a:rPr lang="en-US" sz="1600"/>
              <a:t> is </a:t>
            </a:r>
            <a:r>
              <a:rPr b="1" lang="en-US" sz="1600">
                <a:solidFill>
                  <a:srgbClr val="FF0000"/>
                </a:solidFill>
              </a:rPr>
              <a:t>responsible</a:t>
            </a:r>
            <a:r>
              <a:rPr lang="en-US" sz="1600"/>
              <a:t> for </a:t>
            </a:r>
            <a:r>
              <a:rPr b="1" lang="en-US" sz="1600">
                <a:solidFill>
                  <a:srgbClr val="FF0000"/>
                </a:solidFill>
              </a:rPr>
              <a:t>creation</a:t>
            </a:r>
            <a:r>
              <a:rPr lang="en-US" sz="1600"/>
              <a:t> and </a:t>
            </a:r>
            <a:r>
              <a:rPr b="1" lang="en-US" sz="1600">
                <a:solidFill>
                  <a:srgbClr val="FF0000"/>
                </a:solidFill>
              </a:rPr>
              <a:t>deletion</a:t>
            </a:r>
            <a:endParaRPr/>
          </a:p>
          <a:p>
            <a:pPr indent="-184150" lvl="1" marL="742950" rtl="0" algn="l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8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Examples</a:t>
            </a:r>
            <a:endParaRPr/>
          </a:p>
        </p:txBody>
      </p:sp>
      <p:cxnSp>
        <p:nvCxnSpPr>
          <p:cNvPr id="386" name="Google Shape;386;p48"/>
          <p:cNvCxnSpPr/>
          <p:nvPr/>
        </p:nvCxnSpPr>
        <p:spPr>
          <a:xfrm rot="10800000">
            <a:off x="2729948" y="3495675"/>
            <a:ext cx="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87" name="Google Shape;387;p48"/>
          <p:cNvSpPr txBox="1"/>
          <p:nvPr/>
        </p:nvSpPr>
        <p:spPr>
          <a:xfrm>
            <a:off x="1321904" y="4181475"/>
            <a:ext cx="2806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Creation done in side whole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792" y="1297334"/>
            <a:ext cx="3505200" cy="523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371599"/>
            <a:ext cx="5105400" cy="552047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8"/>
          <p:cNvSpPr/>
          <p:nvPr/>
        </p:nvSpPr>
        <p:spPr>
          <a:xfrm>
            <a:off x="2213468" y="432766"/>
            <a:ext cx="771939" cy="110296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8"/>
          <p:cNvSpPr txBox="1"/>
          <p:nvPr/>
        </p:nvSpPr>
        <p:spPr>
          <a:xfrm>
            <a:off x="2725333" y="753416"/>
            <a:ext cx="21717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6952422" y="432766"/>
            <a:ext cx="771939" cy="110296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8"/>
          <p:cNvSpPr txBox="1"/>
          <p:nvPr/>
        </p:nvSpPr>
        <p:spPr>
          <a:xfrm>
            <a:off x="7524125" y="745604"/>
            <a:ext cx="17289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Association</a:t>
            </a:r>
            <a:endParaRPr/>
          </a:p>
        </p:txBody>
      </p:sp>
      <p:sp>
        <p:nvSpPr>
          <p:cNvPr id="399" name="Google Shape;399;p49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weak</a:t>
            </a:r>
            <a:r>
              <a:rPr lang="en-US"/>
              <a:t> of relationship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Two otherwise unrelated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is </a:t>
            </a:r>
            <a:r>
              <a:rPr lang="en-US">
                <a:solidFill>
                  <a:srgbClr val="0070C0"/>
                </a:solidFill>
              </a:rPr>
              <a:t>no implied whole/part relationship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Models a </a:t>
            </a:r>
            <a:r>
              <a:rPr lang="en-US">
                <a:solidFill>
                  <a:srgbClr val="0070C0"/>
                </a:solidFill>
              </a:rPr>
              <a:t>uses - a</a:t>
            </a:r>
            <a:r>
              <a:rPr lang="en-US"/>
              <a:t> relationship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00" name="Google Shape;400;p49"/>
          <p:cNvSpPr/>
          <p:nvPr/>
        </p:nvSpPr>
        <p:spPr>
          <a:xfrm>
            <a:off x="8729207" y="6637272"/>
            <a:ext cx="568518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Association</a:t>
            </a:r>
            <a:endParaRPr/>
          </a:p>
        </p:txBody>
      </p:sp>
      <p:graphicFrame>
        <p:nvGraphicFramePr>
          <p:cNvPr id="406" name="Google Shape;406;p50"/>
          <p:cNvGraphicFramePr/>
          <p:nvPr/>
        </p:nvGraphicFramePr>
        <p:xfrm>
          <a:off x="228599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{96CCCA2F-E3EC-4144-8C5E-18851BA5E2CB}</a:tableStyleId>
              </a:tblPr>
              <a:tblGrid>
                <a:gridCol w="2679100"/>
                <a:gridCol w="2883500"/>
                <a:gridCol w="3124200"/>
              </a:tblGrid>
              <a:tr h="15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Composition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Aggregation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Association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8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Whole/Part relationship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Whole/Part relationship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Associated object is unrelated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Associated object can belong to only </a:t>
                      </a: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one object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Associated object can belong to multiple objects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Associated object can belong to multiple objects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1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Unidirectional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Unidirectional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Usually Bidirectional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7" name="Google Shape;407;p50"/>
          <p:cNvSpPr/>
          <p:nvPr/>
        </p:nvSpPr>
        <p:spPr>
          <a:xfrm>
            <a:off x="8729207" y="6637272"/>
            <a:ext cx="568518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Association</a:t>
            </a:r>
            <a:endParaRPr/>
          </a:p>
        </p:txBody>
      </p:sp>
      <p:sp>
        <p:nvSpPr>
          <p:cNvPr id="413" name="Google Shape;413;p51"/>
          <p:cNvSpPr txBox="1"/>
          <p:nvPr/>
        </p:nvSpPr>
        <p:spPr>
          <a:xfrm>
            <a:off x="289775" y="1981200"/>
            <a:ext cx="4191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teacher clearly has a relationship with his students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vice versa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not a part/whole (object composition) 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teacher can teach many students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student can study from many teachers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Neither of the object’s lifespans are tied to the other.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Bidirectional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1"/>
          <p:cNvSpPr txBox="1"/>
          <p:nvPr/>
        </p:nvSpPr>
        <p:spPr>
          <a:xfrm>
            <a:off x="4495800" y="1981200"/>
            <a:ext cx="434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student has a relationship with the route 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not a part/whole relationship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students can be on a certain route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Neither of the object’s lifespans are tied to the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Bidirectional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51"/>
          <p:cNvGrpSpPr/>
          <p:nvPr/>
        </p:nvGrpSpPr>
        <p:grpSpPr>
          <a:xfrm>
            <a:off x="381000" y="1219200"/>
            <a:ext cx="3608990" cy="514350"/>
            <a:chOff x="576" y="3216"/>
            <a:chExt cx="2969" cy="288"/>
          </a:xfrm>
        </p:grpSpPr>
        <p:sp>
          <p:nvSpPr>
            <p:cNvPr id="416" name="Google Shape;416;p51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Faculty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8" name="Google Shape;418;p51"/>
            <p:cNvCxnSpPr/>
            <p:nvPr/>
          </p:nvCxnSpPr>
          <p:spPr>
            <a:xfrm rot="10800000">
              <a:off x="1488" y="3368"/>
              <a:ext cx="105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9" name="Google Shape;419;p51"/>
          <p:cNvGrpSpPr/>
          <p:nvPr/>
        </p:nvGrpSpPr>
        <p:grpSpPr>
          <a:xfrm>
            <a:off x="4724400" y="1244556"/>
            <a:ext cx="3608990" cy="514350"/>
            <a:chOff x="576" y="3216"/>
            <a:chExt cx="2969" cy="288"/>
          </a:xfrm>
        </p:grpSpPr>
        <p:sp>
          <p:nvSpPr>
            <p:cNvPr id="420" name="Google Shape;420;p51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2" name="Google Shape;422;p51"/>
            <p:cNvCxnSpPr/>
            <p:nvPr/>
          </p:nvCxnSpPr>
          <p:spPr>
            <a:xfrm rot="10800000">
              <a:off x="1488" y="3368"/>
              <a:ext cx="105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Implementing Association</a:t>
            </a:r>
            <a:endParaRPr/>
          </a:p>
        </p:txBody>
      </p:sp>
      <p:sp>
        <p:nvSpPr>
          <p:cNvPr id="428" name="Google Shape;428;p52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Associations are a broad type of relationship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can be implemented in </a:t>
            </a:r>
            <a:r>
              <a:rPr lang="en-US">
                <a:solidFill>
                  <a:srgbClr val="0070C0"/>
                </a:solidFill>
              </a:rPr>
              <a:t>many different ways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Association implemented using pointers</a:t>
            </a:r>
            <a:endParaRPr/>
          </a:p>
        </p:txBody>
      </p:sp>
      <p:pic>
        <p:nvPicPr>
          <p:cNvPr id="429" name="Google Shape;42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300" y="3027795"/>
            <a:ext cx="4118934" cy="292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957" y="2974800"/>
            <a:ext cx="3953648" cy="297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type="title"/>
          </p:nvPr>
        </p:nvSpPr>
        <p:spPr>
          <a:xfrm>
            <a:off x="304801" y="84667"/>
            <a:ext cx="8854223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Composition vs Aggregation vs Association</a:t>
            </a:r>
            <a:endParaRPr/>
          </a:p>
        </p:txBody>
      </p:sp>
      <p:graphicFrame>
        <p:nvGraphicFramePr>
          <p:cNvPr id="436" name="Google Shape;436;p53"/>
          <p:cNvGraphicFramePr/>
          <p:nvPr/>
        </p:nvGraphicFramePr>
        <p:xfrm>
          <a:off x="304801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{96CCCA2F-E3EC-4144-8C5E-18851BA5E2CB}</a:tableStyleId>
              </a:tblPr>
              <a:tblGrid>
                <a:gridCol w="2164450"/>
                <a:gridCol w="2164450"/>
                <a:gridCol w="2164450"/>
                <a:gridCol w="21644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Property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Composition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Aggregation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Association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Relationship type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Whole/part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Whole/part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Otherwise unrelated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Members can belong to multiple classes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Members existence managed by class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Directionality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Unidirectional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Unidirectional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Unidirectional or bidirectional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Relationship verb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Part-of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Has-a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Uses-a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76200" marL="76200" anchor="ctr"/>
                </a:tc>
              </a:tr>
            </a:tbl>
          </a:graphicData>
        </a:graphic>
      </p:graphicFrame>
      <p:grpSp>
        <p:nvGrpSpPr>
          <p:cNvPr id="437" name="Google Shape;437;p53"/>
          <p:cNvGrpSpPr/>
          <p:nvPr/>
        </p:nvGrpSpPr>
        <p:grpSpPr>
          <a:xfrm>
            <a:off x="228600" y="4349506"/>
            <a:ext cx="3608990" cy="514350"/>
            <a:chOff x="576" y="3216"/>
            <a:chExt cx="2969" cy="288"/>
          </a:xfrm>
        </p:grpSpPr>
        <p:sp>
          <p:nvSpPr>
            <p:cNvPr id="438" name="Google Shape;438;p53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3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53"/>
            <p:cNvCxnSpPr/>
            <p:nvPr/>
          </p:nvCxnSpPr>
          <p:spPr>
            <a:xfrm rot="10800000">
              <a:off x="1488" y="3368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41" name="Google Shape;441;p53"/>
            <p:cNvSpPr/>
            <p:nvPr/>
          </p:nvSpPr>
          <p:spPr>
            <a:xfrm>
              <a:off x="2304" y="3296"/>
              <a:ext cx="232" cy="144"/>
            </a:xfrm>
            <a:prstGeom prst="diamond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53"/>
          <p:cNvGrpSpPr/>
          <p:nvPr/>
        </p:nvGrpSpPr>
        <p:grpSpPr>
          <a:xfrm>
            <a:off x="5334000" y="6319905"/>
            <a:ext cx="3608990" cy="514350"/>
            <a:chOff x="576" y="3216"/>
            <a:chExt cx="2969" cy="288"/>
          </a:xfrm>
        </p:grpSpPr>
        <p:sp>
          <p:nvSpPr>
            <p:cNvPr id="443" name="Google Shape;443;p53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3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Faculty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53"/>
            <p:cNvCxnSpPr/>
            <p:nvPr/>
          </p:nvCxnSpPr>
          <p:spPr>
            <a:xfrm rot="10800000">
              <a:off x="1488" y="3368"/>
              <a:ext cx="105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6" name="Google Shape;446;p53"/>
          <p:cNvGrpSpPr/>
          <p:nvPr/>
        </p:nvGrpSpPr>
        <p:grpSpPr>
          <a:xfrm>
            <a:off x="2045097" y="5029199"/>
            <a:ext cx="3608990" cy="514350"/>
            <a:chOff x="576" y="3216"/>
            <a:chExt cx="2969" cy="288"/>
          </a:xfrm>
        </p:grpSpPr>
        <p:sp>
          <p:nvSpPr>
            <p:cNvPr id="447" name="Google Shape;447;p53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3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" name="Google Shape;449;p53"/>
            <p:cNvCxnSpPr/>
            <p:nvPr/>
          </p:nvCxnSpPr>
          <p:spPr>
            <a:xfrm rot="10800000">
              <a:off x="1488" y="3368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0" name="Google Shape;450;p53"/>
            <p:cNvSpPr/>
            <p:nvPr/>
          </p:nvSpPr>
          <p:spPr>
            <a:xfrm>
              <a:off x="2304" y="3296"/>
              <a:ext cx="232" cy="144"/>
            </a:xfrm>
            <a:prstGeom prst="diamond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53"/>
          <p:cNvGrpSpPr/>
          <p:nvPr/>
        </p:nvGrpSpPr>
        <p:grpSpPr>
          <a:xfrm>
            <a:off x="5334000" y="5668113"/>
            <a:ext cx="3608990" cy="514350"/>
            <a:chOff x="576" y="3216"/>
            <a:chExt cx="2969" cy="288"/>
          </a:xfrm>
        </p:grpSpPr>
        <p:sp>
          <p:nvSpPr>
            <p:cNvPr id="452" name="Google Shape;452;p53"/>
            <p:cNvSpPr/>
            <p:nvPr/>
          </p:nvSpPr>
          <p:spPr>
            <a:xfrm>
              <a:off x="576" y="3216"/>
              <a:ext cx="912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3"/>
            <p:cNvSpPr/>
            <p:nvPr/>
          </p:nvSpPr>
          <p:spPr>
            <a:xfrm>
              <a:off x="2547" y="3216"/>
              <a:ext cx="998" cy="28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3"/>
            <p:cNvCxnSpPr/>
            <p:nvPr/>
          </p:nvCxnSpPr>
          <p:spPr>
            <a:xfrm rot="10800000">
              <a:off x="1488" y="3368"/>
              <a:ext cx="105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Interaction between objects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Plant Example	</a:t>
            </a:r>
            <a:endParaRPr/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Leaves interact with the sunlight</a:t>
            </a:r>
            <a:endParaRPr/>
          </a:p>
        </p:txBody>
      </p:sp>
      <p:sp>
        <p:nvSpPr>
          <p:cNvPr id="142" name="Google Shape;142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Car Example</a:t>
            </a:r>
            <a:endParaRPr/>
          </a:p>
        </p:txBody>
      </p:sp>
      <p:sp>
        <p:nvSpPr>
          <p:cNvPr id="143" name="Google Shape;143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Driver interacts with the car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6829440" y="3429000"/>
            <a:ext cx="222379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Car, Body, Steering wheel, tires, engine,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524000" y="3567499"/>
            <a:ext cx="26046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Plant, Flower, Leaves,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Sunlight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24299" l="5555" r="4249" t="35851"/>
          <a:stretch/>
        </p:blipFill>
        <p:spPr>
          <a:xfrm>
            <a:off x="4291382" y="4822314"/>
            <a:ext cx="4395418" cy="194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27799" l="0" r="0" t="1675"/>
          <a:stretch/>
        </p:blipFill>
        <p:spPr>
          <a:xfrm>
            <a:off x="90764" y="4424254"/>
            <a:ext cx="3379915" cy="239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Relationship b/w objects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Objects in the real world have </a:t>
            </a:r>
            <a:r>
              <a:rPr lang="en-US">
                <a:solidFill>
                  <a:srgbClr val="0070C0"/>
                </a:solidFill>
              </a:rPr>
              <a:t>relationships with each 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When an object has a relationship with another object </a:t>
            </a:r>
            <a:r>
              <a:rPr lang="en-US">
                <a:solidFill>
                  <a:srgbClr val="0070C0"/>
                </a:solidFill>
              </a:rPr>
              <a:t>it can interact with it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are the </a:t>
            </a:r>
            <a:r>
              <a:rPr b="1" i="1" lang="en-US">
                <a:solidFill>
                  <a:srgbClr val="FF0000"/>
                </a:solidFill>
              </a:rPr>
              <a:t>relationships between objects</a:t>
            </a:r>
            <a:r>
              <a:rPr lang="en-US"/>
              <a:t>?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Understanding these relationships help in writing </a:t>
            </a:r>
            <a:r>
              <a:rPr lang="en-US">
                <a:solidFill>
                  <a:srgbClr val="0070C0"/>
                </a:solidFill>
              </a:rPr>
              <a:t>reusable</a:t>
            </a:r>
            <a:r>
              <a:rPr lang="en-US"/>
              <a:t> and </a:t>
            </a:r>
            <a:r>
              <a:rPr lang="en-US">
                <a:solidFill>
                  <a:srgbClr val="0070C0"/>
                </a:solidFill>
              </a:rPr>
              <a:t>extensible</a:t>
            </a:r>
            <a:r>
              <a:rPr lang="en-US"/>
              <a:t> code - HOW?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Relationship between objects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Plant Example	</a:t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Plant is </a:t>
            </a:r>
            <a:r>
              <a:rPr lang="en-US">
                <a:solidFill>
                  <a:srgbClr val="0070C0"/>
                </a:solidFill>
              </a:rPr>
              <a:t>composed </a:t>
            </a:r>
            <a:r>
              <a:rPr lang="en-US"/>
              <a:t>of leaves and flowers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Flower’s </a:t>
            </a:r>
            <a:r>
              <a:rPr b="1" i="1" lang="en-US">
                <a:solidFill>
                  <a:srgbClr val="FF0000"/>
                </a:solidFill>
              </a:rPr>
              <a:t>existence depends on the plant. </a:t>
            </a:r>
            <a:endParaRPr/>
          </a:p>
        </p:txBody>
      </p:sp>
      <p:sp>
        <p:nvSpPr>
          <p:cNvPr id="161" name="Google Shape;161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Car Example</a:t>
            </a:r>
            <a:endParaRPr/>
          </a:p>
        </p:txBody>
      </p:sp>
      <p:sp>
        <p:nvSpPr>
          <p:cNvPr id="162" name="Google Shape;162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Car is </a:t>
            </a:r>
            <a:r>
              <a:rPr lang="en-US">
                <a:solidFill>
                  <a:srgbClr val="0070C0"/>
                </a:solidFill>
              </a:rPr>
              <a:t>composed</a:t>
            </a:r>
            <a:r>
              <a:rPr lang="en-US"/>
              <a:t> of body, steering wheel, tires, engine etc.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6829440" y="3429000"/>
            <a:ext cx="222379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Car, Body, Steering wheel, tires, engine,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831660" y="3550354"/>
            <a:ext cx="26046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Plant, Flower, Leaves,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Sunlight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24299" l="5555" r="4249" t="35851"/>
          <a:stretch/>
        </p:blipFill>
        <p:spPr>
          <a:xfrm>
            <a:off x="4291382" y="4822314"/>
            <a:ext cx="4395418" cy="194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27799" l="0" r="0" t="1675"/>
          <a:stretch/>
        </p:blipFill>
        <p:spPr>
          <a:xfrm>
            <a:off x="90764" y="4424254"/>
            <a:ext cx="3379915" cy="239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Relationship type words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can we identify the relationships between objects?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are special “</a:t>
            </a:r>
            <a:r>
              <a:rPr lang="en-US">
                <a:solidFill>
                  <a:srgbClr val="0070C0"/>
                </a:solidFill>
              </a:rPr>
              <a:t>relationship type</a:t>
            </a:r>
            <a:r>
              <a:rPr lang="en-US"/>
              <a:t>” words to describe these relationships. These are: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part-of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has-a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uses-a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depends-on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member-of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is-a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4267200" y="3060970"/>
            <a:ext cx="48768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 we use these words to describe relationships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identified?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2971800" y="3128953"/>
            <a:ext cx="457200" cy="3238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267200" y="4768985"/>
            <a:ext cx="409275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are these words useful in context of C++ classes?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Other examples of relationship words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square “</a:t>
            </a:r>
            <a:r>
              <a:rPr b="1" lang="en-US">
                <a:solidFill>
                  <a:srgbClr val="0070C0"/>
                </a:solidFill>
              </a:rPr>
              <a:t>is-a</a:t>
            </a:r>
            <a:r>
              <a:rPr lang="en-US"/>
              <a:t>” shape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car “</a:t>
            </a:r>
            <a:r>
              <a:rPr b="1" lang="en-US">
                <a:solidFill>
                  <a:srgbClr val="0070C0"/>
                </a:solidFill>
              </a:rPr>
              <a:t>has-a</a:t>
            </a:r>
            <a:r>
              <a:rPr lang="en-US"/>
              <a:t>” steering wheel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computer programmer “</a:t>
            </a:r>
            <a:r>
              <a:rPr b="1" lang="en-US">
                <a:solidFill>
                  <a:srgbClr val="0070C0"/>
                </a:solidFill>
              </a:rPr>
              <a:t>uses-a</a:t>
            </a:r>
            <a:r>
              <a:rPr lang="en-US"/>
              <a:t>” keyboard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flower “</a:t>
            </a:r>
            <a:r>
              <a:rPr b="1" lang="en-US">
                <a:solidFill>
                  <a:srgbClr val="0070C0"/>
                </a:solidFill>
              </a:rPr>
              <a:t>depends-on</a:t>
            </a:r>
            <a:r>
              <a:rPr lang="en-US"/>
              <a:t>” a bee for pollination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student is a “</a:t>
            </a:r>
            <a:r>
              <a:rPr b="1" lang="en-US">
                <a:solidFill>
                  <a:srgbClr val="0070C0"/>
                </a:solidFill>
              </a:rPr>
              <a:t>member-of</a:t>
            </a:r>
            <a:r>
              <a:rPr lang="en-US"/>
              <a:t>” a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Your brain exists as “</a:t>
            </a:r>
            <a:r>
              <a:rPr b="1" lang="en-US">
                <a:solidFill>
                  <a:srgbClr val="0070C0"/>
                </a:solidFill>
              </a:rPr>
              <a:t>part-of</a:t>
            </a:r>
            <a:r>
              <a:rPr lang="en-US"/>
              <a:t>” you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of these relation types have useful analogies in C++.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228600" y="152400"/>
            <a:ext cx="8915400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Types of Relationships 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57200" y="1143000"/>
            <a:ext cx="830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Association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Generalization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and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 these two objects are not really related!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Dependency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Realization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cxnSp>
        <p:nvCxnSpPr>
          <p:cNvPr id="188" name="Google Shape;188;p26"/>
          <p:cNvCxnSpPr>
            <a:endCxn id="189" idx="1"/>
          </p:cNvCxnSpPr>
          <p:nvPr/>
        </p:nvCxnSpPr>
        <p:spPr>
          <a:xfrm>
            <a:off x="2362200" y="1447946"/>
            <a:ext cx="1981200" cy="50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9" name="Google Shape;189;p26"/>
          <p:cNvSpPr/>
          <p:nvPr/>
        </p:nvSpPr>
        <p:spPr>
          <a:xfrm>
            <a:off x="4343400" y="1447800"/>
            <a:ext cx="381000" cy="100529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4744278" y="1447800"/>
            <a:ext cx="185178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