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6858000" cx="9144000"/>
  <p:notesSz cx="6858000" cy="9144000"/>
  <p:embeddedFontLst>
    <p:embeddedFont>
      <p:font typeface="Roboto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-bold.fntdata"/><Relationship Id="rId72" Type="http://schemas.openxmlformats.org/officeDocument/2006/relationships/font" Target="fonts/Roboto-regular.fntdata"/><Relationship Id="rId31" Type="http://schemas.openxmlformats.org/officeDocument/2006/relationships/slide" Target="slides/slide26.xml"/><Relationship Id="rId75" Type="http://schemas.openxmlformats.org/officeDocument/2006/relationships/font" Target="fonts/Roboto-boldItalic.fntdata"/><Relationship Id="rId30" Type="http://schemas.openxmlformats.org/officeDocument/2006/relationships/slide" Target="slides/slide25.xml"/><Relationship Id="rId74" Type="http://schemas.openxmlformats.org/officeDocument/2006/relationships/font" Target="fonts/Roboto-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/>
          <p:nvPr>
            <p:ph idx="2" type="sldImg"/>
          </p:nvPr>
        </p:nvSpPr>
        <p:spPr>
          <a:xfrm>
            <a:off x="1152525" y="692150"/>
            <a:ext cx="4554538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:notes"/>
          <p:cNvSpPr/>
          <p:nvPr>
            <p:ph idx="2" type="sldImg"/>
          </p:nvPr>
        </p:nvSpPr>
        <p:spPr>
          <a:xfrm>
            <a:off x="1152525" y="692150"/>
            <a:ext cx="4554538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0" name="Google Shape;31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7" name="Google Shape;31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:notes"/>
          <p:cNvSpPr/>
          <p:nvPr>
            <p:ph idx="2" type="sldImg"/>
          </p:nvPr>
        </p:nvSpPr>
        <p:spPr>
          <a:xfrm>
            <a:off x="1152525" y="692150"/>
            <a:ext cx="4554538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9" name="Google Shape;59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Google Shape;60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Google Shape;61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3" name="Google Shape;62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Google Shape;63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8" name="Google Shape;638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5" name="Google Shape;64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3" name="Google Shape;653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2" name="Google Shape;66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0" name="Google Shape;670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8" name="Google Shape;678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2" name="Google Shape;692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8" name="Google Shape;698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9" name="Google Shape;709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>
  <p:cSld name="Titelfolie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-37168" y="0"/>
            <a:ext cx="9181167" cy="68579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 txBox="1"/>
          <p:nvPr>
            <p:ph type="ctrTitle"/>
          </p:nvPr>
        </p:nvSpPr>
        <p:spPr>
          <a:xfrm>
            <a:off x="648633" y="20422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subTitle"/>
          </p:nvPr>
        </p:nvSpPr>
        <p:spPr>
          <a:xfrm>
            <a:off x="2558716" y="3933699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1786" y="5704389"/>
            <a:ext cx="1062970" cy="85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menti.com/aliam7g7z1p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1219200" y="54864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163513" y="5961063"/>
            <a:ext cx="2133600" cy="8826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CS1004 Object Oriented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Why Inheritance?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Inheritance provides us a mechanism of software </a:t>
            </a:r>
            <a:r>
              <a:rPr lang="en-US">
                <a:solidFill>
                  <a:srgbClr val="0070C0"/>
                </a:solidFill>
              </a:rPr>
              <a:t>reusability </a:t>
            </a:r>
            <a:r>
              <a:rPr lang="en-US"/>
              <a:t>which is one of the most important principles of software engineering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Show similarities</a:t>
            </a:r>
            <a:endParaRPr/>
          </a:p>
          <a:p>
            <a:pPr indent="-1905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Easy modification by performing </a:t>
            </a:r>
            <a:r>
              <a:rPr lang="en-US">
                <a:solidFill>
                  <a:srgbClr val="0070C0"/>
                </a:solidFill>
              </a:rPr>
              <a:t>modification in one place </a:t>
            </a:r>
            <a:endParaRPr/>
          </a:p>
          <a:p>
            <a:pPr indent="-1905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70C0"/>
                </a:solidFill>
              </a:rPr>
              <a:t>Avoid redundancy</a:t>
            </a:r>
            <a:r>
              <a:rPr lang="en-US"/>
              <a:t>, leading to smaller and more efficient model, easier to understand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Inheritance – Terminology and Notation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304800" y="1600200"/>
            <a:ext cx="8610600" cy="4812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en-US" sz="2400">
                <a:solidFill>
                  <a:srgbClr val="0070C0"/>
                </a:solidFill>
              </a:rPr>
              <a:t>Base class </a:t>
            </a:r>
            <a:r>
              <a:rPr lang="en-US" sz="2400"/>
              <a:t>(or parent or superclass) – inherited from</a:t>
            </a:r>
            <a:endParaRPr/>
          </a:p>
          <a:p>
            <a:pPr indent="-201930" lvl="0" marL="342900" rtl="0" algn="l">
              <a:lnSpc>
                <a:spcPct val="85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5000"/>
              </a:lnSpc>
              <a:spcBef>
                <a:spcPts val="444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en-US" sz="2400">
                <a:solidFill>
                  <a:srgbClr val="0070C0"/>
                </a:solidFill>
              </a:rPr>
              <a:t>Derived class </a:t>
            </a:r>
            <a:r>
              <a:rPr lang="en-US" sz="2400"/>
              <a:t>(or child or subclass) – inherits from the base class</a:t>
            </a:r>
            <a:endParaRPr/>
          </a:p>
          <a:p>
            <a:pPr indent="-201930" lvl="0" marL="342900" rtl="0" algn="l">
              <a:lnSpc>
                <a:spcPct val="85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85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 u="sng"/>
              <a:t>Notation:</a:t>
            </a:r>
            <a:endParaRPr/>
          </a:p>
          <a:p>
            <a:pPr indent="-201930" lvl="0" marL="342900" rtl="0" algn="l">
              <a:lnSpc>
                <a:spcPct val="85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 u="sng"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class Student 	      // base 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class UnderGrad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{							// derived 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Inheriting Data and Functions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data members and member functions of base class are inherited to derived class, except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Constructors, destructors and = operator are </a:t>
            </a:r>
            <a:r>
              <a:rPr b="1" i="1" lang="en-US">
                <a:solidFill>
                  <a:srgbClr val="0070C0"/>
                </a:solidFill>
              </a:rPr>
              <a:t>not inherited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What Does a Child Class Have?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/>
              <a:t>In the Student and underGrad example shown earlier: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/>
              <a:t>An object of the </a:t>
            </a:r>
            <a:r>
              <a:rPr i="1" lang="en-US">
                <a:solidFill>
                  <a:srgbClr val="FF0000"/>
                </a:solidFill>
              </a:rPr>
              <a:t>derived class </a:t>
            </a:r>
            <a:r>
              <a:rPr lang="en-US"/>
              <a:t>has: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members defined in child class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members of the parent class </a:t>
            </a:r>
            <a:r>
              <a:rPr lang="en-US">
                <a:solidFill>
                  <a:srgbClr val="0070C0"/>
                </a:solidFill>
              </a:rPr>
              <a:t>except </a:t>
            </a:r>
            <a:r>
              <a:rPr lang="en-US"/>
              <a:t>constructors, destructors and operator=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/>
              <a:t>An object of the </a:t>
            </a:r>
            <a:r>
              <a:rPr i="1" lang="en-US">
                <a:solidFill>
                  <a:srgbClr val="FF0000"/>
                </a:solidFill>
              </a:rPr>
              <a:t>derived class </a:t>
            </a:r>
            <a:r>
              <a:rPr lang="en-US"/>
              <a:t>can use: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/>
              <a:t> members defined in child class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/>
              <a:t> members defined in parent class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63011" y="-12980"/>
            <a:ext cx="5004289" cy="6831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None/>
            </a:pPr>
            <a:r>
              <a:rPr lang="en-US" sz="15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//*********Inheritance Example************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000"/>
              </a:buClr>
              <a:buSzPts val="1500"/>
              <a:buNone/>
            </a:pPr>
            <a:r>
              <a:rPr lang="en-US" sz="15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//Car is "IS-A" Vehicle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speed;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Vehicle()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speed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"\nVehicle constructor"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setSpeed(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spd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speed = </a:t>
            </a:r>
            <a:r>
              <a:rPr lang="en-US" sz="15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spd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getSpeed()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speed;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start()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"\nStart Vehicle"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stop()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"\nStop Vehicle"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4856070" y="39945"/>
            <a:ext cx="4224919" cy="683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5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US" sz="1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5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wheels;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Car()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wheels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5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"\nCar constructor"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accelerate()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5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speed++;   cannot be    accessed directly, private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0" i="0" lang="en-US" sz="15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//use setters and getters of base class to access private members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5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"\nCar accelerating"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5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c1.start();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c1.accelerate();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c1.stop();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20"/>
          <p:cNvCxnSpPr/>
          <p:nvPr/>
        </p:nvCxnSpPr>
        <p:spPr>
          <a:xfrm>
            <a:off x="4817970" y="0"/>
            <a:ext cx="0" cy="6858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4800"/>
              <a:t>Menti.com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6000" u="sng">
                <a:solidFill>
                  <a:schemeClr val="hlink"/>
                </a:solidFill>
                <a:hlinkClick r:id="rId3"/>
              </a:rPr>
              <a:t>https://www.menti.com/aliam7g7z1ps</a:t>
            </a:r>
            <a:endParaRPr sz="6000"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0" lang="en-US" sz="6000">
                <a:latin typeface="Arial"/>
                <a:ea typeface="Arial"/>
                <a:cs typeface="Arial"/>
                <a:sym typeface="Arial"/>
              </a:rPr>
              <a:t>4491 6995</a:t>
            </a:r>
            <a:endParaRPr/>
          </a:p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Protected Members and Class Access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/>
              <a:t> member access specification: like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/>
              <a:t>, but accessible by objects of derived class</a:t>
            </a:r>
            <a:br>
              <a:rPr lang="en-US"/>
            </a:b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757726" y="4154407"/>
            <a:ext cx="1981200" cy="9159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private: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protected: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 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457200" y="3253061"/>
            <a:ext cx="26135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class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6015526" y="4154407"/>
            <a:ext cx="1905000" cy="9159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inaccessible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protected: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 z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5301151" y="3061767"/>
            <a:ext cx="30003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inherited base class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appear in derived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22"/>
          <p:cNvCxnSpPr/>
          <p:nvPr/>
        </p:nvCxnSpPr>
        <p:spPr>
          <a:xfrm>
            <a:off x="2738926" y="4611607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p22"/>
          <p:cNvSpPr txBox="1"/>
          <p:nvPr/>
        </p:nvSpPr>
        <p:spPr>
          <a:xfrm>
            <a:off x="3542201" y="4154407"/>
            <a:ext cx="128905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63011" y="-12980"/>
            <a:ext cx="5004289" cy="6831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None/>
            </a:pPr>
            <a:r>
              <a:rPr lang="en-US" sz="15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//*********Inheritance Example************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000"/>
              </a:buClr>
              <a:buSzPts val="1500"/>
              <a:buNone/>
            </a:pPr>
            <a:r>
              <a:rPr lang="en-US" sz="15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//Car is "IS-A" Vehicle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speed;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500"/>
              <a:buNone/>
            </a:pP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Vehicle()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speed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"\nVehicle constructor"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setSpeed(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spd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speed = </a:t>
            </a:r>
            <a:r>
              <a:rPr lang="en-US" sz="15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spd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getSpeed()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speed;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start()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"\nStart Vehicle"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stop()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"\nStop Vehicle"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4856070" y="39945"/>
            <a:ext cx="4224919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5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-US" sz="1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5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wheels;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Car()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wheels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5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"\nCar constructor"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accelerate()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5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speed++;   </a:t>
            </a:r>
            <a:r>
              <a:rPr b="0" i="0" lang="en-US" sz="15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//works, protected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5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"\nCar accelerating"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5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5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c1.start();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c1.accelerate();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c1.stop();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5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23"/>
          <p:cNvCxnSpPr/>
          <p:nvPr/>
        </p:nvCxnSpPr>
        <p:spPr>
          <a:xfrm>
            <a:off x="4817970" y="0"/>
            <a:ext cx="0" cy="6858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Protected Members and Class Access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/>
              <a:t> member access specification: like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/>
              <a:t>, but accessible by objects of derived class</a:t>
            </a:r>
            <a:br>
              <a:rPr lang="en-US"/>
            </a:b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97" y="3293687"/>
            <a:ext cx="9035344" cy="2010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Protected Members and Class Access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/>
              <a:t> member access specification: like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/>
              <a:t>, but accessible by objects of derived class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/>
              <a:t>Class access specification</a:t>
            </a:r>
            <a:r>
              <a:rPr lang="en-US"/>
              <a:t>: determines how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/>
              <a:t>,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/>
              <a:t> members of base class are inherited by the derived class</a:t>
            </a:r>
            <a:endParaRPr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What Is Inheritance?</a:t>
            </a:r>
            <a:endParaRPr/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57200" y="1166191"/>
            <a:ext cx="8240713" cy="448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of the most powerful features of OOP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Provides a way to create a </a:t>
            </a:r>
            <a:r>
              <a:rPr lang="en-US">
                <a:solidFill>
                  <a:srgbClr val="0070C0"/>
                </a:solidFill>
              </a:rPr>
              <a:t>new class </a:t>
            </a:r>
            <a:r>
              <a:rPr lang="en-US"/>
              <a:t>from an </a:t>
            </a:r>
            <a:r>
              <a:rPr lang="en-US">
                <a:solidFill>
                  <a:srgbClr val="0070C0"/>
                </a:solidFill>
              </a:rPr>
              <a:t>existing class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new class </a:t>
            </a:r>
            <a:r>
              <a:rPr lang="en-US">
                <a:solidFill>
                  <a:srgbClr val="0070C0"/>
                </a:solidFill>
              </a:rPr>
              <a:t>inherits all the capabilities </a:t>
            </a:r>
            <a:r>
              <a:rPr lang="en-US"/>
              <a:t>of the existing class and can also </a:t>
            </a:r>
            <a:r>
              <a:rPr lang="en-US">
                <a:solidFill>
                  <a:srgbClr val="0070C0"/>
                </a:solidFill>
              </a:rPr>
              <a:t>add capabilities of its own</a:t>
            </a:r>
            <a:r>
              <a:rPr lang="en-US"/>
              <a:t>.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base class is </a:t>
            </a:r>
            <a:r>
              <a:rPr lang="en-US">
                <a:solidFill>
                  <a:srgbClr val="0070C0"/>
                </a:solidFill>
              </a:rPr>
              <a:t>unchanged </a:t>
            </a:r>
            <a:r>
              <a:rPr lang="en-US"/>
              <a:t>by this process.</a:t>
            </a:r>
            <a:endParaRPr>
              <a:solidFill>
                <a:srgbClr val="0070C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new class is a </a:t>
            </a:r>
            <a:r>
              <a:rPr b="1" i="1" lang="en-US">
                <a:solidFill>
                  <a:srgbClr val="FF0000"/>
                </a:solidFill>
              </a:rPr>
              <a:t>specialized version</a:t>
            </a:r>
            <a:r>
              <a:rPr lang="en-US"/>
              <a:t> of the existing class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Inheritance Example 1</a:t>
            </a:r>
            <a:endParaRPr/>
          </a:p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304800" y="3200400"/>
            <a:ext cx="1752600" cy="762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Rectangle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2209800" y="3173994"/>
            <a:ext cx="2057400" cy="982206"/>
          </a:xfrm>
          <a:prstGeom prst="triangle">
            <a:avLst>
              <a:gd fmla="val 500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Triangle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26"/>
          <p:cNvCxnSpPr/>
          <p:nvPr/>
        </p:nvCxnSpPr>
        <p:spPr>
          <a:xfrm flipH="1">
            <a:off x="1066800" y="2362200"/>
            <a:ext cx="533400" cy="76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30" name="Google Shape;230;p26"/>
          <p:cNvCxnSpPr/>
          <p:nvPr/>
        </p:nvCxnSpPr>
        <p:spPr>
          <a:xfrm>
            <a:off x="2590800" y="2362200"/>
            <a:ext cx="533400" cy="76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31" name="Google Shape;231;p26"/>
          <p:cNvSpPr/>
          <p:nvPr/>
        </p:nvSpPr>
        <p:spPr>
          <a:xfrm>
            <a:off x="4638360" y="1199560"/>
            <a:ext cx="4354716" cy="2325279"/>
          </a:xfrm>
          <a:prstGeom prst="rect">
            <a:avLst/>
          </a:prstGeom>
          <a:solidFill>
            <a:srgbClr val="D5E3FF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Polygon{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D20000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numVertices;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float *xCoord, float *yCoord;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set(float *x, float *y, int nV);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5173236" y="4672411"/>
            <a:ext cx="3819840" cy="1905000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Triangle : public Polygon{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float area();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1295400" y="1447800"/>
            <a:ext cx="1828800" cy="609600"/>
          </a:xfrm>
          <a:prstGeom prst="rect">
            <a:avLst/>
          </a:prstGeom>
          <a:solidFill>
            <a:srgbClr val="FFFF99">
              <a:alpha val="0"/>
            </a:srgbClr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Polygon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upload.wikimedia.org/wikipedia/commons/thumb/8/8f/Simple_polygon.svg/220px-Simple_polygon.svg.png" id="234" name="Google Shape;2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851025"/>
            <a:ext cx="23622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/>
          <p:nvPr/>
        </p:nvSpPr>
        <p:spPr>
          <a:xfrm>
            <a:off x="457200" y="4672411"/>
            <a:ext cx="3992955" cy="19050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Rectangle : public Polygon{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float area();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Inheritance Example 2</a:t>
            </a:r>
            <a:endParaRPr/>
          </a:p>
        </p:txBody>
      </p:sp>
      <p:sp>
        <p:nvSpPr>
          <p:cNvPr id="241" name="Google Shape;241;p27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839913" y="1306512"/>
            <a:ext cx="827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1146175" y="2373312"/>
            <a:ext cx="92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2301875" y="2373312"/>
            <a:ext cx="14638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3DPoint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5327964" y="1581936"/>
            <a:ext cx="3581400" cy="1882916"/>
          </a:xfrm>
          <a:prstGeom prst="rect">
            <a:avLst/>
          </a:prstGeom>
          <a:solidFill>
            <a:srgbClr val="D5E3FF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Point{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x,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set (int a, int b);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914400" y="4419600"/>
            <a:ext cx="3505200" cy="1295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Circle : public Point{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double 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5327964" y="4419600"/>
            <a:ext cx="3587436" cy="1295400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3DPoint: public Point{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z;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3048000" y="1227137"/>
            <a:ext cx="307975" cy="650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1524000" y="2819400"/>
            <a:ext cx="307975" cy="925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2743200" y="2819400"/>
            <a:ext cx="307975" cy="925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27"/>
          <p:cNvCxnSpPr/>
          <p:nvPr/>
        </p:nvCxnSpPr>
        <p:spPr>
          <a:xfrm flipH="1">
            <a:off x="1600199" y="1763712"/>
            <a:ext cx="473075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52" name="Google Shape;252;p27"/>
          <p:cNvCxnSpPr/>
          <p:nvPr/>
        </p:nvCxnSpPr>
        <p:spPr>
          <a:xfrm>
            <a:off x="2438400" y="1763712"/>
            <a:ext cx="38100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Define its Own Members</a:t>
            </a:r>
            <a:endParaRPr/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9" name="Google Shape;259;p28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8"/>
          <p:cNvSpPr txBox="1"/>
          <p:nvPr/>
        </p:nvSpPr>
        <p:spPr>
          <a:xfrm>
            <a:off x="1992313" y="2655888"/>
            <a:ext cx="8867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1298575" y="3632531"/>
            <a:ext cx="9733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5257800" y="1143000"/>
            <a:ext cx="3505200" cy="1970088"/>
          </a:xfrm>
          <a:prstGeom prst="rect">
            <a:avLst/>
          </a:prstGeom>
          <a:solidFill>
            <a:srgbClr val="D5E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Point{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D20000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int x,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void set(int a, int b);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348456" y="4405644"/>
            <a:ext cx="4114800" cy="189388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Circle : public Point{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private: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double 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set_r(double c);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2905125" y="2641455"/>
            <a:ext cx="307975" cy="650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990600" y="3398375"/>
            <a:ext cx="307975" cy="925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28"/>
          <p:cNvCxnSpPr/>
          <p:nvPr/>
        </p:nvCxnSpPr>
        <p:spPr>
          <a:xfrm flipH="1">
            <a:off x="1752600" y="3113088"/>
            <a:ext cx="38100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67" name="Google Shape;267;p28"/>
          <p:cNvSpPr/>
          <p:nvPr/>
        </p:nvSpPr>
        <p:spPr>
          <a:xfrm>
            <a:off x="5257800" y="3657600"/>
            <a:ext cx="3505200" cy="2667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Circle{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D20000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x,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D20000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double 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D200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set(int a, int b);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set_r(double c);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"/>
          <p:cNvSpPr txBox="1"/>
          <p:nvPr/>
        </p:nvSpPr>
        <p:spPr>
          <a:xfrm>
            <a:off x="609600" y="1143000"/>
            <a:ext cx="4267200" cy="131127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derived class can also define its own members,  in addition to the members inherited from the base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Dangers of Protected</a:t>
            </a:r>
            <a:endParaRPr/>
          </a:p>
        </p:txBody>
      </p:sp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457200" y="1310054"/>
            <a:ext cx="8299938" cy="5268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should know that there’s a </a:t>
            </a:r>
            <a:r>
              <a:rPr lang="en-US">
                <a:solidFill>
                  <a:srgbClr val="0070C0"/>
                </a:solidFill>
              </a:rPr>
              <a:t>disadvantage</a:t>
            </a:r>
            <a:r>
              <a:rPr lang="en-US"/>
              <a:t> to making class members </a:t>
            </a:r>
            <a:r>
              <a:rPr lang="en-US">
                <a:solidFill>
                  <a:srgbClr val="0070C0"/>
                </a:solidFill>
              </a:rPr>
              <a:t>protected</a:t>
            </a:r>
            <a:r>
              <a:rPr lang="en-US"/>
              <a:t>.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Say you’ve written a class library, which you’re distributing to the public. Any programmer can </a:t>
            </a:r>
            <a:r>
              <a:rPr lang="en-US">
                <a:solidFill>
                  <a:srgbClr val="0070C0"/>
                </a:solidFill>
              </a:rPr>
              <a:t>access protected members </a:t>
            </a:r>
            <a:r>
              <a:rPr lang="en-US"/>
              <a:t>of your classes simply by </a:t>
            </a:r>
            <a:r>
              <a:rPr lang="en-US">
                <a:solidFill>
                  <a:srgbClr val="0070C0"/>
                </a:solidFill>
              </a:rPr>
              <a:t>deriving other classes from them</a:t>
            </a:r>
            <a:r>
              <a:rPr lang="en-US"/>
              <a:t>.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makes protected members considerably </a:t>
            </a:r>
            <a:r>
              <a:rPr lang="en-US">
                <a:solidFill>
                  <a:srgbClr val="FF0000"/>
                </a:solidFill>
              </a:rPr>
              <a:t>less secure </a:t>
            </a:r>
            <a:r>
              <a:rPr lang="en-US"/>
              <a:t>than private members.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avoid corrupted data, it’s often </a:t>
            </a:r>
            <a:r>
              <a:rPr lang="en-US">
                <a:solidFill>
                  <a:srgbClr val="0070C0"/>
                </a:solidFill>
              </a:rPr>
              <a:t>safer to force derived classes</a:t>
            </a:r>
            <a:r>
              <a:rPr lang="en-US"/>
              <a:t> to access private data in the base class using only public setters and getters.</a:t>
            </a:r>
            <a:endParaRPr/>
          </a:p>
        </p:txBody>
      </p:sp>
      <p:sp>
        <p:nvSpPr>
          <p:cNvPr id="275" name="Google Shape;275;p29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457200" y="323322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Constructors and Destructors in Base and Derived Classes</a:t>
            </a:r>
            <a:endParaRPr/>
          </a:p>
        </p:txBody>
      </p:sp>
      <p:sp>
        <p:nvSpPr>
          <p:cNvPr id="282" name="Google Shape;282;p30"/>
          <p:cNvSpPr txBox="1"/>
          <p:nvPr>
            <p:ph idx="1" type="body"/>
          </p:nvPr>
        </p:nvSpPr>
        <p:spPr>
          <a:xfrm>
            <a:off x="457200" y="1565564"/>
            <a:ext cx="8299938" cy="4852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Constructors and destructors of </a:t>
            </a:r>
            <a:r>
              <a:rPr lang="en-US">
                <a:solidFill>
                  <a:srgbClr val="0070C0"/>
                </a:solidFill>
              </a:rPr>
              <a:t>Base class </a:t>
            </a:r>
            <a:r>
              <a:rPr lang="en-US"/>
              <a:t>are </a:t>
            </a:r>
            <a:r>
              <a:rPr b="1" i="1" lang="en-US">
                <a:solidFill>
                  <a:srgbClr val="FF0000"/>
                </a:solidFill>
              </a:rPr>
              <a:t>NOT inherited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Derived classes can have their own constructors and destructors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an object of a derived class is created, the </a:t>
            </a:r>
            <a:r>
              <a:rPr lang="en-US">
                <a:solidFill>
                  <a:srgbClr val="0070C0"/>
                </a:solidFill>
              </a:rPr>
              <a:t>base class’s constructor is executed first</a:t>
            </a:r>
            <a:r>
              <a:rPr lang="en-US"/>
              <a:t>, followed by the derived class’s constructor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an object of a derived class is destroyed</a:t>
            </a:r>
            <a:r>
              <a:rPr lang="en-US">
                <a:solidFill>
                  <a:srgbClr val="0070C0"/>
                </a:solidFill>
              </a:rPr>
              <a:t>, its destructor is called first</a:t>
            </a:r>
            <a:r>
              <a:rPr lang="en-US"/>
              <a:t>, then that of the base class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Constructor Rules for Derived Classes </a:t>
            </a:r>
            <a:endParaRPr/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457200" y="1205346"/>
            <a:ext cx="8299938" cy="521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0070C0"/>
                </a:solidFill>
              </a:rPr>
              <a:t>default constructor </a:t>
            </a:r>
            <a:r>
              <a:rPr lang="en-US"/>
              <a:t>and the </a:t>
            </a:r>
            <a:r>
              <a:rPr lang="en-US">
                <a:solidFill>
                  <a:srgbClr val="0070C0"/>
                </a:solidFill>
              </a:rPr>
              <a:t>destructor of the base class </a:t>
            </a:r>
            <a:r>
              <a:rPr lang="en-US"/>
              <a:t>are </a:t>
            </a:r>
            <a:r>
              <a:rPr b="1" i="1" lang="en-US">
                <a:solidFill>
                  <a:srgbClr val="FF0000"/>
                </a:solidFill>
              </a:rPr>
              <a:t>always called </a:t>
            </a:r>
            <a:r>
              <a:rPr lang="en-US"/>
              <a:t>when a new object of a derived class is created or destroyed. </a:t>
            </a:r>
            <a:endParaRPr/>
          </a:p>
        </p:txBody>
      </p:sp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457200" y="2921737"/>
            <a:ext cx="4267200" cy="232151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 (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{ cout&lt;&lt; “A default”&lt;&lt;endl;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 (int 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{ cout&lt;&lt;“A parametrized”&lt;&lt;endl;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4924812" y="2946556"/>
            <a:ext cx="4011369" cy="229669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 : public 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 ( ) 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cout&lt;&lt;“B default”&lt;&lt;endl;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2209800" y="5791200"/>
            <a:ext cx="1905000" cy="40011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obj;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5867399" y="5791200"/>
            <a:ext cx="2159977" cy="7078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 default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B default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4784725" y="5729288"/>
            <a:ext cx="10679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Constructor Rules for Derived Classes </a:t>
            </a:r>
            <a:endParaRPr/>
          </a:p>
        </p:txBody>
      </p:sp>
      <p:sp>
        <p:nvSpPr>
          <p:cNvPr id="300" name="Google Shape;300;p32"/>
          <p:cNvSpPr txBox="1"/>
          <p:nvPr>
            <p:ph idx="1" type="body"/>
          </p:nvPr>
        </p:nvSpPr>
        <p:spPr>
          <a:xfrm>
            <a:off x="457200" y="1205346"/>
            <a:ext cx="8299938" cy="521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0070C0"/>
                </a:solidFill>
              </a:rPr>
              <a:t>default constructor </a:t>
            </a:r>
            <a:r>
              <a:rPr lang="en-US"/>
              <a:t>and the </a:t>
            </a:r>
            <a:r>
              <a:rPr lang="en-US">
                <a:solidFill>
                  <a:srgbClr val="0070C0"/>
                </a:solidFill>
              </a:rPr>
              <a:t>destructor of the base class </a:t>
            </a:r>
            <a:r>
              <a:rPr lang="en-US"/>
              <a:t>are </a:t>
            </a:r>
            <a:r>
              <a:rPr b="1" i="1" lang="en-US">
                <a:solidFill>
                  <a:srgbClr val="FF0000"/>
                </a:solidFill>
              </a:rPr>
              <a:t>always called </a:t>
            </a:r>
            <a:r>
              <a:rPr lang="en-US"/>
              <a:t>when a new object of a derived class is created or destroyed. </a:t>
            </a:r>
            <a:endParaRPr/>
          </a:p>
        </p:txBody>
      </p:sp>
      <p:sp>
        <p:nvSpPr>
          <p:cNvPr id="301" name="Google Shape;301;p32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457200" y="2921737"/>
            <a:ext cx="4267200" cy="232151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 (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{ cout&lt;&lt; “A default”&lt;&lt;endl;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 (int 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{ cout&lt;&lt;“A parametrized”&lt;&lt;endl;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4924812" y="2946556"/>
            <a:ext cx="4011369" cy="229669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 : public 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 (int a) 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cout&lt;&lt;“B parametrized”&lt;&lt;endl;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2209800" y="5791200"/>
            <a:ext cx="1905000" cy="40011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obj(1);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5867399" y="5791200"/>
            <a:ext cx="2159977" cy="7078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 default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B parametrized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4784725" y="5729288"/>
            <a:ext cx="10679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type="title"/>
          </p:nvPr>
        </p:nvSpPr>
        <p:spPr>
          <a:xfrm>
            <a:off x="457200" y="337177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Passing Arguments to Base Class Constructor</a:t>
            </a:r>
            <a:endParaRPr/>
          </a:p>
        </p:txBody>
      </p:sp>
      <p:sp>
        <p:nvSpPr>
          <p:cNvPr id="313" name="Google Shape;313;p33"/>
          <p:cNvSpPr txBox="1"/>
          <p:nvPr>
            <p:ph idx="1" type="body"/>
          </p:nvPr>
        </p:nvSpPr>
        <p:spPr>
          <a:xfrm>
            <a:off x="304800" y="1752599"/>
            <a:ext cx="8839200" cy="4869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Allows </a:t>
            </a:r>
            <a:r>
              <a:rPr lang="en-US">
                <a:solidFill>
                  <a:srgbClr val="0070C0"/>
                </a:solidFill>
              </a:rPr>
              <a:t>selection </a:t>
            </a:r>
            <a:r>
              <a:rPr lang="en-US"/>
              <a:t>between </a:t>
            </a:r>
            <a:r>
              <a:rPr lang="en-US">
                <a:solidFill>
                  <a:srgbClr val="0070C0"/>
                </a:solidFill>
              </a:rPr>
              <a:t>multiple base class constructors</a:t>
            </a:r>
            <a:endParaRPr/>
          </a:p>
          <a:p>
            <a:pPr indent="-1905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Specify </a:t>
            </a:r>
            <a:r>
              <a:rPr lang="en-US">
                <a:solidFill>
                  <a:srgbClr val="0070C0"/>
                </a:solidFill>
              </a:rPr>
              <a:t>arguments to base constructor on derived constructor </a:t>
            </a:r>
            <a:r>
              <a:rPr lang="en-US"/>
              <a:t>heading:</a:t>
            </a:r>
            <a:endParaRPr/>
          </a:p>
          <a:p>
            <a:pPr indent="-1905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Inline constructor syntax: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Calibri"/>
              <a:buNone/>
            </a:pPr>
            <a:r>
              <a:rPr lang="en-US"/>
              <a:t>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Square(int side)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Rectangle(side, side) 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Calibri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also be done with out-of-line constructors</a:t>
            </a:r>
            <a:endParaRPr/>
          </a:p>
          <a:p>
            <a:pPr indent="-1905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Square(int side)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Rectangle(side, side) 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Must be done if </a:t>
            </a:r>
            <a:r>
              <a:rPr b="1" i="1" lang="en-US">
                <a:solidFill>
                  <a:srgbClr val="FF0000"/>
                </a:solidFill>
              </a:rPr>
              <a:t>base class has no default constructor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433265" y="284886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Passing Arguments to Base Class Constructor</a:t>
            </a:r>
            <a:endParaRPr/>
          </a:p>
        </p:txBody>
      </p:sp>
      <p:sp>
        <p:nvSpPr>
          <p:cNvPr id="320" name="Google Shape;320;p34"/>
          <p:cNvSpPr txBox="1"/>
          <p:nvPr>
            <p:ph idx="1" type="body"/>
          </p:nvPr>
        </p:nvSpPr>
        <p:spPr>
          <a:xfrm>
            <a:off x="304800" y="3657600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Square::Square(int side):Rectangle(side,side)	</a:t>
            </a:r>
            <a:endParaRPr/>
          </a:p>
        </p:txBody>
      </p:sp>
      <p:sp>
        <p:nvSpPr>
          <p:cNvPr id="321" name="Google Shape;321;p34"/>
          <p:cNvSpPr/>
          <p:nvPr/>
        </p:nvSpPr>
        <p:spPr>
          <a:xfrm rot="5400000">
            <a:off x="2324100" y="1257300"/>
            <a:ext cx="381000" cy="4267200"/>
          </a:xfrm>
          <a:prstGeom prst="leftBrace">
            <a:avLst>
              <a:gd fmla="val 93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4"/>
          <p:cNvSpPr/>
          <p:nvPr/>
        </p:nvSpPr>
        <p:spPr>
          <a:xfrm rot="5400000">
            <a:off x="6515100" y="1562100"/>
            <a:ext cx="381000" cy="3657600"/>
          </a:xfrm>
          <a:prstGeom prst="leftBrace">
            <a:avLst>
              <a:gd fmla="val 8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4"/>
          <p:cNvSpPr/>
          <p:nvPr/>
        </p:nvSpPr>
        <p:spPr>
          <a:xfrm rot="5400000">
            <a:off x="7543800" y="3429000"/>
            <a:ext cx="152400" cy="1676400"/>
          </a:xfrm>
          <a:prstGeom prst="rightBrace">
            <a:avLst>
              <a:gd fmla="val 9166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4"/>
          <p:cNvSpPr/>
          <p:nvPr/>
        </p:nvSpPr>
        <p:spPr>
          <a:xfrm rot="5400000">
            <a:off x="3810000" y="3352800"/>
            <a:ext cx="152400" cy="1676400"/>
          </a:xfrm>
          <a:prstGeom prst="rightBrace">
            <a:avLst>
              <a:gd fmla="val 9166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955551" y="2543175"/>
            <a:ext cx="3591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derived class constructor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5334000" y="2543175"/>
            <a:ext cx="32480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base class constructor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4"/>
          <p:cNvSpPr txBox="1"/>
          <p:nvPr/>
        </p:nvSpPr>
        <p:spPr>
          <a:xfrm>
            <a:off x="2514600" y="4383115"/>
            <a:ext cx="3048000" cy="683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constructor parameter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6400800" y="4495800"/>
            <a:ext cx="2514600" cy="683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constructor parameters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Constructor Rules for Derived Classes </a:t>
            </a:r>
            <a:endParaRPr/>
          </a:p>
        </p:txBody>
      </p:sp>
      <p:sp>
        <p:nvSpPr>
          <p:cNvPr id="334" name="Google Shape;334;p35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can </a:t>
            </a:r>
            <a:r>
              <a:rPr lang="en-US">
                <a:solidFill>
                  <a:srgbClr val="0070C0"/>
                </a:solidFill>
              </a:rPr>
              <a:t>specifically call a constructor of the base class </a:t>
            </a:r>
            <a:r>
              <a:rPr lang="en-US"/>
              <a:t>other than the default constructor</a:t>
            </a:r>
            <a:endParaRPr/>
          </a:p>
        </p:txBody>
      </p:sp>
      <p:sp>
        <p:nvSpPr>
          <p:cNvPr id="335" name="Google Shape;335;p35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35"/>
          <p:cNvSpPr/>
          <p:nvPr/>
        </p:nvSpPr>
        <p:spPr>
          <a:xfrm>
            <a:off x="494922" y="3307532"/>
            <a:ext cx="4289803" cy="2340915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 (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{ cout&lt;&lt; “A default”&lt;&lt;endl;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 (int 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{ cout&lt;&lt;“A parametrized”&lt;&lt;endl;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4866142" y="3318320"/>
            <a:ext cx="3978166" cy="234091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 : public A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 (int a) : A(a)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cout&lt;&lt;“C parametrized”&lt;&lt;endl;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3124200" y="5791200"/>
            <a:ext cx="1239838" cy="40005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test(1);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5867399" y="5791200"/>
            <a:ext cx="1918855" cy="7078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A parametrized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C14DE"/>
                </a:solidFill>
                <a:latin typeface="Calibri"/>
                <a:ea typeface="Calibri"/>
                <a:cs typeface="Calibri"/>
                <a:sym typeface="Calibri"/>
              </a:rPr>
              <a:t>C parametrized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4784725" y="5729288"/>
            <a:ext cx="901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278158" y="2184872"/>
            <a:ext cx="8566150" cy="954107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DerivedClassCon ( derivedClass args )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 BaseClassCon ( baseClass args )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  DerivedClass constructor body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Example: Insects</a:t>
            </a:r>
            <a:endParaRPr/>
          </a:p>
        </p:txBody>
      </p:sp>
      <p:pic>
        <p:nvPicPr>
          <p:cNvPr descr="1501sowc copy" id="62" name="Google Shape;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417638"/>
            <a:ext cx="6454775" cy="377348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/>
        </p:nvSpPr>
        <p:spPr>
          <a:xfrm>
            <a:off x="457200" y="5526088"/>
            <a:ext cx="8299938" cy="892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Insect is </a:t>
            </a:r>
            <a:r>
              <a:rPr b="1" i="1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generic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Bee and grasshopper are </a:t>
            </a:r>
            <a:r>
              <a:rPr b="1" i="1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specific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idx="1" type="body"/>
          </p:nvPr>
        </p:nvSpPr>
        <p:spPr>
          <a:xfrm>
            <a:off x="422031" y="280353"/>
            <a:ext cx="8299938" cy="6457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//*********Inheritance Example************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//Square is "IS-A" Rectangle (with l = w)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Rectangle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width;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Rectangle()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length = 0; width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"\nRectangle default"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"Length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"Width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width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Rectangle(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length =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width =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"\nRectangle parametrized"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"Length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length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"Width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width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~Rectangle()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"\nRectangle destructor"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347" name="Google Shape;347;p36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idx="1" type="body"/>
          </p:nvPr>
        </p:nvSpPr>
        <p:spPr>
          <a:xfrm>
            <a:off x="422031" y="120371"/>
            <a:ext cx="8299938" cy="6617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Rectangle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side;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Square()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side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"\nSquare default"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"Side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side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Square(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: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Rectangle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s,s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side =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"\nSquare parametrized"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"Side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side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~Square()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"\nSquare destructor"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obj(5);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53" name="Google Shape;353;p37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4" name="Google Shape;35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9222" y="120369"/>
            <a:ext cx="2881879" cy="291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Class Derivation</a:t>
            </a:r>
            <a:endParaRPr/>
          </a:p>
        </p:txBody>
      </p:sp>
      <p:sp>
        <p:nvSpPr>
          <p:cNvPr id="360" name="Google Shape;360;p38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4822134" y="1239928"/>
            <a:ext cx="4198132" cy="2120901"/>
          </a:xfrm>
          <a:prstGeom prst="rect">
            <a:avLst/>
          </a:prstGeom>
          <a:solidFill>
            <a:srgbClr val="D5E3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Point{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x,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void set (int a, int b);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8"/>
          <p:cNvSpPr/>
          <p:nvPr/>
        </p:nvSpPr>
        <p:spPr>
          <a:xfrm>
            <a:off x="228600" y="3746790"/>
            <a:ext cx="3962400" cy="1828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3DPoint : public Point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private: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double z;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8"/>
          <p:cNvSpPr/>
          <p:nvPr/>
        </p:nvSpPr>
        <p:spPr>
          <a:xfrm>
            <a:off x="4822134" y="3746790"/>
            <a:ext cx="4198135" cy="1832665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class Sphere : public 3DPoint{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private: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 double 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" name="Google Shape;364;p38"/>
          <p:cNvGrpSpPr/>
          <p:nvPr/>
        </p:nvGrpSpPr>
        <p:grpSpPr>
          <a:xfrm>
            <a:off x="1473327" y="1313502"/>
            <a:ext cx="1056700" cy="1839934"/>
            <a:chOff x="1338178" y="1053472"/>
            <a:chExt cx="1056700" cy="1839934"/>
          </a:xfrm>
        </p:grpSpPr>
        <p:sp>
          <p:nvSpPr>
            <p:cNvPr id="365" name="Google Shape;365;p38"/>
            <p:cNvSpPr txBox="1"/>
            <p:nvPr/>
          </p:nvSpPr>
          <p:spPr>
            <a:xfrm>
              <a:off x="1498600" y="1053472"/>
              <a:ext cx="761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Point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8"/>
            <p:cNvSpPr txBox="1"/>
            <p:nvPr/>
          </p:nvSpPr>
          <p:spPr>
            <a:xfrm>
              <a:off x="1338178" y="1855683"/>
              <a:ext cx="10567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3DPoint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7" name="Google Shape;367;p38"/>
            <p:cNvCxnSpPr/>
            <p:nvPr/>
          </p:nvCxnSpPr>
          <p:spPr>
            <a:xfrm>
              <a:off x="1905000" y="1394934"/>
              <a:ext cx="0" cy="46363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368" name="Google Shape;368;p38"/>
            <p:cNvCxnSpPr/>
            <p:nvPr/>
          </p:nvCxnSpPr>
          <p:spPr>
            <a:xfrm>
              <a:off x="1905000" y="2133519"/>
              <a:ext cx="0" cy="3905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369" name="Google Shape;369;p38"/>
            <p:cNvSpPr txBox="1"/>
            <p:nvPr/>
          </p:nvSpPr>
          <p:spPr>
            <a:xfrm>
              <a:off x="1396007" y="2524074"/>
              <a:ext cx="9669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Sphere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0" name="Google Shape;370;p38"/>
          <p:cNvSpPr txBox="1"/>
          <p:nvPr/>
        </p:nvSpPr>
        <p:spPr>
          <a:xfrm>
            <a:off x="228600" y="5954802"/>
            <a:ext cx="83952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Point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base class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i="0" lang="en-US" sz="2000" u="none" cap="none" strike="noStrike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3D-Point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while </a:t>
            </a:r>
            <a:r>
              <a:rPr b="1" i="0" lang="en-US" sz="2000" u="none" cap="none" strike="noStrike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3DPoint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base class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i="0" lang="en-US" sz="2000" u="none" cap="none" strike="noStrike">
                <a:solidFill>
                  <a:srgbClr val="D20000"/>
                </a:solidFill>
                <a:latin typeface="Calibri"/>
                <a:ea typeface="Calibri"/>
                <a:cs typeface="Calibri"/>
                <a:sym typeface="Calibri"/>
              </a:rPr>
              <a:t>Sphere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/>
          <p:nvPr>
            <p:ph type="title"/>
          </p:nvPr>
        </p:nvSpPr>
        <p:spPr>
          <a:xfrm>
            <a:off x="132151" y="151207"/>
            <a:ext cx="8950036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Order of execution of Constructors/Destructors</a:t>
            </a:r>
            <a:endParaRPr/>
          </a:p>
        </p:txBody>
      </p:sp>
      <p:sp>
        <p:nvSpPr>
          <p:cNvPr id="376" name="Google Shape;376;p39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Chain of constructor calls: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🡪 </a:t>
            </a:r>
            <a:r>
              <a:rPr lang="en-US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🡪 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Cylinder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Point constructor executes first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Then circle and last Cylinder</a:t>
            </a:r>
            <a:endParaRPr/>
          </a:p>
        </p:txBody>
      </p:sp>
      <p:sp>
        <p:nvSpPr>
          <p:cNvPr id="377" name="Google Shape;377;p39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110836" y="112772"/>
            <a:ext cx="8922327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Order of execution of Constructors/Destructors</a:t>
            </a:r>
            <a:endParaRPr/>
          </a:p>
        </p:txBody>
      </p:sp>
      <p:sp>
        <p:nvSpPr>
          <p:cNvPr id="383" name="Google Shape;383;p40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Chain of destructor calls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</a:pPr>
            <a:r>
              <a:rPr lang="en-US">
                <a:solidFill>
                  <a:srgbClr val="0070C0"/>
                </a:solidFill>
              </a:rPr>
              <a:t>Reverse order of constructor chain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3" marL="13144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lang="en-US"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Cylinder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🡪 </a:t>
            </a:r>
            <a:r>
              <a:rPr lang="en-US" sz="24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🡪 </a:t>
            </a: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/>
          </a:p>
          <a:p>
            <a:pPr indent="0" lvl="3" marL="13144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70C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Destructor of derived-class called first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Destructor of next base class up hierarchy next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Continue up hierarchy until final base reached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After final base-class destructor, </a:t>
            </a:r>
            <a:r>
              <a:rPr lang="en-US">
                <a:solidFill>
                  <a:srgbClr val="0070C0"/>
                </a:solidFill>
              </a:rPr>
              <a:t>object removed from memory</a:t>
            </a:r>
            <a:endParaRPr/>
          </a:p>
        </p:txBody>
      </p:sp>
      <p:sp>
        <p:nvSpPr>
          <p:cNvPr id="384" name="Google Shape;384;p40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90" name="Google Shape;390;p41"/>
          <p:cNvSpPr txBox="1"/>
          <p:nvPr>
            <p:ph idx="1" type="body"/>
          </p:nvPr>
        </p:nvSpPr>
        <p:spPr>
          <a:xfrm>
            <a:off x="457200" y="972946"/>
            <a:ext cx="8299938" cy="560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Point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	int x, 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	Point(int ,int 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	void display(void);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		~Point() { cout&lt;&lt;"\nPoint Class Destructor\n";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Point(int a,int b)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cout&lt;&lt; "\nPoint Class Constructor\n";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x = 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y = b;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void Point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display(void)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	cout&lt;&lt; "point = [" &lt;&lt; x &lt;&lt;","&lt;&lt; y &lt;&lt;"]";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91" name="Google Shape;391;p41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Example – cont.</a:t>
            </a:r>
            <a:endParaRPr/>
          </a:p>
        </p:txBody>
      </p:sp>
      <p:sp>
        <p:nvSpPr>
          <p:cNvPr id="397" name="Google Shape;397;p42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Circle : 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Point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	double radius;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	Circle(int ,int ,double);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	void display(void);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	~Circle() { cout &lt;&lt;"\n Circle Class Destructor \n";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Circle(int a,int b,double c)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Point(a,b)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cout &lt;&lt;"\n Circle Class Constructor “&lt;&lt;endl;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radius = c;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void Circle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display(void)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Point::display();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//Parent class display called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cout &lt;&lt;" radius = “ &lt;&lt; radius;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98" name="Google Shape;398;p42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Example – cont.</a:t>
            </a:r>
            <a:endParaRPr/>
          </a:p>
        </p:txBody>
      </p:sp>
      <p:sp>
        <p:nvSpPr>
          <p:cNvPr id="404" name="Google Shape;404;p43"/>
          <p:cNvSpPr txBox="1"/>
          <p:nvPr>
            <p:ph idx="1" type="body"/>
          </p:nvPr>
        </p:nvSpPr>
        <p:spPr>
          <a:xfrm>
            <a:off x="457199" y="972946"/>
            <a:ext cx="8548255" cy="5741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class Cylinder</a:t>
            </a:r>
            <a:r>
              <a:rPr b="1" lang="en-US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 Circle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	double height;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7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		Cylinder(int ,int ,double ,double);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		void display(void);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		double GetVolume(void);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		~Cylinder() { cout&lt;&lt;"\nCylinder Class Destructor\n";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Cylinder</a:t>
            </a:r>
            <a:r>
              <a:rPr b="1" lang="en-US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Cylinder(int a,int b,double r,double h)</a:t>
            </a:r>
            <a:r>
              <a:rPr b="1" lang="en-US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:Circle(a,b,r)</a:t>
            </a: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	cout &lt;&lt; "\nCylinder Class Constructor“&lt;&lt;endl;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	height=h;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double Cylinder</a:t>
            </a:r>
            <a:r>
              <a:rPr b="1" lang="en-US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GetVolume(void)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	return 3.14 * radius * radius * radius;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void Cylinder::display(void)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	Circle::display();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	cout&lt;&lt;" height = "&lt;&lt;height;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05" name="Google Shape;405;p43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Example – cont.</a:t>
            </a:r>
            <a:endParaRPr/>
          </a:p>
        </p:txBody>
      </p:sp>
      <p:sp>
        <p:nvSpPr>
          <p:cNvPr id="411" name="Google Shape;411;p44"/>
          <p:cNvSpPr txBox="1"/>
          <p:nvPr>
            <p:ph idx="1" type="body"/>
          </p:nvPr>
        </p:nvSpPr>
        <p:spPr>
          <a:xfrm>
            <a:off x="420565" y="1310775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 main(void)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Cylinder c(3, 4, 2.5, 3.7);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u="sng"/>
              <a:t>Output: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Point Class Constructor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Circle Class Constructor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Cylinder Class Constructor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Cylinder Class Destructor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Circle Class Destructor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Point Class Destructor</a:t>
            </a:r>
            <a:endParaRPr/>
          </a:p>
        </p:txBody>
      </p:sp>
      <p:sp>
        <p:nvSpPr>
          <p:cNvPr id="412" name="Google Shape;412;p44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"/>
          <p:cNvSpPr txBox="1"/>
          <p:nvPr>
            <p:ph type="title"/>
          </p:nvPr>
        </p:nvSpPr>
        <p:spPr>
          <a:xfrm>
            <a:off x="457200" y="1063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-US" sz="3300">
                <a:latin typeface="Arial"/>
                <a:ea typeface="Arial"/>
                <a:cs typeface="Arial"/>
                <a:sym typeface="Arial"/>
              </a:rPr>
              <a:t>Data vs Class Access Specifier</a:t>
            </a:r>
            <a:endParaRPr/>
          </a:p>
        </p:txBody>
      </p:sp>
      <p:sp>
        <p:nvSpPr>
          <p:cNvPr id="418" name="Google Shape;418;p45"/>
          <p:cNvSpPr txBox="1"/>
          <p:nvPr>
            <p:ph idx="1" type="body"/>
          </p:nvPr>
        </p:nvSpPr>
        <p:spPr>
          <a:xfrm>
            <a:off x="457200" y="1249364"/>
            <a:ext cx="403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Two levels of </a:t>
            </a:r>
            <a:r>
              <a:rPr lang="en-US" sz="2400">
                <a:solidFill>
                  <a:srgbClr val="0070C0"/>
                </a:solidFill>
              </a:rPr>
              <a:t>access control </a:t>
            </a:r>
            <a:r>
              <a:rPr lang="en-US" sz="2400"/>
              <a:t>over class members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class definition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inheritance type</a:t>
            </a:r>
            <a:endParaRPr/>
          </a:p>
        </p:txBody>
      </p:sp>
      <p:sp>
        <p:nvSpPr>
          <p:cNvPr id="419" name="Google Shape;419;p4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20" name="Google Shape;420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1" name="Google Shape;42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086100"/>
            <a:ext cx="2895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5"/>
          <p:cNvSpPr/>
          <p:nvPr/>
        </p:nvSpPr>
        <p:spPr>
          <a:xfrm>
            <a:off x="4381500" y="2324100"/>
            <a:ext cx="4572000" cy="1524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Point{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protected: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 x,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r>
              <a:rPr b="1" i="0" lang="en-US" sz="2000" u="none" cap="none" strike="noStrike">
                <a:solidFill>
                  <a:srgbClr val="D2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set(int a, int b);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5"/>
          <p:cNvSpPr/>
          <p:nvPr/>
        </p:nvSpPr>
        <p:spPr>
          <a:xfrm>
            <a:off x="4267200" y="4343400"/>
            <a:ext cx="4572000" cy="1143000"/>
          </a:xfrm>
          <a:prstGeom prst="rect">
            <a:avLst/>
          </a:prstGeom>
          <a:solidFill>
            <a:srgbClr val="FBD4B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class Circle :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20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Point{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	…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0"/>
          <p:cNvPicPr preferRelativeResize="0"/>
          <p:nvPr/>
        </p:nvPicPr>
        <p:blipFill rotWithShape="1">
          <a:blip r:embed="rId3">
            <a:alphaModFix/>
          </a:blip>
          <a:srcRect b="1639" l="7382" r="6164" t="4405"/>
          <a:stretch/>
        </p:blipFill>
        <p:spPr>
          <a:xfrm>
            <a:off x="3733800" y="1676400"/>
            <a:ext cx="54102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The “IS - A" Relationship</a:t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Inheritance establishes an “</a:t>
            </a:r>
            <a:r>
              <a:rPr b="1" i="1" lang="en-US">
                <a:solidFill>
                  <a:srgbClr val="FF0000"/>
                </a:solidFill>
              </a:rPr>
              <a:t>IS - A</a:t>
            </a:r>
            <a:r>
              <a:rPr lang="en-US"/>
              <a:t>" relationship between classes.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poodle </a:t>
            </a:r>
            <a:r>
              <a:rPr lang="en-US">
                <a:solidFill>
                  <a:srgbClr val="0070C0"/>
                </a:solidFill>
              </a:rPr>
              <a:t>is a</a:t>
            </a:r>
            <a:r>
              <a:rPr lang="en-US"/>
              <a:t> dog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car </a:t>
            </a:r>
            <a:r>
              <a:rPr lang="en-US">
                <a:solidFill>
                  <a:srgbClr val="0070C0"/>
                </a:solidFill>
              </a:rPr>
              <a:t>is a</a:t>
            </a:r>
            <a:r>
              <a:rPr lang="en-US"/>
              <a:t> vehicle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flower </a:t>
            </a:r>
            <a:r>
              <a:rPr lang="en-US">
                <a:solidFill>
                  <a:srgbClr val="0070C0"/>
                </a:solidFill>
              </a:rPr>
              <a:t>is a</a:t>
            </a:r>
            <a:r>
              <a:rPr lang="en-US"/>
              <a:t> plant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football player </a:t>
            </a:r>
            <a:r>
              <a:rPr lang="en-US">
                <a:solidFill>
                  <a:srgbClr val="0070C0"/>
                </a:solidFill>
              </a:rPr>
              <a:t>is an </a:t>
            </a:r>
            <a:r>
              <a:rPr lang="en-US"/>
              <a:t>athlete</a:t>
            </a:r>
            <a:endParaRPr/>
          </a:p>
        </p:txBody>
      </p:sp>
      <p:sp>
        <p:nvSpPr>
          <p:cNvPr id="71" name="Google Shape;71;p10"/>
          <p:cNvSpPr/>
          <p:nvPr/>
        </p:nvSpPr>
        <p:spPr>
          <a:xfrm>
            <a:off x="4828233" y="4267199"/>
            <a:ext cx="712413" cy="65722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4828233" y="5261533"/>
            <a:ext cx="712413" cy="65722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5726487" y="5181600"/>
            <a:ext cx="712413" cy="65722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6479139" y="5457287"/>
            <a:ext cx="701426" cy="65722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332965" y="5048705"/>
            <a:ext cx="701426" cy="65722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8169788" y="4524374"/>
            <a:ext cx="701426" cy="65722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Types of inheritance/ Class access specifier</a:t>
            </a:r>
            <a:endParaRPr/>
          </a:p>
        </p:txBody>
      </p:sp>
      <p:sp>
        <p:nvSpPr>
          <p:cNvPr id="429" name="Google Shape;429;p46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public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private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protected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30" name="Google Shape;430;p46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Public Inheritance</a:t>
            </a:r>
            <a:endParaRPr/>
          </a:p>
        </p:txBody>
      </p:sp>
      <p:sp>
        <p:nvSpPr>
          <p:cNvPr id="436" name="Google Shape;436;p47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With public inheritance,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public and protected members of the </a:t>
            </a:r>
            <a:r>
              <a:rPr lang="en-US">
                <a:solidFill>
                  <a:srgbClr val="0070C0"/>
                </a:solidFill>
              </a:rPr>
              <a:t>base class </a:t>
            </a:r>
            <a:r>
              <a:rPr lang="en-US"/>
              <a:t>become respectively public and protected members of the </a:t>
            </a:r>
            <a:r>
              <a:rPr lang="en-US">
                <a:solidFill>
                  <a:srgbClr val="0070C0"/>
                </a:solidFill>
              </a:rPr>
              <a:t>derived class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437" name="Google Shape;437;p47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47"/>
          <p:cNvSpPr txBox="1"/>
          <p:nvPr/>
        </p:nvSpPr>
        <p:spPr>
          <a:xfrm>
            <a:off x="2321169" y="3423267"/>
            <a:ext cx="4572000" cy="1557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class derived :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base{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…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Protected Inheritance</a:t>
            </a:r>
            <a:endParaRPr/>
          </a:p>
        </p:txBody>
      </p:sp>
      <p:sp>
        <p:nvSpPr>
          <p:cNvPr id="444" name="Google Shape;444;p48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Public and protected members of the base class become </a:t>
            </a:r>
            <a:r>
              <a:rPr b="1" i="1" lang="en-US">
                <a:solidFill>
                  <a:srgbClr val="0070C0"/>
                </a:solidFill>
              </a:rPr>
              <a:t>protected members </a:t>
            </a:r>
            <a:r>
              <a:rPr lang="en-US"/>
              <a:t>of the derived class.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45" name="Google Shape;445;p48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6" name="Google Shape;446;p48"/>
          <p:cNvSpPr txBox="1"/>
          <p:nvPr/>
        </p:nvSpPr>
        <p:spPr>
          <a:xfrm>
            <a:off x="2286000" y="2911936"/>
            <a:ext cx="5181600" cy="1557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class derived :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r>
              <a:rPr b="0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base{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…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Private Inheritance</a:t>
            </a:r>
            <a:endParaRPr/>
          </a:p>
        </p:txBody>
      </p:sp>
      <p:sp>
        <p:nvSpPr>
          <p:cNvPr id="452" name="Google Shape;452;p49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With private inheritance, public and protected members of the base class become </a:t>
            </a:r>
            <a:r>
              <a:rPr b="1" i="1" lang="en-US">
                <a:solidFill>
                  <a:srgbClr val="0070C0"/>
                </a:solidFill>
              </a:rPr>
              <a:t>private members of the derived class</a:t>
            </a:r>
            <a:r>
              <a:rPr lang="en-US"/>
              <a:t>.</a:t>
            </a:r>
            <a:endParaRPr/>
          </a:p>
        </p:txBody>
      </p:sp>
      <p:sp>
        <p:nvSpPr>
          <p:cNvPr id="453" name="Google Shape;453;p49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49"/>
          <p:cNvSpPr txBox="1"/>
          <p:nvPr/>
        </p:nvSpPr>
        <p:spPr>
          <a:xfrm>
            <a:off x="2286000" y="2911936"/>
            <a:ext cx="5181600" cy="1557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class derived :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b="0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base{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…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public, protected and private Inheritance</a:t>
            </a:r>
            <a:endParaRPr/>
          </a:p>
        </p:txBody>
      </p:sp>
      <p:sp>
        <p:nvSpPr>
          <p:cNvPr id="461" name="Google Shape;461;p50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62" name="Google Shape;462;p50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media.geeksforgeeks.org/wp-content/cdn-uploads/table-class.png" id="463" name="Google Shape;4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391" y="1988598"/>
            <a:ext cx="8085217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1"/>
          <p:cNvSpPr txBox="1"/>
          <p:nvPr>
            <p:ph type="title"/>
          </p:nvPr>
        </p:nvSpPr>
        <p:spPr>
          <a:xfrm>
            <a:off x="304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Inheritance vs. Access </a:t>
            </a:r>
            <a:endParaRPr/>
          </a:p>
        </p:txBody>
      </p:sp>
      <p:grpSp>
        <p:nvGrpSpPr>
          <p:cNvPr id="469" name="Google Shape;469;p51"/>
          <p:cNvGrpSpPr/>
          <p:nvPr/>
        </p:nvGrpSpPr>
        <p:grpSpPr>
          <a:xfrm>
            <a:off x="228600" y="1446213"/>
            <a:ext cx="8002588" cy="4954587"/>
            <a:chOff x="47" y="576"/>
            <a:chExt cx="5041" cy="3121"/>
          </a:xfrm>
        </p:grpSpPr>
        <p:sp>
          <p:nvSpPr>
            <p:cNvPr id="470" name="Google Shape;470;p51"/>
            <p:cNvSpPr txBox="1"/>
            <p:nvPr/>
          </p:nvSpPr>
          <p:spPr>
            <a:xfrm>
              <a:off x="288" y="1008"/>
              <a:ext cx="1200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private: 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protected: 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public: z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1"/>
            <p:cNvSpPr txBox="1"/>
            <p:nvPr/>
          </p:nvSpPr>
          <p:spPr>
            <a:xfrm>
              <a:off x="288" y="2064"/>
              <a:ext cx="1296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private: 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protected: 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public: z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1"/>
            <p:cNvSpPr txBox="1"/>
            <p:nvPr/>
          </p:nvSpPr>
          <p:spPr>
            <a:xfrm>
              <a:off x="336" y="3120"/>
              <a:ext cx="1248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private: 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protected: 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public: z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1"/>
            <p:cNvSpPr txBox="1"/>
            <p:nvPr/>
          </p:nvSpPr>
          <p:spPr>
            <a:xfrm>
              <a:off x="47" y="768"/>
              <a:ext cx="15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Base class members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288" y="1056"/>
              <a:ext cx="1152" cy="4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288" y="2112"/>
              <a:ext cx="1200" cy="4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336" y="3168"/>
              <a:ext cx="1152" cy="48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1"/>
            <p:cNvSpPr txBox="1"/>
            <p:nvPr/>
          </p:nvSpPr>
          <p:spPr>
            <a:xfrm>
              <a:off x="3600" y="1041"/>
              <a:ext cx="1209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is inaccessible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private: 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private: z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1"/>
            <p:cNvSpPr txBox="1"/>
            <p:nvPr/>
          </p:nvSpPr>
          <p:spPr>
            <a:xfrm>
              <a:off x="3639" y="2064"/>
              <a:ext cx="1170" cy="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is inaccessible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protected: 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protected: z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1"/>
            <p:cNvSpPr txBox="1"/>
            <p:nvPr/>
          </p:nvSpPr>
          <p:spPr>
            <a:xfrm>
              <a:off x="3648" y="3120"/>
              <a:ext cx="1200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is inaccessible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protected: 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public: z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3600" y="1056"/>
              <a:ext cx="1152" cy="5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3648" y="2064"/>
              <a:ext cx="1152" cy="5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3648" y="3120"/>
              <a:ext cx="1200" cy="5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1"/>
            <p:cNvSpPr txBox="1"/>
            <p:nvPr/>
          </p:nvSpPr>
          <p:spPr>
            <a:xfrm>
              <a:off x="3198" y="576"/>
              <a:ext cx="1890" cy="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 inherited base class members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appear in derived class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4" name="Google Shape;484;p51"/>
            <p:cNvCxnSpPr/>
            <p:nvPr/>
          </p:nvCxnSpPr>
          <p:spPr>
            <a:xfrm>
              <a:off x="1440" y="1296"/>
              <a:ext cx="21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85" name="Google Shape;485;p51"/>
            <p:cNvCxnSpPr/>
            <p:nvPr/>
          </p:nvCxnSpPr>
          <p:spPr>
            <a:xfrm>
              <a:off x="1488" y="2352"/>
              <a:ext cx="21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86" name="Google Shape;486;p51"/>
            <p:cNvCxnSpPr/>
            <p:nvPr/>
          </p:nvCxnSpPr>
          <p:spPr>
            <a:xfrm>
              <a:off x="1488" y="3408"/>
              <a:ext cx="21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87" name="Google Shape;487;p51"/>
            <p:cNvSpPr txBox="1"/>
            <p:nvPr/>
          </p:nvSpPr>
          <p:spPr>
            <a:xfrm>
              <a:off x="2042" y="1008"/>
              <a:ext cx="812" cy="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base class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1"/>
            <p:cNvSpPr txBox="1"/>
            <p:nvPr/>
          </p:nvSpPr>
          <p:spPr>
            <a:xfrm>
              <a:off x="2003" y="2064"/>
              <a:ext cx="890" cy="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base class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1"/>
            <p:cNvSpPr txBox="1"/>
            <p:nvPr/>
          </p:nvSpPr>
          <p:spPr>
            <a:xfrm>
              <a:off x="2090" y="3120"/>
              <a:ext cx="812" cy="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base class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Class Access Specifiers – When to use?</a:t>
            </a:r>
            <a:endParaRPr/>
          </a:p>
        </p:txBody>
      </p:sp>
      <p:sp>
        <p:nvSpPr>
          <p:cNvPr id="495" name="Google Shape;495;p52"/>
          <p:cNvSpPr txBox="1"/>
          <p:nvPr>
            <p:ph idx="1" type="body"/>
          </p:nvPr>
        </p:nvSpPr>
        <p:spPr>
          <a:xfrm>
            <a:off x="457200" y="1752311"/>
            <a:ext cx="8075613" cy="4288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AutoNum type="arabicParenR"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800"/>
              <a:t> – object of derived class can be treated as object of base class (not vice-versa)</a:t>
            </a:r>
            <a:endParaRPr/>
          </a:p>
          <a:p>
            <a:pPr indent="-4318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AutoNum type="arabicParenR"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 sz="2800"/>
              <a:t> – more restrictive than 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800"/>
              <a:t>, but allows derived classes to know details of parents</a:t>
            </a:r>
            <a:endParaRPr/>
          </a:p>
          <a:p>
            <a:pPr indent="-4318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AutoNum type="arabicParenR"/>
            </a:pP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2800"/>
              <a:t> – prevents objects of derived class from being treated as objects of base class.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3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Method Overriding</a:t>
            </a:r>
            <a:endParaRPr/>
          </a:p>
        </p:txBody>
      </p:sp>
      <p:sp>
        <p:nvSpPr>
          <p:cNvPr id="501" name="Google Shape;501;p53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derived class can </a:t>
            </a:r>
            <a:r>
              <a:rPr lang="en-US">
                <a:solidFill>
                  <a:srgbClr val="0070C0"/>
                </a:solidFill>
              </a:rPr>
              <a:t>override methods </a:t>
            </a:r>
            <a:r>
              <a:rPr lang="en-US"/>
              <a:t>defined in its parent class.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the method in the subclass must have the </a:t>
            </a:r>
            <a:r>
              <a:rPr lang="en-US">
                <a:solidFill>
                  <a:srgbClr val="0070C0"/>
                </a:solidFill>
              </a:rPr>
              <a:t>identical signature</a:t>
            </a:r>
            <a:r>
              <a:rPr lang="en-US"/>
              <a:t> to the method in the base class.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subclass implements its own version of a base class method. </a:t>
            </a:r>
            <a:endParaRPr/>
          </a:p>
        </p:txBody>
      </p:sp>
      <p:sp>
        <p:nvSpPr>
          <p:cNvPr id="502" name="Google Shape;502;p53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3" name="Google Shape;503;p53"/>
          <p:cNvSpPr/>
          <p:nvPr/>
        </p:nvSpPr>
        <p:spPr>
          <a:xfrm>
            <a:off x="381000" y="3886198"/>
            <a:ext cx="3962400" cy="2126055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int x,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void print 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{ cout&lt;&lt;“From A”&lt;&lt;endl;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3"/>
          <p:cNvSpPr/>
          <p:nvPr/>
        </p:nvSpPr>
        <p:spPr>
          <a:xfrm>
            <a:off x="4953000" y="3886199"/>
            <a:ext cx="3733800" cy="212605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 B : public A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public: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void print 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    {cout&lt;&lt;“From B”&lt;&lt;endl;}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5" name="Google Shape;505;p53"/>
          <p:cNvCxnSpPr/>
          <p:nvPr/>
        </p:nvCxnSpPr>
        <p:spPr>
          <a:xfrm flipH="1" rot="10800000">
            <a:off x="2286000" y="4679508"/>
            <a:ext cx="3071389" cy="50209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4"/>
          <p:cNvSpPr/>
          <p:nvPr/>
        </p:nvSpPr>
        <p:spPr>
          <a:xfrm>
            <a:off x="152400" y="1053822"/>
            <a:ext cx="3581400" cy="3137178"/>
          </a:xfrm>
          <a:prstGeom prst="rect">
            <a:avLst/>
          </a:prstGeom>
          <a:solidFill>
            <a:srgbClr val="FFE5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Point{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x,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(int a, int 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{ x=a; y=b;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1" i="0" lang="en-US" sz="1800" u="none" cap="none" strike="noStrike">
                <a:solidFill>
                  <a:srgbClr val="00CC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4"/>
          <p:cNvSpPr/>
          <p:nvPr/>
        </p:nvSpPr>
        <p:spPr>
          <a:xfrm>
            <a:off x="3886200" y="797587"/>
            <a:ext cx="5086539" cy="4595787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class Circle : public Point{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private:  double 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//function overriding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//In inheritance base class functions are not overloaded. They are overridden.</a:t>
            </a:r>
            <a:endParaRPr b="1" i="1" sz="1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1" i="0" lang="en-US" sz="1800" u="none" cap="none" strike="noStrik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(int a, int b, double c)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Point :: set(a, b); </a:t>
            </a:r>
            <a:r>
              <a:rPr b="1" i="0" lang="en-US" sz="1200" u="none" cap="none" strike="noStrike">
                <a:solidFill>
                  <a:srgbClr val="2C14DE"/>
                </a:solidFill>
                <a:latin typeface="Consolas"/>
                <a:ea typeface="Consolas"/>
                <a:cs typeface="Consolas"/>
                <a:sym typeface="Consolas"/>
              </a:rPr>
              <a:t>//same name function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r = 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//function overriding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void 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1" i="0" lang="en-US" sz="1800" u="none" cap="none" strike="noStrik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();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4"/>
          <p:cNvSpPr/>
          <p:nvPr/>
        </p:nvSpPr>
        <p:spPr>
          <a:xfrm>
            <a:off x="4379959" y="5273675"/>
            <a:ext cx="4724400" cy="152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Circle 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(10,10,100);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from class Circle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r>
              <a:rPr b="1" i="0" lang="en-US" sz="18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foo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from base class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C.</a:t>
            </a:r>
            <a:r>
              <a:rPr b="1" i="0" lang="en-US" sz="1800" u="none" cap="none" strike="noStrike">
                <a:solidFill>
                  <a:srgbClr val="BE7100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from class Circle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4"/>
          <p:cNvSpPr/>
          <p:nvPr/>
        </p:nvSpPr>
        <p:spPr>
          <a:xfrm>
            <a:off x="152400" y="4664075"/>
            <a:ext cx="3581400" cy="12192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(30,50);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from base class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from base class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Method Overriding</a:t>
            </a:r>
            <a:endParaRPr/>
          </a:p>
        </p:txBody>
      </p:sp>
      <p:sp>
        <p:nvSpPr>
          <p:cNvPr id="515" name="Google Shape;515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5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Types of Inheritance</a:t>
            </a:r>
            <a:endParaRPr/>
          </a:p>
        </p:txBody>
      </p:sp>
      <p:sp>
        <p:nvSpPr>
          <p:cNvPr id="521" name="Google Shape;521;p55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Single inheritance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Inherits from one base class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Multi-level inheritance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Chain of inheritance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Multiple inheritance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Inherits from multiple classes</a:t>
            </a:r>
            <a:endParaRPr/>
          </a:p>
        </p:txBody>
      </p:sp>
      <p:sp>
        <p:nvSpPr>
          <p:cNvPr id="522" name="Google Shape;522;p55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3" name="Google Shape;523;p55"/>
          <p:cNvPicPr preferRelativeResize="0"/>
          <p:nvPr/>
        </p:nvPicPr>
        <p:blipFill rotWithShape="1">
          <a:blip r:embed="rId3">
            <a:alphaModFix/>
          </a:blip>
          <a:srcRect b="0" l="0" r="48122" t="0"/>
          <a:stretch/>
        </p:blipFill>
        <p:spPr>
          <a:xfrm>
            <a:off x="5321516" y="1681394"/>
            <a:ext cx="3070741" cy="34952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Introduction - Inheritance</a:t>
            </a:r>
            <a:endParaRPr/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Existing classes are called </a:t>
            </a:r>
            <a:r>
              <a:rPr lang="en-US">
                <a:solidFill>
                  <a:srgbClr val="0070C0"/>
                </a:solidFill>
              </a:rPr>
              <a:t>base classes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New classes are called </a:t>
            </a:r>
            <a:r>
              <a:rPr lang="en-US">
                <a:solidFill>
                  <a:srgbClr val="0070C0"/>
                </a:solidFill>
              </a:rPr>
              <a:t>derived classes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569" y="3625728"/>
            <a:ext cx="57912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Types of Inheritance: University Example</a:t>
            </a:r>
            <a:endParaRPr/>
          </a:p>
        </p:txBody>
      </p:sp>
      <p:sp>
        <p:nvSpPr>
          <p:cNvPr id="529" name="Google Shape;529;p56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0" name="Google Shape;530;p56"/>
          <p:cNvGrpSpPr/>
          <p:nvPr/>
        </p:nvGrpSpPr>
        <p:grpSpPr>
          <a:xfrm>
            <a:off x="762000" y="1447800"/>
            <a:ext cx="7315200" cy="4316413"/>
            <a:chOff x="432" y="1121"/>
            <a:chExt cx="4608" cy="2719"/>
          </a:xfrm>
        </p:grpSpPr>
        <p:sp>
          <p:nvSpPr>
            <p:cNvPr id="531" name="Google Shape;531;p56"/>
            <p:cNvSpPr/>
            <p:nvPr/>
          </p:nvSpPr>
          <p:spPr>
            <a:xfrm>
              <a:off x="2322" y="1121"/>
              <a:ext cx="1260" cy="198"/>
            </a:xfrm>
            <a:custGeom>
              <a:rect b="b" l="l" r="r" t="t"/>
              <a:pathLst>
                <a:path extrusionOk="0" h="20000" w="20000">
                  <a:moveTo>
                    <a:pt x="19987" y="0"/>
                  </a:moveTo>
                  <a:lnTo>
                    <a:pt x="1998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87" y="0"/>
                  </a:lnTo>
                  <a:close/>
                </a:path>
              </a:pathLst>
            </a:cu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6"/>
            <p:cNvSpPr/>
            <p:nvPr/>
          </p:nvSpPr>
          <p:spPr>
            <a:xfrm>
              <a:off x="3404" y="1800"/>
              <a:ext cx="710" cy="198"/>
            </a:xfrm>
            <a:custGeom>
              <a:rect b="b" l="l" r="r" t="t"/>
              <a:pathLst>
                <a:path extrusionOk="0" h="20000" w="2000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6"/>
            <p:cNvSpPr/>
            <p:nvPr/>
          </p:nvSpPr>
          <p:spPr>
            <a:xfrm>
              <a:off x="1789" y="1800"/>
              <a:ext cx="711" cy="198"/>
            </a:xfrm>
            <a:custGeom>
              <a:rect b="b" l="l" r="r" t="t"/>
              <a:pathLst>
                <a:path extrusionOk="0" h="20000" w="2000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6"/>
            <p:cNvSpPr/>
            <p:nvPr/>
          </p:nvSpPr>
          <p:spPr>
            <a:xfrm>
              <a:off x="2290" y="2394"/>
              <a:ext cx="710" cy="198"/>
            </a:xfrm>
            <a:custGeom>
              <a:rect b="b" l="l" r="r" t="t"/>
              <a:pathLst>
                <a:path extrusionOk="0" h="20000" w="2000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6"/>
            <p:cNvSpPr/>
            <p:nvPr/>
          </p:nvSpPr>
          <p:spPr>
            <a:xfrm>
              <a:off x="1757" y="2988"/>
              <a:ext cx="710" cy="198"/>
            </a:xfrm>
            <a:custGeom>
              <a:rect b="b" l="l" r="r" t="t"/>
              <a:pathLst>
                <a:path extrusionOk="0" h="20000" w="2000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6"/>
            <p:cNvSpPr/>
            <p:nvPr/>
          </p:nvSpPr>
          <p:spPr>
            <a:xfrm>
              <a:off x="432" y="2988"/>
              <a:ext cx="1099" cy="198"/>
            </a:xfrm>
            <a:custGeom>
              <a:rect b="b" l="l" r="r" t="t"/>
              <a:pathLst>
                <a:path extrusionOk="0" h="20000" w="20000">
                  <a:moveTo>
                    <a:pt x="19985" y="0"/>
                  </a:moveTo>
                  <a:lnTo>
                    <a:pt x="19985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85" y="0"/>
                  </a:lnTo>
                  <a:close/>
                </a:path>
              </a:pathLst>
            </a:cu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6"/>
            <p:cNvSpPr/>
            <p:nvPr/>
          </p:nvSpPr>
          <p:spPr>
            <a:xfrm>
              <a:off x="768" y="3582"/>
              <a:ext cx="1712" cy="198"/>
            </a:xfrm>
            <a:custGeom>
              <a:rect b="b" l="l" r="r" t="t"/>
              <a:pathLst>
                <a:path extrusionOk="0" h="20000" w="20000">
                  <a:moveTo>
                    <a:pt x="19991" y="0"/>
                  </a:moveTo>
                  <a:lnTo>
                    <a:pt x="19991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91" y="0"/>
                  </a:lnTo>
                  <a:close/>
                </a:path>
              </a:pathLst>
            </a:cu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8" name="Google Shape;538;p56"/>
            <p:cNvGrpSpPr/>
            <p:nvPr/>
          </p:nvGrpSpPr>
          <p:grpSpPr>
            <a:xfrm>
              <a:off x="4289" y="1729"/>
              <a:ext cx="751" cy="319"/>
              <a:chOff x="4308" y="1729"/>
              <a:chExt cx="904" cy="319"/>
            </a:xfrm>
          </p:grpSpPr>
          <p:sp>
            <p:nvSpPr>
              <p:cNvPr id="539" name="Google Shape;539;p56"/>
              <p:cNvSpPr/>
              <p:nvPr/>
            </p:nvSpPr>
            <p:spPr>
              <a:xfrm>
                <a:off x="4308" y="1729"/>
                <a:ext cx="904" cy="311"/>
              </a:xfrm>
              <a:custGeom>
                <a:rect b="b" l="l" r="r" t="t"/>
                <a:pathLst>
                  <a:path extrusionOk="0" h="20000" w="20000">
                    <a:moveTo>
                      <a:pt x="17125" y="0"/>
                    </a:moveTo>
                    <a:lnTo>
                      <a:pt x="19982" y="5318"/>
                    </a:lnTo>
                    <a:lnTo>
                      <a:pt x="19982" y="19955"/>
                    </a:lnTo>
                    <a:lnTo>
                      <a:pt x="0" y="19955"/>
                    </a:lnTo>
                    <a:lnTo>
                      <a:pt x="0" y="18636"/>
                    </a:lnTo>
                    <a:lnTo>
                      <a:pt x="0" y="0"/>
                    </a:lnTo>
                    <a:lnTo>
                      <a:pt x="17125" y="0"/>
                    </a:lnTo>
                    <a:close/>
                  </a:path>
                </a:pathLst>
              </a:custGeom>
              <a:solidFill>
                <a:srgbClr val="FBD4B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56"/>
              <p:cNvSpPr/>
              <p:nvPr/>
            </p:nvSpPr>
            <p:spPr>
              <a:xfrm>
                <a:off x="5083" y="1729"/>
                <a:ext cx="129" cy="83"/>
              </a:xfrm>
              <a:custGeom>
                <a:rect b="b" l="l" r="r" t="t"/>
                <a:pathLst>
                  <a:path extrusionOk="0" h="20000" w="20000">
                    <a:moveTo>
                      <a:pt x="19875" y="19829"/>
                    </a:moveTo>
                    <a:lnTo>
                      <a:pt x="0" y="19829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56"/>
              <p:cNvSpPr/>
              <p:nvPr/>
            </p:nvSpPr>
            <p:spPr>
              <a:xfrm>
                <a:off x="4388" y="1779"/>
                <a:ext cx="744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Single inheritance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2" name="Google Shape;542;p56"/>
            <p:cNvSpPr/>
            <p:nvPr/>
          </p:nvSpPr>
          <p:spPr>
            <a:xfrm>
              <a:off x="2322" y="1163"/>
              <a:ext cx="1260" cy="1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CommunityMember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6"/>
            <p:cNvSpPr/>
            <p:nvPr/>
          </p:nvSpPr>
          <p:spPr>
            <a:xfrm>
              <a:off x="1788" y="1859"/>
              <a:ext cx="712" cy="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Employee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6"/>
            <p:cNvSpPr/>
            <p:nvPr/>
          </p:nvSpPr>
          <p:spPr>
            <a:xfrm>
              <a:off x="2597" y="1800"/>
              <a:ext cx="709" cy="198"/>
            </a:xfrm>
            <a:custGeom>
              <a:rect b="b" l="l" r="r" t="t"/>
              <a:pathLst>
                <a:path extrusionOk="0" h="20000" w="2000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6"/>
            <p:cNvSpPr/>
            <p:nvPr/>
          </p:nvSpPr>
          <p:spPr>
            <a:xfrm>
              <a:off x="2596" y="1859"/>
              <a:ext cx="710" cy="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Student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6"/>
            <p:cNvSpPr/>
            <p:nvPr/>
          </p:nvSpPr>
          <p:spPr>
            <a:xfrm>
              <a:off x="432" y="3047"/>
              <a:ext cx="1099" cy="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Administrator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6"/>
            <p:cNvSpPr/>
            <p:nvPr/>
          </p:nvSpPr>
          <p:spPr>
            <a:xfrm>
              <a:off x="1756" y="3047"/>
              <a:ext cx="711" cy="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Teacher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6"/>
            <p:cNvSpPr/>
            <p:nvPr/>
          </p:nvSpPr>
          <p:spPr>
            <a:xfrm>
              <a:off x="787" y="3641"/>
              <a:ext cx="1713" cy="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AdministratorTeacher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6"/>
            <p:cNvSpPr/>
            <p:nvPr/>
          </p:nvSpPr>
          <p:spPr>
            <a:xfrm>
              <a:off x="2288" y="2453"/>
              <a:ext cx="712" cy="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Staff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6"/>
            <p:cNvSpPr/>
            <p:nvPr/>
          </p:nvSpPr>
          <p:spPr>
            <a:xfrm>
              <a:off x="1288" y="2394"/>
              <a:ext cx="710" cy="198"/>
            </a:xfrm>
            <a:custGeom>
              <a:rect b="b" l="l" r="r" t="t"/>
              <a:pathLst>
                <a:path extrusionOk="0" h="20000" w="20000">
                  <a:moveTo>
                    <a:pt x="19977" y="0"/>
                  </a:moveTo>
                  <a:lnTo>
                    <a:pt x="19977" y="19929"/>
                  </a:lnTo>
                  <a:lnTo>
                    <a:pt x="0" y="19929"/>
                  </a:lnTo>
                  <a:lnTo>
                    <a:pt x="0" y="0"/>
                  </a:lnTo>
                  <a:lnTo>
                    <a:pt x="19977" y="0"/>
                  </a:lnTo>
                  <a:close/>
                </a:path>
              </a:pathLst>
            </a:cu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6"/>
            <p:cNvSpPr/>
            <p:nvPr/>
          </p:nvSpPr>
          <p:spPr>
            <a:xfrm>
              <a:off x="1288" y="2453"/>
              <a:ext cx="710" cy="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Faculty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2" name="Google Shape;552;p56"/>
            <p:cNvGrpSpPr/>
            <p:nvPr/>
          </p:nvGrpSpPr>
          <p:grpSpPr>
            <a:xfrm>
              <a:off x="2177" y="1319"/>
              <a:ext cx="1550" cy="481"/>
              <a:chOff x="271" y="0"/>
              <a:chExt cx="19458" cy="20000"/>
            </a:xfrm>
          </p:grpSpPr>
          <p:sp>
            <p:nvSpPr>
              <p:cNvPr id="553" name="Google Shape;553;p56"/>
              <p:cNvSpPr/>
              <p:nvPr/>
            </p:nvSpPr>
            <p:spPr>
              <a:xfrm>
                <a:off x="9991" y="0"/>
                <a:ext cx="9" cy="20000"/>
              </a:xfrm>
              <a:custGeom>
                <a:rect b="b" l="l" r="r" t="t"/>
                <a:pathLst>
                  <a:path extrusionOk="0" h="20000" w="20000">
                    <a:moveTo>
                      <a:pt x="0" y="19971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56"/>
              <p:cNvSpPr/>
              <p:nvPr/>
            </p:nvSpPr>
            <p:spPr>
              <a:xfrm>
                <a:off x="271" y="0"/>
                <a:ext cx="5271" cy="20000"/>
              </a:xfrm>
              <a:custGeom>
                <a:rect b="b" l="l" r="r" t="t"/>
                <a:pathLst>
                  <a:path extrusionOk="0" h="20000" w="20000">
                    <a:moveTo>
                      <a:pt x="0" y="19971"/>
                    </a:moveTo>
                    <a:lnTo>
                      <a:pt x="19962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56"/>
              <p:cNvSpPr/>
              <p:nvPr/>
            </p:nvSpPr>
            <p:spPr>
              <a:xfrm>
                <a:off x="14461" y="0"/>
                <a:ext cx="5268" cy="20000"/>
              </a:xfrm>
              <a:custGeom>
                <a:rect b="b" l="l" r="r" t="t"/>
                <a:pathLst>
                  <a:path extrusionOk="0" h="20000" w="20000">
                    <a:moveTo>
                      <a:pt x="19962" y="19971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6" name="Google Shape;556;p56"/>
            <p:cNvGrpSpPr/>
            <p:nvPr/>
          </p:nvGrpSpPr>
          <p:grpSpPr>
            <a:xfrm>
              <a:off x="1770" y="1998"/>
              <a:ext cx="749" cy="396"/>
              <a:chOff x="0" y="0"/>
              <a:chExt cx="20000" cy="20000"/>
            </a:xfrm>
          </p:grpSpPr>
          <p:sp>
            <p:nvSpPr>
              <p:cNvPr id="557" name="Google Shape;557;p56"/>
              <p:cNvSpPr/>
              <p:nvPr/>
            </p:nvSpPr>
            <p:spPr>
              <a:xfrm>
                <a:off x="13963" y="0"/>
                <a:ext cx="6037" cy="20000"/>
              </a:xfrm>
              <a:custGeom>
                <a:rect b="b" l="l" r="r" t="t"/>
                <a:pathLst>
                  <a:path extrusionOk="0" h="20000" w="20000">
                    <a:moveTo>
                      <a:pt x="19929" y="19964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56"/>
              <p:cNvSpPr/>
              <p:nvPr/>
            </p:nvSpPr>
            <p:spPr>
              <a:xfrm>
                <a:off x="0" y="0"/>
                <a:ext cx="6031" cy="20000"/>
              </a:xfrm>
              <a:custGeom>
                <a:rect b="b" l="l" r="r" t="t"/>
                <a:pathLst>
                  <a:path extrusionOk="0" h="20000" w="20000">
                    <a:moveTo>
                      <a:pt x="0" y="19964"/>
                    </a:moveTo>
                    <a:lnTo>
                      <a:pt x="19929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9" name="Google Shape;559;p56"/>
            <p:cNvGrpSpPr/>
            <p:nvPr/>
          </p:nvGrpSpPr>
          <p:grpSpPr>
            <a:xfrm>
              <a:off x="1273" y="2592"/>
              <a:ext cx="748" cy="396"/>
              <a:chOff x="-1" y="0"/>
              <a:chExt cx="20001" cy="20000"/>
            </a:xfrm>
          </p:grpSpPr>
          <p:sp>
            <p:nvSpPr>
              <p:cNvPr id="560" name="Google Shape;560;p56"/>
              <p:cNvSpPr/>
              <p:nvPr/>
            </p:nvSpPr>
            <p:spPr>
              <a:xfrm>
                <a:off x="13969" y="0"/>
                <a:ext cx="6031" cy="20000"/>
              </a:xfrm>
              <a:custGeom>
                <a:rect b="b" l="l" r="r" t="t"/>
                <a:pathLst>
                  <a:path extrusionOk="0" h="20000" w="20000">
                    <a:moveTo>
                      <a:pt x="19929" y="19964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56"/>
              <p:cNvSpPr/>
              <p:nvPr/>
            </p:nvSpPr>
            <p:spPr>
              <a:xfrm>
                <a:off x="-1" y="0"/>
                <a:ext cx="6031" cy="20000"/>
              </a:xfrm>
              <a:custGeom>
                <a:rect b="b" l="l" r="r" t="t"/>
                <a:pathLst>
                  <a:path extrusionOk="0" h="20000" w="20000">
                    <a:moveTo>
                      <a:pt x="0" y="19964"/>
                    </a:moveTo>
                    <a:lnTo>
                      <a:pt x="19929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2" name="Google Shape;562;p56"/>
            <p:cNvGrpSpPr/>
            <p:nvPr/>
          </p:nvGrpSpPr>
          <p:grpSpPr>
            <a:xfrm>
              <a:off x="1269" y="3186"/>
              <a:ext cx="749" cy="396"/>
              <a:chOff x="0" y="0"/>
              <a:chExt cx="20000" cy="20000"/>
            </a:xfrm>
          </p:grpSpPr>
          <p:sp>
            <p:nvSpPr>
              <p:cNvPr id="563" name="Google Shape;563;p56"/>
              <p:cNvSpPr/>
              <p:nvPr/>
            </p:nvSpPr>
            <p:spPr>
              <a:xfrm>
                <a:off x="13963" y="0"/>
                <a:ext cx="6037" cy="20000"/>
              </a:xfrm>
              <a:custGeom>
                <a:rect b="b" l="l" r="r" t="t"/>
                <a:pathLst>
                  <a:path extrusionOk="0" h="20000" w="20000">
                    <a:moveTo>
                      <a:pt x="19929" y="0"/>
                    </a:moveTo>
                    <a:lnTo>
                      <a:pt x="0" y="19964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56"/>
              <p:cNvSpPr/>
              <p:nvPr/>
            </p:nvSpPr>
            <p:spPr>
              <a:xfrm>
                <a:off x="0" y="0"/>
                <a:ext cx="6031" cy="20000"/>
              </a:xfrm>
              <a:custGeom>
                <a:rect b="b" l="l" r="r" t="t"/>
                <a:pathLst>
                  <a:path extrusionOk="0" h="20000" w="20000">
                    <a:moveTo>
                      <a:pt x="0" y="0"/>
                    </a:moveTo>
                    <a:lnTo>
                      <a:pt x="19929" y="19964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5" name="Google Shape;565;p56"/>
            <p:cNvSpPr/>
            <p:nvPr/>
          </p:nvSpPr>
          <p:spPr>
            <a:xfrm>
              <a:off x="3402" y="1859"/>
              <a:ext cx="712" cy="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Alumnus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6" name="Google Shape;566;p56"/>
            <p:cNvGrpSpPr/>
            <p:nvPr/>
          </p:nvGrpSpPr>
          <p:grpSpPr>
            <a:xfrm>
              <a:off x="3185" y="2321"/>
              <a:ext cx="751" cy="319"/>
              <a:chOff x="4308" y="1729"/>
              <a:chExt cx="904" cy="319"/>
            </a:xfrm>
          </p:grpSpPr>
          <p:sp>
            <p:nvSpPr>
              <p:cNvPr id="567" name="Google Shape;567;p56"/>
              <p:cNvSpPr/>
              <p:nvPr/>
            </p:nvSpPr>
            <p:spPr>
              <a:xfrm>
                <a:off x="4308" y="1729"/>
                <a:ext cx="904" cy="311"/>
              </a:xfrm>
              <a:custGeom>
                <a:rect b="b" l="l" r="r" t="t"/>
                <a:pathLst>
                  <a:path extrusionOk="0" h="20000" w="20000">
                    <a:moveTo>
                      <a:pt x="17125" y="0"/>
                    </a:moveTo>
                    <a:lnTo>
                      <a:pt x="19982" y="5318"/>
                    </a:lnTo>
                    <a:lnTo>
                      <a:pt x="19982" y="19955"/>
                    </a:lnTo>
                    <a:lnTo>
                      <a:pt x="0" y="19955"/>
                    </a:lnTo>
                    <a:lnTo>
                      <a:pt x="0" y="18636"/>
                    </a:lnTo>
                    <a:lnTo>
                      <a:pt x="0" y="0"/>
                    </a:lnTo>
                    <a:lnTo>
                      <a:pt x="17125" y="0"/>
                    </a:lnTo>
                    <a:close/>
                  </a:path>
                </a:pathLst>
              </a:custGeom>
              <a:solidFill>
                <a:srgbClr val="FBD4B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56"/>
              <p:cNvSpPr/>
              <p:nvPr/>
            </p:nvSpPr>
            <p:spPr>
              <a:xfrm>
                <a:off x="5083" y="1729"/>
                <a:ext cx="129" cy="83"/>
              </a:xfrm>
              <a:custGeom>
                <a:rect b="b" l="l" r="r" t="t"/>
                <a:pathLst>
                  <a:path extrusionOk="0" h="20000" w="20000">
                    <a:moveTo>
                      <a:pt x="19875" y="19829"/>
                    </a:moveTo>
                    <a:lnTo>
                      <a:pt x="0" y="19829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56"/>
              <p:cNvSpPr/>
              <p:nvPr/>
            </p:nvSpPr>
            <p:spPr>
              <a:xfrm>
                <a:off x="4388" y="1779"/>
                <a:ext cx="744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Single inheritance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0" name="Google Shape;570;p56"/>
            <p:cNvGrpSpPr/>
            <p:nvPr/>
          </p:nvGrpSpPr>
          <p:grpSpPr>
            <a:xfrm>
              <a:off x="2657" y="2945"/>
              <a:ext cx="751" cy="319"/>
              <a:chOff x="4308" y="1729"/>
              <a:chExt cx="904" cy="319"/>
            </a:xfrm>
          </p:grpSpPr>
          <p:sp>
            <p:nvSpPr>
              <p:cNvPr id="571" name="Google Shape;571;p56"/>
              <p:cNvSpPr/>
              <p:nvPr/>
            </p:nvSpPr>
            <p:spPr>
              <a:xfrm>
                <a:off x="4308" y="1729"/>
                <a:ext cx="904" cy="311"/>
              </a:xfrm>
              <a:custGeom>
                <a:rect b="b" l="l" r="r" t="t"/>
                <a:pathLst>
                  <a:path extrusionOk="0" h="20000" w="20000">
                    <a:moveTo>
                      <a:pt x="17125" y="0"/>
                    </a:moveTo>
                    <a:lnTo>
                      <a:pt x="19982" y="5318"/>
                    </a:lnTo>
                    <a:lnTo>
                      <a:pt x="19982" y="19955"/>
                    </a:lnTo>
                    <a:lnTo>
                      <a:pt x="0" y="19955"/>
                    </a:lnTo>
                    <a:lnTo>
                      <a:pt x="0" y="18636"/>
                    </a:lnTo>
                    <a:lnTo>
                      <a:pt x="0" y="0"/>
                    </a:lnTo>
                    <a:lnTo>
                      <a:pt x="17125" y="0"/>
                    </a:lnTo>
                    <a:close/>
                  </a:path>
                </a:pathLst>
              </a:custGeom>
              <a:solidFill>
                <a:srgbClr val="FBD4B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56"/>
              <p:cNvSpPr/>
              <p:nvPr/>
            </p:nvSpPr>
            <p:spPr>
              <a:xfrm>
                <a:off x="5083" y="1729"/>
                <a:ext cx="129" cy="83"/>
              </a:xfrm>
              <a:custGeom>
                <a:rect b="b" l="l" r="r" t="t"/>
                <a:pathLst>
                  <a:path extrusionOk="0" h="20000" w="20000">
                    <a:moveTo>
                      <a:pt x="19875" y="19829"/>
                    </a:moveTo>
                    <a:lnTo>
                      <a:pt x="0" y="19829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56"/>
              <p:cNvSpPr/>
              <p:nvPr/>
            </p:nvSpPr>
            <p:spPr>
              <a:xfrm>
                <a:off x="4388" y="1779"/>
                <a:ext cx="744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Single inheritance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56"/>
            <p:cNvGrpSpPr/>
            <p:nvPr/>
          </p:nvGrpSpPr>
          <p:grpSpPr>
            <a:xfrm>
              <a:off x="2657" y="3521"/>
              <a:ext cx="751" cy="319"/>
              <a:chOff x="4308" y="1729"/>
              <a:chExt cx="904" cy="319"/>
            </a:xfrm>
          </p:grpSpPr>
          <p:sp>
            <p:nvSpPr>
              <p:cNvPr id="575" name="Google Shape;575;p56"/>
              <p:cNvSpPr/>
              <p:nvPr/>
            </p:nvSpPr>
            <p:spPr>
              <a:xfrm>
                <a:off x="4308" y="1729"/>
                <a:ext cx="904" cy="311"/>
              </a:xfrm>
              <a:custGeom>
                <a:rect b="b" l="l" r="r" t="t"/>
                <a:pathLst>
                  <a:path extrusionOk="0" h="20000" w="20000">
                    <a:moveTo>
                      <a:pt x="17125" y="0"/>
                    </a:moveTo>
                    <a:lnTo>
                      <a:pt x="19982" y="5318"/>
                    </a:lnTo>
                    <a:lnTo>
                      <a:pt x="19982" y="19955"/>
                    </a:lnTo>
                    <a:lnTo>
                      <a:pt x="0" y="19955"/>
                    </a:lnTo>
                    <a:lnTo>
                      <a:pt x="0" y="18636"/>
                    </a:lnTo>
                    <a:lnTo>
                      <a:pt x="0" y="0"/>
                    </a:lnTo>
                    <a:lnTo>
                      <a:pt x="17125" y="0"/>
                    </a:lnTo>
                    <a:close/>
                  </a:path>
                </a:pathLst>
              </a:custGeom>
              <a:solidFill>
                <a:srgbClr val="E36C0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56"/>
              <p:cNvSpPr/>
              <p:nvPr/>
            </p:nvSpPr>
            <p:spPr>
              <a:xfrm>
                <a:off x="5083" y="1729"/>
                <a:ext cx="129" cy="83"/>
              </a:xfrm>
              <a:custGeom>
                <a:rect b="b" l="l" r="r" t="t"/>
                <a:pathLst>
                  <a:path extrusionOk="0" h="20000" w="20000">
                    <a:moveTo>
                      <a:pt x="19875" y="19829"/>
                    </a:moveTo>
                    <a:lnTo>
                      <a:pt x="0" y="1982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BD4B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56"/>
              <p:cNvSpPr/>
              <p:nvPr/>
            </p:nvSpPr>
            <p:spPr>
              <a:xfrm>
                <a:off x="4388" y="1779"/>
                <a:ext cx="744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Multiple inheritance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8" name="Google Shape;578;p56"/>
          <p:cNvSpPr txBox="1"/>
          <p:nvPr/>
        </p:nvSpPr>
        <p:spPr>
          <a:xfrm>
            <a:off x="6884988" y="2336690"/>
            <a:ext cx="1470026" cy="646331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Inheritance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56"/>
          <p:cNvSpPr txBox="1"/>
          <p:nvPr/>
        </p:nvSpPr>
        <p:spPr>
          <a:xfrm>
            <a:off x="5068889" y="3294255"/>
            <a:ext cx="1470026" cy="646331"/>
          </a:xfrm>
          <a:prstGeom prst="rect">
            <a:avLst/>
          </a:prstGeom>
          <a:solidFill>
            <a:srgbClr val="E5B8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Multi-level Inheritance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6"/>
          <p:cNvSpPr txBox="1"/>
          <p:nvPr/>
        </p:nvSpPr>
        <p:spPr>
          <a:xfrm>
            <a:off x="4184413" y="4276170"/>
            <a:ext cx="1470026" cy="646331"/>
          </a:xfrm>
          <a:prstGeom prst="rect">
            <a:avLst/>
          </a:prstGeom>
          <a:solidFill>
            <a:srgbClr val="E5B8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Multi-level Inheritance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6"/>
          <p:cNvSpPr txBox="1"/>
          <p:nvPr/>
        </p:nvSpPr>
        <p:spPr>
          <a:xfrm>
            <a:off x="4189696" y="5227528"/>
            <a:ext cx="1470026" cy="646331"/>
          </a:xfrm>
          <a:prstGeom prst="rect">
            <a:avLst/>
          </a:prstGeom>
          <a:solidFill>
            <a:srgbClr val="FBD4B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Inheritance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7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Multiple Inheritance</a:t>
            </a:r>
            <a:endParaRPr/>
          </a:p>
        </p:txBody>
      </p:sp>
      <p:sp>
        <p:nvSpPr>
          <p:cNvPr id="588" name="Google Shape;588;p57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89" name="Google Shape;589;p57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0" name="Google Shape;590;p57"/>
          <p:cNvSpPr/>
          <p:nvPr/>
        </p:nvSpPr>
        <p:spPr>
          <a:xfrm>
            <a:off x="2009047" y="2667074"/>
            <a:ext cx="1191353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7"/>
          <p:cNvSpPr/>
          <p:nvPr/>
        </p:nvSpPr>
        <p:spPr>
          <a:xfrm>
            <a:off x="5726414" y="1856669"/>
            <a:ext cx="1440652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7"/>
          <p:cNvSpPr/>
          <p:nvPr/>
        </p:nvSpPr>
        <p:spPr>
          <a:xfrm>
            <a:off x="3325559" y="4874900"/>
            <a:ext cx="2679902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Graduate_Assistant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3" name="Google Shape;593;p57"/>
          <p:cNvCxnSpPr/>
          <p:nvPr/>
        </p:nvCxnSpPr>
        <p:spPr>
          <a:xfrm>
            <a:off x="2825750" y="3054350"/>
            <a:ext cx="1365250" cy="189865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594" name="Google Shape;594;p57"/>
          <p:cNvCxnSpPr/>
          <p:nvPr/>
        </p:nvCxnSpPr>
        <p:spPr>
          <a:xfrm flipH="1">
            <a:off x="5645150" y="2285999"/>
            <a:ext cx="762000" cy="627375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595" name="Google Shape;595;p57"/>
          <p:cNvSpPr/>
          <p:nvPr/>
        </p:nvSpPr>
        <p:spPr>
          <a:xfrm>
            <a:off x="4953000" y="2819400"/>
            <a:ext cx="1213475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6" name="Google Shape;596;p57"/>
          <p:cNvCxnSpPr/>
          <p:nvPr/>
        </p:nvCxnSpPr>
        <p:spPr>
          <a:xfrm flipH="1">
            <a:off x="4712324" y="3200400"/>
            <a:ext cx="697875" cy="17526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8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What is Multiple Inheritance?</a:t>
            </a:r>
            <a:endParaRPr/>
          </a:p>
        </p:txBody>
      </p:sp>
      <p:sp>
        <p:nvSpPr>
          <p:cNvPr id="603" name="Google Shape;603;p58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class A </a:t>
            </a:r>
            <a:r>
              <a:rPr b="1" i="1" lang="en-US">
                <a:solidFill>
                  <a:srgbClr val="FF0000"/>
                </a:solidFill>
              </a:rPr>
              <a:t>inherits from more than one class</a:t>
            </a:r>
            <a:r>
              <a:rPr lang="en-US"/>
              <a:t>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i.e.,  A 🡪 (B1, B2, ..., Bn), we speak of </a:t>
            </a:r>
            <a:r>
              <a:rPr lang="en-US">
                <a:solidFill>
                  <a:srgbClr val="0070C0"/>
                </a:solidFill>
              </a:rPr>
              <a:t>multiple inheritance</a:t>
            </a:r>
            <a:r>
              <a:rPr lang="en-US"/>
              <a:t>.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may introduce naming conflicts: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if at least two of its base classes define properties (data members or member functions) with the </a:t>
            </a:r>
            <a:r>
              <a:rPr lang="en-US">
                <a:solidFill>
                  <a:srgbClr val="0070C0"/>
                </a:solidFill>
              </a:rPr>
              <a:t>same name</a:t>
            </a:r>
            <a:endParaRPr/>
          </a:p>
        </p:txBody>
      </p:sp>
      <p:sp>
        <p:nvSpPr>
          <p:cNvPr id="604" name="Google Shape;604;p58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11" name="Google Shape;611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2" name="Google Shape;612;p59"/>
          <p:cNvSpPr txBox="1"/>
          <p:nvPr>
            <p:ph idx="4294967295" type="body"/>
          </p:nvPr>
        </p:nvSpPr>
        <p:spPr>
          <a:xfrm>
            <a:off x="381000" y="738188"/>
            <a:ext cx="8382000" cy="579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//simple example showing multiple inheritance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A {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fun1(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)  { cout&lt;&lt;"fun1"; 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B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fun2(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) 	{ cout&lt;&lt;"fun2";	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derived: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B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funderived(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)  { cout&lt;&lt;"func derived";}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derived der;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der.fun1(); 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der.fun2();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der.funderived();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0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Ambiguity in Multiple Inheritance</a:t>
            </a:r>
            <a:endParaRPr/>
          </a:p>
        </p:txBody>
      </p:sp>
      <p:sp>
        <p:nvSpPr>
          <p:cNvPr id="619" name="Google Shape;619;p60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class Student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	int id;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	int age;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	int GetAge() const { return age;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	int GetId() const { return id;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	void SetAge( int n ) { age = n;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	void SetId( int n ) { id=n;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620" name="Google Shape;620;p60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1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Ambiguity in Multiple Inheritance</a:t>
            </a:r>
            <a:endParaRPr/>
          </a:p>
        </p:txBody>
      </p:sp>
      <p:sp>
        <p:nvSpPr>
          <p:cNvPr id="626" name="Google Shape;626;p61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019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nsolas"/>
                <a:ea typeface="Consolas"/>
                <a:cs typeface="Consolas"/>
                <a:sym typeface="Consolas"/>
              </a:rPr>
              <a:t>class Employee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nsolas"/>
                <a:ea typeface="Consolas"/>
                <a:cs typeface="Consolas"/>
                <a:sym typeface="Consolas"/>
              </a:rPr>
              <a:t>	int GetAge() const { return age;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nsolas"/>
                <a:ea typeface="Consolas"/>
                <a:cs typeface="Consolas"/>
                <a:sym typeface="Consolas"/>
              </a:rPr>
              <a:t>	int SetAge( int n ) { age = n;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nsolas"/>
                <a:ea typeface="Consolas"/>
                <a:cs typeface="Consolas"/>
                <a:sym typeface="Consolas"/>
              </a:rPr>
              <a:t>	void SetId( int n) { id=n;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nsolas"/>
                <a:ea typeface="Consolas"/>
                <a:cs typeface="Consolas"/>
                <a:sym typeface="Consolas"/>
              </a:rPr>
              <a:t>	int GetId(void) const { return id;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nsolas"/>
                <a:ea typeface="Consolas"/>
                <a:cs typeface="Consolas"/>
                <a:sym typeface="Consolas"/>
              </a:rPr>
              <a:t>	int age;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nsolas"/>
                <a:ea typeface="Consolas"/>
                <a:cs typeface="Consolas"/>
                <a:sym typeface="Consolas"/>
              </a:rPr>
              <a:t>	int id;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20193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627" name="Google Shape;627;p61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2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Ambiguity in Multiple Inheritance</a:t>
            </a:r>
            <a:endParaRPr/>
          </a:p>
        </p:txBody>
      </p:sp>
      <p:sp>
        <p:nvSpPr>
          <p:cNvPr id="634" name="Google Shape;634;p62"/>
          <p:cNvSpPr txBox="1"/>
          <p:nvPr>
            <p:ph idx="1" type="body"/>
          </p:nvPr>
        </p:nvSpPr>
        <p:spPr>
          <a:xfrm>
            <a:off x="102443" y="1390321"/>
            <a:ext cx="8936182" cy="565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class Salaried :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Employee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	float salary;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	float GetSalary() const { return salary;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	void SetSalary( float s ) { salary=s;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class GradAssistant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:public Student, public Salaried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void Display() const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{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 cout&lt;&lt;GetId()&lt;&lt;","&lt;&lt;GetSalary()&lt;&lt;","&lt;&lt;GetAge(); 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//ambiguity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35" name="Google Shape;635;p62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3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Ambiguity in Multiple Inheritance</a:t>
            </a:r>
            <a:endParaRPr/>
          </a:p>
        </p:txBody>
      </p:sp>
      <p:sp>
        <p:nvSpPr>
          <p:cNvPr id="641" name="Google Shape;641;p63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int main(void)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GradAssistant ga;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ga.SetAge(20);	</a:t>
            </a:r>
            <a:r>
              <a:rPr b="1"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//ambiguity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ga.SetId(15);	</a:t>
            </a:r>
            <a:r>
              <a:rPr b="1"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//ambiguity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ga.Display();	</a:t>
            </a:r>
            <a:r>
              <a:rPr b="1"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//ambiguity inside display()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//program will not compile and will generate errors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42" name="Google Shape;642;p63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4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What is the solution?</a:t>
            </a:r>
            <a:endParaRPr/>
          </a:p>
        </p:txBody>
      </p:sp>
      <p:sp>
        <p:nvSpPr>
          <p:cNvPr id="649" name="Google Shape;649;p64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Call </a:t>
            </a:r>
            <a:r>
              <a:rPr lang="en-US">
                <a:solidFill>
                  <a:srgbClr val="0070C0"/>
                </a:solidFill>
              </a:rPr>
              <a:t>functions explicitly </a:t>
            </a:r>
            <a:r>
              <a:rPr lang="en-US"/>
              <a:t>by specifying name of class and using </a:t>
            </a:r>
            <a:r>
              <a:rPr lang="en-US">
                <a:solidFill>
                  <a:srgbClr val="0070C0"/>
                </a:solidFill>
              </a:rPr>
              <a:t>scope resolution operator </a:t>
            </a:r>
            <a:r>
              <a:rPr lang="en-US"/>
              <a:t>to remove ambiguity: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Direct solution: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Student::SetAge() </a:t>
            </a:r>
            <a:r>
              <a:rPr lang="en-US"/>
              <a:t>or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Salaried::SetAge()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50" name="Google Shape;650;p64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The Diamond Problem</a:t>
            </a:r>
            <a:endParaRPr/>
          </a:p>
        </p:txBody>
      </p:sp>
      <p:sp>
        <p:nvSpPr>
          <p:cNvPr id="656" name="Google Shape;656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7" name="Google Shape;657;p65"/>
          <p:cNvSpPr/>
          <p:nvPr/>
        </p:nvSpPr>
        <p:spPr>
          <a:xfrm>
            <a:off x="457200" y="1476506"/>
            <a:ext cx="80772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 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void Foo() {}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 : public A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 : public A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 : public B, public C {}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8" name="Google Shape;658;p65"/>
          <p:cNvSpPr/>
          <p:nvPr/>
        </p:nvSpPr>
        <p:spPr>
          <a:xfrm>
            <a:off x="457200" y="4923247"/>
            <a:ext cx="75438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d.Foo();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 this B's Foo() or C's Foo() ?? </a:t>
            </a:r>
            <a:r>
              <a:rPr b="1" i="1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ambiguous</a:t>
            </a:r>
            <a:endParaRPr b="1" i="1" sz="24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age of super() with Dreaded Diamond - CodeSpeedy" id="659" name="Google Shape;65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4764" y="2821235"/>
            <a:ext cx="23050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Introduction - Inheritance</a:t>
            </a:r>
            <a:endParaRPr/>
          </a:p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Objects of derived classes are more </a:t>
            </a:r>
            <a:r>
              <a:rPr lang="en-US">
                <a:solidFill>
                  <a:srgbClr val="0070C0"/>
                </a:solidFill>
              </a:rPr>
              <a:t>specialized </a:t>
            </a:r>
            <a:r>
              <a:rPr lang="en-US"/>
              <a:t>as compared to objects of their base classes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dotnet-tricks.com/Content/images/oops/generalization.png" id="92" name="Google Shape;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97" y="2959769"/>
            <a:ext cx="7362943" cy="2673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6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What is the solution?</a:t>
            </a:r>
            <a:endParaRPr/>
          </a:p>
        </p:txBody>
      </p:sp>
      <p:sp>
        <p:nvSpPr>
          <p:cNvPr id="666" name="Google Shape;666;p66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Call </a:t>
            </a:r>
            <a:r>
              <a:rPr lang="en-US">
                <a:solidFill>
                  <a:srgbClr val="0070C0"/>
                </a:solidFill>
              </a:rPr>
              <a:t>functions explicitly </a:t>
            </a:r>
            <a:r>
              <a:rPr lang="en-US"/>
              <a:t>by specifying name of class and using scope resolution operator to remove ambiguity: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Direct solution: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Student::SetAge() </a:t>
            </a:r>
            <a:r>
              <a:rPr lang="en-US"/>
              <a:t>or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Salaried::SetAge()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    Virtual inheritance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67" name="Google Shape;667;p66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Solution (virtual inheritance)</a:t>
            </a:r>
            <a:endParaRPr/>
          </a:p>
        </p:txBody>
      </p:sp>
      <p:sp>
        <p:nvSpPr>
          <p:cNvPr id="673" name="Google Shape;673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4" name="Google Shape;674;p67"/>
          <p:cNvSpPr/>
          <p:nvPr/>
        </p:nvSpPr>
        <p:spPr>
          <a:xfrm>
            <a:off x="363984" y="1226195"/>
            <a:ext cx="847817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 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public: void Foo() {}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 : public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 : public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 : public B, public C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5" name="Google Shape;675;p67"/>
          <p:cNvSpPr/>
          <p:nvPr/>
        </p:nvSpPr>
        <p:spPr>
          <a:xfrm>
            <a:off x="364790" y="5323643"/>
            <a:ext cx="7696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d.Foo(); // no longer ambiguous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8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Inheritance</a:t>
            </a:r>
            <a:endParaRPr/>
          </a:p>
        </p:txBody>
      </p:sp>
      <p:sp>
        <p:nvSpPr>
          <p:cNvPr id="681" name="Google Shape;681;p68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None/>
            </a:pP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Virtual inheritance is </a:t>
            </a:r>
            <a:r>
              <a:rPr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 C++ technique that ensures that </a:t>
            </a:r>
            <a:r>
              <a:rPr b="1" i="1"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only one copy of common base class's member variables are inherited by second-level derivatives</a:t>
            </a:r>
            <a:r>
              <a:rPr b="0" i="1"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(a.k.a. grandchild derived classes)</a:t>
            </a:r>
            <a:endParaRPr/>
          </a:p>
        </p:txBody>
      </p:sp>
      <p:sp>
        <p:nvSpPr>
          <p:cNvPr id="682" name="Google Shape;682;p68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9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688" name="Google Shape;688;p69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class PoweredDevice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    	PoweredDevice(int nPower)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    	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			cout &lt;&lt; "PoweredDevice: " &lt;&lt;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				nPower &lt;&lt;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   	 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89" name="Google Shape;689;p69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0"/>
          <p:cNvSpPr txBox="1"/>
          <p:nvPr>
            <p:ph idx="1" type="body"/>
          </p:nvPr>
        </p:nvSpPr>
        <p:spPr>
          <a:xfrm>
            <a:off x="0" y="623454"/>
            <a:ext cx="9296400" cy="623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class Scanner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public PoweredDevice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  Scanner(int nScanner, int nPower) </a:t>
            </a:r>
            <a: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: PoweredDevice(nPower)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    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        cout &lt;&lt; "Scanner: " &lt;&lt; nScanner &lt;&lt;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    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class Printer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public PoweredDevice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  Printer(int nPrinter, int nPower) </a:t>
            </a:r>
            <a: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: PoweredDevice(nPower)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    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        cout &lt;&lt; "Printer: " &lt;&lt; nPrinter &lt;&lt;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    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695" name="Google Shape;695;p70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1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701" name="Google Shape;701;p71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class Copier: public Scanner, public Printer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Copier(int nScanner, int nPrinter, int nPower)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Scanner(nScanner, nPower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Printer(nPrinter, nPower)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    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    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-US"/>
              <a:t>	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02" name="Google Shape;702;p71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3" name="Google Shape;703;p71"/>
          <p:cNvPicPr preferRelativeResize="0"/>
          <p:nvPr/>
        </p:nvPicPr>
        <p:blipFill rotWithShape="1">
          <a:blip r:embed="rId3">
            <a:alphaModFix/>
          </a:blip>
          <a:srcRect b="0" l="0" r="0" t="42262"/>
          <a:stretch/>
        </p:blipFill>
        <p:spPr>
          <a:xfrm>
            <a:off x="2286000" y="4835236"/>
            <a:ext cx="4430333" cy="1583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71"/>
          <p:cNvPicPr preferRelativeResize="0"/>
          <p:nvPr/>
        </p:nvPicPr>
        <p:blipFill rotWithShape="1">
          <a:blip r:embed="rId3">
            <a:alphaModFix/>
          </a:blip>
          <a:srcRect b="79960" l="0" r="56064" t="0"/>
          <a:stretch/>
        </p:blipFill>
        <p:spPr>
          <a:xfrm>
            <a:off x="3527913" y="3604407"/>
            <a:ext cx="1946506" cy="5497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5" name="Google Shape;705;p71"/>
          <p:cNvCxnSpPr/>
          <p:nvPr/>
        </p:nvCxnSpPr>
        <p:spPr>
          <a:xfrm rot="10800000">
            <a:off x="4570534" y="4154138"/>
            <a:ext cx="1179102" cy="68109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706" name="Google Shape;706;p71"/>
          <p:cNvCxnSpPr/>
          <p:nvPr/>
        </p:nvCxnSpPr>
        <p:spPr>
          <a:xfrm flipH="1" rot="10800000">
            <a:off x="3252696" y="4154138"/>
            <a:ext cx="1317838" cy="68109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2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712" name="Google Shape;712;p72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    Copier cCopier(1, 2, 3);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What should be the output?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PoweredDevice: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Scanner: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PoweredDevice: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Printer: 2 </a:t>
            </a:r>
            <a:endParaRPr/>
          </a:p>
        </p:txBody>
      </p:sp>
      <p:sp>
        <p:nvSpPr>
          <p:cNvPr id="713" name="Google Shape;713;p72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Animals: Class’s hierarchy</a:t>
            </a:r>
            <a:endParaRPr/>
          </a:p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2971800" y="2743200"/>
            <a:ext cx="1563688" cy="531813"/>
          </a:xfrm>
          <a:prstGeom prst="rect">
            <a:avLst/>
          </a:prstGeom>
          <a:solidFill>
            <a:srgbClr val="00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Mammal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1828800" y="3581400"/>
            <a:ext cx="1306513" cy="531813"/>
          </a:xfrm>
          <a:prstGeom prst="rect">
            <a:avLst/>
          </a:prstGeom>
          <a:solidFill>
            <a:srgbClr val="00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5562600" y="2743200"/>
            <a:ext cx="1524000" cy="531813"/>
          </a:xfrm>
          <a:prstGeom prst="rect">
            <a:avLst/>
          </a:prstGeom>
          <a:solidFill>
            <a:srgbClr val="00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Reptiles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4114800" y="3657600"/>
            <a:ext cx="850900" cy="531813"/>
          </a:xfrm>
          <a:prstGeom prst="rect">
            <a:avLst/>
          </a:prstGeom>
          <a:solidFill>
            <a:srgbClr val="00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Dog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4038600" y="1752600"/>
            <a:ext cx="1285875" cy="531813"/>
          </a:xfrm>
          <a:prstGeom prst="rect">
            <a:avLst/>
          </a:prstGeom>
          <a:solidFill>
            <a:srgbClr val="00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1219200" y="4419600"/>
            <a:ext cx="890588" cy="531813"/>
          </a:xfrm>
          <a:prstGeom prst="rect">
            <a:avLst/>
          </a:prstGeom>
          <a:solidFill>
            <a:srgbClr val="00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2895600" y="4419600"/>
            <a:ext cx="1346200" cy="531813"/>
          </a:xfrm>
          <a:prstGeom prst="rect">
            <a:avLst/>
          </a:prstGeom>
          <a:solidFill>
            <a:srgbClr val="00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woman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3"/>
          <p:cNvCxnSpPr/>
          <p:nvPr/>
        </p:nvCxnSpPr>
        <p:spPr>
          <a:xfrm flipH="1">
            <a:off x="3810000" y="2286000"/>
            <a:ext cx="8382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4800600" y="2286000"/>
            <a:ext cx="16002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13"/>
          <p:cNvCxnSpPr/>
          <p:nvPr/>
        </p:nvCxnSpPr>
        <p:spPr>
          <a:xfrm flipH="1">
            <a:off x="2438400" y="3276600"/>
            <a:ext cx="11430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3"/>
          <p:cNvCxnSpPr/>
          <p:nvPr/>
        </p:nvCxnSpPr>
        <p:spPr>
          <a:xfrm>
            <a:off x="3886200" y="3276600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13"/>
          <p:cNvCxnSpPr/>
          <p:nvPr/>
        </p:nvCxnSpPr>
        <p:spPr>
          <a:xfrm>
            <a:off x="4343400" y="3276600"/>
            <a:ext cx="22860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3"/>
          <p:cNvCxnSpPr/>
          <p:nvPr/>
        </p:nvCxnSpPr>
        <p:spPr>
          <a:xfrm flipH="1">
            <a:off x="1676400" y="4114800"/>
            <a:ext cx="6096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13"/>
          <p:cNvCxnSpPr/>
          <p:nvPr/>
        </p:nvCxnSpPr>
        <p:spPr>
          <a:xfrm>
            <a:off x="2743200" y="4114800"/>
            <a:ext cx="8382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3"/>
          <p:cNvSpPr/>
          <p:nvPr/>
        </p:nvSpPr>
        <p:spPr>
          <a:xfrm>
            <a:off x="1135063" y="5473700"/>
            <a:ext cx="1290637" cy="709613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3111500" y="5473700"/>
            <a:ext cx="1319213" cy="709613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3"/>
          <p:cNvCxnSpPr/>
          <p:nvPr/>
        </p:nvCxnSpPr>
        <p:spPr>
          <a:xfrm>
            <a:off x="1676400" y="49530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116" name="Google Shape;116;p13"/>
          <p:cNvCxnSpPr/>
          <p:nvPr/>
        </p:nvCxnSpPr>
        <p:spPr>
          <a:xfrm>
            <a:off x="3657600" y="49530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117" name="Google Shape;117;p13"/>
          <p:cNvSpPr txBox="1"/>
          <p:nvPr/>
        </p:nvSpPr>
        <p:spPr>
          <a:xfrm>
            <a:off x="6156325" y="3622675"/>
            <a:ext cx="869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.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3"/>
          <p:cNvCxnSpPr/>
          <p:nvPr/>
        </p:nvCxnSpPr>
        <p:spPr>
          <a:xfrm>
            <a:off x="914400" y="2286000"/>
            <a:ext cx="0" cy="2743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13"/>
          <p:cNvSpPr/>
          <p:nvPr/>
        </p:nvSpPr>
        <p:spPr>
          <a:xfrm>
            <a:off x="255573" y="1706403"/>
            <a:ext cx="24048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3"/>
          <p:cNvCxnSpPr/>
          <p:nvPr/>
        </p:nvCxnSpPr>
        <p:spPr>
          <a:xfrm rot="10800000">
            <a:off x="7696200" y="1752600"/>
            <a:ext cx="0" cy="25146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1" name="Google Shape;121;p13"/>
          <p:cNvCxnSpPr/>
          <p:nvPr/>
        </p:nvCxnSpPr>
        <p:spPr>
          <a:xfrm>
            <a:off x="533400" y="5181600"/>
            <a:ext cx="830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13"/>
          <p:cNvSpPr/>
          <p:nvPr/>
        </p:nvSpPr>
        <p:spPr>
          <a:xfrm>
            <a:off x="6324600" y="4419600"/>
            <a:ext cx="22349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Inheritance Examples</a:t>
            </a:r>
            <a:endParaRPr/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416" y="1367548"/>
            <a:ext cx="7686236" cy="465695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Why Inheritance?</a:t>
            </a:r>
            <a:endParaRPr/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4588566" y="1070975"/>
            <a:ext cx="4398066" cy="2586625"/>
          </a:xfrm>
          <a:prstGeom prst="rect">
            <a:avLst/>
          </a:prstGeom>
          <a:solidFill>
            <a:srgbClr val="FFCC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Rectangle{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private: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 int numVertices;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 float *xCoord, *yCoord;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public: 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set(float *x, float *y, int nV);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 area();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381000" y="2590800"/>
            <a:ext cx="1828800" cy="762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Rectangle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2286000" y="2590799"/>
            <a:ext cx="2057400" cy="1014413"/>
          </a:xfrm>
          <a:prstGeom prst="triangle">
            <a:avLst>
              <a:gd fmla="val 50000" name="adj"/>
            </a:avLst>
          </a:prstGeom>
          <a:solidFill>
            <a:srgbClr val="0000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Triangle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1638300" y="1509712"/>
            <a:ext cx="1828800" cy="609600"/>
          </a:xfrm>
          <a:prstGeom prst="rect">
            <a:avLst/>
          </a:prstGeom>
          <a:solidFill>
            <a:srgbClr val="FFFF99">
              <a:alpha val="0"/>
            </a:srgbClr>
          </a:solidFill>
          <a:ln cap="flat" cmpd="sng" w="9525">
            <a:solidFill>
              <a:schemeClr val="dk1">
                <a:alpha val="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Polygon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14300" y="3883532"/>
            <a:ext cx="4343400" cy="2545131"/>
          </a:xfrm>
          <a:prstGeom prst="rect">
            <a:avLst/>
          </a:prstGeom>
          <a:solidFill>
            <a:srgbClr val="D5E3FF"/>
          </a:solidFill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Polygon{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numVertices;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float *xCoord, *yCoord;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set(float *x, float *y, int nV);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4588566" y="3918237"/>
            <a:ext cx="4398066" cy="251042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Triangle{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private: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int numVertices;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float *xCoord, *yCoord;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set(float *x, float *y, int nV);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 area();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upload.wikimedia.org/wikipedia/commons/thumb/8/8f/Simple_polygon.svg/220px-Simple_polygon.svg.png" id="142" name="Google Shape;1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998218"/>
            <a:ext cx="2343150" cy="1478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