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class pointer can point to a derived class object, but we can only access base class member or virtual functions using the base class pointer because object slicing happens when a derived class object is assigned to a base class object. Additional attributes of a derived class object are sliced off to form the base class object.</a:t>
            </a:r>
            <a:endParaRPr/>
          </a:p>
        </p:txBody>
      </p:sp>
      <p:sp>
        <p:nvSpPr>
          <p:cNvPr id="164" name="Google Shape;16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Oriented Analyis &amp; Design - Fawad Ali</a:t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See inheritance5.h and pr15-03.cpp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Oriented Analyis &amp; Design - Fawad Ali</a:t>
            </a:r>
            <a:endParaRPr/>
          </a:p>
        </p:txBody>
      </p:sp>
      <p:sp>
        <p:nvSpPr>
          <p:cNvPr id="328" name="Google Shape;32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sz="3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-37168" y="0"/>
            <a:ext cx="9181167" cy="685799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 txBox="1"/>
          <p:nvPr>
            <p:ph type="ctrTitle"/>
          </p:nvPr>
        </p:nvSpPr>
        <p:spPr>
          <a:xfrm>
            <a:off x="648633" y="20422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2558716" y="3933699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1786" y="5704389"/>
            <a:ext cx="1062970" cy="85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1219200" y="5486400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163513" y="5961063"/>
            <a:ext cx="2133600" cy="8826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 txBox="1"/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CS1004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it is allowed for a base class pointer to point to a derived object, the </a:t>
            </a:r>
            <a:r>
              <a:rPr lang="en-US">
                <a:solidFill>
                  <a:srgbClr val="FF0000"/>
                </a:solidFill>
              </a:rPr>
              <a:t>reverse is not true.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b1;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derived</a:t>
            </a:r>
            <a:r>
              <a:rPr lang="en-US"/>
              <a:t> *pd = &amp;b1; </a:t>
            </a:r>
            <a:r>
              <a:rPr b="1" lang="en-US">
                <a:solidFill>
                  <a:srgbClr val="FF0000"/>
                </a:solidFill>
              </a:rPr>
              <a:t>// compiler error</a:t>
            </a:r>
            <a:endParaRPr/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Access to members of a class object </a:t>
            </a:r>
            <a:r>
              <a:rPr lang="en-US"/>
              <a:t>is determined by the type of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An object name (i.e., variable, etc.)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reference to an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A pointer to an object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 (contd.)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a </a:t>
            </a:r>
            <a:r>
              <a:rPr lang="en-US">
                <a:solidFill>
                  <a:srgbClr val="0070C0"/>
                </a:solidFill>
              </a:rPr>
              <a:t>base class pointer </a:t>
            </a:r>
            <a:r>
              <a:rPr lang="en-US"/>
              <a:t>(pointing to a derived class object) can access </a:t>
            </a:r>
            <a:r>
              <a:rPr lang="en-US">
                <a:solidFill>
                  <a:srgbClr val="0070C0"/>
                </a:solidFill>
              </a:rPr>
              <a:t>only those members of the derived object that were inherited from the base</a:t>
            </a:r>
            <a:r>
              <a:rPr lang="en-US"/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because the base pointer has knowledge only of the base class.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It knows nothing</a:t>
            </a:r>
            <a:r>
              <a:rPr lang="en-US"/>
              <a:t> about the members added by the derived class.</a:t>
            </a:r>
            <a:endParaRPr/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 of Base Class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477" y="972946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Reference of Base Class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//reference of class type A refers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&amp; a = b;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a.func();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477" y="972946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 of Base Class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a-&gt;foo();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4932219" y="143213"/>
            <a:ext cx="3931760" cy="285090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class pointer/reference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NO KNOWLEDGE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child class functions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Summary – Based and Derived Class Pointers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Base-class pointer pointing to base-class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Straightforward</a:t>
            </a:r>
            <a:endParaRPr/>
          </a:p>
          <a:p>
            <a:pPr indent="-1447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Derived-class pointer pointing to derived-class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Straightforward</a:t>
            </a:r>
            <a:endParaRPr/>
          </a:p>
          <a:p>
            <a:pPr indent="-1447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Base-class pointer pointing to derived-class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Safe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access non-virtual methods of only base-class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 access virtual methods of derived class </a:t>
            </a:r>
            <a:endParaRPr/>
          </a:p>
          <a:p>
            <a:pPr indent="-1447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Derived-class pointer pointing to base-class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Compilation error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Dynamic Polymorphism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an </a:t>
            </a:r>
            <a:r>
              <a:rPr lang="en-US">
                <a:solidFill>
                  <a:srgbClr val="0070C0"/>
                </a:solidFill>
              </a:rPr>
              <a:t>inheritance hierarchy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 pointer/reference of base class type that can point/refer to </a:t>
            </a:r>
            <a:r>
              <a:rPr lang="en-US">
                <a:solidFill>
                  <a:srgbClr val="0070C0"/>
                </a:solidFill>
              </a:rPr>
              <a:t>derived class objects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is a pointer of base class type that is used to </a:t>
            </a:r>
            <a:r>
              <a:rPr lang="en-US">
                <a:solidFill>
                  <a:srgbClr val="0070C0"/>
                </a:solidFill>
              </a:rPr>
              <a:t>invoke virtual functions of derived class</a:t>
            </a:r>
            <a:r>
              <a:rPr lang="en-US"/>
              <a:t>.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first class that defines a virtual function is the base class of the hierarchy that uses dynamic binding for that function name and signature.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of the derived classes in the hierarchy </a:t>
            </a:r>
            <a:r>
              <a:rPr lang="en-US">
                <a:solidFill>
                  <a:srgbClr val="0070C0"/>
                </a:solidFill>
              </a:rPr>
              <a:t>must have a virtual function with same name and signature</a:t>
            </a:r>
            <a:r>
              <a:rPr lang="en-US"/>
              <a:t>. Not an error but needed for dynamic binding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Virtual functions ensure that the correct function is called for an object, </a:t>
            </a:r>
            <a:r>
              <a:rPr lang="en-US">
                <a:solidFill>
                  <a:srgbClr val="0070C0"/>
                </a:solidFill>
              </a:rPr>
              <a:t>regardless of the type of reference (or pointer) used for function call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They are mainly used to achieve Runtime polymorphism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Functions are declared with a virtual keyword in base class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resolving of function call is done at runtime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virtual-ness of an operation is </a:t>
            </a:r>
            <a:r>
              <a:rPr lang="en-US">
                <a:solidFill>
                  <a:srgbClr val="0070C0"/>
                </a:solidFill>
              </a:rPr>
              <a:t>always inherited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function is virtual in the base class, it must be virtual in the derived class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 if the keyword “virtual” not specified (But always use the keyword in children classes for clarity.)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If no overridden function is provided, </a:t>
            </a:r>
            <a:r>
              <a:rPr lang="en-US">
                <a:solidFill>
                  <a:srgbClr val="0070C0"/>
                </a:solidFill>
              </a:rPr>
              <a:t>the virtual function of base class is used</a:t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310054"/>
            <a:ext cx="8299938" cy="5529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Combination of two Greek words</a:t>
            </a:r>
            <a:endParaRPr/>
          </a:p>
          <a:p>
            <a:pPr indent="-228600" lvl="2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Poly (</a:t>
            </a:r>
            <a:r>
              <a:rPr lang="en-US" sz="2400">
                <a:solidFill>
                  <a:srgbClr val="FF0000"/>
                </a:solidFill>
              </a:rPr>
              <a:t>many</a:t>
            </a:r>
            <a:r>
              <a:rPr lang="en-US" sz="2400"/>
              <a:t>) morphism (</a:t>
            </a:r>
            <a:r>
              <a:rPr lang="en-US" sz="2400">
                <a:solidFill>
                  <a:srgbClr val="FF0000"/>
                </a:solidFill>
              </a:rPr>
              <a:t>form</a:t>
            </a:r>
            <a:r>
              <a:rPr lang="en-US" sz="2400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Water -&gt; Solid, Liquid, Gas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A Person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person have </a:t>
            </a:r>
            <a:r>
              <a:rPr lang="en-US">
                <a:solidFill>
                  <a:srgbClr val="0070C0"/>
                </a:solidFill>
              </a:rPr>
              <a:t>different behavior </a:t>
            </a:r>
            <a:r>
              <a:rPr lang="en-US"/>
              <a:t>in </a:t>
            </a:r>
            <a:r>
              <a:rPr lang="en-US">
                <a:solidFill>
                  <a:srgbClr val="0070C0"/>
                </a:solidFill>
              </a:rPr>
              <a:t>different situations</a:t>
            </a:r>
            <a:r>
              <a:rPr lang="en-US"/>
              <a:t>. This is called  Polymorphism.</a:t>
            </a:r>
            <a:endParaRPr/>
          </a:p>
          <a:p>
            <a:pPr indent="-215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2"/>
          <p:cNvCxnSpPr/>
          <p:nvPr/>
        </p:nvCxnSpPr>
        <p:spPr>
          <a:xfrm flipH="1" rot="10800000">
            <a:off x="4010891" y="3890372"/>
            <a:ext cx="8382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p12"/>
          <p:cNvCxnSpPr/>
          <p:nvPr/>
        </p:nvCxnSpPr>
        <p:spPr>
          <a:xfrm flipH="1" rot="10800000">
            <a:off x="4010891" y="4129858"/>
            <a:ext cx="838200" cy="76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" name="Google Shape;84;p12"/>
          <p:cNvCxnSpPr/>
          <p:nvPr/>
        </p:nvCxnSpPr>
        <p:spPr>
          <a:xfrm>
            <a:off x="4010891" y="4216401"/>
            <a:ext cx="838200" cy="19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2"/>
          <p:cNvCxnSpPr/>
          <p:nvPr/>
        </p:nvCxnSpPr>
        <p:spPr>
          <a:xfrm>
            <a:off x="4010891" y="4220210"/>
            <a:ext cx="762000" cy="43216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12"/>
          <p:cNvSpPr txBox="1"/>
          <p:nvPr/>
        </p:nvSpPr>
        <p:spPr>
          <a:xfrm>
            <a:off x="4849091" y="3661224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shopping mall, behaves like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4849091" y="3944529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metro bus, behaves like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passenger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4849091" y="4249329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university, behaves like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4849091" y="4559295"/>
            <a:ext cx="4267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home, behaves like a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daughter/son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0" l="0" r="0" t="6085"/>
          <a:stretch/>
        </p:blipFill>
        <p:spPr>
          <a:xfrm>
            <a:off x="5914483" y="1467020"/>
            <a:ext cx="2014821" cy="205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Declaring a function </a:t>
            </a:r>
            <a:r>
              <a:rPr lang="en-US">
                <a:solidFill>
                  <a:srgbClr val="0070C0"/>
                </a:solidFill>
              </a:rPr>
              <a:t>virtual</a:t>
            </a:r>
            <a:r>
              <a:rPr lang="en-US"/>
              <a:t> will ensure </a:t>
            </a:r>
            <a:r>
              <a:rPr lang="en-US">
                <a:solidFill>
                  <a:srgbClr val="0070C0"/>
                </a:solidFill>
              </a:rPr>
              <a:t>late-binding</a:t>
            </a:r>
            <a:endParaRPr/>
          </a:p>
          <a:p>
            <a:pPr indent="-3048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To declare a function virtual, we use the Keyword virtual:</a:t>
            </a:r>
            <a:endParaRPr/>
          </a:p>
          <a:p>
            <a:pPr indent="-330200" lvl="0" marL="457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class Shape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	  public: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		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void sayHi 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		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    		cout &lt;&lt;“Just hi! \n”;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	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};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850" y="843762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//BUT, parameters don't match base class func()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932219" y="143213"/>
            <a:ext cx="3931760" cy="2850909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Overridden function parameters in derived class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 be same as base 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otherwise base class func will be called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477" y="5195217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//object of child class B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&amp;b;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5500255" y="535812"/>
            <a:ext cx="3003506" cy="1547042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Override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667" y="5489009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83931" y="706581"/>
            <a:ext cx="8299938" cy="662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func"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8000"/>
              </a:buClr>
              <a:buSzPts val="1400"/>
              <a:buNone/>
            </a:pP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B91AF"/>
              </a:buClr>
              <a:buSzPts val="1400"/>
              <a:buNone/>
            </a:pP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C's func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2357" y="5764678"/>
            <a:ext cx="1701512" cy="65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//use override keyword to ensure parameters match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 not override func()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if parent of class C has func(), that one is executed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2667" y="5489009"/>
            <a:ext cx="2241202" cy="624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Virtual function with Multilevel Inheritance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//pointer of class type A points to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//object of grandchild class 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91AF"/>
              </a:buClr>
              <a:buSzPts val="18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A's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 does not override func(), class B also does not override func(),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A’s func is executed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477" y="5195217"/>
            <a:ext cx="2152505" cy="81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member function definition is out-of-line, the keyword virtual </a:t>
            </a:r>
            <a:r>
              <a:rPr lang="en-US">
                <a:solidFill>
                  <a:srgbClr val="0070C0"/>
                </a:solidFill>
              </a:rPr>
              <a:t>must not be specified again</a:t>
            </a:r>
            <a:r>
              <a:rPr lang="en-US"/>
              <a:t>. 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functions </a:t>
            </a:r>
            <a:r>
              <a:rPr lang="en-US">
                <a:solidFill>
                  <a:srgbClr val="FF0000"/>
                </a:solidFill>
              </a:rPr>
              <a:t>can not be stand-alone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static functions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destructor can be virtual but a constructor cannot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337417"/>
            <a:ext cx="4901214" cy="2183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/>
          <p:nvPr>
            <p:ph type="title"/>
          </p:nvPr>
        </p:nvSpPr>
        <p:spPr>
          <a:xfrm>
            <a:off x="495300" y="0"/>
            <a:ext cx="8153400" cy="99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 based Shapes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65" y="997171"/>
            <a:ext cx="6071358" cy="583209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495300" y="120370"/>
            <a:ext cx="8153400" cy="899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386862" y="1066800"/>
            <a:ext cx="8304377" cy="5352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2800" u="sng"/>
              <a:t>How to declare a member function virtual: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2400" u="sng"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class Animal{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	public:</a:t>
            </a:r>
            <a:r>
              <a:rPr b="1" lang="en-US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US" sz="2400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2400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id(){cout</a:t>
            </a:r>
            <a:r>
              <a:rPr b="1" lang="en-US" sz="2400"/>
              <a:t>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US" sz="2400"/>
              <a:t>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"animal";}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class Cat : public Animal{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public:</a:t>
            </a:r>
            <a:r>
              <a:rPr b="1" lang="en-US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US" sz="2400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void id(){cout &lt;&lt; "cat";}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class Dog : public Animal{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	public: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400"/>
              <a:t> 	</a:t>
            </a:r>
            <a:r>
              <a:rPr b="1" lang="en-US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-US" sz="2400"/>
              <a:t>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void id(){cout &lt;&lt; "dog";}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olymorphism-in-CPP" id="97" name="Google Shape;9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4347" l="5638" r="8179" t="11801"/>
          <a:stretch/>
        </p:blipFill>
        <p:spPr>
          <a:xfrm>
            <a:off x="622760" y="1787236"/>
            <a:ext cx="7895547" cy="351905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149234" y="2447684"/>
            <a:ext cx="82266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Polymorphism/								 Dynamic Polymorphism/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Binding										 Dynamic Binding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509586" y="141230"/>
            <a:ext cx="8153400" cy="899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Functions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86862" y="1216240"/>
            <a:ext cx="8370276" cy="5202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	If the member functions </a:t>
            </a:r>
            <a:r>
              <a:rPr b="1" i="1" lang="en-US">
                <a:solidFill>
                  <a:srgbClr val="FF0000"/>
                </a:solidFill>
              </a:rPr>
              <a:t>id( ) </a:t>
            </a:r>
            <a:r>
              <a:rPr lang="en-US"/>
              <a:t>are declared </a:t>
            </a:r>
            <a:r>
              <a:rPr b="1" i="1" lang="en-US">
                <a:solidFill>
                  <a:srgbClr val="FF0000"/>
                </a:solidFill>
              </a:rPr>
              <a:t>virtual</a:t>
            </a:r>
            <a:r>
              <a:rPr lang="en-US"/>
              <a:t>, then the code: </a:t>
            </a:r>
            <a:br>
              <a:rPr lang="en-US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Animal *pA[] = {new Animal, new Dog, new Cat};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	for(int i=0; i&lt;3;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  pA[i]-&gt;id();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27558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558D"/>
              </a:buClr>
              <a:buSzPts val="2400"/>
              <a:buFont typeface="Consolas"/>
              <a:buNone/>
            </a:pPr>
            <a:r>
              <a:rPr b="1" lang="en-US" sz="2400">
                <a:solidFill>
                  <a:srgbClr val="27558D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/>
              <a:t>will print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animal,</a:t>
            </a:r>
            <a:r>
              <a:rPr lang="en-US"/>
              <a:t>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dog,</a:t>
            </a:r>
            <a:r>
              <a:rPr lang="en-US"/>
              <a:t>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endParaRPr/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olymorphism explained simply!. OOP | For beginners | Dynamic vs… | by  Shanika Ediriweera | Medium" id="315" name="Google Shape;315;p40"/>
          <p:cNvPicPr preferRelativeResize="0"/>
          <p:nvPr/>
        </p:nvPicPr>
        <p:blipFill rotWithShape="1">
          <a:blip r:embed="rId3">
            <a:alphaModFix/>
          </a:blip>
          <a:srcRect b="0" l="19221" r="26058" t="0"/>
          <a:stretch/>
        </p:blipFill>
        <p:spPr>
          <a:xfrm>
            <a:off x="5708072" y="3438525"/>
            <a:ext cx="3325092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With Multiple Inheritance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83931" y="797099"/>
            <a:ext cx="4487007" cy="6324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 //not virtual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A"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~A()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 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B"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~B()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C"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destructor"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5671972" y="1266092"/>
            <a:ext cx="221086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*b=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a=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b-&gt;print();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a-&gt;print();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class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class 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Benefits of Polymorphism</a:t>
            </a:r>
            <a:endParaRPr/>
          </a:p>
        </p:txBody>
      </p:sp>
      <p:sp>
        <p:nvSpPr>
          <p:cNvPr id="331" name="Google Shape;331;p42"/>
          <p:cNvSpPr txBox="1"/>
          <p:nvPr>
            <p:ph idx="1" type="body"/>
          </p:nvPr>
        </p:nvSpPr>
        <p:spPr>
          <a:xfrm>
            <a:off x="457200" y="1097872"/>
            <a:ext cx="8299938" cy="5320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i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Better Design!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Flexibility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always change the subclass object assigned to the su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perclass reference variable, without breaking other code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modification will only affect the new object, not those using it</a:t>
            </a:r>
            <a:endParaRPr/>
          </a:p>
          <a:p>
            <a:pPr indent="-1460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Need to Write Less code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Reference variable of superclass type can be assigned object of any subclass</a:t>
            </a:r>
            <a:endParaRPr/>
          </a:p>
          <a:p>
            <a:pPr indent="-1460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Extend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rite code that doesn’t have to change when you introduce new subclass types into the program.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495300" y="1331"/>
            <a:ext cx="8153400" cy="99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86862" y="1136342"/>
            <a:ext cx="8370276" cy="536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create an array of base class pointers, and these pointers can hold objects of different derived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FF00"/>
                </a:solidFill>
              </a:rPr>
              <a:t>	</a:t>
            </a: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Shape *p[4];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p[0] = new Triangle (3, 4, 5, 19 );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p[1] = new Circle (3, 4, 5 );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p[2] = new Rectangle ( 3, 4, 10 , 20 );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p[3] = new Cylinder ( 3, 4, 5, 10 );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nsolas"/>
              <a:buNone/>
            </a:pPr>
            <a:r>
              <a:rPr b="1" lang="en-US" sz="2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for ( int loop = 0; loop &lt; 4; loop ++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{	p[loop]-&gt;draw 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	cout &lt;&lt; “The area is “ &lt;&lt; p[loop]-&gt;GetArea (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339" name="Google Shape;339;p43"/>
          <p:cNvSpPr/>
          <p:nvPr/>
        </p:nvSpPr>
        <p:spPr>
          <a:xfrm>
            <a:off x="7910465" y="4557288"/>
            <a:ext cx="533400" cy="3810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7886700" y="2895600"/>
            <a:ext cx="533400" cy="4572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7924800" y="3657600"/>
            <a:ext cx="457200" cy="457200"/>
          </a:xfrm>
          <a:prstGeom prst="ellipse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7948565" y="5243088"/>
            <a:ext cx="457200" cy="685800"/>
          </a:xfrm>
          <a:prstGeom prst="can">
            <a:avLst>
              <a:gd fmla="val 50000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-21534" y="0"/>
            <a:ext cx="9144000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Dynamic Polymorphism Example</a:t>
            </a:r>
            <a:br>
              <a:rPr lang="en-US" sz="3200"/>
            </a:br>
            <a:r>
              <a:rPr lang="en-US" sz="3200"/>
              <a:t>(using Base Class’s Pointers and References)</a:t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740" y="1153033"/>
            <a:ext cx="6400800" cy="2636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260" y="3959918"/>
            <a:ext cx="5628640" cy="289808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Virtual Destructors</a:t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Constructors cannot be virtual</a:t>
            </a:r>
            <a:r>
              <a:rPr lang="en-US"/>
              <a:t>, but destructors can be virtual when a constructor of a class is executed there is no virtual table in the memory, means no virtual pointer defined yet.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i="1" lang="en-US">
                <a:solidFill>
                  <a:srgbClr val="FF0000"/>
                </a:solidFill>
              </a:rPr>
              <a:t>Ensures the derived class destructor is called when a base class pointer is used,</a:t>
            </a:r>
            <a:r>
              <a:rPr lang="en-US"/>
              <a:t> while deleting a dynamically created derived class object.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  virtual ~Shape(){….}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Reason: to invoke the correct destructor, no matter how object is accessed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457200" y="9691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Virtual Destructors (contd.)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54667" y="1274686"/>
            <a:ext cx="4745934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class base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~base()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 cout &lt;&lt;  “destructing base\n”;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nsolas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derived : public base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~derived()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   cout &lt;&lt; “destructing derived\n”;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66" name="Google Shape;366;p46"/>
          <p:cNvSpPr txBox="1"/>
          <p:nvPr>
            <p:ph idx="2" type="body"/>
          </p:nvPr>
        </p:nvSpPr>
        <p:spPr>
          <a:xfrm>
            <a:off x="4876800" y="1274686"/>
            <a:ext cx="4191000" cy="45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int main()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base *p = new derived;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delete 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C14DE"/>
              </a:buClr>
              <a:buSzPts val="2000"/>
              <a:buFont typeface="Consolas"/>
              <a:buNone/>
            </a:pPr>
            <a:r>
              <a:rPr b="1" lang="en-US" sz="2000" u="sng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C14DE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2C14DE"/>
                </a:solidFill>
                <a:latin typeface="Consolas"/>
                <a:ea typeface="Consolas"/>
                <a:cs typeface="Consolas"/>
                <a:sym typeface="Consolas"/>
              </a:rPr>
              <a:t>destructing base</a:t>
            </a:r>
            <a:endParaRPr/>
          </a:p>
        </p:txBody>
      </p:sp>
      <p:sp>
        <p:nvSpPr>
          <p:cNvPr id="367" name="Google Shape;367;p46"/>
          <p:cNvSpPr txBox="1"/>
          <p:nvPr/>
        </p:nvSpPr>
        <p:spPr>
          <a:xfrm>
            <a:off x="2204417" y="5867400"/>
            <a:ext cx="534476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Using non-virtual destructor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457200" y="4179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Virtual Destructors (contd.)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53268" y="1202924"/>
            <a:ext cx="4517334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class base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~base()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  cout &lt;&lt;  “destructing base\n”;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 derived : public base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~derived()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  cout &lt;&lt; “destructing derived\n”;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375" name="Google Shape;375;p47"/>
          <p:cNvSpPr txBox="1"/>
          <p:nvPr>
            <p:ph idx="2" type="body"/>
          </p:nvPr>
        </p:nvSpPr>
        <p:spPr>
          <a:xfrm>
            <a:off x="4646802" y="1216241"/>
            <a:ext cx="4444674" cy="46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int main()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base *p = new derived;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  delete p;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	return 0;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2F1BC7"/>
              </a:buClr>
              <a:buSzPts val="2000"/>
              <a:buFont typeface="Consolas"/>
              <a:buNone/>
            </a:pPr>
            <a:r>
              <a:rPr b="1" lang="en-US" sz="2000" u="sng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F1BC7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destructing derived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2F1BC7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2F1BC7"/>
                </a:solidFill>
                <a:latin typeface="Consolas"/>
                <a:ea typeface="Consolas"/>
                <a:cs typeface="Consolas"/>
                <a:sym typeface="Consolas"/>
              </a:rPr>
              <a:t>destructing base</a:t>
            </a:r>
            <a:endParaRPr/>
          </a:p>
        </p:txBody>
      </p:sp>
      <p:sp>
        <p:nvSpPr>
          <p:cNvPr id="376" name="Google Shape;376;p47"/>
          <p:cNvSpPr txBox="1"/>
          <p:nvPr/>
        </p:nvSpPr>
        <p:spPr>
          <a:xfrm>
            <a:off x="2133600" y="5867400"/>
            <a:ext cx="52578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Using virtual destructor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228600" y="0"/>
            <a:ext cx="7666200" cy="6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A"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~A()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print(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=0)  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"Print class B"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~B()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~C()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cout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"C's destructor"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FF"/>
              </a:buClr>
              <a:buSzPts val="1100"/>
              <a:buNone/>
            </a:pP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*b=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a=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bb;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aa;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US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383" name="Google Shape;383;p48"/>
          <p:cNvSpPr txBox="1"/>
          <p:nvPr>
            <p:ph idx="2" type="body"/>
          </p:nvPr>
        </p:nvSpPr>
        <p:spPr>
          <a:xfrm>
            <a:off x="5105400" y="229845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dynamic objects, destructors are called with delete only and in the order of delete statements.</a:t>
            </a:r>
            <a:endParaRPr/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simple objects (in the same scope) destructors are called in opposite order. i.e. the one declared last is destroyed first.</a:t>
            </a:r>
            <a:endParaRPr/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delete, destructor is not called for dynamic objects </a:t>
            </a:r>
            <a:endParaRPr/>
          </a:p>
        </p:txBody>
      </p:sp>
      <p:sp>
        <p:nvSpPr>
          <p:cNvPr id="384" name="Google Shape;38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5" name="Google Shape;38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446" y="0"/>
            <a:ext cx="1881554" cy="229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Abstract Classes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Classes that </a:t>
            </a:r>
            <a:r>
              <a:rPr b="1" i="1" lang="en-US">
                <a:solidFill>
                  <a:srgbClr val="FF0000"/>
                </a:solidFill>
              </a:rPr>
              <a:t>cannot be instantiated (a class with no objects), because: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It is </a:t>
            </a:r>
            <a:r>
              <a:rPr b="1" i="1" lang="en-US">
                <a:solidFill>
                  <a:srgbClr val="0070C0"/>
                </a:solidFill>
              </a:rPr>
              <a:t>Incomplete</a:t>
            </a:r>
            <a:r>
              <a:rPr lang="en-US"/>
              <a:t>—derived classes must define the “missing pieces”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Too generic to define real objects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Normally used as base classes and called </a:t>
            </a:r>
            <a:r>
              <a:rPr lang="en-US">
                <a:solidFill>
                  <a:srgbClr val="0070C0"/>
                </a:solidFill>
              </a:rPr>
              <a:t>abstract base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Binding Process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Binding is the process to </a:t>
            </a:r>
            <a:r>
              <a:rPr lang="en-US">
                <a:solidFill>
                  <a:srgbClr val="0070C0"/>
                </a:solidFill>
              </a:rPr>
              <a:t>associate variable/ function names with memory addresses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Binding is done for each variable and functions.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functions, it means that matching the call with the right function definition by the compiler.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Concrete Classes</a:t>
            </a:r>
            <a:endParaRPr/>
          </a:p>
        </p:txBody>
      </p:sp>
      <p:sp>
        <p:nvSpPr>
          <p:cNvPr id="399" name="Google Shape;399;p50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Classes that can be instantiated (have objects)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</a:t>
            </a:r>
            <a:r>
              <a:rPr lang="en-US">
                <a:solidFill>
                  <a:srgbClr val="0070C0"/>
                </a:solidFill>
              </a:rPr>
              <a:t>provide implementation for every member function </a:t>
            </a:r>
            <a:r>
              <a:rPr lang="en-US"/>
              <a:t>they define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</a:t>
            </a:r>
            <a:endParaRPr/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class is made abstract by declaring one or more of its virtual functions to be “</a:t>
            </a:r>
            <a:r>
              <a:rPr b="1" i="1" lang="en-US">
                <a:solidFill>
                  <a:srgbClr val="0070C0"/>
                </a:solidFill>
              </a:rPr>
              <a:t>pure</a:t>
            </a:r>
            <a:r>
              <a:rPr lang="en-US"/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I.e., by placing "</a:t>
            </a:r>
            <a:r>
              <a:rPr b="1" lang="en-US">
                <a:solidFill>
                  <a:srgbClr val="FF0000"/>
                </a:solidFill>
              </a:rPr>
              <a:t>= 0</a:t>
            </a:r>
            <a:r>
              <a:rPr lang="en-US"/>
              <a:t>" in its declaration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virtual void draw()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0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"= 0" is known as a pure specifier.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Tells compiler that there is </a:t>
            </a:r>
            <a:r>
              <a:rPr lang="en-US">
                <a:solidFill>
                  <a:srgbClr val="0070C0"/>
                </a:solidFill>
              </a:rPr>
              <a:t>no implementation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413" name="Google Shape;413;p52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concrete derived class </a:t>
            </a:r>
            <a:r>
              <a:rPr lang="en-US">
                <a:solidFill>
                  <a:srgbClr val="0070C0"/>
                </a:solidFill>
              </a:rPr>
              <a:t>must override all base-class pure virtual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with concrete implementations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even one pure virtual function is not overridden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</a:t>
            </a:r>
            <a:r>
              <a:rPr b="1" i="1" lang="en-US">
                <a:solidFill>
                  <a:srgbClr val="0070C0"/>
                </a:solidFill>
              </a:rPr>
              <a:t>derived-class will also be </a:t>
            </a:r>
            <a:r>
              <a:rPr b="1" i="1" lang="en-US">
                <a:solidFill>
                  <a:srgbClr val="FF0000"/>
                </a:solidFill>
              </a:rPr>
              <a:t>abstract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Compiler will refuse to create any objects of the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Cannot call a constructor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//abstract class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8000"/>
              </a:buClr>
              <a:buSzPct val="1000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//pure virtual function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foo"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//automatically virtual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"B's func"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objA;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//ERROR, cannot create object of abstract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2B91AF"/>
              </a:buClr>
              <a:buSzPct val="1000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//dynamic polymorphism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a-&gt;func();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//calls B's func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1" name="Google Shape;421;p53"/>
          <p:cNvSpPr/>
          <p:nvPr/>
        </p:nvSpPr>
        <p:spPr>
          <a:xfrm>
            <a:off x="5347854" y="932815"/>
            <a:ext cx="3643745" cy="2193533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with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one pure virtual function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class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Pure virtual Functions (cont.)</a:t>
            </a:r>
            <a:endParaRPr/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//abstract class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//pure virtual function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virtual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func()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cout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"A's foo"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endl;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//does not override func() also an abstract class now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91AF"/>
              </a:buClr>
              <a:buSzPts val="1800"/>
              <a:buNone/>
            </a:pP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	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a =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//ERROR, B is abstract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435" name="Google Shape;435;p5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it does not make sense for </a:t>
            </a:r>
            <a:r>
              <a:rPr lang="en-US">
                <a:solidFill>
                  <a:srgbClr val="0070C0"/>
                </a:solidFill>
              </a:rPr>
              <a:t>base class to have an implementation of a function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design requires </a:t>
            </a:r>
            <a:r>
              <a:rPr i="1" lang="en-US">
                <a:solidFill>
                  <a:srgbClr val="0070C0"/>
                </a:solidFill>
              </a:rPr>
              <a:t>all concrete derived classes to implement their own function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Why Do we Want to do This?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define a </a:t>
            </a:r>
            <a:r>
              <a:rPr lang="en-US">
                <a:solidFill>
                  <a:srgbClr val="0070C0"/>
                </a:solidFill>
              </a:rPr>
              <a:t>common public interface </a:t>
            </a:r>
            <a:r>
              <a:rPr lang="en-US"/>
              <a:t>for the various classes in a class hierarchy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Achieve </a:t>
            </a:r>
            <a:r>
              <a:rPr i="1" lang="en-US" sz="2400">
                <a:solidFill>
                  <a:srgbClr val="FF0000"/>
                </a:solidFill>
              </a:rPr>
              <a:t>dynamic polymorphism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heart of object-oriented programming</a:t>
            </a:r>
            <a:endParaRPr/>
          </a:p>
          <a:p>
            <a:pPr indent="-101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Simplifies a lot of big software systems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Enables code re-use in a major way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Readable, maintainable, adaptable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Compile-time Binding (Static Binding)</a:t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Compile-time binding is to associate a function's name with the entry point (start memory address) of the function </a:t>
            </a:r>
            <a:r>
              <a:rPr lang="en-US">
                <a:solidFill>
                  <a:srgbClr val="0070C0"/>
                </a:solidFill>
              </a:rPr>
              <a:t>at compile time </a:t>
            </a:r>
            <a:r>
              <a:rPr lang="en-US"/>
              <a:t>(also called </a:t>
            </a:r>
            <a:r>
              <a:rPr lang="en-US">
                <a:solidFill>
                  <a:srgbClr val="FF0000"/>
                </a:solidFill>
              </a:rPr>
              <a:t>early binding</a:t>
            </a:r>
            <a:r>
              <a:rPr lang="en-US"/>
              <a:t>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114" y="2819400"/>
            <a:ext cx="8496528" cy="365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5"/>
          <p:cNvGrpSpPr/>
          <p:nvPr/>
        </p:nvGrpSpPr>
        <p:grpSpPr>
          <a:xfrm>
            <a:off x="6400800" y="4800600"/>
            <a:ext cx="2438399" cy="584775"/>
            <a:chOff x="6400800" y="4800600"/>
            <a:chExt cx="2438399" cy="584775"/>
          </a:xfrm>
        </p:grpSpPr>
        <p:cxnSp>
          <p:nvCxnSpPr>
            <p:cNvPr id="115" name="Google Shape;115;p15"/>
            <p:cNvCxnSpPr/>
            <p:nvPr/>
          </p:nvCxnSpPr>
          <p:spPr>
            <a:xfrm>
              <a:off x="6400800" y="4953000"/>
              <a:ext cx="457200" cy="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116" name="Google Shape;116;p15"/>
            <p:cNvSpPr txBox="1"/>
            <p:nvPr/>
          </p:nvSpPr>
          <p:spPr>
            <a:xfrm>
              <a:off x="6858000" y="4800600"/>
              <a:ext cx="19811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 address if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sayHi()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Run-time Binding (Dynamic Binding)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Run-time binding is to associate a function's name with the entry point (start memory address) of the function </a:t>
            </a:r>
            <a:r>
              <a:rPr lang="en-US">
                <a:solidFill>
                  <a:srgbClr val="0070C0"/>
                </a:solidFill>
              </a:rPr>
              <a:t>at run time </a:t>
            </a:r>
            <a:r>
              <a:rPr lang="en-US"/>
              <a:t>(also called </a:t>
            </a:r>
            <a:r>
              <a:rPr lang="en-US">
                <a:solidFill>
                  <a:srgbClr val="FF0000"/>
                </a:solidFill>
              </a:rPr>
              <a:t>late binding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C++ provides both compile-time and run-time bindings: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en-US">
                <a:solidFill>
                  <a:srgbClr val="0070C0"/>
                </a:solidFill>
              </a:rPr>
              <a:t>Non-Virtual functions </a:t>
            </a:r>
            <a:r>
              <a:rPr lang="en-US"/>
              <a:t>(you have implemented so far) are binded at </a:t>
            </a:r>
            <a:r>
              <a:rPr lang="en-US">
                <a:solidFill>
                  <a:srgbClr val="0070C0"/>
                </a:solidFill>
              </a:rPr>
              <a:t>compile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Virtual functions (in C++) are </a:t>
            </a:r>
            <a:r>
              <a:rPr lang="en-US">
                <a:solidFill>
                  <a:srgbClr val="FF0000"/>
                </a:solidFill>
              </a:rPr>
              <a:t>binded at run-time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Why virtual functions are used?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To implement Polymorphism</a:t>
            </a:r>
            <a:endParaRPr/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Static Polymorphism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01600" y="1976431"/>
            <a:ext cx="7216719" cy="492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//Function Overloading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SomeClass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1 int parameter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is "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endl;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same name but 1 double parameter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is "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endl;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function with same name and 2 int parameters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x, </a:t>
            </a: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y)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"value of x and y is "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x &lt;&lt;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&lt;&lt; y &lt;&lt; endl;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144187" y="9408"/>
            <a:ext cx="3999813" cy="38472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1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Consolas"/>
              <a:buNone/>
            </a:pPr>
            <a:r>
              <a:rPr b="1" i="0" lang="en-US" sz="1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SomeClass obj1;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first 'func' is called 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obj1.func(7);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second 'func' is called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obj1.func(9.132);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 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// The third 'func' is called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obj1.func(85,64);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1" i="0" lang="en-US" sz="1600" u="none" cap="none" strike="noStrik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050" u="none" cap="none" strike="noStrik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0;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Dynamic Polymorphism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an </a:t>
            </a:r>
            <a:r>
              <a:rPr lang="en-US">
                <a:solidFill>
                  <a:srgbClr val="0070C0"/>
                </a:solidFill>
              </a:rPr>
              <a:t>inheritance hierarchy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a pointer/reference of base class type that can point/refer to </a:t>
            </a:r>
            <a:r>
              <a:rPr lang="en-US">
                <a:solidFill>
                  <a:srgbClr val="0070C0"/>
                </a:solidFill>
              </a:rPr>
              <a:t>derived class objects</a:t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143213"/>
            <a:ext cx="8226669" cy="829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Pointers to Derived Classes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57200" y="1310054"/>
            <a:ext cx="8299938" cy="5108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C++ allows base class pointers or references to point/refer to both </a:t>
            </a:r>
            <a:r>
              <a:rPr lang="en-US">
                <a:solidFill>
                  <a:srgbClr val="0070C0"/>
                </a:solidFill>
              </a:rPr>
              <a:t>base class objects </a:t>
            </a:r>
            <a:r>
              <a:rPr lang="en-US"/>
              <a:t>and also all </a:t>
            </a:r>
            <a:r>
              <a:rPr lang="en-US">
                <a:solidFill>
                  <a:srgbClr val="0070C0"/>
                </a:solidFill>
              </a:rPr>
              <a:t>derived class objects</a:t>
            </a:r>
            <a:r>
              <a:rPr lang="en-US"/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Let’s assume: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class </a:t>
            </a: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{ … };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class </a:t>
            </a:r>
            <a:r>
              <a:rPr lang="en-US">
                <a:solidFill>
                  <a:srgbClr val="00B050"/>
                </a:solidFill>
              </a:rPr>
              <a:t>Derived</a:t>
            </a:r>
            <a:r>
              <a:rPr lang="en-US"/>
              <a:t> : public </a:t>
            </a: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{ … };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Then, we can write: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*p1;   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50"/>
              </a:buClr>
              <a:buSzPts val="2400"/>
              <a:buNone/>
            </a:pPr>
            <a:r>
              <a:rPr lang="en-US">
                <a:solidFill>
                  <a:srgbClr val="00B050"/>
                </a:solidFill>
              </a:rPr>
              <a:t>Derived</a:t>
            </a:r>
            <a:r>
              <a:rPr lang="en-US"/>
              <a:t> d_obj;       p1 = &amp;d_obj;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>
                <a:solidFill>
                  <a:srgbClr val="0070C0"/>
                </a:solidFill>
              </a:rPr>
              <a:t>Base</a:t>
            </a:r>
            <a:r>
              <a:rPr lang="en-US"/>
              <a:t> *p2 = new Derived;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027377" y="6419106"/>
            <a:ext cx="729761" cy="318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