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AA200FB-5C6A-491A-A7FF-CB4BC2187CDA}">
  <a:tblStyle styleId="{9AA200FB-5C6A-491A-A7FF-CB4BC2187CDA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AECE6"/>
          </a:solidFill>
        </a:fill>
      </a:tcStyle>
    </a:wholeTbl>
    <a:band1H>
      <a:tcTxStyle/>
      <a:tcStyle>
        <a:fill>
          <a:solidFill>
            <a:srgbClr val="F5D8CA"/>
          </a:solidFill>
        </a:fill>
      </a:tcStyle>
    </a:band1H>
    <a:band2H>
      <a:tcTxStyle/>
    </a:band2H>
    <a:band1V>
      <a:tcTxStyle/>
      <a:tcStyle>
        <a:fill>
          <a:solidFill>
            <a:srgbClr val="F5D8CA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2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3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p3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2"/>
          <p:cNvSpPr txBox="1"/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" type="subTitle"/>
          </p:nvPr>
        </p:nvSpPr>
        <p:spPr>
          <a:xfrm>
            <a:off x="1100051" y="445562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9" name="Google Shape;19;p2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2" name="Google Shape;22;p2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1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1"/>
          <p:cNvSpPr txBox="1"/>
          <p:nvPr>
            <p:ph idx="1" type="body"/>
          </p:nvPr>
        </p:nvSpPr>
        <p:spPr>
          <a:xfrm rot="5400000">
            <a:off x="4114800" y="-1171786"/>
            <a:ext cx="4023360" cy="100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86" name="Google Shape;86;p11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1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1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2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2"/>
          <p:cNvSpPr txBox="1"/>
          <p:nvPr>
            <p:ph type="title"/>
          </p:nvPr>
        </p:nvSpPr>
        <p:spPr>
          <a:xfrm rot="5400000">
            <a:off x="7160640" y="1979039"/>
            <a:ext cx="5757421" cy="262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2"/>
          <p:cNvSpPr txBox="1"/>
          <p:nvPr>
            <p:ph idx="1" type="body"/>
          </p:nvPr>
        </p:nvSpPr>
        <p:spPr>
          <a:xfrm rot="5400000">
            <a:off x="1826639" y="-573661"/>
            <a:ext cx="5757422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94" name="Google Shape;94;p12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2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2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" type="body"/>
          </p:nvPr>
        </p:nvSpPr>
        <p:spPr>
          <a:xfrm>
            <a:off x="1097279" y="1845734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2" type="body"/>
          </p:nvPr>
        </p:nvSpPr>
        <p:spPr>
          <a:xfrm>
            <a:off x="6217920" y="1845735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bg>
      <p:bgPr>
        <a:solidFill>
          <a:schemeClr val="lt1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5"/>
          <p:cNvSpPr txBox="1"/>
          <p:nvPr>
            <p:ph type="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b="0"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1097280" y="4453128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1" name="Google Shape;41;p5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5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44" name="Google Shape;44;p5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6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" type="body"/>
          </p:nvPr>
        </p:nvSpPr>
        <p:spPr>
          <a:xfrm>
            <a:off x="109728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6"/>
          <p:cNvSpPr txBox="1"/>
          <p:nvPr>
            <p:ph idx="2" type="body"/>
          </p:nvPr>
        </p:nvSpPr>
        <p:spPr>
          <a:xfrm>
            <a:off x="109728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idx="3" type="body"/>
          </p:nvPr>
        </p:nvSpPr>
        <p:spPr>
          <a:xfrm>
            <a:off x="621792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6"/>
          <p:cNvSpPr txBox="1"/>
          <p:nvPr>
            <p:ph idx="4" type="body"/>
          </p:nvPr>
        </p:nvSpPr>
        <p:spPr>
          <a:xfrm>
            <a:off x="621792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6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6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7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7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7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7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8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8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8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8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9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9"/>
          <p:cNvSpPr txBox="1"/>
          <p:nvPr>
            <p:ph type="title"/>
          </p:nvPr>
        </p:nvSpPr>
        <p:spPr>
          <a:xfrm>
            <a:off x="457200" y="594359"/>
            <a:ext cx="32004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b="0" sz="3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" type="body"/>
          </p:nvPr>
        </p:nvSpPr>
        <p:spPr>
          <a:xfrm>
            <a:off x="4800600" y="731520"/>
            <a:ext cx="649224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70" name="Google Shape;70;p9"/>
          <p:cNvSpPr txBox="1"/>
          <p:nvPr>
            <p:ph idx="2" type="body"/>
          </p:nvPr>
        </p:nvSpPr>
        <p:spPr>
          <a:xfrm>
            <a:off x="457200" y="2926080"/>
            <a:ext cx="3200400" cy="33791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1" name="Google Shape;71;p9"/>
          <p:cNvSpPr txBox="1"/>
          <p:nvPr>
            <p:ph idx="10" type="dt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9"/>
          <p:cNvSpPr txBox="1"/>
          <p:nvPr>
            <p:ph idx="11" type="ftr"/>
          </p:nvPr>
        </p:nvSpPr>
        <p:spPr>
          <a:xfrm>
            <a:off x="4800600" y="6459785"/>
            <a:ext cx="4648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9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0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0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0"/>
          <p:cNvSpPr txBox="1"/>
          <p:nvPr>
            <p:ph type="title"/>
          </p:nvPr>
        </p:nvSpPr>
        <p:spPr>
          <a:xfrm>
            <a:off x="1097280" y="5074920"/>
            <a:ext cx="10113264" cy="8229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b="0" sz="3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78" name="Google Shape;78;p10"/>
          <p:cNvPicPr preferRelativeResize="0"/>
          <p:nvPr>
            <p:ph idx="2" type="pic"/>
          </p:nvPr>
        </p:nvPicPr>
        <p:blipFill/>
        <p:spPr>
          <a:xfrm>
            <a:off x="15" y="0"/>
            <a:ext cx="12191985" cy="4915076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</p:pic>
      <p:sp>
        <p:nvSpPr>
          <p:cNvPr id="79" name="Google Shape;79;p10"/>
          <p:cNvSpPr txBox="1"/>
          <p:nvPr>
            <p:ph idx="1" type="body"/>
          </p:nvPr>
        </p:nvSpPr>
        <p:spPr>
          <a:xfrm>
            <a:off x="1097280" y="5907023"/>
            <a:ext cx="10113264" cy="594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80" name="Google Shape;80;p10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0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0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" name="Google Shape;7;p1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" name="Google Shape;8;p1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b="0" i="0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" name="Google Shape;9;p1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3" name="Google Shape;13;p1"/>
          <p:cNvCxnSpPr/>
          <p:nvPr/>
        </p:nvCxnSpPr>
        <p:spPr>
          <a:xfrm>
            <a:off x="1193532" y="1737845"/>
            <a:ext cx="996696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Relationship Id="rId4" Type="http://schemas.openxmlformats.org/officeDocument/2006/relationships/image" Target="../media/image8.png"/><Relationship Id="rId5" Type="http://schemas.openxmlformats.org/officeDocument/2006/relationships/image" Target="../media/image10.png"/><Relationship Id="rId6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Relationship Id="rId4" Type="http://schemas.openxmlformats.org/officeDocument/2006/relationships/image" Target="../media/image11.png"/><Relationship Id="rId5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3.png"/><Relationship Id="rId5" Type="http://schemas.openxmlformats.org/officeDocument/2006/relationships/image" Target="../media/image2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8.png"/><Relationship Id="rId4" Type="http://schemas.openxmlformats.org/officeDocument/2006/relationships/image" Target="../media/image20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22.png"/><Relationship Id="rId5" Type="http://schemas.openxmlformats.org/officeDocument/2006/relationships/image" Target="../media/image2.png"/><Relationship Id="rId6" Type="http://schemas.openxmlformats.org/officeDocument/2006/relationships/image" Target="../media/image17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19.png"/><Relationship Id="rId5" Type="http://schemas.openxmlformats.org/officeDocument/2006/relationships/image" Target="../media/image15.png"/><Relationship Id="rId6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3"/>
          <p:cNvSpPr txBox="1"/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</a:pPr>
            <a:r>
              <a:rPr lang="en-US"/>
              <a:t>Data Types</a:t>
            </a:r>
            <a:endParaRPr/>
          </a:p>
        </p:txBody>
      </p:sp>
      <p:sp>
        <p:nvSpPr>
          <p:cNvPr id="102" name="Google Shape;102;p13"/>
          <p:cNvSpPr txBox="1"/>
          <p:nvPr>
            <p:ph idx="1" type="subTitle"/>
          </p:nvPr>
        </p:nvSpPr>
        <p:spPr>
          <a:xfrm>
            <a:off x="1100051" y="445562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CS1004 OBJECT ORIENTED PROGRAMMING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2"/>
          <p:cNvSpPr/>
          <p:nvPr/>
        </p:nvSpPr>
        <p:spPr>
          <a:xfrm>
            <a:off x="0" y="0"/>
            <a:ext cx="12186315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22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2"/>
          <p:cNvSpPr txBox="1"/>
          <p:nvPr>
            <p:ph type="title"/>
          </p:nvPr>
        </p:nvSpPr>
        <p:spPr>
          <a:xfrm>
            <a:off x="492370" y="516835"/>
            <a:ext cx="3084844" cy="5772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</a:pPr>
            <a:r>
              <a:rPr lang="en-US" sz="3600">
                <a:solidFill>
                  <a:srgbClr val="FFFFFF"/>
                </a:solidFill>
              </a:rPr>
              <a:t>Numeric Data Types (int, float)</a:t>
            </a:r>
            <a:endParaRPr/>
          </a:p>
        </p:txBody>
      </p:sp>
      <p:sp>
        <p:nvSpPr>
          <p:cNvPr id="226" name="Google Shape;226;p22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2"/>
          <p:cNvSpPr txBox="1"/>
          <p:nvPr>
            <p:ph idx="12" type="sldNum"/>
          </p:nvPr>
        </p:nvSpPr>
        <p:spPr>
          <a:xfrm>
            <a:off x="10123055" y="6459785"/>
            <a:ext cx="108942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</p:txBody>
      </p:sp>
      <p:grpSp>
        <p:nvGrpSpPr>
          <p:cNvPr id="228" name="Google Shape;228;p22"/>
          <p:cNvGrpSpPr/>
          <p:nvPr/>
        </p:nvGrpSpPr>
        <p:grpSpPr>
          <a:xfrm>
            <a:off x="4741863" y="642107"/>
            <a:ext cx="6797675" cy="5645222"/>
            <a:chOff x="0" y="2344"/>
            <a:chExt cx="6797675" cy="5645222"/>
          </a:xfrm>
        </p:grpSpPr>
        <p:sp>
          <p:nvSpPr>
            <p:cNvPr id="229" name="Google Shape;229;p22"/>
            <p:cNvSpPr/>
            <p:nvPr/>
          </p:nvSpPr>
          <p:spPr>
            <a:xfrm>
              <a:off x="0" y="2344"/>
              <a:ext cx="6797675" cy="1188467"/>
            </a:xfrm>
            <a:prstGeom prst="roundRect">
              <a:avLst>
                <a:gd fmla="val 1000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22"/>
            <p:cNvSpPr/>
            <p:nvPr/>
          </p:nvSpPr>
          <p:spPr>
            <a:xfrm>
              <a:off x="359511" y="269750"/>
              <a:ext cx="653657" cy="653657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22"/>
            <p:cNvSpPr/>
            <p:nvPr/>
          </p:nvSpPr>
          <p:spPr>
            <a:xfrm>
              <a:off x="1372680" y="2344"/>
              <a:ext cx="5424994" cy="11884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22"/>
            <p:cNvSpPr txBox="1"/>
            <p:nvPr/>
          </p:nvSpPr>
          <p:spPr>
            <a:xfrm>
              <a:off x="1372680" y="2344"/>
              <a:ext cx="5424994" cy="11884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5775" lIns="125775" spcFirstLastPara="1" rIns="125775" wrap="square" tIns="1257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Calibri"/>
                <a:buNone/>
              </a:pPr>
              <a:r>
                <a:rPr b="0" i="0" lang="en-US" sz="2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Integers (int,long)</a:t>
              </a:r>
              <a:endParaRPr/>
            </a:p>
          </p:txBody>
        </p:sp>
        <p:sp>
          <p:nvSpPr>
            <p:cNvPr id="233" name="Google Shape;233;p22"/>
            <p:cNvSpPr/>
            <p:nvPr/>
          </p:nvSpPr>
          <p:spPr>
            <a:xfrm>
              <a:off x="0" y="1487929"/>
              <a:ext cx="6797675" cy="1188467"/>
            </a:xfrm>
            <a:prstGeom prst="roundRect">
              <a:avLst>
                <a:gd fmla="val 1000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22"/>
            <p:cNvSpPr/>
            <p:nvPr/>
          </p:nvSpPr>
          <p:spPr>
            <a:xfrm>
              <a:off x="359511" y="1755334"/>
              <a:ext cx="653657" cy="653657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22"/>
            <p:cNvSpPr/>
            <p:nvPr/>
          </p:nvSpPr>
          <p:spPr>
            <a:xfrm>
              <a:off x="1372680" y="1487929"/>
              <a:ext cx="5424994" cy="11884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22"/>
            <p:cNvSpPr txBox="1"/>
            <p:nvPr/>
          </p:nvSpPr>
          <p:spPr>
            <a:xfrm>
              <a:off x="1372680" y="1487929"/>
              <a:ext cx="5424994" cy="11884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5775" lIns="125775" spcFirstLastPara="1" rIns="125775" wrap="square" tIns="1257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Calibri"/>
                <a:buNone/>
              </a:pPr>
              <a:r>
                <a:rPr b="0" i="0" lang="en-US" sz="2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Floating-point numbers (float,double)</a:t>
              </a:r>
              <a:endParaRPr/>
            </a:p>
          </p:txBody>
        </p:sp>
        <p:sp>
          <p:nvSpPr>
            <p:cNvPr id="237" name="Google Shape;237;p22"/>
            <p:cNvSpPr/>
            <p:nvPr/>
          </p:nvSpPr>
          <p:spPr>
            <a:xfrm>
              <a:off x="0" y="2973514"/>
              <a:ext cx="6797675" cy="1188467"/>
            </a:xfrm>
            <a:prstGeom prst="roundRect">
              <a:avLst>
                <a:gd fmla="val 1000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22"/>
            <p:cNvSpPr/>
            <p:nvPr/>
          </p:nvSpPr>
          <p:spPr>
            <a:xfrm>
              <a:off x="359511" y="3240919"/>
              <a:ext cx="653657" cy="653657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22"/>
            <p:cNvSpPr/>
            <p:nvPr/>
          </p:nvSpPr>
          <p:spPr>
            <a:xfrm>
              <a:off x="1372680" y="2973514"/>
              <a:ext cx="5424994" cy="11884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22"/>
            <p:cNvSpPr txBox="1"/>
            <p:nvPr/>
          </p:nvSpPr>
          <p:spPr>
            <a:xfrm>
              <a:off x="1372680" y="2973514"/>
              <a:ext cx="5424994" cy="11884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5775" lIns="125775" spcFirstLastPara="1" rIns="125775" wrap="square" tIns="1257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Calibri"/>
                <a:buNone/>
              </a:pPr>
              <a:r>
                <a:rPr b="0" i="0" lang="en-US" sz="2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Basic arithmetic operations on numeric types</a:t>
              </a:r>
              <a:endParaRPr/>
            </a:p>
          </p:txBody>
        </p:sp>
        <p:sp>
          <p:nvSpPr>
            <p:cNvPr id="241" name="Google Shape;241;p22"/>
            <p:cNvSpPr/>
            <p:nvPr/>
          </p:nvSpPr>
          <p:spPr>
            <a:xfrm>
              <a:off x="0" y="4459099"/>
              <a:ext cx="6797675" cy="1188467"/>
            </a:xfrm>
            <a:prstGeom prst="roundRect">
              <a:avLst>
                <a:gd fmla="val 1000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22"/>
            <p:cNvSpPr/>
            <p:nvPr/>
          </p:nvSpPr>
          <p:spPr>
            <a:xfrm>
              <a:off x="359511" y="4726504"/>
              <a:ext cx="653657" cy="653657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22"/>
            <p:cNvSpPr/>
            <p:nvPr/>
          </p:nvSpPr>
          <p:spPr>
            <a:xfrm>
              <a:off x="1372680" y="4459099"/>
              <a:ext cx="5424994" cy="11884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22"/>
            <p:cNvSpPr txBox="1"/>
            <p:nvPr/>
          </p:nvSpPr>
          <p:spPr>
            <a:xfrm>
              <a:off x="1372680" y="4459099"/>
              <a:ext cx="5424994" cy="11884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5775" lIns="125775" spcFirstLastPara="1" rIns="125775" wrap="square" tIns="1257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Calibri"/>
                <a:buNone/>
              </a:pPr>
              <a:r>
                <a:rPr b="0" i="0" lang="en-US" sz="2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Converting between numeric types</a:t>
              </a: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3"/>
          <p:cNvSpPr/>
          <p:nvPr/>
        </p:nvSpPr>
        <p:spPr>
          <a:xfrm>
            <a:off x="0" y="0"/>
            <a:ext cx="12186315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23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23"/>
          <p:cNvSpPr txBox="1"/>
          <p:nvPr>
            <p:ph type="title"/>
          </p:nvPr>
        </p:nvSpPr>
        <p:spPr>
          <a:xfrm>
            <a:off x="492370" y="605896"/>
            <a:ext cx="3084844" cy="56462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</a:pPr>
            <a:r>
              <a:rPr lang="en-US" sz="3600">
                <a:solidFill>
                  <a:srgbClr val="FFFFFF"/>
                </a:solidFill>
              </a:rPr>
              <a:t>Text Data Type (str)</a:t>
            </a:r>
            <a:endParaRPr/>
          </a:p>
        </p:txBody>
      </p:sp>
      <p:sp>
        <p:nvSpPr>
          <p:cNvPr id="252" name="Google Shape;252;p23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23"/>
          <p:cNvSpPr txBox="1"/>
          <p:nvPr>
            <p:ph idx="1" type="body"/>
          </p:nvPr>
        </p:nvSpPr>
        <p:spPr>
          <a:xfrm>
            <a:off x="4742016" y="605896"/>
            <a:ext cx="6413663" cy="56462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rmAutofit/>
          </a:bodyPr>
          <a:lstStyle/>
          <a:p>
            <a:pPr indent="-1270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Characters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Strings (str)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Creating and manipulating strings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String concatenation and formatting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Common string methods (length(), etc.)</a:t>
            </a:r>
            <a:endParaRPr/>
          </a:p>
        </p:txBody>
      </p:sp>
      <p:sp>
        <p:nvSpPr>
          <p:cNvPr id="254" name="Google Shape;254;p23"/>
          <p:cNvSpPr txBox="1"/>
          <p:nvPr>
            <p:ph idx="12" type="sldNum"/>
          </p:nvPr>
        </p:nvSpPr>
        <p:spPr>
          <a:xfrm>
            <a:off x="10123055" y="6459785"/>
            <a:ext cx="108942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4"/>
          <p:cNvSpPr txBox="1"/>
          <p:nvPr>
            <p:ph type="title"/>
          </p:nvPr>
        </p:nvSpPr>
        <p:spPr>
          <a:xfrm>
            <a:off x="621792" y="1161288"/>
            <a:ext cx="3602736" cy="45262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Font typeface="Calibri"/>
              <a:buNone/>
            </a:pPr>
            <a:r>
              <a:rPr lang="en-US" sz="4000"/>
              <a:t>Basic Input/Output Operations</a:t>
            </a:r>
            <a:endParaRPr/>
          </a:p>
        </p:txBody>
      </p:sp>
      <p:grpSp>
        <p:nvGrpSpPr>
          <p:cNvPr id="260" name="Google Shape;260;p24"/>
          <p:cNvGrpSpPr/>
          <p:nvPr/>
        </p:nvGrpSpPr>
        <p:grpSpPr>
          <a:xfrm>
            <a:off x="5303520" y="677329"/>
            <a:ext cx="6364224" cy="5512484"/>
            <a:chOff x="0" y="673"/>
            <a:chExt cx="6364224" cy="5512484"/>
          </a:xfrm>
        </p:grpSpPr>
        <p:sp>
          <p:nvSpPr>
            <p:cNvPr id="261" name="Google Shape;261;p24"/>
            <p:cNvSpPr/>
            <p:nvPr/>
          </p:nvSpPr>
          <p:spPr>
            <a:xfrm>
              <a:off x="0" y="673"/>
              <a:ext cx="6364224" cy="1574995"/>
            </a:xfrm>
            <a:prstGeom prst="roundRect">
              <a:avLst>
                <a:gd fmla="val 1000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24"/>
            <p:cNvSpPr/>
            <p:nvPr/>
          </p:nvSpPr>
          <p:spPr>
            <a:xfrm>
              <a:off x="476436" y="355047"/>
              <a:ext cx="866247" cy="866247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24"/>
            <p:cNvSpPr/>
            <p:nvPr/>
          </p:nvSpPr>
          <p:spPr>
            <a:xfrm>
              <a:off x="1819120" y="673"/>
              <a:ext cx="4545103" cy="15749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24"/>
            <p:cNvSpPr txBox="1"/>
            <p:nvPr/>
          </p:nvSpPr>
          <p:spPr>
            <a:xfrm>
              <a:off x="1819120" y="673"/>
              <a:ext cx="4545103" cy="15749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66675" lIns="166675" spcFirstLastPara="1" rIns="166675" wrap="square" tIns="1666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00"/>
                <a:buFont typeface="Calibri"/>
                <a:buNone/>
              </a:pPr>
              <a:r>
                <a:rPr b="0" i="0" lang="en-US" sz="25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Using the cout function for output</a:t>
              </a:r>
              <a:endParaRPr/>
            </a:p>
          </p:txBody>
        </p:sp>
        <p:sp>
          <p:nvSpPr>
            <p:cNvPr id="265" name="Google Shape;265;p24"/>
            <p:cNvSpPr/>
            <p:nvPr/>
          </p:nvSpPr>
          <p:spPr>
            <a:xfrm>
              <a:off x="0" y="1969418"/>
              <a:ext cx="6364224" cy="1574995"/>
            </a:xfrm>
            <a:prstGeom prst="roundRect">
              <a:avLst>
                <a:gd fmla="val 1000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24"/>
            <p:cNvSpPr/>
            <p:nvPr/>
          </p:nvSpPr>
          <p:spPr>
            <a:xfrm>
              <a:off x="476436" y="2323792"/>
              <a:ext cx="866247" cy="866247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24"/>
            <p:cNvSpPr/>
            <p:nvPr/>
          </p:nvSpPr>
          <p:spPr>
            <a:xfrm>
              <a:off x="1819120" y="1969418"/>
              <a:ext cx="4545103" cy="15749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24"/>
            <p:cNvSpPr txBox="1"/>
            <p:nvPr/>
          </p:nvSpPr>
          <p:spPr>
            <a:xfrm>
              <a:off x="1819120" y="1969418"/>
              <a:ext cx="4545103" cy="15749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66675" lIns="166675" spcFirstLastPara="1" rIns="166675" wrap="square" tIns="1666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00"/>
                <a:buFont typeface="Calibri"/>
                <a:buNone/>
              </a:pPr>
              <a:r>
                <a:rPr b="0" i="0" lang="en-US" sz="25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Getting user input with cin</a:t>
              </a:r>
              <a:endParaRPr/>
            </a:p>
          </p:txBody>
        </p:sp>
        <p:sp>
          <p:nvSpPr>
            <p:cNvPr id="269" name="Google Shape;269;p24"/>
            <p:cNvSpPr/>
            <p:nvPr/>
          </p:nvSpPr>
          <p:spPr>
            <a:xfrm>
              <a:off x="0" y="3938162"/>
              <a:ext cx="6364224" cy="1574995"/>
            </a:xfrm>
            <a:prstGeom prst="roundRect">
              <a:avLst>
                <a:gd fmla="val 1000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24"/>
            <p:cNvSpPr/>
            <p:nvPr/>
          </p:nvSpPr>
          <p:spPr>
            <a:xfrm>
              <a:off x="476436" y="4292537"/>
              <a:ext cx="866247" cy="866247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24"/>
            <p:cNvSpPr/>
            <p:nvPr/>
          </p:nvSpPr>
          <p:spPr>
            <a:xfrm>
              <a:off x="1819120" y="3938162"/>
              <a:ext cx="4545103" cy="15749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24"/>
            <p:cNvSpPr txBox="1"/>
            <p:nvPr/>
          </p:nvSpPr>
          <p:spPr>
            <a:xfrm>
              <a:off x="1819120" y="3938162"/>
              <a:ext cx="4545103" cy="157499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66675" lIns="166675" spcFirstLastPara="1" rIns="166675" wrap="square" tIns="1666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500"/>
                <a:buFont typeface="Calibri"/>
                <a:buNone/>
              </a:pPr>
              <a:r>
                <a:rPr b="0" i="0" lang="en-US" sz="25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Formatting output strings</a:t>
              </a:r>
              <a:endParaRPr/>
            </a:p>
          </p:txBody>
        </p:sp>
      </p:grpSp>
      <p:sp>
        <p:nvSpPr>
          <p:cNvPr id="273" name="Google Shape;273;p24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5"/>
          <p:cNvSpPr/>
          <p:nvPr/>
        </p:nvSpPr>
        <p:spPr>
          <a:xfrm>
            <a:off x="0" y="0"/>
            <a:ext cx="12186315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p25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25"/>
          <p:cNvSpPr txBox="1"/>
          <p:nvPr>
            <p:ph type="title"/>
          </p:nvPr>
        </p:nvSpPr>
        <p:spPr>
          <a:xfrm>
            <a:off x="492370" y="516835"/>
            <a:ext cx="3084844" cy="5772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</a:pPr>
            <a:r>
              <a:rPr lang="en-US" sz="3600">
                <a:solidFill>
                  <a:srgbClr val="FFFFFF"/>
                </a:solidFill>
              </a:rPr>
              <a:t>Boolean Data Type (bool)</a:t>
            </a:r>
            <a:endParaRPr/>
          </a:p>
        </p:txBody>
      </p:sp>
      <p:sp>
        <p:nvSpPr>
          <p:cNvPr id="281" name="Google Shape;281;p25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25"/>
          <p:cNvSpPr txBox="1"/>
          <p:nvPr>
            <p:ph idx="12" type="sldNum"/>
          </p:nvPr>
        </p:nvSpPr>
        <p:spPr>
          <a:xfrm>
            <a:off x="10123055" y="6459785"/>
            <a:ext cx="108942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</p:txBody>
      </p:sp>
      <p:grpSp>
        <p:nvGrpSpPr>
          <p:cNvPr id="283" name="Google Shape;283;p25"/>
          <p:cNvGrpSpPr/>
          <p:nvPr/>
        </p:nvGrpSpPr>
        <p:grpSpPr>
          <a:xfrm>
            <a:off x="4741863" y="640452"/>
            <a:ext cx="6797675" cy="5648532"/>
            <a:chOff x="0" y="689"/>
            <a:chExt cx="6797675" cy="5648532"/>
          </a:xfrm>
        </p:grpSpPr>
        <p:cxnSp>
          <p:nvCxnSpPr>
            <p:cNvPr id="284" name="Google Shape;284;p25"/>
            <p:cNvCxnSpPr/>
            <p:nvPr/>
          </p:nvCxnSpPr>
          <p:spPr>
            <a:xfrm>
              <a:off x="0" y="689"/>
              <a:ext cx="6797675" cy="0"/>
            </a:xfrm>
            <a:prstGeom prst="straightConnector1">
              <a:avLst/>
            </a:prstGeom>
            <a:solidFill>
              <a:srgbClr val="BB582B"/>
            </a:solidFill>
            <a:ln cap="flat" cmpd="sng" w="15875">
              <a:solidFill>
                <a:srgbClr val="BB582B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85" name="Google Shape;285;p25"/>
            <p:cNvSpPr/>
            <p:nvPr/>
          </p:nvSpPr>
          <p:spPr>
            <a:xfrm>
              <a:off x="0" y="689"/>
              <a:ext cx="6797675" cy="112970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25"/>
            <p:cNvSpPr txBox="1"/>
            <p:nvPr/>
          </p:nvSpPr>
          <p:spPr>
            <a:xfrm>
              <a:off x="0" y="689"/>
              <a:ext cx="6797675" cy="112970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9525" lIns="129525" spcFirstLastPara="1" rIns="129525" wrap="square" tIns="1295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400"/>
                <a:buFont typeface="Calibri"/>
                <a:buNone/>
              </a:pPr>
              <a:r>
                <a:rPr b="0" i="0" lang="en-US" sz="3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Booleans (bool)</a:t>
              </a:r>
              <a:endParaRPr/>
            </a:p>
          </p:txBody>
        </p:sp>
        <p:cxnSp>
          <p:nvCxnSpPr>
            <p:cNvPr id="287" name="Google Shape;287;p25"/>
            <p:cNvCxnSpPr/>
            <p:nvPr/>
          </p:nvCxnSpPr>
          <p:spPr>
            <a:xfrm>
              <a:off x="0" y="1130396"/>
              <a:ext cx="6797675" cy="0"/>
            </a:xfrm>
            <a:prstGeom prst="straightConnector1">
              <a:avLst/>
            </a:prstGeom>
            <a:solidFill>
              <a:srgbClr val="AD5731"/>
            </a:solidFill>
            <a:ln cap="flat" cmpd="sng" w="15875">
              <a:solidFill>
                <a:srgbClr val="AD573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88" name="Google Shape;288;p25"/>
            <p:cNvSpPr/>
            <p:nvPr/>
          </p:nvSpPr>
          <p:spPr>
            <a:xfrm>
              <a:off x="0" y="1130396"/>
              <a:ext cx="6797675" cy="112970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25"/>
            <p:cNvSpPr txBox="1"/>
            <p:nvPr/>
          </p:nvSpPr>
          <p:spPr>
            <a:xfrm>
              <a:off x="0" y="1130396"/>
              <a:ext cx="6797675" cy="112970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9525" lIns="129525" spcFirstLastPara="1" rIns="129525" wrap="square" tIns="1295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400"/>
                <a:buFont typeface="Calibri"/>
                <a:buNone/>
              </a:pPr>
              <a:r>
                <a:rPr b="0" i="0" lang="en-US" sz="3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Understanding True and False values</a:t>
              </a:r>
              <a:endParaRPr/>
            </a:p>
          </p:txBody>
        </p:sp>
        <p:cxnSp>
          <p:nvCxnSpPr>
            <p:cNvPr id="290" name="Google Shape;290;p25"/>
            <p:cNvCxnSpPr/>
            <p:nvPr/>
          </p:nvCxnSpPr>
          <p:spPr>
            <a:xfrm>
              <a:off x="0" y="2260102"/>
              <a:ext cx="6797675" cy="0"/>
            </a:xfrm>
            <a:prstGeom prst="straightConnector1">
              <a:avLst/>
            </a:prstGeom>
            <a:solidFill>
              <a:srgbClr val="9E5636"/>
            </a:solidFill>
            <a:ln cap="flat" cmpd="sng" w="15875">
              <a:solidFill>
                <a:srgbClr val="9E563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91" name="Google Shape;291;p25"/>
            <p:cNvSpPr/>
            <p:nvPr/>
          </p:nvSpPr>
          <p:spPr>
            <a:xfrm>
              <a:off x="0" y="2260102"/>
              <a:ext cx="6797675" cy="112970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25"/>
            <p:cNvSpPr txBox="1"/>
            <p:nvPr/>
          </p:nvSpPr>
          <p:spPr>
            <a:xfrm>
              <a:off x="0" y="2260102"/>
              <a:ext cx="6797675" cy="112970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9525" lIns="129525" spcFirstLastPara="1" rIns="129525" wrap="square" tIns="1295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400"/>
                <a:buFont typeface="Calibri"/>
                <a:buNone/>
              </a:pPr>
              <a:r>
                <a:rPr b="0" i="0" lang="en-US" sz="3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Boolean operations (and, or, not)</a:t>
              </a:r>
              <a:endParaRPr/>
            </a:p>
          </p:txBody>
        </p:sp>
        <p:cxnSp>
          <p:nvCxnSpPr>
            <p:cNvPr id="293" name="Google Shape;293;p25"/>
            <p:cNvCxnSpPr/>
            <p:nvPr/>
          </p:nvCxnSpPr>
          <p:spPr>
            <a:xfrm>
              <a:off x="0" y="3389809"/>
              <a:ext cx="6797675" cy="0"/>
            </a:xfrm>
            <a:prstGeom prst="straightConnector1">
              <a:avLst/>
            </a:prstGeom>
            <a:solidFill>
              <a:srgbClr val="91553B"/>
            </a:solidFill>
            <a:ln cap="flat" cmpd="sng" w="15875">
              <a:solidFill>
                <a:srgbClr val="91553B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94" name="Google Shape;294;p25"/>
            <p:cNvSpPr/>
            <p:nvPr/>
          </p:nvSpPr>
          <p:spPr>
            <a:xfrm>
              <a:off x="0" y="3389809"/>
              <a:ext cx="6797675" cy="112970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25"/>
            <p:cNvSpPr txBox="1"/>
            <p:nvPr/>
          </p:nvSpPr>
          <p:spPr>
            <a:xfrm>
              <a:off x="0" y="3389809"/>
              <a:ext cx="6797675" cy="112970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9525" lIns="129525" spcFirstLastPara="1" rIns="129525" wrap="square" tIns="1295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400"/>
                <a:buFont typeface="Calibri"/>
                <a:buNone/>
              </a:pPr>
              <a:r>
                <a:rPr b="0" i="0" lang="en-US" sz="3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Comparison operators in C++</a:t>
              </a:r>
              <a:endParaRPr/>
            </a:p>
          </p:txBody>
        </p:sp>
        <p:cxnSp>
          <p:nvCxnSpPr>
            <p:cNvPr id="296" name="Google Shape;296;p25"/>
            <p:cNvCxnSpPr/>
            <p:nvPr/>
          </p:nvCxnSpPr>
          <p:spPr>
            <a:xfrm>
              <a:off x="0" y="4519515"/>
              <a:ext cx="6797675" cy="0"/>
            </a:xfrm>
            <a:prstGeom prst="straightConnector1">
              <a:avLst/>
            </a:prstGeom>
            <a:solidFill>
              <a:srgbClr val="84543F"/>
            </a:solidFill>
            <a:ln cap="flat" cmpd="sng" w="15875">
              <a:solidFill>
                <a:srgbClr val="84543F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97" name="Google Shape;297;p25"/>
            <p:cNvSpPr/>
            <p:nvPr/>
          </p:nvSpPr>
          <p:spPr>
            <a:xfrm>
              <a:off x="0" y="4519515"/>
              <a:ext cx="6797675" cy="112970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25"/>
            <p:cNvSpPr txBox="1"/>
            <p:nvPr/>
          </p:nvSpPr>
          <p:spPr>
            <a:xfrm>
              <a:off x="0" y="4519515"/>
              <a:ext cx="6797675" cy="112970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9525" lIns="129525" spcFirstLastPara="1" rIns="129525" wrap="square" tIns="1295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400"/>
                <a:buFont typeface="Calibri"/>
                <a:buNone/>
              </a:pPr>
              <a:r>
                <a:rPr b="0" i="0" lang="en-US" sz="3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Practical uses of boolean data types</a:t>
              </a: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6"/>
          <p:cNvSpPr/>
          <p:nvPr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Google Shape;304;p26"/>
          <p:cNvSpPr/>
          <p:nvPr/>
        </p:nvSpPr>
        <p:spPr>
          <a:xfrm>
            <a:off x="0" y="0"/>
            <a:ext cx="12192001" cy="633431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p26"/>
          <p:cNvSpPr txBox="1"/>
          <p:nvPr>
            <p:ph type="title"/>
          </p:nvPr>
        </p:nvSpPr>
        <p:spPr>
          <a:xfrm>
            <a:off x="5181601" y="634946"/>
            <a:ext cx="6368142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Arithmetic Operations</a:t>
            </a:r>
            <a:endParaRPr/>
          </a:p>
        </p:txBody>
      </p:sp>
      <p:pic>
        <p:nvPicPr>
          <p:cNvPr descr="Formulae written on a blackboard" id="306" name="Google Shape;306;p26"/>
          <p:cNvPicPr preferRelativeResize="0"/>
          <p:nvPr/>
        </p:nvPicPr>
        <p:blipFill rotWithShape="1">
          <a:blip r:embed="rId3">
            <a:alphaModFix/>
          </a:blip>
          <a:srcRect b="6" l="30127" r="24654" t="0"/>
          <a:stretch/>
        </p:blipFill>
        <p:spPr>
          <a:xfrm>
            <a:off x="20" y="-12128"/>
            <a:ext cx="4654276" cy="687012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7" name="Google Shape;307;p26"/>
          <p:cNvCxnSpPr/>
          <p:nvPr/>
        </p:nvCxnSpPr>
        <p:spPr>
          <a:xfrm>
            <a:off x="5287617" y="2085703"/>
            <a:ext cx="6170686" cy="0"/>
          </a:xfrm>
          <a:prstGeom prst="straightConnector1">
            <a:avLst/>
          </a:prstGeom>
          <a:noFill/>
          <a:ln cap="flat" cmpd="sng" w="9525">
            <a:solidFill>
              <a:srgbClr val="7F7F7F">
                <a:alpha val="89803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8" name="Google Shape;308;p26"/>
          <p:cNvSpPr txBox="1"/>
          <p:nvPr>
            <p:ph idx="1" type="body"/>
          </p:nvPr>
        </p:nvSpPr>
        <p:spPr>
          <a:xfrm>
            <a:off x="5181601" y="2198914"/>
            <a:ext cx="6368142" cy="36701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270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int sum = a + b;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int remainder = a % b;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int x=5;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x++;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y=x++; //(y=5,x=6)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x--;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++x;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--x;</a:t>
            </a:r>
            <a:endParaRPr/>
          </a:p>
        </p:txBody>
      </p:sp>
      <p:sp>
        <p:nvSpPr>
          <p:cNvPr id="309" name="Google Shape;309;p26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3F3F3F"/>
                </a:solidFill>
              </a:rPr>
              <a:t>‹#›</a:t>
            </a:fld>
            <a:endParaRPr>
              <a:solidFill>
                <a:srgbClr val="3F3F3F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7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315;p27"/>
          <p:cNvSpPr txBox="1"/>
          <p:nvPr>
            <p:ph type="ctrTitle"/>
          </p:nvPr>
        </p:nvSpPr>
        <p:spPr>
          <a:xfrm>
            <a:off x="965201" y="643467"/>
            <a:ext cx="6255026" cy="50540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</a:pPr>
            <a:r>
              <a:rPr lang="en-US"/>
              <a:t>Conditional Operators</a:t>
            </a:r>
            <a:endParaRPr/>
          </a:p>
        </p:txBody>
      </p:sp>
      <p:sp>
        <p:nvSpPr>
          <p:cNvPr id="316" name="Google Shape;316;p27"/>
          <p:cNvSpPr txBox="1"/>
          <p:nvPr>
            <p:ph idx="1" type="subTitle"/>
          </p:nvPr>
        </p:nvSpPr>
        <p:spPr>
          <a:xfrm>
            <a:off x="7870995" y="643467"/>
            <a:ext cx="3341488" cy="50540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IF ELSE AND SWITCH CASES</a:t>
            </a:r>
            <a:endParaRPr/>
          </a:p>
        </p:txBody>
      </p:sp>
      <p:cxnSp>
        <p:nvCxnSpPr>
          <p:cNvPr id="317" name="Google Shape;317;p27"/>
          <p:cNvCxnSpPr/>
          <p:nvPr/>
        </p:nvCxnSpPr>
        <p:spPr>
          <a:xfrm>
            <a:off x="7534656" y="1391367"/>
            <a:ext cx="0" cy="3558208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18" name="Google Shape;318;p27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9" name="Google Shape;319;p27"/>
          <p:cNvSpPr/>
          <p:nvPr/>
        </p:nvSpPr>
        <p:spPr>
          <a:xfrm>
            <a:off x="15" y="6340942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8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Conditional Operations if-else</a:t>
            </a:r>
            <a:endParaRPr/>
          </a:p>
        </p:txBody>
      </p:sp>
      <p:sp>
        <p:nvSpPr>
          <p:cNvPr id="325" name="Google Shape;325;p28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270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int num = 10;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if (num &gt; 0) {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    cout &lt;&lt; "Number is positive" &lt;&lt; endl;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} else {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    cout &lt;&lt; "Number is negative or zero" &lt;&lt; endl;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}</a:t>
            </a:r>
            <a:endParaRPr/>
          </a:p>
        </p:txBody>
      </p:sp>
      <p:sp>
        <p:nvSpPr>
          <p:cNvPr id="326" name="Google Shape;326;p28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9"/>
          <p:cNvSpPr/>
          <p:nvPr/>
        </p:nvSpPr>
        <p:spPr>
          <a:xfrm>
            <a:off x="0" y="0"/>
            <a:ext cx="12186315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Google Shape;332;p29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29"/>
          <p:cNvSpPr txBox="1"/>
          <p:nvPr>
            <p:ph type="title"/>
          </p:nvPr>
        </p:nvSpPr>
        <p:spPr>
          <a:xfrm>
            <a:off x="492370" y="605896"/>
            <a:ext cx="3084844" cy="56462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</a:pPr>
            <a:r>
              <a:rPr lang="en-US" sz="3600">
                <a:solidFill>
                  <a:srgbClr val="FFFFFF"/>
                </a:solidFill>
              </a:rPr>
              <a:t>Nested if else</a:t>
            </a:r>
            <a:endParaRPr/>
          </a:p>
        </p:txBody>
      </p:sp>
      <p:sp>
        <p:nvSpPr>
          <p:cNvPr id="334" name="Google Shape;334;p29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29"/>
          <p:cNvSpPr txBox="1"/>
          <p:nvPr>
            <p:ph idx="1" type="body"/>
          </p:nvPr>
        </p:nvSpPr>
        <p:spPr>
          <a:xfrm>
            <a:off x="4742016" y="605896"/>
            <a:ext cx="6413663" cy="56462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rmAutofit/>
          </a:bodyPr>
          <a:lstStyle/>
          <a:p>
            <a:pPr indent="-1270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int age = 25;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if (age &gt;= 18) {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    if (age &gt;= 65) {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        cout &lt;&lt; "You are a senior citizen." &lt;&lt; endl;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    } else {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        cout &lt;&lt; "You are an adult." &lt;&lt; endl;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    }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} else {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    cout &lt;&lt; "You are a minor." &lt;&lt; endl;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}</a:t>
            </a:r>
            <a:endParaRPr/>
          </a:p>
        </p:txBody>
      </p:sp>
      <p:sp>
        <p:nvSpPr>
          <p:cNvPr id="336" name="Google Shape;336;p29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0"/>
          <p:cNvSpPr/>
          <p:nvPr/>
        </p:nvSpPr>
        <p:spPr>
          <a:xfrm>
            <a:off x="0" y="0"/>
            <a:ext cx="12186315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Google Shape;342;p30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30"/>
          <p:cNvSpPr txBox="1"/>
          <p:nvPr>
            <p:ph type="title"/>
          </p:nvPr>
        </p:nvSpPr>
        <p:spPr>
          <a:xfrm>
            <a:off x="492370" y="605896"/>
            <a:ext cx="3084844" cy="56462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</a:pPr>
            <a:r>
              <a:rPr lang="en-US" sz="3600">
                <a:solidFill>
                  <a:srgbClr val="FFFFFF"/>
                </a:solidFill>
              </a:rPr>
              <a:t>if-else-if</a:t>
            </a:r>
            <a:endParaRPr/>
          </a:p>
        </p:txBody>
      </p:sp>
      <p:sp>
        <p:nvSpPr>
          <p:cNvPr id="344" name="Google Shape;344;p30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30"/>
          <p:cNvSpPr txBox="1"/>
          <p:nvPr>
            <p:ph idx="1" type="body"/>
          </p:nvPr>
        </p:nvSpPr>
        <p:spPr>
          <a:xfrm>
            <a:off x="4742016" y="605896"/>
            <a:ext cx="6413663" cy="56462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rmAutofit/>
          </a:bodyPr>
          <a:lstStyle/>
          <a:p>
            <a:pPr indent="-1270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int grade = 90;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if (grade &gt;= 90) {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    cout &lt;&lt; "Grade: A" &lt;&lt; endl;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} else if (grade &gt;= 80) {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    cout &lt;&lt; "Grade: B" &lt;&lt; endl;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} else if (grade &gt;= 70) {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    cout &lt;&lt; "Grade: C" &lt;&lt; endl;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} else {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    cout &lt;&lt; "Grade: F" &lt;&lt; endl;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}</a:t>
            </a:r>
            <a:endParaRPr/>
          </a:p>
        </p:txBody>
      </p:sp>
      <p:sp>
        <p:nvSpPr>
          <p:cNvPr id="346" name="Google Shape;346;p30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1"/>
          <p:cNvSpPr/>
          <p:nvPr/>
        </p:nvSpPr>
        <p:spPr>
          <a:xfrm>
            <a:off x="0" y="0"/>
            <a:ext cx="12186315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Google Shape;352;p31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31"/>
          <p:cNvSpPr txBox="1"/>
          <p:nvPr>
            <p:ph type="title"/>
          </p:nvPr>
        </p:nvSpPr>
        <p:spPr>
          <a:xfrm>
            <a:off x="492370" y="516835"/>
            <a:ext cx="3084844" cy="5772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</a:pPr>
            <a:r>
              <a:rPr lang="en-US" sz="3600">
                <a:solidFill>
                  <a:srgbClr val="FFFFFF"/>
                </a:solidFill>
              </a:rPr>
              <a:t>Conditional operator (ternary operator)</a:t>
            </a:r>
            <a:endParaRPr/>
          </a:p>
        </p:txBody>
      </p:sp>
      <p:sp>
        <p:nvSpPr>
          <p:cNvPr id="354" name="Google Shape;354;p31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5" name="Google Shape;355;p31"/>
          <p:cNvGrpSpPr/>
          <p:nvPr/>
        </p:nvGrpSpPr>
        <p:grpSpPr>
          <a:xfrm>
            <a:off x="4741863" y="1638416"/>
            <a:ext cx="6797675" cy="3652605"/>
            <a:chOff x="0" y="998653"/>
            <a:chExt cx="6797675" cy="3652605"/>
          </a:xfrm>
        </p:grpSpPr>
        <p:sp>
          <p:nvSpPr>
            <p:cNvPr id="356" name="Google Shape;356;p31"/>
            <p:cNvSpPr/>
            <p:nvPr/>
          </p:nvSpPr>
          <p:spPr>
            <a:xfrm>
              <a:off x="0" y="998653"/>
              <a:ext cx="6797675" cy="1127295"/>
            </a:xfrm>
            <a:prstGeom prst="roundRect">
              <a:avLst>
                <a:gd fmla="val 16667" name="adj"/>
              </a:avLst>
            </a:prstGeom>
            <a:solidFill>
              <a:schemeClr val="accent5"/>
            </a:solidFill>
            <a:ln cap="flat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31"/>
            <p:cNvSpPr txBox="1"/>
            <p:nvPr/>
          </p:nvSpPr>
          <p:spPr>
            <a:xfrm>
              <a:off x="55030" y="1053683"/>
              <a:ext cx="6687615" cy="101723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9050" lIns="179050" spcFirstLastPara="1" rIns="179050" wrap="square" tIns="1790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700"/>
                <a:buFont typeface="Calibri"/>
                <a:buNone/>
              </a:pPr>
              <a:r>
                <a:rPr b="0" i="0" lang="en-US" sz="47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int x = 10;</a:t>
              </a:r>
              <a:endParaRPr/>
            </a:p>
          </p:txBody>
        </p:sp>
        <p:sp>
          <p:nvSpPr>
            <p:cNvPr id="358" name="Google Shape;358;p31"/>
            <p:cNvSpPr/>
            <p:nvPr/>
          </p:nvSpPr>
          <p:spPr>
            <a:xfrm>
              <a:off x="0" y="2261308"/>
              <a:ext cx="6797675" cy="1127295"/>
            </a:xfrm>
            <a:prstGeom prst="roundRect">
              <a:avLst>
                <a:gd fmla="val 16667" name="adj"/>
              </a:avLst>
            </a:prstGeom>
            <a:solidFill>
              <a:srgbClr val="A7B083"/>
            </a:solidFill>
            <a:ln cap="flat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31"/>
            <p:cNvSpPr txBox="1"/>
            <p:nvPr/>
          </p:nvSpPr>
          <p:spPr>
            <a:xfrm>
              <a:off x="55030" y="2316338"/>
              <a:ext cx="6687615" cy="101723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9050" lIns="179050" spcFirstLastPara="1" rIns="179050" wrap="square" tIns="1790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700"/>
                <a:buFont typeface="Calibri"/>
                <a:buNone/>
              </a:pPr>
              <a:r>
                <a:rPr b="0" i="0" lang="en-US" sz="47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int y = (x &gt; 0) ? 1 : 0;</a:t>
              </a:r>
              <a:endParaRPr/>
            </a:p>
          </p:txBody>
        </p:sp>
        <p:sp>
          <p:nvSpPr>
            <p:cNvPr id="360" name="Google Shape;360;p31"/>
            <p:cNvSpPr/>
            <p:nvPr/>
          </p:nvSpPr>
          <p:spPr>
            <a:xfrm>
              <a:off x="0" y="3523963"/>
              <a:ext cx="6797675" cy="1127295"/>
            </a:xfrm>
            <a:prstGeom prst="roundRect">
              <a:avLst>
                <a:gd fmla="val 16667" name="adj"/>
              </a:avLst>
            </a:prstGeom>
            <a:solidFill>
              <a:srgbClr val="949F87"/>
            </a:solidFill>
            <a:ln cap="flat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31"/>
            <p:cNvSpPr txBox="1"/>
            <p:nvPr/>
          </p:nvSpPr>
          <p:spPr>
            <a:xfrm>
              <a:off x="55030" y="3578993"/>
              <a:ext cx="6687615" cy="101723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9050" lIns="179050" spcFirstLastPara="1" rIns="179050" wrap="square" tIns="1790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700"/>
                <a:buFont typeface="Calibri"/>
                <a:buNone/>
              </a:pPr>
              <a:r>
                <a:rPr b="0" i="0" lang="en-US" sz="47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cout &lt;&lt; "y: " &lt;&lt; y &lt;&lt; endl;</a:t>
              </a:r>
              <a:endParaRPr/>
            </a:p>
          </p:txBody>
        </p:sp>
      </p:grpSp>
      <p:sp>
        <p:nvSpPr>
          <p:cNvPr id="362" name="Google Shape;362;p31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4"/>
          <p:cNvSpPr txBox="1"/>
          <p:nvPr>
            <p:ph type="title"/>
          </p:nvPr>
        </p:nvSpPr>
        <p:spPr>
          <a:xfrm>
            <a:off x="1371597" y="348865"/>
            <a:ext cx="10044023" cy="8777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</a:rPr>
              <a:t>Coding in C++</a:t>
            </a:r>
            <a:endParaRPr/>
          </a:p>
        </p:txBody>
      </p:sp>
      <p:grpSp>
        <p:nvGrpSpPr>
          <p:cNvPr id="108" name="Google Shape;108;p14"/>
          <p:cNvGrpSpPr/>
          <p:nvPr/>
        </p:nvGrpSpPr>
        <p:grpSpPr>
          <a:xfrm>
            <a:off x="704046" y="2931334"/>
            <a:ext cx="10807848" cy="2555294"/>
            <a:chOff x="59990" y="818755"/>
            <a:chExt cx="10807848" cy="2555294"/>
          </a:xfrm>
        </p:grpSpPr>
        <p:sp>
          <p:nvSpPr>
            <p:cNvPr id="109" name="Google Shape;109;p14"/>
            <p:cNvSpPr/>
            <p:nvPr/>
          </p:nvSpPr>
          <p:spPr>
            <a:xfrm>
              <a:off x="947201" y="818755"/>
              <a:ext cx="1451800" cy="14518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4"/>
            <p:cNvSpPr/>
            <p:nvPr/>
          </p:nvSpPr>
          <p:spPr>
            <a:xfrm>
              <a:off x="59990" y="2654049"/>
              <a:ext cx="3226223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4"/>
            <p:cNvSpPr txBox="1"/>
            <p:nvPr/>
          </p:nvSpPr>
          <p:spPr>
            <a:xfrm>
              <a:off x="59990" y="2654049"/>
              <a:ext cx="3226223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200"/>
                <a:buFont typeface="Calibri"/>
                <a:buNone/>
              </a:pPr>
              <a:r>
                <a:rPr b="0" i="0" lang="en-US" sz="3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Print</a:t>
              </a:r>
              <a:endParaRPr/>
            </a:p>
          </p:txBody>
        </p:sp>
        <p:sp>
          <p:nvSpPr>
            <p:cNvPr id="112" name="Google Shape;112;p14"/>
            <p:cNvSpPr/>
            <p:nvPr/>
          </p:nvSpPr>
          <p:spPr>
            <a:xfrm>
              <a:off x="4738014" y="818755"/>
              <a:ext cx="1451800" cy="145180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4"/>
            <p:cNvSpPr/>
            <p:nvPr/>
          </p:nvSpPr>
          <p:spPr>
            <a:xfrm>
              <a:off x="3850802" y="2654049"/>
              <a:ext cx="3226223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4"/>
            <p:cNvSpPr txBox="1"/>
            <p:nvPr/>
          </p:nvSpPr>
          <p:spPr>
            <a:xfrm>
              <a:off x="3850802" y="2654049"/>
              <a:ext cx="3226223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200"/>
                <a:buFont typeface="Calibri"/>
                <a:buNone/>
              </a:pPr>
              <a:r>
                <a:rPr b="0" i="0" lang="en-US" sz="3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Comments</a:t>
              </a:r>
              <a:endParaRPr/>
            </a:p>
          </p:txBody>
        </p:sp>
        <p:sp>
          <p:nvSpPr>
            <p:cNvPr id="115" name="Google Shape;115;p14"/>
            <p:cNvSpPr/>
            <p:nvPr/>
          </p:nvSpPr>
          <p:spPr>
            <a:xfrm>
              <a:off x="8528826" y="818755"/>
              <a:ext cx="1451800" cy="1451800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4"/>
            <p:cNvSpPr/>
            <p:nvPr/>
          </p:nvSpPr>
          <p:spPr>
            <a:xfrm>
              <a:off x="7641615" y="2654049"/>
              <a:ext cx="3226223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4"/>
            <p:cNvSpPr txBox="1"/>
            <p:nvPr/>
          </p:nvSpPr>
          <p:spPr>
            <a:xfrm>
              <a:off x="7641615" y="2654049"/>
              <a:ext cx="3226223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3200"/>
                <a:buFont typeface="Calibri"/>
                <a:buNone/>
              </a:pPr>
              <a:r>
                <a:rPr b="0" i="0" lang="en-US" sz="3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Running a program</a:t>
              </a:r>
              <a:endParaRPr/>
            </a:p>
          </p:txBody>
        </p:sp>
      </p:grpSp>
      <p:sp>
        <p:nvSpPr>
          <p:cNvPr id="118" name="Google Shape;118;p14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2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Switch Cases</a:t>
            </a:r>
            <a:endParaRPr/>
          </a:p>
        </p:txBody>
      </p:sp>
      <p:sp>
        <p:nvSpPr>
          <p:cNvPr id="368" name="Google Shape;368;p32"/>
          <p:cNvSpPr txBox="1"/>
          <p:nvPr>
            <p:ph idx="2" type="body"/>
          </p:nvPr>
        </p:nvSpPr>
        <p:spPr>
          <a:xfrm>
            <a:off x="6217920" y="1845735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sp>
        <p:nvSpPr>
          <p:cNvPr id="369" name="Google Shape;369;p32"/>
          <p:cNvSpPr txBox="1"/>
          <p:nvPr>
            <p:ph idx="1" type="body"/>
          </p:nvPr>
        </p:nvSpPr>
        <p:spPr>
          <a:xfrm>
            <a:off x="1097279" y="1845734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Autofit/>
          </a:bodyPr>
          <a:lstStyle/>
          <a:p>
            <a:pPr indent="-9144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Char char=" "/>
            </a:pPr>
            <a:r>
              <a:rPr lang="en-US" sz="1200"/>
              <a:t>int choice = 2;</a:t>
            </a:r>
            <a:endParaRPr/>
          </a:p>
          <a:p>
            <a:pPr indent="-9144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200"/>
              <a:buChar char=" "/>
            </a:pPr>
            <a:r>
              <a:rPr lang="en-US" sz="1200"/>
              <a:t>    switch (choice) {</a:t>
            </a:r>
            <a:endParaRPr/>
          </a:p>
          <a:p>
            <a:pPr indent="-9144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200"/>
              <a:buChar char=" "/>
            </a:pPr>
            <a:r>
              <a:rPr lang="en-US" sz="1200"/>
              <a:t>        case 1:</a:t>
            </a:r>
            <a:endParaRPr/>
          </a:p>
          <a:p>
            <a:pPr indent="-9144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200"/>
              <a:buChar char=" "/>
            </a:pPr>
            <a:r>
              <a:rPr lang="en-US" sz="1200"/>
              <a:t>            cout &lt;&lt; "You chose option 1" &lt;&lt; endl;</a:t>
            </a:r>
            <a:endParaRPr/>
          </a:p>
          <a:p>
            <a:pPr indent="-9144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200"/>
              <a:buChar char=" "/>
            </a:pPr>
            <a:r>
              <a:rPr lang="en-US" sz="1200"/>
              <a:t>            break;</a:t>
            </a:r>
            <a:endParaRPr/>
          </a:p>
          <a:p>
            <a:pPr indent="-9144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200"/>
              <a:buChar char=" "/>
            </a:pPr>
            <a:r>
              <a:rPr lang="en-US" sz="1200"/>
              <a:t>        case 2:</a:t>
            </a:r>
            <a:endParaRPr/>
          </a:p>
          <a:p>
            <a:pPr indent="-9144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200"/>
              <a:buChar char=" "/>
            </a:pPr>
            <a:r>
              <a:rPr lang="en-US" sz="1200"/>
              <a:t>            cout &lt;&lt; "You chose option 2" &lt;&lt; endl;</a:t>
            </a:r>
            <a:endParaRPr/>
          </a:p>
          <a:p>
            <a:pPr indent="-9144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200"/>
              <a:buChar char=" "/>
            </a:pPr>
            <a:r>
              <a:rPr lang="en-US" sz="1200"/>
              <a:t>            break;</a:t>
            </a:r>
            <a:endParaRPr/>
          </a:p>
          <a:p>
            <a:pPr indent="-9144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200"/>
              <a:buChar char=" "/>
            </a:pPr>
            <a:r>
              <a:rPr lang="en-US" sz="1200"/>
              <a:t>        default:</a:t>
            </a:r>
            <a:endParaRPr/>
          </a:p>
          <a:p>
            <a:pPr indent="-9144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200"/>
              <a:buChar char=" "/>
            </a:pPr>
            <a:r>
              <a:rPr lang="en-US" sz="1200"/>
              <a:t>            cout &lt;&lt; "Invalid choice" &lt;&lt; endl;</a:t>
            </a:r>
            <a:endParaRPr/>
          </a:p>
          <a:p>
            <a:pPr indent="-9144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200"/>
              <a:buChar char=" "/>
            </a:pPr>
            <a:r>
              <a:rPr lang="en-US" sz="1200"/>
              <a:t>    }</a:t>
            </a:r>
            <a:endParaRPr/>
          </a:p>
        </p:txBody>
      </p:sp>
      <p:sp>
        <p:nvSpPr>
          <p:cNvPr id="370" name="Google Shape;370;p32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3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Multi cases</a:t>
            </a:r>
            <a:endParaRPr/>
          </a:p>
        </p:txBody>
      </p:sp>
      <p:sp>
        <p:nvSpPr>
          <p:cNvPr id="376" name="Google Shape;376;p33"/>
          <p:cNvSpPr txBox="1"/>
          <p:nvPr>
            <p:ph idx="1" type="body"/>
          </p:nvPr>
        </p:nvSpPr>
        <p:spPr>
          <a:xfrm>
            <a:off x="1097279" y="1845734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 fontScale="85000" lnSpcReduction="20000"/>
          </a:bodyPr>
          <a:lstStyle/>
          <a:p>
            <a:pPr indent="-10795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Char char=" "/>
            </a:pPr>
            <a:r>
              <a:rPr lang="en-US"/>
              <a:t>switch (choice) {</a:t>
            </a:r>
            <a:endParaRPr/>
          </a:p>
          <a:p>
            <a:pPr indent="-10795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/>
              <a:t>    case 1:</a:t>
            </a:r>
            <a:endParaRPr/>
          </a:p>
          <a:p>
            <a:pPr indent="-10795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/>
              <a:t>    case 2:</a:t>
            </a:r>
            <a:endParaRPr/>
          </a:p>
          <a:p>
            <a:pPr indent="-10795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/>
              <a:t>        cout &lt;&lt; "You chose option 1 or 2" &lt;&lt; endl;</a:t>
            </a:r>
            <a:endParaRPr/>
          </a:p>
          <a:p>
            <a:pPr indent="-10795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/>
              <a:t>        break;</a:t>
            </a:r>
            <a:endParaRPr/>
          </a:p>
          <a:p>
            <a:pPr indent="-10795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/>
              <a:t>    case 3:</a:t>
            </a:r>
            <a:endParaRPr/>
          </a:p>
          <a:p>
            <a:pPr indent="-10795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/>
              <a:t>        cout &lt;&lt; "You chose option 3" &lt;&lt; endl;</a:t>
            </a:r>
            <a:endParaRPr/>
          </a:p>
          <a:p>
            <a:pPr indent="-10795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/>
              <a:t>        break;</a:t>
            </a:r>
            <a:endParaRPr/>
          </a:p>
          <a:p>
            <a:pPr indent="-10795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/>
              <a:t>    default:</a:t>
            </a:r>
            <a:endParaRPr/>
          </a:p>
          <a:p>
            <a:pPr indent="-10795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/>
              <a:t>        cout &lt;&lt; "Invalid choice" &lt;&lt; endl;</a:t>
            </a:r>
            <a:endParaRPr/>
          </a:p>
          <a:p>
            <a:pPr indent="-10795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/>
              <a:t>}</a:t>
            </a:r>
            <a:endParaRPr/>
          </a:p>
        </p:txBody>
      </p:sp>
      <p:sp>
        <p:nvSpPr>
          <p:cNvPr id="377" name="Google Shape;377;p33"/>
          <p:cNvSpPr txBox="1"/>
          <p:nvPr>
            <p:ph idx="2" type="body"/>
          </p:nvPr>
        </p:nvSpPr>
        <p:spPr>
          <a:xfrm>
            <a:off x="6217920" y="1845735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 fontScale="85000" lnSpcReduction="20000"/>
          </a:bodyPr>
          <a:lstStyle/>
          <a:p>
            <a:pPr indent="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378" name="Google Shape;378;p33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34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Switch case with ranges</a:t>
            </a:r>
            <a:endParaRPr/>
          </a:p>
        </p:txBody>
      </p:sp>
      <p:sp>
        <p:nvSpPr>
          <p:cNvPr id="384" name="Google Shape;384;p34"/>
          <p:cNvSpPr txBox="1"/>
          <p:nvPr>
            <p:ph idx="1" type="body"/>
          </p:nvPr>
        </p:nvSpPr>
        <p:spPr>
          <a:xfrm>
            <a:off x="1097279" y="1845734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270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switch (choice) {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    case 1 ... 3: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        cout &lt;&lt; "You chose a number between 1 and 3" &lt;&lt; endl;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        break;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    default: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        cout &lt;&lt; "Invalid choice" &lt;&lt; endl;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}</a:t>
            </a:r>
            <a:endParaRPr/>
          </a:p>
        </p:txBody>
      </p:sp>
      <p:sp>
        <p:nvSpPr>
          <p:cNvPr id="385" name="Google Shape;385;p34"/>
          <p:cNvSpPr txBox="1"/>
          <p:nvPr>
            <p:ph idx="2" type="body"/>
          </p:nvPr>
        </p:nvSpPr>
        <p:spPr>
          <a:xfrm>
            <a:off x="6217920" y="1845735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sp>
        <p:nvSpPr>
          <p:cNvPr id="386" name="Google Shape;386;p34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35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Switch case with expressions</a:t>
            </a:r>
            <a:endParaRPr/>
          </a:p>
        </p:txBody>
      </p:sp>
      <p:sp>
        <p:nvSpPr>
          <p:cNvPr id="392" name="Google Shape;392;p35"/>
          <p:cNvSpPr txBox="1"/>
          <p:nvPr>
            <p:ph idx="1" type="body"/>
          </p:nvPr>
        </p:nvSpPr>
        <p:spPr>
          <a:xfrm>
            <a:off x="1097279" y="1845734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270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switch (x % 2) {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    case 0: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        cout &lt;&lt; "x is even" &lt;&lt; endl;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        break;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    case 1: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        cout &lt;&lt; "x is odd" &lt;&lt; endl;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        break;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}</a:t>
            </a:r>
            <a:endParaRPr/>
          </a:p>
        </p:txBody>
      </p:sp>
      <p:sp>
        <p:nvSpPr>
          <p:cNvPr id="393" name="Google Shape;393;p35"/>
          <p:cNvSpPr txBox="1"/>
          <p:nvPr>
            <p:ph idx="2" type="body"/>
          </p:nvPr>
        </p:nvSpPr>
        <p:spPr>
          <a:xfrm>
            <a:off x="6217920" y="1845735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sp>
        <p:nvSpPr>
          <p:cNvPr id="394" name="Google Shape;394;p35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36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Switch case with nested cases</a:t>
            </a:r>
            <a:endParaRPr/>
          </a:p>
        </p:txBody>
      </p:sp>
      <p:sp>
        <p:nvSpPr>
          <p:cNvPr id="400" name="Google Shape;400;p36"/>
          <p:cNvSpPr txBox="1"/>
          <p:nvPr>
            <p:ph idx="1" type="body"/>
          </p:nvPr>
        </p:nvSpPr>
        <p:spPr>
          <a:xfrm>
            <a:off x="1097279" y="1845734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 fontScale="55000" lnSpcReduction="20000"/>
          </a:bodyPr>
          <a:lstStyle/>
          <a:p>
            <a:pPr indent="-91440" lvl="0" marL="9144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  <a:buChar char=" "/>
            </a:pPr>
            <a:r>
              <a:rPr lang="en-US"/>
              <a:t>switch (choice) {</a:t>
            </a:r>
            <a:endParaRPr/>
          </a:p>
          <a:p>
            <a:pPr indent="-91440" lvl="0" marL="91440" rtl="0" algn="l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/>
              <a:t>    case 1:</a:t>
            </a:r>
            <a:endParaRPr/>
          </a:p>
          <a:p>
            <a:pPr indent="-91440" lvl="0" marL="91440" rtl="0" algn="l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/>
              <a:t>        cout &lt;&lt; "You chose option 1" &lt;&lt; endl;</a:t>
            </a:r>
            <a:endParaRPr/>
          </a:p>
          <a:p>
            <a:pPr indent="-91440" lvl="0" marL="91440" rtl="0" algn="l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/>
              <a:t>        break;</a:t>
            </a:r>
            <a:endParaRPr/>
          </a:p>
          <a:p>
            <a:pPr indent="-91440" lvl="0" marL="91440" rtl="0" algn="l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/>
              <a:t>    case 2:</a:t>
            </a:r>
            <a:endParaRPr/>
          </a:p>
          <a:p>
            <a:pPr indent="-91440" lvl="0" marL="91440" rtl="0" algn="l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/>
              <a:t>        cout &lt;&lt; "You chose option 2" &lt;&lt; endl;</a:t>
            </a:r>
            <a:endParaRPr/>
          </a:p>
          <a:p>
            <a:pPr indent="-91440" lvl="0" marL="91440" rtl="0" algn="l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/>
              <a:t>        switch (anotherChoice) {</a:t>
            </a:r>
            <a:endParaRPr/>
          </a:p>
          <a:p>
            <a:pPr indent="-91440" lvl="0" marL="91440" rtl="0" algn="l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/>
              <a:t>            case 1:</a:t>
            </a:r>
            <a:endParaRPr/>
          </a:p>
          <a:p>
            <a:pPr indent="-91440" lvl="0" marL="91440" rtl="0" algn="l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/>
              <a:t>                cout &lt;&lt; "Sub-option 2.1" &lt;&lt; endl;</a:t>
            </a:r>
            <a:endParaRPr/>
          </a:p>
          <a:p>
            <a:pPr indent="-91440" lvl="0" marL="91440" rtl="0" algn="l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/>
              <a:t>                break;</a:t>
            </a:r>
            <a:endParaRPr/>
          </a:p>
          <a:p>
            <a:pPr indent="-91440" lvl="0" marL="91440" rtl="0" algn="l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/>
              <a:t>            </a:t>
            </a:r>
            <a:endParaRPr/>
          </a:p>
        </p:txBody>
      </p:sp>
      <p:sp>
        <p:nvSpPr>
          <p:cNvPr id="401" name="Google Shape;401;p36"/>
          <p:cNvSpPr txBox="1"/>
          <p:nvPr>
            <p:ph idx="2" type="body"/>
          </p:nvPr>
        </p:nvSpPr>
        <p:spPr>
          <a:xfrm>
            <a:off x="6217920" y="1845735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 fontScale="55000" lnSpcReduction="20000"/>
          </a:bodyPr>
          <a:lstStyle/>
          <a:p>
            <a:pPr indent="-91440" lvl="0" marL="9144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  <a:buChar char=" "/>
            </a:pPr>
            <a:r>
              <a:rPr lang="en-US"/>
              <a:t>case 2:</a:t>
            </a:r>
            <a:endParaRPr/>
          </a:p>
          <a:p>
            <a:pPr indent="-91440" lvl="0" marL="91440" rtl="0" algn="l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/>
              <a:t>                cout &lt;&lt; "Sub-option 2.2" &lt;&lt; endl;</a:t>
            </a:r>
            <a:endParaRPr/>
          </a:p>
          <a:p>
            <a:pPr indent="-91440" lvl="0" marL="91440" rtl="0" algn="l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/>
              <a:t>                break;</a:t>
            </a:r>
            <a:endParaRPr/>
          </a:p>
          <a:p>
            <a:pPr indent="-91440" lvl="0" marL="91440" rtl="0" algn="l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/>
              <a:t>            default:</a:t>
            </a:r>
            <a:endParaRPr/>
          </a:p>
          <a:p>
            <a:pPr indent="-91440" lvl="0" marL="91440" rtl="0" algn="l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/>
              <a:t>                cout &lt;&lt; "Invalid sub-choice" &lt;&lt; endl;</a:t>
            </a:r>
            <a:endParaRPr/>
          </a:p>
          <a:p>
            <a:pPr indent="-91440" lvl="0" marL="91440" rtl="0" algn="l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/>
              <a:t>        }</a:t>
            </a:r>
            <a:endParaRPr/>
          </a:p>
          <a:p>
            <a:pPr indent="-91440" lvl="0" marL="91440" rtl="0" algn="l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/>
              <a:t>        break;</a:t>
            </a:r>
            <a:endParaRPr/>
          </a:p>
          <a:p>
            <a:pPr indent="-91440" lvl="0" marL="91440" rtl="0" algn="l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/>
              <a:t>    default:</a:t>
            </a:r>
            <a:endParaRPr/>
          </a:p>
          <a:p>
            <a:pPr indent="-91440" lvl="0" marL="91440" rtl="0" algn="l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/>
              <a:t>        cout &lt;&lt; "Invalid choice" &lt;&lt; endl;</a:t>
            </a:r>
            <a:endParaRPr/>
          </a:p>
          <a:p>
            <a:pPr indent="-91440" lvl="0" marL="91440" rtl="0" algn="l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SzPct val="100000"/>
              <a:buChar char=" "/>
            </a:pPr>
            <a:r>
              <a:rPr lang="en-US"/>
              <a:t>}</a:t>
            </a:r>
            <a:endParaRPr/>
          </a:p>
        </p:txBody>
      </p:sp>
      <p:sp>
        <p:nvSpPr>
          <p:cNvPr id="402" name="Google Shape;402;p36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37"/>
          <p:cNvSpPr/>
          <p:nvPr/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8" name="Google Shape;408;p37"/>
          <p:cNvSpPr txBox="1"/>
          <p:nvPr>
            <p:ph type="ctrTitle"/>
          </p:nvPr>
        </p:nvSpPr>
        <p:spPr>
          <a:xfrm>
            <a:off x="1097280" y="758952"/>
            <a:ext cx="10058400" cy="389216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</a:pPr>
            <a:r>
              <a:rPr lang="en-US"/>
              <a:t>Arrays and Lists</a:t>
            </a:r>
            <a:endParaRPr/>
          </a:p>
        </p:txBody>
      </p:sp>
      <p:sp>
        <p:nvSpPr>
          <p:cNvPr id="409" name="Google Shape;409;p37"/>
          <p:cNvSpPr/>
          <p:nvPr/>
        </p:nvSpPr>
        <p:spPr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37"/>
          <p:cNvSpPr txBox="1"/>
          <p:nvPr>
            <p:ph idx="1" type="subTitle"/>
          </p:nvPr>
        </p:nvSpPr>
        <p:spPr>
          <a:xfrm>
            <a:off x="1100051" y="5225240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411" name="Google Shape;411;p37"/>
          <p:cNvSpPr/>
          <p:nvPr/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38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Arrays</a:t>
            </a:r>
            <a:endParaRPr/>
          </a:p>
        </p:txBody>
      </p:sp>
      <p:grpSp>
        <p:nvGrpSpPr>
          <p:cNvPr id="417" name="Google Shape;417;p38"/>
          <p:cNvGrpSpPr/>
          <p:nvPr/>
        </p:nvGrpSpPr>
        <p:grpSpPr>
          <a:xfrm>
            <a:off x="1231788" y="2373828"/>
            <a:ext cx="9788748" cy="3235452"/>
            <a:chOff x="134825" y="275313"/>
            <a:chExt cx="9788748" cy="3235452"/>
          </a:xfrm>
        </p:grpSpPr>
        <p:sp>
          <p:nvSpPr>
            <p:cNvPr id="418" name="Google Shape;418;p38"/>
            <p:cNvSpPr/>
            <p:nvPr/>
          </p:nvSpPr>
          <p:spPr>
            <a:xfrm>
              <a:off x="134825" y="275313"/>
              <a:ext cx="1295909" cy="1295909"/>
            </a:xfrm>
            <a:prstGeom prst="ellipse">
              <a:avLst/>
            </a:prstGeom>
            <a:solidFill>
              <a:srgbClr val="BB58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38"/>
            <p:cNvSpPr/>
            <p:nvPr/>
          </p:nvSpPr>
          <p:spPr>
            <a:xfrm>
              <a:off x="406966" y="547454"/>
              <a:ext cx="751627" cy="751627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38"/>
            <p:cNvSpPr/>
            <p:nvPr/>
          </p:nvSpPr>
          <p:spPr>
            <a:xfrm>
              <a:off x="1708430" y="275313"/>
              <a:ext cx="3054644" cy="12959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38"/>
            <p:cNvSpPr txBox="1"/>
            <p:nvPr/>
          </p:nvSpPr>
          <p:spPr>
            <a:xfrm>
              <a:off x="1708430" y="275313"/>
              <a:ext cx="3054644" cy="12959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int numbers[5] = {1, 2, 3, 4, 5}; // Array of integers</a:t>
              </a:r>
              <a:endParaRPr/>
            </a:p>
          </p:txBody>
        </p:sp>
        <p:sp>
          <p:nvSpPr>
            <p:cNvPr id="422" name="Google Shape;422;p38"/>
            <p:cNvSpPr/>
            <p:nvPr/>
          </p:nvSpPr>
          <p:spPr>
            <a:xfrm>
              <a:off x="5295324" y="275313"/>
              <a:ext cx="1295909" cy="1295909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38"/>
            <p:cNvSpPr/>
            <p:nvPr/>
          </p:nvSpPr>
          <p:spPr>
            <a:xfrm>
              <a:off x="5567465" y="547454"/>
              <a:ext cx="751627" cy="751627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38"/>
            <p:cNvSpPr/>
            <p:nvPr/>
          </p:nvSpPr>
          <p:spPr>
            <a:xfrm>
              <a:off x="6868929" y="275313"/>
              <a:ext cx="3054644" cy="12959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38"/>
            <p:cNvSpPr txBox="1"/>
            <p:nvPr/>
          </p:nvSpPr>
          <p:spPr>
            <a:xfrm>
              <a:off x="6868929" y="275313"/>
              <a:ext cx="3054644" cy="12959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int firstElement = numbers[0]; // Access the first element</a:t>
              </a:r>
              <a:endParaRPr/>
            </a:p>
          </p:txBody>
        </p:sp>
        <p:sp>
          <p:nvSpPr>
            <p:cNvPr id="426" name="Google Shape;426;p38"/>
            <p:cNvSpPr/>
            <p:nvPr/>
          </p:nvSpPr>
          <p:spPr>
            <a:xfrm>
              <a:off x="134825" y="2214856"/>
              <a:ext cx="1295909" cy="1295909"/>
            </a:xfrm>
            <a:prstGeom prst="ellipse">
              <a:avLst/>
            </a:prstGeom>
            <a:solidFill>
              <a:srgbClr val="9B83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38"/>
            <p:cNvSpPr/>
            <p:nvPr/>
          </p:nvSpPr>
          <p:spPr>
            <a:xfrm>
              <a:off x="406966" y="2486997"/>
              <a:ext cx="751627" cy="751627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38"/>
            <p:cNvSpPr/>
            <p:nvPr/>
          </p:nvSpPr>
          <p:spPr>
            <a:xfrm>
              <a:off x="1708430" y="2214856"/>
              <a:ext cx="3054644" cy="12959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38"/>
            <p:cNvSpPr txBox="1"/>
            <p:nvPr/>
          </p:nvSpPr>
          <p:spPr>
            <a:xfrm>
              <a:off x="1708430" y="2214856"/>
              <a:ext cx="3054644" cy="12959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int lastElement = numbers[4]; // Access the last element</a:t>
              </a:r>
              <a:endParaRPr/>
            </a:p>
          </p:txBody>
        </p:sp>
        <p:sp>
          <p:nvSpPr>
            <p:cNvPr id="430" name="Google Shape;430;p38"/>
            <p:cNvSpPr/>
            <p:nvPr/>
          </p:nvSpPr>
          <p:spPr>
            <a:xfrm>
              <a:off x="5295324" y="2214856"/>
              <a:ext cx="1295909" cy="1295909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38"/>
            <p:cNvSpPr/>
            <p:nvPr/>
          </p:nvSpPr>
          <p:spPr>
            <a:xfrm>
              <a:off x="5567465" y="2486997"/>
              <a:ext cx="751627" cy="751627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38"/>
            <p:cNvSpPr/>
            <p:nvPr/>
          </p:nvSpPr>
          <p:spPr>
            <a:xfrm>
              <a:off x="6868929" y="2214856"/>
              <a:ext cx="3054644" cy="12959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38"/>
            <p:cNvSpPr txBox="1"/>
            <p:nvPr/>
          </p:nvSpPr>
          <p:spPr>
            <a:xfrm>
              <a:off x="6868929" y="2214856"/>
              <a:ext cx="3054644" cy="12959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numbers[2] = 10; // Change the third element to 10</a:t>
              </a:r>
              <a:endParaRPr/>
            </a:p>
          </p:txBody>
        </p:sp>
      </p:grpSp>
      <p:sp>
        <p:nvSpPr>
          <p:cNvPr id="434" name="Google Shape;434;p38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39"/>
          <p:cNvSpPr/>
          <p:nvPr/>
        </p:nvSpPr>
        <p:spPr>
          <a:xfrm>
            <a:off x="0" y="0"/>
            <a:ext cx="12186315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0" name="Google Shape;440;p39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39"/>
          <p:cNvSpPr txBox="1"/>
          <p:nvPr>
            <p:ph type="title"/>
          </p:nvPr>
        </p:nvSpPr>
        <p:spPr>
          <a:xfrm>
            <a:off x="492370" y="605896"/>
            <a:ext cx="3084844" cy="56462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</a:pPr>
            <a:r>
              <a:rPr lang="en-US" sz="3600">
                <a:solidFill>
                  <a:srgbClr val="FFFFFF"/>
                </a:solidFill>
              </a:rPr>
              <a:t>Vector</a:t>
            </a:r>
            <a:endParaRPr/>
          </a:p>
        </p:txBody>
      </p:sp>
      <p:sp>
        <p:nvSpPr>
          <p:cNvPr id="442" name="Google Shape;442;p39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39"/>
          <p:cNvSpPr txBox="1"/>
          <p:nvPr>
            <p:ph idx="1" type="body"/>
          </p:nvPr>
        </p:nvSpPr>
        <p:spPr>
          <a:xfrm>
            <a:off x="4742016" y="605896"/>
            <a:ext cx="6413663" cy="56462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rmAutofit/>
          </a:bodyPr>
          <a:lstStyle/>
          <a:p>
            <a:pPr indent="-1270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#include &lt;vector&gt;</a:t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vector&lt;int&gt; myList = {1, 2, 3, 4, 5};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int firstElement = myList[0];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int lastElement = myList.back();</a:t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myList[2] = 10;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myList.push_back(6); // Add an element to the end</a:t>
            </a:r>
            <a:endParaRPr/>
          </a:p>
        </p:txBody>
      </p:sp>
      <p:sp>
        <p:nvSpPr>
          <p:cNvPr id="444" name="Google Shape;444;p39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0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0" name="Google Shape;450;p40"/>
          <p:cNvSpPr txBox="1"/>
          <p:nvPr>
            <p:ph type="ctrTitle"/>
          </p:nvPr>
        </p:nvSpPr>
        <p:spPr>
          <a:xfrm>
            <a:off x="965201" y="643467"/>
            <a:ext cx="6255026" cy="50540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</a:pPr>
            <a:r>
              <a:rPr lang="en-US"/>
              <a:t>Loops</a:t>
            </a:r>
            <a:endParaRPr/>
          </a:p>
        </p:txBody>
      </p:sp>
      <p:sp>
        <p:nvSpPr>
          <p:cNvPr id="451" name="Google Shape;451;p40"/>
          <p:cNvSpPr txBox="1"/>
          <p:nvPr>
            <p:ph idx="1" type="subTitle"/>
          </p:nvPr>
        </p:nvSpPr>
        <p:spPr>
          <a:xfrm>
            <a:off x="7870995" y="643467"/>
            <a:ext cx="3341488" cy="505400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FOR WHILE AND DO WHILE</a:t>
            </a:r>
            <a:endParaRPr/>
          </a:p>
        </p:txBody>
      </p:sp>
      <p:cxnSp>
        <p:nvCxnSpPr>
          <p:cNvPr id="452" name="Google Shape;452;p40"/>
          <p:cNvCxnSpPr/>
          <p:nvPr/>
        </p:nvCxnSpPr>
        <p:spPr>
          <a:xfrm>
            <a:off x="7534656" y="1391367"/>
            <a:ext cx="0" cy="3558208"/>
          </a:xfrm>
          <a:prstGeom prst="straightConnector1">
            <a:avLst/>
          </a:prstGeom>
          <a:noFill/>
          <a:ln cap="flat" cmpd="sng" w="127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3" name="Google Shape;453;p40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40"/>
          <p:cNvSpPr/>
          <p:nvPr/>
        </p:nvSpPr>
        <p:spPr>
          <a:xfrm>
            <a:off x="15" y="6340942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41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Loops</a:t>
            </a:r>
            <a:endParaRPr/>
          </a:p>
        </p:txBody>
      </p:sp>
      <p:sp>
        <p:nvSpPr>
          <p:cNvPr id="460" name="Google Shape;460;p41"/>
          <p:cNvSpPr txBox="1"/>
          <p:nvPr>
            <p:ph idx="1" type="body"/>
          </p:nvPr>
        </p:nvSpPr>
        <p:spPr>
          <a:xfrm>
            <a:off x="1097279" y="1845734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270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int numbers[5] = {1, 2, 3, 4, 5};</a:t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for (int i = 0; i &lt; 5; i++) {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    cout &lt;&lt; numbers[i] &lt;&lt; " ";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}</a:t>
            </a:r>
            <a:endParaRPr/>
          </a:p>
        </p:txBody>
      </p:sp>
      <p:sp>
        <p:nvSpPr>
          <p:cNvPr id="461" name="Google Shape;461;p41"/>
          <p:cNvSpPr txBox="1"/>
          <p:nvPr>
            <p:ph idx="2" type="body"/>
          </p:nvPr>
        </p:nvSpPr>
        <p:spPr>
          <a:xfrm>
            <a:off x="6217920" y="1845735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270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int numbers[5] = {1, 2, 3, 4, 5};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int i = 0;</a:t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while (i &lt; 5) {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    cout &lt;&lt; numbers[i] &lt;&lt; " ";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    i++;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}</a:t>
            </a:r>
            <a:endParaRPr/>
          </a:p>
        </p:txBody>
      </p:sp>
      <p:sp>
        <p:nvSpPr>
          <p:cNvPr id="462" name="Google Shape;462;p41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5"/>
          <p:cNvSpPr txBox="1"/>
          <p:nvPr>
            <p:ph type="title"/>
          </p:nvPr>
        </p:nvSpPr>
        <p:spPr>
          <a:xfrm>
            <a:off x="1383564" y="348865"/>
            <a:ext cx="9718111" cy="157644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</a:rPr>
              <a:t>Variables and Assignment</a:t>
            </a:r>
            <a:endParaRPr/>
          </a:p>
        </p:txBody>
      </p:sp>
      <p:grpSp>
        <p:nvGrpSpPr>
          <p:cNvPr id="124" name="Google Shape;124;p15"/>
          <p:cNvGrpSpPr/>
          <p:nvPr/>
        </p:nvGrpSpPr>
        <p:grpSpPr>
          <a:xfrm>
            <a:off x="926277" y="2775097"/>
            <a:ext cx="10363386" cy="3371168"/>
            <a:chOff x="282221" y="159118"/>
            <a:chExt cx="10363386" cy="3371168"/>
          </a:xfrm>
        </p:grpSpPr>
        <p:sp>
          <p:nvSpPr>
            <p:cNvPr id="125" name="Google Shape;125;p15"/>
            <p:cNvSpPr/>
            <p:nvPr/>
          </p:nvSpPr>
          <p:spPr>
            <a:xfrm>
              <a:off x="282221" y="159118"/>
              <a:ext cx="1371985" cy="1371985"/>
            </a:xfrm>
            <a:prstGeom prst="ellipse">
              <a:avLst/>
            </a:prstGeom>
            <a:solidFill>
              <a:srgbClr val="BB58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5"/>
            <p:cNvSpPr/>
            <p:nvPr/>
          </p:nvSpPr>
          <p:spPr>
            <a:xfrm>
              <a:off x="570337" y="447234"/>
              <a:ext cx="795751" cy="795751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5"/>
            <p:cNvSpPr/>
            <p:nvPr/>
          </p:nvSpPr>
          <p:spPr>
            <a:xfrm>
              <a:off x="1948202" y="159118"/>
              <a:ext cx="3233964" cy="137198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5"/>
            <p:cNvSpPr txBox="1"/>
            <p:nvPr/>
          </p:nvSpPr>
          <p:spPr>
            <a:xfrm>
              <a:off x="1948202" y="159118"/>
              <a:ext cx="3233964" cy="137198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Variables</a:t>
              </a:r>
              <a:endParaRPr/>
            </a:p>
          </p:txBody>
        </p:sp>
        <p:sp>
          <p:nvSpPr>
            <p:cNvPr id="129" name="Google Shape;129;p15"/>
            <p:cNvSpPr/>
            <p:nvPr/>
          </p:nvSpPr>
          <p:spPr>
            <a:xfrm>
              <a:off x="5745661" y="159118"/>
              <a:ext cx="1371985" cy="1371985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5"/>
            <p:cNvSpPr/>
            <p:nvPr/>
          </p:nvSpPr>
          <p:spPr>
            <a:xfrm>
              <a:off x="6033778" y="447234"/>
              <a:ext cx="795751" cy="795751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15"/>
            <p:cNvSpPr/>
            <p:nvPr/>
          </p:nvSpPr>
          <p:spPr>
            <a:xfrm>
              <a:off x="7411643" y="159118"/>
              <a:ext cx="3233964" cy="137198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5"/>
            <p:cNvSpPr txBox="1"/>
            <p:nvPr/>
          </p:nvSpPr>
          <p:spPr>
            <a:xfrm>
              <a:off x="7411643" y="159118"/>
              <a:ext cx="3233964" cy="137198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Assignment</a:t>
              </a:r>
              <a:endParaRPr/>
            </a:p>
          </p:txBody>
        </p:sp>
        <p:sp>
          <p:nvSpPr>
            <p:cNvPr id="133" name="Google Shape;133;p15"/>
            <p:cNvSpPr/>
            <p:nvPr/>
          </p:nvSpPr>
          <p:spPr>
            <a:xfrm>
              <a:off x="282221" y="2158301"/>
              <a:ext cx="1371985" cy="1371985"/>
            </a:xfrm>
            <a:prstGeom prst="ellipse">
              <a:avLst/>
            </a:prstGeom>
            <a:solidFill>
              <a:srgbClr val="9B83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15"/>
            <p:cNvSpPr/>
            <p:nvPr/>
          </p:nvSpPr>
          <p:spPr>
            <a:xfrm>
              <a:off x="570337" y="2446418"/>
              <a:ext cx="795751" cy="795751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15"/>
            <p:cNvSpPr/>
            <p:nvPr/>
          </p:nvSpPr>
          <p:spPr>
            <a:xfrm>
              <a:off x="1948202" y="2158301"/>
              <a:ext cx="3233964" cy="137198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15"/>
            <p:cNvSpPr txBox="1"/>
            <p:nvPr/>
          </p:nvSpPr>
          <p:spPr>
            <a:xfrm>
              <a:off x="1948202" y="2158301"/>
              <a:ext cx="3233964" cy="137198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Rules for naming variables</a:t>
              </a:r>
              <a:endParaRPr/>
            </a:p>
          </p:txBody>
        </p:sp>
        <p:sp>
          <p:nvSpPr>
            <p:cNvPr id="137" name="Google Shape;137;p15"/>
            <p:cNvSpPr/>
            <p:nvPr/>
          </p:nvSpPr>
          <p:spPr>
            <a:xfrm>
              <a:off x="5745661" y="2158301"/>
              <a:ext cx="1371985" cy="1371985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5"/>
            <p:cNvSpPr/>
            <p:nvPr/>
          </p:nvSpPr>
          <p:spPr>
            <a:xfrm>
              <a:off x="6033778" y="2446418"/>
              <a:ext cx="795751" cy="795751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5"/>
            <p:cNvSpPr/>
            <p:nvPr/>
          </p:nvSpPr>
          <p:spPr>
            <a:xfrm>
              <a:off x="7411643" y="2158301"/>
              <a:ext cx="3233964" cy="137198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5"/>
            <p:cNvSpPr txBox="1"/>
            <p:nvPr/>
          </p:nvSpPr>
          <p:spPr>
            <a:xfrm>
              <a:off x="7411643" y="2158301"/>
              <a:ext cx="3233964" cy="137198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Multiple assignments in a single line </a:t>
              </a:r>
              <a:endParaRPr/>
            </a:p>
          </p:txBody>
        </p:sp>
      </p:grpSp>
      <p:sp>
        <p:nvSpPr>
          <p:cNvPr id="141" name="Google Shape;141;p15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42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Loops</a:t>
            </a:r>
            <a:endParaRPr/>
          </a:p>
        </p:txBody>
      </p:sp>
      <p:sp>
        <p:nvSpPr>
          <p:cNvPr id="468" name="Google Shape;468;p42"/>
          <p:cNvSpPr txBox="1"/>
          <p:nvPr>
            <p:ph idx="1" type="body"/>
          </p:nvPr>
        </p:nvSpPr>
        <p:spPr>
          <a:xfrm>
            <a:off x="1097279" y="1845734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270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int numbers[5] = {1, 2, 3, 4, 5};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int i = 0;</a:t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do {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    cout &lt;&lt; numbers[i] &lt;&lt; " ";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    i++;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} while (i &lt; 5);</a:t>
            </a:r>
            <a:endParaRPr/>
          </a:p>
        </p:txBody>
      </p:sp>
      <p:sp>
        <p:nvSpPr>
          <p:cNvPr id="469" name="Google Shape;469;p42"/>
          <p:cNvSpPr txBox="1"/>
          <p:nvPr>
            <p:ph idx="2" type="body"/>
          </p:nvPr>
        </p:nvSpPr>
        <p:spPr>
          <a:xfrm>
            <a:off x="6217920" y="1845735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270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int matrix[3][3] = {{1, 2, 3}, {4, 5, 6}, {7, 8, 9}};</a:t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for (int i = 0; i &lt; 3; i++) {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    for (int j = 0; j &lt; 3; j++) {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        cout &lt;&lt; matrix[i][j] &lt;&lt; " ";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    }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    cout &lt;&lt; endl;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}</a:t>
            </a:r>
            <a:endParaRPr/>
          </a:p>
        </p:txBody>
      </p:sp>
      <p:sp>
        <p:nvSpPr>
          <p:cNvPr id="470" name="Google Shape;470;p42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43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Loops with if else</a:t>
            </a:r>
            <a:endParaRPr/>
          </a:p>
        </p:txBody>
      </p:sp>
      <p:sp>
        <p:nvSpPr>
          <p:cNvPr id="476" name="Google Shape;476;p43"/>
          <p:cNvSpPr txBox="1"/>
          <p:nvPr>
            <p:ph idx="1" type="body"/>
          </p:nvPr>
        </p:nvSpPr>
        <p:spPr>
          <a:xfrm>
            <a:off x="1097279" y="1845734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270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Print series (arithmetic, geometric, etc)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Sum of series (arithmetic, geometric)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Array processing with loops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Factorial using loops</a:t>
            </a:r>
            <a:endParaRPr/>
          </a:p>
        </p:txBody>
      </p:sp>
      <p:sp>
        <p:nvSpPr>
          <p:cNvPr id="477" name="Google Shape;477;p43"/>
          <p:cNvSpPr txBox="1"/>
          <p:nvPr>
            <p:ph idx="2" type="body"/>
          </p:nvPr>
        </p:nvSpPr>
        <p:spPr>
          <a:xfrm>
            <a:off x="6217920" y="1845735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sp>
        <p:nvSpPr>
          <p:cNvPr id="478" name="Google Shape;478;p43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/>
          <p:nvPr/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6"/>
          <p:cNvSpPr/>
          <p:nvPr/>
        </p:nvSpPr>
        <p:spPr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6"/>
          <p:cNvSpPr txBox="1"/>
          <p:nvPr>
            <p:ph type="title"/>
          </p:nvPr>
        </p:nvSpPr>
        <p:spPr>
          <a:xfrm>
            <a:off x="1066800" y="5252936"/>
            <a:ext cx="10058400" cy="10287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None/>
            </a:pPr>
            <a:r>
              <a:rPr lang="en-US">
                <a:solidFill>
                  <a:srgbClr val="FFFFFF"/>
                </a:solidFill>
              </a:rPr>
              <a:t>Variables</a:t>
            </a:r>
            <a:endParaRPr/>
          </a:p>
        </p:txBody>
      </p:sp>
      <p:sp>
        <p:nvSpPr>
          <p:cNvPr id="149" name="Google Shape;149;p16"/>
          <p:cNvSpPr txBox="1"/>
          <p:nvPr>
            <p:ph idx="1" type="body"/>
          </p:nvPr>
        </p:nvSpPr>
        <p:spPr>
          <a:xfrm>
            <a:off x="1097280" y="1086678"/>
            <a:ext cx="10027920" cy="34714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270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#include&lt;iostream&gt;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Using namespace std;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int main()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{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</a:pPr>
            <a:r>
              <a:rPr lang="en-US"/>
              <a:t>int age=25; 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◦"/>
            </a:pPr>
            <a:r>
              <a:rPr lang="en-US"/>
              <a:t>float pi = 3.1415692; 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◦"/>
            </a:pPr>
            <a:r>
              <a:rPr lang="en-US"/>
              <a:t>double salary = 5000.12;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◦"/>
            </a:pPr>
            <a:r>
              <a:rPr lang="en-US"/>
              <a:t>char ch = 'A'; 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}</a:t>
            </a:r>
            <a:endParaRPr/>
          </a:p>
        </p:txBody>
      </p:sp>
      <p:sp>
        <p:nvSpPr>
          <p:cNvPr id="150" name="Google Shape;150;p16"/>
          <p:cNvSpPr/>
          <p:nvPr/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6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7"/>
          <p:cNvSpPr/>
          <p:nvPr/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17"/>
          <p:cNvSpPr/>
          <p:nvPr/>
        </p:nvSpPr>
        <p:spPr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7"/>
          <p:cNvSpPr txBox="1"/>
          <p:nvPr>
            <p:ph type="title"/>
          </p:nvPr>
        </p:nvSpPr>
        <p:spPr>
          <a:xfrm>
            <a:off x="1066800" y="5252936"/>
            <a:ext cx="10058400" cy="102871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None/>
            </a:pPr>
            <a:r>
              <a:rPr lang="en-US">
                <a:solidFill>
                  <a:srgbClr val="FFFFFF"/>
                </a:solidFill>
              </a:rPr>
              <a:t>Variable Data size</a:t>
            </a:r>
            <a:endParaRPr/>
          </a:p>
        </p:txBody>
      </p:sp>
      <p:sp>
        <p:nvSpPr>
          <p:cNvPr id="159" name="Google Shape;159;p17"/>
          <p:cNvSpPr/>
          <p:nvPr/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7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161" name="Google Shape;161;p17"/>
          <p:cNvGraphicFramePr/>
          <p:nvPr/>
        </p:nvGraphicFramePr>
        <p:xfrm>
          <a:off x="2727614" y="64346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{9AA200FB-5C6A-491A-A7FF-CB4BC2187CDA}</a:tableStyleId>
              </a:tblPr>
              <a:tblGrid>
                <a:gridCol w="3189350"/>
                <a:gridCol w="3542825"/>
              </a:tblGrid>
              <a:tr h="3619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cap="none" strike="noStrike"/>
                        <a:t>Data Type</a:t>
                      </a:r>
                      <a:endParaRPr/>
                    </a:p>
                  </a:txBody>
                  <a:tcPr marT="20775" marB="20775" marR="31175" marL="3117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cap="none" strike="noStrike"/>
                        <a:t>Size (bytes)</a:t>
                      </a:r>
                      <a:endParaRPr/>
                    </a:p>
                  </a:txBody>
                  <a:tcPr marT="20775" marB="20775" marR="31175" marL="3117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19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cap="none" strike="noStrike"/>
                        <a:t>char</a:t>
                      </a:r>
                      <a:endParaRPr/>
                    </a:p>
                  </a:txBody>
                  <a:tcPr marT="20775" marB="20775" marR="31175" marL="3117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cap="none" strike="noStrike"/>
                        <a:t>1</a:t>
                      </a:r>
                      <a:endParaRPr/>
                    </a:p>
                  </a:txBody>
                  <a:tcPr marT="20775" marB="20775" marR="31175" marL="3117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19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cap="none" strike="noStrike"/>
                        <a:t>short</a:t>
                      </a:r>
                      <a:endParaRPr/>
                    </a:p>
                  </a:txBody>
                  <a:tcPr marT="20775" marB="20775" marR="31175" marL="3117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cap="none" strike="noStrike"/>
                        <a:t>2</a:t>
                      </a:r>
                      <a:endParaRPr/>
                    </a:p>
                  </a:txBody>
                  <a:tcPr marT="20775" marB="20775" marR="31175" marL="3117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19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cap="none" strike="noStrike"/>
                        <a:t>int</a:t>
                      </a:r>
                      <a:endParaRPr/>
                    </a:p>
                  </a:txBody>
                  <a:tcPr marT="20775" marB="20775" marR="31175" marL="3117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cap="none" strike="noStrike"/>
                        <a:t>4</a:t>
                      </a:r>
                      <a:endParaRPr/>
                    </a:p>
                  </a:txBody>
                  <a:tcPr marT="20775" marB="20775" marR="31175" marL="3117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19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cap="none" strike="noStrike"/>
                        <a:t>long</a:t>
                      </a:r>
                      <a:endParaRPr/>
                    </a:p>
                  </a:txBody>
                  <a:tcPr marT="20775" marB="20775" marR="31175" marL="3117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cap="none" strike="noStrike"/>
                        <a:t>4</a:t>
                      </a:r>
                      <a:endParaRPr/>
                    </a:p>
                  </a:txBody>
                  <a:tcPr marT="20775" marB="20775" marR="31175" marL="3117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19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cap="none" strike="noStrike"/>
                        <a:t>long long</a:t>
                      </a:r>
                      <a:endParaRPr/>
                    </a:p>
                  </a:txBody>
                  <a:tcPr marT="20775" marB="20775" marR="31175" marL="3117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cap="none" strike="noStrike"/>
                        <a:t>8</a:t>
                      </a:r>
                      <a:endParaRPr/>
                    </a:p>
                  </a:txBody>
                  <a:tcPr marT="20775" marB="20775" marR="31175" marL="3117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19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cap="none" strike="noStrike"/>
                        <a:t>float</a:t>
                      </a:r>
                      <a:endParaRPr/>
                    </a:p>
                  </a:txBody>
                  <a:tcPr marT="20775" marB="20775" marR="31175" marL="3117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cap="none" strike="noStrike"/>
                        <a:t>4</a:t>
                      </a:r>
                      <a:endParaRPr/>
                    </a:p>
                  </a:txBody>
                  <a:tcPr marT="20775" marB="20775" marR="31175" marL="3117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19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cap="none" strike="noStrike"/>
                        <a:t>double</a:t>
                      </a:r>
                      <a:endParaRPr/>
                    </a:p>
                  </a:txBody>
                  <a:tcPr marT="20775" marB="20775" marR="31175" marL="3117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cap="none" strike="noStrike"/>
                        <a:t>8</a:t>
                      </a:r>
                      <a:endParaRPr/>
                    </a:p>
                  </a:txBody>
                  <a:tcPr marT="20775" marB="20775" marR="31175" marL="3117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19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cap="none" strike="noStrike"/>
                        <a:t>bool</a:t>
                      </a:r>
                      <a:endParaRPr/>
                    </a:p>
                  </a:txBody>
                  <a:tcPr marT="20775" marB="20775" marR="31175" marL="3117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cap="none" strike="noStrike"/>
                        <a:t>1</a:t>
                      </a:r>
                      <a:endParaRPr/>
                    </a:p>
                  </a:txBody>
                  <a:tcPr marT="20775" marB="20775" marR="31175" marL="3117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19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cap="none" strike="noStrike"/>
                        <a:t>wchar_t</a:t>
                      </a:r>
                      <a:endParaRPr/>
                    </a:p>
                  </a:txBody>
                  <a:tcPr marT="20775" marB="20775" marR="31175" marL="3117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cap="none" strike="noStrike"/>
                        <a:t>2</a:t>
                      </a:r>
                      <a:endParaRPr/>
                    </a:p>
                  </a:txBody>
                  <a:tcPr marT="20775" marB="20775" marR="31175" marL="31175" anchor="b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/>
          <p:nvPr/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18"/>
          <p:cNvSpPr/>
          <p:nvPr/>
        </p:nvSpPr>
        <p:spPr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8"/>
          <p:cNvSpPr txBox="1"/>
          <p:nvPr>
            <p:ph type="title"/>
          </p:nvPr>
        </p:nvSpPr>
        <p:spPr>
          <a:xfrm>
            <a:off x="1066800" y="5252936"/>
            <a:ext cx="10058400" cy="102871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None/>
            </a:pPr>
            <a:r>
              <a:rPr lang="en-US">
                <a:solidFill>
                  <a:srgbClr val="FFFFFF"/>
                </a:solidFill>
              </a:rPr>
              <a:t>Assignment</a:t>
            </a:r>
            <a:endParaRPr/>
          </a:p>
        </p:txBody>
      </p:sp>
      <p:sp>
        <p:nvSpPr>
          <p:cNvPr id="169" name="Google Shape;169;p18"/>
          <p:cNvSpPr txBox="1"/>
          <p:nvPr>
            <p:ph idx="1" type="body"/>
          </p:nvPr>
        </p:nvSpPr>
        <p:spPr>
          <a:xfrm>
            <a:off x="1097280" y="1086678"/>
            <a:ext cx="10027920" cy="34714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270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#include&lt;iostream&gt;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Using namespace std;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int main()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{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</a:pPr>
            <a:r>
              <a:rPr lang="en-US"/>
              <a:t>int age=25;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◦"/>
            </a:pPr>
            <a:r>
              <a:rPr lang="en-US"/>
              <a:t>age=50;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◦"/>
            </a:pPr>
            <a:r>
              <a:rPr lang="en-US"/>
              <a:t>age=age+5;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000"/>
              <a:buChar char=" "/>
            </a:pPr>
            <a:r>
              <a:rPr lang="en-US"/>
              <a:t>}</a:t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sp>
        <p:nvSpPr>
          <p:cNvPr id="170" name="Google Shape;170;p18"/>
          <p:cNvSpPr/>
          <p:nvPr/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8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9"/>
          <p:cNvSpPr/>
          <p:nvPr/>
        </p:nvSpPr>
        <p:spPr>
          <a:xfrm>
            <a:off x="0" y="0"/>
            <a:ext cx="12192001" cy="633431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endParaRPr/>
          </a:p>
        </p:txBody>
      </p:sp>
      <p:sp>
        <p:nvSpPr>
          <p:cNvPr id="177" name="Google Shape;177;p19"/>
          <p:cNvSpPr txBox="1"/>
          <p:nvPr>
            <p:ph type="title"/>
          </p:nvPr>
        </p:nvSpPr>
        <p:spPr>
          <a:xfrm>
            <a:off x="1097280" y="4844374"/>
            <a:ext cx="10058400" cy="11889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Variable Name</a:t>
            </a:r>
            <a:endParaRPr/>
          </a:p>
        </p:txBody>
      </p:sp>
      <p:sp>
        <p:nvSpPr>
          <p:cNvPr id="178" name="Google Shape;178;p19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79" name="Google Shape;179;p19"/>
          <p:cNvGrpSpPr/>
          <p:nvPr/>
        </p:nvGrpSpPr>
        <p:grpSpPr>
          <a:xfrm>
            <a:off x="1181479" y="942314"/>
            <a:ext cx="9829040" cy="3242598"/>
            <a:chOff x="145160" y="261378"/>
            <a:chExt cx="9829040" cy="3242598"/>
          </a:xfrm>
        </p:grpSpPr>
        <p:sp>
          <p:nvSpPr>
            <p:cNvPr id="180" name="Google Shape;180;p19"/>
            <p:cNvSpPr/>
            <p:nvPr/>
          </p:nvSpPr>
          <p:spPr>
            <a:xfrm>
              <a:off x="145160" y="261378"/>
              <a:ext cx="1301244" cy="1301244"/>
            </a:xfrm>
            <a:prstGeom prst="ellipse">
              <a:avLst/>
            </a:prstGeom>
            <a:solidFill>
              <a:srgbClr val="BB582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19"/>
            <p:cNvSpPr/>
            <p:nvPr/>
          </p:nvSpPr>
          <p:spPr>
            <a:xfrm>
              <a:off x="418421" y="534639"/>
              <a:ext cx="754721" cy="754721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19"/>
            <p:cNvSpPr/>
            <p:nvPr/>
          </p:nvSpPr>
          <p:spPr>
            <a:xfrm>
              <a:off x="1725242" y="261378"/>
              <a:ext cx="3067218" cy="13012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19"/>
            <p:cNvSpPr txBox="1"/>
            <p:nvPr/>
          </p:nvSpPr>
          <p:spPr>
            <a:xfrm>
              <a:off x="1725242" y="261378"/>
              <a:ext cx="3067218" cy="13012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Start with a letter or underscore: variable_name, myVariable</a:t>
              </a:r>
              <a:endParaRPr/>
            </a:p>
          </p:txBody>
        </p:sp>
        <p:sp>
          <p:nvSpPr>
            <p:cNvPr id="184" name="Google Shape;184;p19"/>
            <p:cNvSpPr/>
            <p:nvPr/>
          </p:nvSpPr>
          <p:spPr>
            <a:xfrm>
              <a:off x="5326900" y="261378"/>
              <a:ext cx="1301244" cy="130124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19"/>
            <p:cNvSpPr/>
            <p:nvPr/>
          </p:nvSpPr>
          <p:spPr>
            <a:xfrm>
              <a:off x="5600162" y="534639"/>
              <a:ext cx="754721" cy="754721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19"/>
            <p:cNvSpPr/>
            <p:nvPr/>
          </p:nvSpPr>
          <p:spPr>
            <a:xfrm>
              <a:off x="6906982" y="261378"/>
              <a:ext cx="3067218" cy="13012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19"/>
            <p:cNvSpPr txBox="1"/>
            <p:nvPr/>
          </p:nvSpPr>
          <p:spPr>
            <a:xfrm>
              <a:off x="6906982" y="261378"/>
              <a:ext cx="3067218" cy="13012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Contain only letters, digits, and underscores: valid_variable, number123</a:t>
              </a:r>
              <a:endParaRPr/>
            </a:p>
          </p:txBody>
        </p:sp>
        <p:sp>
          <p:nvSpPr>
            <p:cNvPr id="188" name="Google Shape;188;p19"/>
            <p:cNvSpPr/>
            <p:nvPr/>
          </p:nvSpPr>
          <p:spPr>
            <a:xfrm>
              <a:off x="145160" y="2202732"/>
              <a:ext cx="1301244" cy="1301244"/>
            </a:xfrm>
            <a:prstGeom prst="ellipse">
              <a:avLst/>
            </a:prstGeom>
            <a:solidFill>
              <a:srgbClr val="9B83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19"/>
            <p:cNvSpPr/>
            <p:nvPr/>
          </p:nvSpPr>
          <p:spPr>
            <a:xfrm>
              <a:off x="418421" y="2475993"/>
              <a:ext cx="754721" cy="754721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19"/>
            <p:cNvSpPr/>
            <p:nvPr/>
          </p:nvSpPr>
          <p:spPr>
            <a:xfrm>
              <a:off x="1725242" y="2202732"/>
              <a:ext cx="3067218" cy="13012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19"/>
            <p:cNvSpPr txBox="1"/>
            <p:nvPr/>
          </p:nvSpPr>
          <p:spPr>
            <a:xfrm>
              <a:off x="1725242" y="2202732"/>
              <a:ext cx="3067218" cy="13012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Case-sensitive: myVariable and myvariable are different variables</a:t>
              </a:r>
              <a:endParaRPr/>
            </a:p>
          </p:txBody>
        </p:sp>
        <p:sp>
          <p:nvSpPr>
            <p:cNvPr id="192" name="Google Shape;192;p19"/>
            <p:cNvSpPr/>
            <p:nvPr/>
          </p:nvSpPr>
          <p:spPr>
            <a:xfrm>
              <a:off x="5326900" y="2202732"/>
              <a:ext cx="1301244" cy="1301244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19"/>
            <p:cNvSpPr/>
            <p:nvPr/>
          </p:nvSpPr>
          <p:spPr>
            <a:xfrm>
              <a:off x="5600162" y="2475993"/>
              <a:ext cx="754721" cy="754721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19"/>
            <p:cNvSpPr/>
            <p:nvPr/>
          </p:nvSpPr>
          <p:spPr>
            <a:xfrm>
              <a:off x="6906982" y="2202732"/>
              <a:ext cx="3067218" cy="13012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19"/>
            <p:cNvSpPr txBox="1"/>
            <p:nvPr/>
          </p:nvSpPr>
          <p:spPr>
            <a:xfrm>
              <a:off x="6906982" y="2202732"/>
              <a:ext cx="3067218" cy="130124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Calibri"/>
                <a:buNone/>
              </a:pPr>
              <a:r>
                <a:rPr b="0" i="0" lang="en-US" sz="20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Avoid using reserved keywords: Do not use keywords like int, float, if, else, etc. as variable names.</a:t>
              </a: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0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en-US"/>
              <a:t>Multiple assignment in single line</a:t>
            </a:r>
            <a:endParaRPr/>
          </a:p>
        </p:txBody>
      </p:sp>
      <p:sp>
        <p:nvSpPr>
          <p:cNvPr id="201" name="Google Shape;201;p20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270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r>
              <a:rPr lang="en-US" sz="2000"/>
              <a:t>#include&lt;iostream&gt;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 sz="2000"/>
              <a:t>Using namespace std;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 sz="2000"/>
              <a:t>int main()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en-US" sz="2000"/>
              <a:t>{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◦"/>
            </a:pPr>
            <a:r>
              <a:rPr lang="en-US" sz="1600"/>
              <a:t>int a,b,c;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◦"/>
            </a:pPr>
            <a:r>
              <a:rPr lang="en-US" sz="1600"/>
              <a:t>a=10;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◦"/>
            </a:pPr>
            <a:r>
              <a:rPr lang="en-US" sz="1600"/>
              <a:t>b=a+5+8+2;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◦"/>
            </a:pPr>
            <a:r>
              <a:rPr lang="en-US" sz="1600"/>
              <a:t>c=2*a+b;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000"/>
              <a:buChar char=" "/>
            </a:pPr>
            <a:r>
              <a:rPr lang="en-US" sz="2000"/>
              <a:t>}</a:t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sp>
        <p:nvSpPr>
          <p:cNvPr id="202" name="Google Shape;202;p20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1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Data types</a:t>
            </a:r>
            <a:endParaRPr/>
          </a:p>
        </p:txBody>
      </p:sp>
      <p:sp>
        <p:nvSpPr>
          <p:cNvPr id="208" name="Google Shape;208;p21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09" name="Google Shape;209;p21"/>
          <p:cNvGrpSpPr/>
          <p:nvPr/>
        </p:nvGrpSpPr>
        <p:grpSpPr>
          <a:xfrm>
            <a:off x="1096963" y="2944066"/>
            <a:ext cx="10058399" cy="2094976"/>
            <a:chOff x="0" y="845551"/>
            <a:chExt cx="10058399" cy="2094976"/>
          </a:xfrm>
        </p:grpSpPr>
        <p:sp>
          <p:nvSpPr>
            <p:cNvPr id="210" name="Google Shape;210;p21"/>
            <p:cNvSpPr/>
            <p:nvPr/>
          </p:nvSpPr>
          <p:spPr>
            <a:xfrm>
              <a:off x="0" y="845551"/>
              <a:ext cx="2828924" cy="1796367"/>
            </a:xfrm>
            <a:prstGeom prst="roundRect">
              <a:avLst>
                <a:gd fmla="val 10000" name="adj"/>
              </a:avLst>
            </a:prstGeom>
            <a:solidFill>
              <a:srgbClr val="E38310"/>
            </a:solidFill>
            <a:ln cap="flat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21"/>
            <p:cNvSpPr/>
            <p:nvPr/>
          </p:nvSpPr>
          <p:spPr>
            <a:xfrm>
              <a:off x="314325" y="1144160"/>
              <a:ext cx="2828924" cy="1796367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15875">
              <a:solidFill>
                <a:srgbClr val="E3831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21"/>
            <p:cNvSpPr txBox="1"/>
            <p:nvPr/>
          </p:nvSpPr>
          <p:spPr>
            <a:xfrm>
              <a:off x="366939" y="1196774"/>
              <a:ext cx="2723696" cy="169113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9050" lIns="179050" spcFirstLastPara="1" rIns="179050" wrap="square" tIns="1790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700"/>
                <a:buFont typeface="Calibri"/>
                <a:buNone/>
              </a:pPr>
              <a:r>
                <a:rPr b="0" i="0" lang="en-US" sz="47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Memory Limit</a:t>
              </a:r>
              <a:endParaRPr/>
            </a:p>
          </p:txBody>
        </p:sp>
        <p:sp>
          <p:nvSpPr>
            <p:cNvPr id="213" name="Google Shape;213;p21"/>
            <p:cNvSpPr/>
            <p:nvPr/>
          </p:nvSpPr>
          <p:spPr>
            <a:xfrm>
              <a:off x="3457574" y="845551"/>
              <a:ext cx="2828924" cy="1796367"/>
            </a:xfrm>
            <a:prstGeom prst="roundRect">
              <a:avLst>
                <a:gd fmla="val 10000" name="adj"/>
              </a:avLst>
            </a:prstGeom>
            <a:solidFill>
              <a:srgbClr val="E38310"/>
            </a:solidFill>
            <a:ln cap="flat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21"/>
            <p:cNvSpPr/>
            <p:nvPr/>
          </p:nvSpPr>
          <p:spPr>
            <a:xfrm>
              <a:off x="3771899" y="1144160"/>
              <a:ext cx="2828924" cy="1796367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15875">
              <a:solidFill>
                <a:srgbClr val="E3831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21"/>
            <p:cNvSpPr txBox="1"/>
            <p:nvPr/>
          </p:nvSpPr>
          <p:spPr>
            <a:xfrm>
              <a:off x="3824513" y="1196774"/>
              <a:ext cx="2723696" cy="169113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9050" lIns="179050" spcFirstLastPara="1" rIns="179050" wrap="square" tIns="1790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700"/>
                <a:buFont typeface="Calibri"/>
                <a:buNone/>
              </a:pPr>
              <a:r>
                <a:rPr b="0" i="0" lang="en-US" sz="47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Possible Values</a:t>
              </a:r>
              <a:endParaRPr/>
            </a:p>
          </p:txBody>
        </p:sp>
        <p:sp>
          <p:nvSpPr>
            <p:cNvPr id="216" name="Google Shape;216;p21"/>
            <p:cNvSpPr/>
            <p:nvPr/>
          </p:nvSpPr>
          <p:spPr>
            <a:xfrm>
              <a:off x="6915149" y="845551"/>
              <a:ext cx="2828924" cy="1796367"/>
            </a:xfrm>
            <a:prstGeom prst="roundRect">
              <a:avLst>
                <a:gd fmla="val 10000" name="adj"/>
              </a:avLst>
            </a:prstGeom>
            <a:solidFill>
              <a:srgbClr val="E38310"/>
            </a:solidFill>
            <a:ln cap="flat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21"/>
            <p:cNvSpPr/>
            <p:nvPr/>
          </p:nvSpPr>
          <p:spPr>
            <a:xfrm>
              <a:off x="7229475" y="1144160"/>
              <a:ext cx="2828924" cy="1796367"/>
            </a:xfrm>
            <a:prstGeom prst="roundRect">
              <a:avLst>
                <a:gd fmla="val 10000" name="adj"/>
              </a:avLst>
            </a:prstGeom>
            <a:solidFill>
              <a:schemeClr val="lt1">
                <a:alpha val="89803"/>
              </a:schemeClr>
            </a:solidFill>
            <a:ln cap="flat" cmpd="sng" w="15875">
              <a:solidFill>
                <a:srgbClr val="E3831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21"/>
            <p:cNvSpPr txBox="1"/>
            <p:nvPr/>
          </p:nvSpPr>
          <p:spPr>
            <a:xfrm>
              <a:off x="7282089" y="1196774"/>
              <a:ext cx="2723696" cy="169113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9050" lIns="179050" spcFirstLastPara="1" rIns="179050" wrap="square" tIns="1790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4700"/>
                <a:buFont typeface="Calibri"/>
                <a:buNone/>
              </a:pPr>
              <a:r>
                <a:rPr b="0" i="0" lang="en-US" sz="47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sizeof(x)</a:t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Retrospect">
  <a:themeElements>
    <a:clrScheme name="Retrospect">
      <a:dk1>
        <a:srgbClr val="000000"/>
      </a:dk1>
      <a:lt1>
        <a:srgbClr val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