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Play"/>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Play-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Abstract Classes</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Object Oriented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Abstract Classes Advantages</a:t>
            </a:r>
            <a:endParaRPr/>
          </a:p>
        </p:txBody>
      </p:sp>
      <p:sp>
        <p:nvSpPr>
          <p:cNvPr id="142" name="Google Shape;14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Multiple Inheritance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Example</a:t>
            </a:r>
            <a:endParaRPr/>
          </a:p>
        </p:txBody>
      </p:sp>
      <p:sp>
        <p:nvSpPr>
          <p:cNvPr id="148" name="Google Shape;14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A car rental company manages a fleet of vehicles, including cars, trucks, and SUVs. Each vehicle has specific attributes like model, year, rental rate, and fuel type. The company also offers additional services such as insurance, GPS navigation, and child seats. Customers can rent vehicles for different durations and can avail of these additional services. The company has a loyalty program for frequent renters, offering discounts and special privileges.</a:t>
            </a:r>
            <a:endParaRPr/>
          </a:p>
          <a:p>
            <a:pPr indent="-228600" lvl="0" marL="228600" rtl="0" algn="l">
              <a:lnSpc>
                <a:spcPct val="90000"/>
              </a:lnSpc>
              <a:spcBef>
                <a:spcPts val="1000"/>
              </a:spcBef>
              <a:spcAft>
                <a:spcPts val="0"/>
              </a:spcAft>
              <a:buClr>
                <a:schemeClr val="dk1"/>
              </a:buClr>
              <a:buSzPct val="100000"/>
              <a:buChar char="•"/>
            </a:pPr>
            <a:r>
              <a:rPr b="1" lang="en-US"/>
              <a:t>Questions:</a:t>
            </a:r>
            <a:endParaRPr/>
          </a:p>
          <a:p>
            <a:pPr indent="-228600" lvl="0" marL="228600" rtl="0" algn="l">
              <a:lnSpc>
                <a:spcPct val="90000"/>
              </a:lnSpc>
              <a:spcBef>
                <a:spcPts val="1000"/>
              </a:spcBef>
              <a:spcAft>
                <a:spcPts val="0"/>
              </a:spcAft>
              <a:buClr>
                <a:schemeClr val="dk1"/>
              </a:buClr>
              <a:buSzPct val="100000"/>
              <a:buFont typeface="Play"/>
              <a:buAutoNum type="arabicPeriod"/>
            </a:pPr>
            <a:r>
              <a:rPr b="1" lang="en-US"/>
              <a:t>Identify the core classes</a:t>
            </a:r>
            <a:r>
              <a:rPr lang="en-US"/>
              <a:t> and their attributes and methods.</a:t>
            </a:r>
            <a:endParaRPr/>
          </a:p>
          <a:p>
            <a:pPr indent="-228600" lvl="0" marL="228600" rtl="0" algn="l">
              <a:lnSpc>
                <a:spcPct val="90000"/>
              </a:lnSpc>
              <a:spcBef>
                <a:spcPts val="1000"/>
              </a:spcBef>
              <a:spcAft>
                <a:spcPts val="0"/>
              </a:spcAft>
              <a:buClr>
                <a:schemeClr val="dk1"/>
              </a:buClr>
              <a:buSzPct val="100000"/>
              <a:buFont typeface="Play"/>
              <a:buAutoNum type="arabicPeriod"/>
            </a:pPr>
            <a:r>
              <a:rPr b="1" lang="en-US"/>
              <a:t>Model the relationships</a:t>
            </a:r>
            <a:r>
              <a:rPr lang="en-US"/>
              <a:t> between these classes. Clearly indicate the types of relationships: inheritance, association, composition, or aggregation.</a:t>
            </a:r>
            <a:endParaRPr/>
          </a:p>
          <a:p>
            <a:pPr indent="-228600" lvl="0" marL="228600" rtl="0" algn="l">
              <a:lnSpc>
                <a:spcPct val="90000"/>
              </a:lnSpc>
              <a:spcBef>
                <a:spcPts val="1000"/>
              </a:spcBef>
              <a:spcAft>
                <a:spcPts val="0"/>
              </a:spcAft>
              <a:buClr>
                <a:schemeClr val="dk1"/>
              </a:buClr>
              <a:buSzPct val="100000"/>
              <a:buFont typeface="Play"/>
              <a:buAutoNum type="arabicPeriod"/>
            </a:pPr>
            <a:r>
              <a:rPr b="1" lang="en-US"/>
              <a:t>Consider polymorphism:</a:t>
            </a:r>
            <a:r>
              <a:rPr lang="en-US"/>
              <a:t> How can polymorphism be used to represent different vehicle types and customer types?</a:t>
            </a:r>
            <a:endParaRPr/>
          </a:p>
          <a:p>
            <a:pPr indent="-228600" lvl="0" marL="228600" rtl="0" algn="l">
              <a:lnSpc>
                <a:spcPct val="90000"/>
              </a:lnSpc>
              <a:spcBef>
                <a:spcPts val="1000"/>
              </a:spcBef>
              <a:spcAft>
                <a:spcPts val="0"/>
              </a:spcAft>
              <a:buClr>
                <a:schemeClr val="dk1"/>
              </a:buClr>
              <a:buSzPct val="100000"/>
              <a:buFont typeface="Play"/>
              <a:buAutoNum type="arabicPeriod"/>
            </a:pPr>
            <a:r>
              <a:rPr b="1" lang="en-US"/>
              <a:t>End of Lecture: Discuss the use of abstract classes and interfaces</a:t>
            </a:r>
            <a:r>
              <a:rPr lang="en-US"/>
              <a:t> in this scenario.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Classes</a:t>
            </a:r>
            <a:endParaRPr/>
          </a:p>
        </p:txBody>
      </p:sp>
      <p:sp>
        <p:nvSpPr>
          <p:cNvPr id="154" name="Google Shape;15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105727" lvl="0" marL="0" marR="0" rtl="0" algn="l">
              <a:lnSpc>
                <a:spcPct val="100000"/>
              </a:lnSpc>
              <a:spcBef>
                <a:spcPts val="0"/>
              </a:spcBef>
              <a:spcAft>
                <a:spcPts val="0"/>
              </a:spcAft>
              <a:buClr>
                <a:schemeClr val="dk1"/>
              </a:buClr>
              <a:buSzPct val="100000"/>
              <a:buFont typeface="Arial"/>
              <a:buChar char="•"/>
            </a:pPr>
            <a:r>
              <a:rPr b="1" i="0" lang="en-US" sz="1800" u="none" cap="none" strike="noStrike">
                <a:solidFill>
                  <a:schemeClr val="dk1"/>
                </a:solidFill>
                <a:latin typeface="Arial"/>
                <a:ea typeface="Arial"/>
                <a:cs typeface="Arial"/>
                <a:sym typeface="Arial"/>
              </a:rPr>
              <a:t>Vehicle</a:t>
            </a:r>
            <a:r>
              <a:rPr b="0" i="0" lang="en-US" sz="1800" u="none" cap="none" strike="noStrike">
                <a:solidFill>
                  <a:schemeClr val="dk1"/>
                </a:solidFill>
                <a:latin typeface="Arial"/>
                <a:ea typeface="Arial"/>
                <a:cs typeface="Arial"/>
                <a:sym typeface="Arial"/>
              </a:rPr>
              <a:t> (abstract class): </a:t>
            </a:r>
            <a:endParaRPr/>
          </a:p>
          <a:p>
            <a:pPr indent="-105727" lvl="1" marL="457200" marR="0" rtl="0" algn="l">
              <a:lnSpc>
                <a:spcPct val="100000"/>
              </a:lnSpc>
              <a:spcBef>
                <a:spcPts val="0"/>
              </a:spcBef>
              <a:spcAft>
                <a:spcPts val="0"/>
              </a:spcAft>
              <a:buClr>
                <a:schemeClr val="dk1"/>
              </a:buClr>
              <a:buSzPct val="100000"/>
              <a:buFont typeface="Arial"/>
              <a:buChar char="•"/>
            </a:pPr>
            <a:r>
              <a:rPr b="0" i="0" lang="en-US" sz="1800" u="none" cap="none" strike="noStrike">
                <a:solidFill>
                  <a:schemeClr val="dk1"/>
                </a:solidFill>
                <a:latin typeface="Arial"/>
                <a:ea typeface="Arial"/>
                <a:cs typeface="Arial"/>
                <a:sym typeface="Arial"/>
              </a:rPr>
              <a:t>Attributes: model, year, rentalRate, fuelType </a:t>
            </a:r>
            <a:endParaRPr/>
          </a:p>
          <a:p>
            <a:pPr indent="-105727" lvl="1" marL="457200" marR="0" rtl="0" algn="l">
              <a:lnSpc>
                <a:spcPct val="100000"/>
              </a:lnSpc>
              <a:spcBef>
                <a:spcPts val="0"/>
              </a:spcBef>
              <a:spcAft>
                <a:spcPts val="0"/>
              </a:spcAft>
              <a:buClr>
                <a:schemeClr val="dk1"/>
              </a:buClr>
              <a:buSzPct val="100000"/>
              <a:buFont typeface="Arial"/>
              <a:buChar char="•"/>
            </a:pPr>
            <a:r>
              <a:rPr b="0" i="0" lang="en-US" sz="1800" u="none" cap="none" strike="noStrike">
                <a:solidFill>
                  <a:schemeClr val="dk1"/>
                </a:solidFill>
                <a:latin typeface="Arial"/>
                <a:ea typeface="Arial"/>
                <a:cs typeface="Arial"/>
                <a:sym typeface="Arial"/>
              </a:rPr>
              <a:t>Methods: rent(), return() </a:t>
            </a:r>
            <a:endParaRPr/>
          </a:p>
          <a:p>
            <a:pPr indent="-105727" lvl="0" marL="0" marR="0" rtl="0" algn="l">
              <a:lnSpc>
                <a:spcPct val="100000"/>
              </a:lnSpc>
              <a:spcBef>
                <a:spcPts val="0"/>
              </a:spcBef>
              <a:spcAft>
                <a:spcPts val="0"/>
              </a:spcAft>
              <a:buClr>
                <a:schemeClr val="dk1"/>
              </a:buClr>
              <a:buSzPct val="100000"/>
              <a:buFont typeface="Arial"/>
              <a:buChar char="•"/>
            </a:pPr>
            <a:r>
              <a:rPr b="1" i="0" lang="en-US" sz="1800" u="none" cap="none" strike="noStrike">
                <a:solidFill>
                  <a:schemeClr val="dk1"/>
                </a:solidFill>
                <a:latin typeface="Arial"/>
                <a:ea typeface="Arial"/>
                <a:cs typeface="Arial"/>
                <a:sym typeface="Arial"/>
              </a:rPr>
              <a:t>Car</a:t>
            </a: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Truck</a:t>
            </a: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SUV</a:t>
            </a:r>
            <a:r>
              <a:rPr b="0" i="0" lang="en-US" sz="1800" u="none" cap="none" strike="noStrike">
                <a:solidFill>
                  <a:schemeClr val="dk1"/>
                </a:solidFill>
                <a:latin typeface="Arial"/>
                <a:ea typeface="Arial"/>
                <a:cs typeface="Arial"/>
                <a:sym typeface="Arial"/>
              </a:rPr>
              <a:t> (concrete classes inheriting from Vehicle): </a:t>
            </a:r>
            <a:endParaRPr/>
          </a:p>
          <a:p>
            <a:pPr indent="-105727" lvl="1" marL="457200" marR="0" rtl="0" algn="l">
              <a:lnSpc>
                <a:spcPct val="100000"/>
              </a:lnSpc>
              <a:spcBef>
                <a:spcPts val="0"/>
              </a:spcBef>
              <a:spcAft>
                <a:spcPts val="0"/>
              </a:spcAft>
              <a:buClr>
                <a:schemeClr val="dk1"/>
              </a:buClr>
              <a:buSzPct val="100000"/>
              <a:buFont typeface="Arial"/>
              <a:buChar char="•"/>
            </a:pPr>
            <a:r>
              <a:rPr b="0" i="0" lang="en-US" sz="1800" u="none" cap="none" strike="noStrike">
                <a:solidFill>
                  <a:schemeClr val="dk1"/>
                </a:solidFill>
                <a:latin typeface="Arial"/>
                <a:ea typeface="Arial"/>
                <a:cs typeface="Arial"/>
                <a:sym typeface="Arial"/>
              </a:rPr>
              <a:t>Specific attributes (e.g., number of doors, cargo capacity, seating capacity) </a:t>
            </a:r>
            <a:endParaRPr/>
          </a:p>
          <a:p>
            <a:pPr indent="-105727" lvl="0" marL="0" marR="0" rtl="0" algn="l">
              <a:lnSpc>
                <a:spcPct val="100000"/>
              </a:lnSpc>
              <a:spcBef>
                <a:spcPts val="0"/>
              </a:spcBef>
              <a:spcAft>
                <a:spcPts val="0"/>
              </a:spcAft>
              <a:buClr>
                <a:schemeClr val="dk1"/>
              </a:buClr>
              <a:buSzPct val="100000"/>
              <a:buFont typeface="Arial"/>
              <a:buChar char="•"/>
            </a:pPr>
            <a:r>
              <a:rPr b="1" i="0" lang="en-US" sz="1800" u="none" cap="none" strike="noStrike">
                <a:solidFill>
                  <a:schemeClr val="dk1"/>
                </a:solidFill>
                <a:latin typeface="Arial"/>
                <a:ea typeface="Arial"/>
                <a:cs typeface="Arial"/>
                <a:sym typeface="Arial"/>
              </a:rPr>
              <a:t>AdditionalService</a:t>
            </a:r>
            <a:r>
              <a:rPr b="0" i="0" lang="en-US" sz="1800" u="none" cap="none" strike="noStrike">
                <a:solidFill>
                  <a:schemeClr val="dk1"/>
                </a:solidFill>
                <a:latin typeface="Arial"/>
                <a:ea typeface="Arial"/>
                <a:cs typeface="Arial"/>
                <a:sym typeface="Arial"/>
              </a:rPr>
              <a:t> (abstract class): </a:t>
            </a:r>
            <a:endParaRPr/>
          </a:p>
          <a:p>
            <a:pPr indent="-105727" lvl="1" marL="457200" marR="0" rtl="0" algn="l">
              <a:lnSpc>
                <a:spcPct val="100000"/>
              </a:lnSpc>
              <a:spcBef>
                <a:spcPts val="0"/>
              </a:spcBef>
              <a:spcAft>
                <a:spcPts val="0"/>
              </a:spcAft>
              <a:buClr>
                <a:schemeClr val="dk1"/>
              </a:buClr>
              <a:buSzPct val="100000"/>
              <a:buFont typeface="Arial"/>
              <a:buChar char="•"/>
            </a:pPr>
            <a:r>
              <a:rPr b="0" i="0" lang="en-US" sz="1800" u="none" cap="none" strike="noStrike">
                <a:solidFill>
                  <a:schemeClr val="dk1"/>
                </a:solidFill>
                <a:latin typeface="Arial"/>
                <a:ea typeface="Arial"/>
                <a:cs typeface="Arial"/>
                <a:sym typeface="Arial"/>
              </a:rPr>
              <a:t>Attributes: name, price </a:t>
            </a:r>
            <a:endParaRPr/>
          </a:p>
          <a:p>
            <a:pPr indent="-105727" lvl="1" marL="457200" marR="0" rtl="0" algn="l">
              <a:lnSpc>
                <a:spcPct val="100000"/>
              </a:lnSpc>
              <a:spcBef>
                <a:spcPts val="0"/>
              </a:spcBef>
              <a:spcAft>
                <a:spcPts val="0"/>
              </a:spcAft>
              <a:buClr>
                <a:schemeClr val="dk1"/>
              </a:buClr>
              <a:buSzPct val="100000"/>
              <a:buFont typeface="Arial"/>
              <a:buChar char="•"/>
            </a:pPr>
            <a:r>
              <a:rPr b="0" i="0" lang="en-US" sz="1800" u="none" cap="none" strike="noStrike">
                <a:solidFill>
                  <a:schemeClr val="dk1"/>
                </a:solidFill>
                <a:latin typeface="Arial"/>
                <a:ea typeface="Arial"/>
                <a:cs typeface="Arial"/>
                <a:sym typeface="Arial"/>
              </a:rPr>
              <a:t>Methods: add(), remove() </a:t>
            </a:r>
            <a:endParaRPr/>
          </a:p>
          <a:p>
            <a:pPr indent="-105727" lvl="0" marL="0" marR="0" rtl="0" algn="l">
              <a:lnSpc>
                <a:spcPct val="100000"/>
              </a:lnSpc>
              <a:spcBef>
                <a:spcPts val="0"/>
              </a:spcBef>
              <a:spcAft>
                <a:spcPts val="0"/>
              </a:spcAft>
              <a:buClr>
                <a:schemeClr val="dk1"/>
              </a:buClr>
              <a:buSzPct val="100000"/>
              <a:buFont typeface="Arial"/>
              <a:buChar char="•"/>
            </a:pPr>
            <a:r>
              <a:rPr b="1" i="0" lang="en-US" sz="1800" u="none" cap="none" strike="noStrike">
                <a:solidFill>
                  <a:schemeClr val="dk1"/>
                </a:solidFill>
                <a:latin typeface="Arial"/>
                <a:ea typeface="Arial"/>
                <a:cs typeface="Arial"/>
                <a:sym typeface="Arial"/>
              </a:rPr>
              <a:t>Insurance</a:t>
            </a: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GPSNavigation</a:t>
            </a: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ChildSeat</a:t>
            </a:r>
            <a:r>
              <a:rPr b="0" i="0" lang="en-US" sz="1800" u="none" cap="none" strike="noStrike">
                <a:solidFill>
                  <a:schemeClr val="dk1"/>
                </a:solidFill>
                <a:latin typeface="Arial"/>
                <a:ea typeface="Arial"/>
                <a:cs typeface="Arial"/>
                <a:sym typeface="Arial"/>
              </a:rPr>
              <a:t> (concrete classes inheriting from AdditionalService) </a:t>
            </a:r>
            <a:endParaRPr/>
          </a:p>
          <a:p>
            <a:pPr indent="-105727" lvl="0" marL="0" marR="0" rtl="0" algn="l">
              <a:lnSpc>
                <a:spcPct val="100000"/>
              </a:lnSpc>
              <a:spcBef>
                <a:spcPts val="0"/>
              </a:spcBef>
              <a:spcAft>
                <a:spcPts val="0"/>
              </a:spcAft>
              <a:buClr>
                <a:schemeClr val="dk1"/>
              </a:buClr>
              <a:buSzPct val="100000"/>
              <a:buFont typeface="Arial"/>
              <a:buChar char="•"/>
            </a:pPr>
            <a:r>
              <a:rPr b="1" i="0" lang="en-US" sz="1800" u="none" cap="none" strike="noStrike">
                <a:solidFill>
                  <a:schemeClr val="dk1"/>
                </a:solidFill>
                <a:latin typeface="Arial"/>
                <a:ea typeface="Arial"/>
                <a:cs typeface="Arial"/>
                <a:sym typeface="Arial"/>
              </a:rPr>
              <a:t>Customer</a:t>
            </a:r>
            <a:r>
              <a:rPr b="0" i="0" lang="en-US" sz="1800" u="none" cap="none" strike="noStrike">
                <a:solidFill>
                  <a:schemeClr val="dk1"/>
                </a:solidFill>
                <a:latin typeface="Arial"/>
                <a:ea typeface="Arial"/>
                <a:cs typeface="Arial"/>
                <a:sym typeface="Arial"/>
              </a:rPr>
              <a:t> (abstract class): </a:t>
            </a:r>
            <a:endParaRPr/>
          </a:p>
          <a:p>
            <a:pPr indent="-105727" lvl="1" marL="457200" marR="0" rtl="0" algn="l">
              <a:lnSpc>
                <a:spcPct val="100000"/>
              </a:lnSpc>
              <a:spcBef>
                <a:spcPts val="0"/>
              </a:spcBef>
              <a:spcAft>
                <a:spcPts val="0"/>
              </a:spcAft>
              <a:buClr>
                <a:schemeClr val="dk1"/>
              </a:buClr>
              <a:buSzPct val="100000"/>
              <a:buFont typeface="Arial"/>
              <a:buChar char="•"/>
            </a:pPr>
            <a:r>
              <a:rPr b="0" i="0" lang="en-US" sz="1800" u="none" cap="none" strike="noStrike">
                <a:solidFill>
                  <a:schemeClr val="dk1"/>
                </a:solidFill>
                <a:latin typeface="Arial"/>
                <a:ea typeface="Arial"/>
                <a:cs typeface="Arial"/>
                <a:sym typeface="Arial"/>
              </a:rPr>
              <a:t>Attributes: name, address, contactInfo, loyaltyPoints </a:t>
            </a:r>
            <a:endParaRPr/>
          </a:p>
          <a:p>
            <a:pPr indent="-105727" lvl="1" marL="457200" marR="0" rtl="0" algn="l">
              <a:lnSpc>
                <a:spcPct val="100000"/>
              </a:lnSpc>
              <a:spcBef>
                <a:spcPts val="0"/>
              </a:spcBef>
              <a:spcAft>
                <a:spcPts val="0"/>
              </a:spcAft>
              <a:buClr>
                <a:schemeClr val="dk1"/>
              </a:buClr>
              <a:buSzPct val="100000"/>
              <a:buFont typeface="Arial"/>
              <a:buChar char="•"/>
            </a:pPr>
            <a:r>
              <a:rPr b="0" i="0" lang="en-US" sz="1800" u="none" cap="none" strike="noStrike">
                <a:solidFill>
                  <a:schemeClr val="dk1"/>
                </a:solidFill>
                <a:latin typeface="Arial"/>
                <a:ea typeface="Arial"/>
                <a:cs typeface="Arial"/>
                <a:sym typeface="Arial"/>
              </a:rPr>
              <a:t>Methods: rentVehicle(), returnVehicle() </a:t>
            </a:r>
            <a:endParaRPr/>
          </a:p>
          <a:p>
            <a:pPr indent="-105727" lvl="0" marL="0" marR="0" rtl="0" algn="l">
              <a:lnSpc>
                <a:spcPct val="100000"/>
              </a:lnSpc>
              <a:spcBef>
                <a:spcPts val="0"/>
              </a:spcBef>
              <a:spcAft>
                <a:spcPts val="0"/>
              </a:spcAft>
              <a:buClr>
                <a:schemeClr val="dk1"/>
              </a:buClr>
              <a:buSzPct val="100000"/>
              <a:buFont typeface="Arial"/>
              <a:buChar char="•"/>
            </a:pPr>
            <a:r>
              <a:rPr b="1" i="0" lang="en-US" sz="1800" u="none" cap="none" strike="noStrike">
                <a:solidFill>
                  <a:schemeClr val="dk1"/>
                </a:solidFill>
                <a:latin typeface="Arial"/>
                <a:ea typeface="Arial"/>
                <a:cs typeface="Arial"/>
                <a:sym typeface="Arial"/>
              </a:rPr>
              <a:t>RegularCustomer</a:t>
            </a: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LoyaltyCustomer</a:t>
            </a:r>
            <a:r>
              <a:rPr b="0" i="0" lang="en-US" sz="1800" u="none" cap="none" strike="noStrike">
                <a:solidFill>
                  <a:schemeClr val="dk1"/>
                </a:solidFill>
                <a:latin typeface="Arial"/>
                <a:ea typeface="Arial"/>
                <a:cs typeface="Arial"/>
                <a:sym typeface="Arial"/>
              </a:rPr>
              <a:t> (concrete classes inheriting from Customer): </a:t>
            </a:r>
            <a:endParaRPr/>
          </a:p>
          <a:p>
            <a:pPr indent="-105727" lvl="1" marL="457200" marR="0" rtl="0" algn="l">
              <a:lnSpc>
                <a:spcPct val="100000"/>
              </a:lnSpc>
              <a:spcBef>
                <a:spcPts val="0"/>
              </a:spcBef>
              <a:spcAft>
                <a:spcPts val="0"/>
              </a:spcAft>
              <a:buClr>
                <a:schemeClr val="dk1"/>
              </a:buClr>
              <a:buSzPct val="100000"/>
              <a:buFont typeface="Arial"/>
              <a:buChar char="•"/>
            </a:pPr>
            <a:r>
              <a:rPr b="0" i="0" lang="en-US" sz="1800" u="none" cap="none" strike="noStrike">
                <a:solidFill>
                  <a:schemeClr val="dk1"/>
                </a:solidFill>
                <a:latin typeface="Arial"/>
                <a:ea typeface="Arial"/>
                <a:cs typeface="Arial"/>
                <a:sym typeface="Arial"/>
              </a:rPr>
              <a:t>Specific attributes (e.g., discountRate for LoyaltyCustomer) </a:t>
            </a:r>
            <a:endParaRPr/>
          </a:p>
          <a:p>
            <a:pPr indent="-105727" lvl="0" marL="0" marR="0" rtl="0" algn="l">
              <a:lnSpc>
                <a:spcPct val="100000"/>
              </a:lnSpc>
              <a:spcBef>
                <a:spcPts val="0"/>
              </a:spcBef>
              <a:spcAft>
                <a:spcPts val="0"/>
              </a:spcAft>
              <a:buClr>
                <a:schemeClr val="dk1"/>
              </a:buClr>
              <a:buSzPct val="100000"/>
              <a:buFont typeface="Arial"/>
              <a:buChar char="•"/>
            </a:pPr>
            <a:r>
              <a:rPr b="1" i="0" lang="en-US" sz="1800" u="none" cap="none" strike="noStrike">
                <a:solidFill>
                  <a:schemeClr val="dk1"/>
                </a:solidFill>
                <a:latin typeface="Arial"/>
                <a:ea typeface="Arial"/>
                <a:cs typeface="Arial"/>
                <a:sym typeface="Arial"/>
              </a:rPr>
              <a:t>Rental</a:t>
            </a:r>
            <a:r>
              <a:rPr b="0" i="0" lang="en-US" sz="1800" u="none" cap="none" strike="noStrike">
                <a:solidFill>
                  <a:schemeClr val="dk1"/>
                </a:solidFill>
                <a:latin typeface="Arial"/>
                <a:ea typeface="Arial"/>
                <a:cs typeface="Arial"/>
                <a:sym typeface="Arial"/>
              </a:rPr>
              <a:t> (association class): </a:t>
            </a:r>
            <a:endParaRPr/>
          </a:p>
          <a:p>
            <a:pPr indent="-105727" lvl="1" marL="457200" marR="0" rtl="0" algn="l">
              <a:lnSpc>
                <a:spcPct val="100000"/>
              </a:lnSpc>
              <a:spcBef>
                <a:spcPts val="0"/>
              </a:spcBef>
              <a:spcAft>
                <a:spcPts val="0"/>
              </a:spcAft>
              <a:buClr>
                <a:schemeClr val="dk1"/>
              </a:buClr>
              <a:buSzPct val="100000"/>
              <a:buFont typeface="Arial"/>
              <a:buChar char="•"/>
            </a:pPr>
            <a:r>
              <a:rPr b="0" i="0" lang="en-US" sz="1800" u="none" cap="none" strike="noStrike">
                <a:solidFill>
                  <a:schemeClr val="dk1"/>
                </a:solidFill>
                <a:latin typeface="Arial"/>
                <a:ea typeface="Arial"/>
                <a:cs typeface="Arial"/>
                <a:sym typeface="Arial"/>
              </a:rPr>
              <a:t>Attributes: startDate, endDate, totalCost, additionalServices </a:t>
            </a:r>
            <a:endParaRPr/>
          </a:p>
          <a:p>
            <a:pPr indent="-105727" lvl="1" marL="457200" marR="0" rtl="0" algn="l">
              <a:lnSpc>
                <a:spcPct val="100000"/>
              </a:lnSpc>
              <a:spcBef>
                <a:spcPts val="0"/>
              </a:spcBef>
              <a:spcAft>
                <a:spcPts val="0"/>
              </a:spcAft>
              <a:buClr>
                <a:schemeClr val="dk1"/>
              </a:buClr>
              <a:buSzPct val="100000"/>
              <a:buFont typeface="Arial"/>
              <a:buChar char="•"/>
            </a:pPr>
            <a:r>
              <a:rPr b="0" i="0" lang="en-US" sz="1800" u="none" cap="none" strike="noStrike">
                <a:solidFill>
                  <a:schemeClr val="dk1"/>
                </a:solidFill>
                <a:latin typeface="Arial"/>
                <a:ea typeface="Arial"/>
                <a:cs typeface="Arial"/>
                <a:sym typeface="Arial"/>
              </a:rPr>
              <a:t>Connects Vehicle and Customer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Relationships</a:t>
            </a:r>
            <a:endParaRPr/>
          </a:p>
        </p:txBody>
      </p:sp>
      <p:sp>
        <p:nvSpPr>
          <p:cNvPr id="160" name="Google Shape;160;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77800" lvl="0" marL="0" marR="0" rtl="0" algn="l">
              <a:lnSpc>
                <a:spcPct val="100000"/>
              </a:lnSpc>
              <a:spcBef>
                <a:spcPts val="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Vehicle</a:t>
            </a:r>
            <a:r>
              <a:rPr b="0" i="0" lang="en-US" sz="2800" u="none" cap="none" strike="noStrike">
                <a:solidFill>
                  <a:schemeClr val="dk1"/>
                </a:solidFill>
                <a:latin typeface="Arial"/>
                <a:ea typeface="Arial"/>
                <a:cs typeface="Arial"/>
                <a:sym typeface="Arial"/>
              </a:rPr>
              <a:t> is a parent class to </a:t>
            </a:r>
            <a:r>
              <a:rPr b="1" i="0" lang="en-US" sz="2800" u="none" cap="none" strike="noStrike">
                <a:solidFill>
                  <a:schemeClr val="dk1"/>
                </a:solidFill>
                <a:latin typeface="Arial"/>
                <a:ea typeface="Arial"/>
                <a:cs typeface="Arial"/>
                <a:sym typeface="Arial"/>
              </a:rPr>
              <a:t>Car</a:t>
            </a:r>
            <a:r>
              <a:rPr b="0" i="0" lang="en-US" sz="2800" u="none" cap="none" strike="noStrike">
                <a:solidFill>
                  <a:schemeClr val="dk1"/>
                </a:solidFill>
                <a:latin typeface="Arial"/>
                <a:ea typeface="Arial"/>
                <a:cs typeface="Arial"/>
                <a:sym typeface="Arial"/>
              </a:rPr>
              <a:t>, </a:t>
            </a:r>
            <a:r>
              <a:rPr b="1" i="0" lang="en-US" sz="2800" u="none" cap="none" strike="noStrike">
                <a:solidFill>
                  <a:schemeClr val="dk1"/>
                </a:solidFill>
                <a:latin typeface="Arial"/>
                <a:ea typeface="Arial"/>
                <a:cs typeface="Arial"/>
                <a:sym typeface="Arial"/>
              </a:rPr>
              <a:t>Truck</a:t>
            </a:r>
            <a:r>
              <a:rPr b="0" i="0" lang="en-US" sz="2800" u="none" cap="none" strike="noStrike">
                <a:solidFill>
                  <a:schemeClr val="dk1"/>
                </a:solidFill>
                <a:latin typeface="Arial"/>
                <a:ea typeface="Arial"/>
                <a:cs typeface="Arial"/>
                <a:sym typeface="Arial"/>
              </a:rPr>
              <a:t>, and </a:t>
            </a:r>
            <a:r>
              <a:rPr b="1" i="0" lang="en-US" sz="2800" u="none" cap="none" strike="noStrike">
                <a:solidFill>
                  <a:schemeClr val="dk1"/>
                </a:solidFill>
                <a:latin typeface="Arial"/>
                <a:ea typeface="Arial"/>
                <a:cs typeface="Arial"/>
                <a:sym typeface="Arial"/>
              </a:rPr>
              <a:t>SUV</a:t>
            </a:r>
            <a:r>
              <a:rPr b="0" i="0" lang="en-US" sz="2800" u="none" cap="none" strike="noStrike">
                <a:solidFill>
                  <a:schemeClr val="dk1"/>
                </a:solidFill>
                <a:latin typeface="Arial"/>
                <a:ea typeface="Arial"/>
                <a:cs typeface="Arial"/>
                <a:sym typeface="Arial"/>
              </a:rPr>
              <a:t> (inheritance). </a:t>
            </a:r>
            <a:endParaRPr/>
          </a:p>
          <a:p>
            <a:pPr indent="-177800" lvl="0" marL="0" marR="0" rtl="0" algn="l">
              <a:lnSpc>
                <a:spcPct val="100000"/>
              </a:lnSpc>
              <a:spcBef>
                <a:spcPts val="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AdditionalService</a:t>
            </a:r>
            <a:r>
              <a:rPr b="0" i="0" lang="en-US" sz="2800" u="none" cap="none" strike="noStrike">
                <a:solidFill>
                  <a:schemeClr val="dk1"/>
                </a:solidFill>
                <a:latin typeface="Arial"/>
                <a:ea typeface="Arial"/>
                <a:cs typeface="Arial"/>
                <a:sym typeface="Arial"/>
              </a:rPr>
              <a:t> is a parent class to </a:t>
            </a:r>
            <a:r>
              <a:rPr b="1" i="0" lang="en-US" sz="2800" u="none" cap="none" strike="noStrike">
                <a:solidFill>
                  <a:schemeClr val="dk1"/>
                </a:solidFill>
                <a:latin typeface="Arial"/>
                <a:ea typeface="Arial"/>
                <a:cs typeface="Arial"/>
                <a:sym typeface="Arial"/>
              </a:rPr>
              <a:t>Insurance</a:t>
            </a:r>
            <a:r>
              <a:rPr b="0" i="0" lang="en-US" sz="2800" u="none" cap="none" strike="noStrike">
                <a:solidFill>
                  <a:schemeClr val="dk1"/>
                </a:solidFill>
                <a:latin typeface="Arial"/>
                <a:ea typeface="Arial"/>
                <a:cs typeface="Arial"/>
                <a:sym typeface="Arial"/>
              </a:rPr>
              <a:t>, </a:t>
            </a:r>
            <a:r>
              <a:rPr b="1" i="0" lang="en-US" sz="2800" u="none" cap="none" strike="noStrike">
                <a:solidFill>
                  <a:schemeClr val="dk1"/>
                </a:solidFill>
                <a:latin typeface="Arial"/>
                <a:ea typeface="Arial"/>
                <a:cs typeface="Arial"/>
                <a:sym typeface="Arial"/>
              </a:rPr>
              <a:t>GPSNavigation</a:t>
            </a:r>
            <a:r>
              <a:rPr b="0" i="0" lang="en-US" sz="2800" u="none" cap="none" strike="noStrike">
                <a:solidFill>
                  <a:schemeClr val="dk1"/>
                </a:solidFill>
                <a:latin typeface="Arial"/>
                <a:ea typeface="Arial"/>
                <a:cs typeface="Arial"/>
                <a:sym typeface="Arial"/>
              </a:rPr>
              <a:t>, and </a:t>
            </a:r>
            <a:r>
              <a:rPr b="1" i="0" lang="en-US" sz="2800" u="none" cap="none" strike="noStrike">
                <a:solidFill>
                  <a:schemeClr val="dk1"/>
                </a:solidFill>
                <a:latin typeface="Arial"/>
                <a:ea typeface="Arial"/>
                <a:cs typeface="Arial"/>
                <a:sym typeface="Arial"/>
              </a:rPr>
              <a:t>ChildSeat</a:t>
            </a:r>
            <a:r>
              <a:rPr b="0" i="0" lang="en-US" sz="2800" u="none" cap="none" strike="noStrike">
                <a:solidFill>
                  <a:schemeClr val="dk1"/>
                </a:solidFill>
                <a:latin typeface="Arial"/>
                <a:ea typeface="Arial"/>
                <a:cs typeface="Arial"/>
                <a:sym typeface="Arial"/>
              </a:rPr>
              <a:t> (inheritance). </a:t>
            </a:r>
            <a:endParaRPr/>
          </a:p>
          <a:p>
            <a:pPr indent="-177800" lvl="0" marL="0" marR="0" rtl="0" algn="l">
              <a:lnSpc>
                <a:spcPct val="100000"/>
              </a:lnSpc>
              <a:spcBef>
                <a:spcPts val="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Customer</a:t>
            </a:r>
            <a:r>
              <a:rPr b="0" i="0" lang="en-US" sz="2800" u="none" cap="none" strike="noStrike">
                <a:solidFill>
                  <a:schemeClr val="dk1"/>
                </a:solidFill>
                <a:latin typeface="Arial"/>
                <a:ea typeface="Arial"/>
                <a:cs typeface="Arial"/>
                <a:sym typeface="Arial"/>
              </a:rPr>
              <a:t> is a parent class to </a:t>
            </a:r>
            <a:r>
              <a:rPr b="1" i="0" lang="en-US" sz="2800" u="none" cap="none" strike="noStrike">
                <a:solidFill>
                  <a:schemeClr val="dk1"/>
                </a:solidFill>
                <a:latin typeface="Arial"/>
                <a:ea typeface="Arial"/>
                <a:cs typeface="Arial"/>
                <a:sym typeface="Arial"/>
              </a:rPr>
              <a:t>RegularCustomer</a:t>
            </a:r>
            <a:r>
              <a:rPr b="0" i="0" lang="en-US" sz="2800" u="none" cap="none" strike="noStrike">
                <a:solidFill>
                  <a:schemeClr val="dk1"/>
                </a:solidFill>
                <a:latin typeface="Arial"/>
                <a:ea typeface="Arial"/>
                <a:cs typeface="Arial"/>
                <a:sym typeface="Arial"/>
              </a:rPr>
              <a:t> and </a:t>
            </a:r>
            <a:r>
              <a:rPr b="1" i="0" lang="en-US" sz="2800" u="none" cap="none" strike="noStrike">
                <a:solidFill>
                  <a:schemeClr val="dk1"/>
                </a:solidFill>
                <a:latin typeface="Arial"/>
                <a:ea typeface="Arial"/>
                <a:cs typeface="Arial"/>
                <a:sym typeface="Arial"/>
              </a:rPr>
              <a:t>LoyaltyCustomer</a:t>
            </a:r>
            <a:r>
              <a:rPr b="0" i="0" lang="en-US" sz="2800" u="none" cap="none" strike="noStrike">
                <a:solidFill>
                  <a:schemeClr val="dk1"/>
                </a:solidFill>
                <a:latin typeface="Arial"/>
                <a:ea typeface="Arial"/>
                <a:cs typeface="Arial"/>
                <a:sym typeface="Arial"/>
              </a:rPr>
              <a:t> (inheritance). </a:t>
            </a:r>
            <a:endParaRPr/>
          </a:p>
          <a:p>
            <a:pPr indent="-177800" lvl="0" marL="0" marR="0" rtl="0" algn="l">
              <a:lnSpc>
                <a:spcPct val="100000"/>
              </a:lnSpc>
              <a:spcBef>
                <a:spcPts val="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Rental</a:t>
            </a:r>
            <a:r>
              <a:rPr b="0" i="0" lang="en-US" sz="2800" u="none" cap="none" strike="noStrike">
                <a:solidFill>
                  <a:schemeClr val="dk1"/>
                </a:solidFill>
                <a:latin typeface="Arial"/>
                <a:ea typeface="Arial"/>
                <a:cs typeface="Arial"/>
                <a:sym typeface="Arial"/>
              </a:rPr>
              <a:t> is an association class connecting </a:t>
            </a:r>
            <a:r>
              <a:rPr b="1" i="0" lang="en-US" sz="2800" u="none" cap="none" strike="noStrike">
                <a:solidFill>
                  <a:schemeClr val="dk1"/>
                </a:solidFill>
                <a:latin typeface="Arial"/>
                <a:ea typeface="Arial"/>
                <a:cs typeface="Arial"/>
                <a:sym typeface="Arial"/>
              </a:rPr>
              <a:t>Vehicle</a:t>
            </a:r>
            <a:r>
              <a:rPr b="0" i="0" lang="en-US" sz="2800" u="none" cap="none" strike="noStrike">
                <a:solidFill>
                  <a:schemeClr val="dk1"/>
                </a:solidFill>
                <a:latin typeface="Arial"/>
                <a:ea typeface="Arial"/>
                <a:cs typeface="Arial"/>
                <a:sym typeface="Arial"/>
              </a:rPr>
              <a:t> and </a:t>
            </a:r>
            <a:r>
              <a:rPr b="1" i="0" lang="en-US" sz="2800" u="none" cap="none" strike="noStrike">
                <a:solidFill>
                  <a:schemeClr val="dk1"/>
                </a:solidFill>
                <a:latin typeface="Arial"/>
                <a:ea typeface="Arial"/>
                <a:cs typeface="Arial"/>
                <a:sym typeface="Arial"/>
              </a:rPr>
              <a:t>Customer</a:t>
            </a:r>
            <a:r>
              <a:rPr b="0" i="0" lang="en-US" sz="2800" u="none" cap="none" strike="noStrike">
                <a:solidFill>
                  <a:schemeClr val="dk1"/>
                </a:solidFill>
                <a:latin typeface="Arial"/>
                <a:ea typeface="Arial"/>
                <a:cs typeface="Arial"/>
                <a:sym typeface="Arial"/>
              </a:rPr>
              <a:t>. </a:t>
            </a:r>
            <a:endParaRPr/>
          </a:p>
          <a:p>
            <a:pPr indent="-177800" lvl="0" marL="0" marR="0" rtl="0" algn="l">
              <a:lnSpc>
                <a:spcPct val="100000"/>
              </a:lnSpc>
              <a:spcBef>
                <a:spcPts val="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Vehicle</a:t>
            </a:r>
            <a:r>
              <a:rPr b="0" i="0" lang="en-US" sz="2800" u="none" cap="none" strike="noStrike">
                <a:solidFill>
                  <a:schemeClr val="dk1"/>
                </a:solidFill>
                <a:latin typeface="Arial"/>
                <a:ea typeface="Arial"/>
                <a:cs typeface="Arial"/>
                <a:sym typeface="Arial"/>
              </a:rPr>
              <a:t> has a composition relationship with </a:t>
            </a:r>
            <a:r>
              <a:rPr b="1" i="0" lang="en-US" sz="2800" u="none" cap="none" strike="noStrike">
                <a:solidFill>
                  <a:schemeClr val="dk1"/>
                </a:solidFill>
                <a:latin typeface="Arial"/>
                <a:ea typeface="Arial"/>
                <a:cs typeface="Arial"/>
                <a:sym typeface="Arial"/>
              </a:rPr>
              <a:t>AdditionalService</a:t>
            </a:r>
            <a:r>
              <a:rPr b="0" i="0" lang="en-US" sz="2800" u="none" cap="none" strike="noStrike">
                <a:solidFill>
                  <a:schemeClr val="dk1"/>
                </a:solidFill>
                <a:latin typeface="Arial"/>
                <a:ea typeface="Arial"/>
                <a:cs typeface="Arial"/>
                <a:sym typeface="Arial"/>
              </a:rPr>
              <a: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i="0" lang="en-US" sz="4400" u="none" cap="none" strike="noStrike">
                <a:solidFill>
                  <a:schemeClr val="dk1"/>
                </a:solidFill>
                <a:latin typeface="Arial"/>
                <a:ea typeface="Arial"/>
                <a:cs typeface="Arial"/>
                <a:sym typeface="Arial"/>
              </a:rPr>
              <a:t>Polymorphism</a:t>
            </a:r>
            <a:endParaRPr/>
          </a:p>
        </p:txBody>
      </p:sp>
      <p:sp>
        <p:nvSpPr>
          <p:cNvPr id="166" name="Google Shape;16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Different vehicle types can be treated as a generic Vehicle object, allowing for polymorphic behavior in methods like rent() and return(). </a:t>
            </a:r>
            <a:endParaRPr/>
          </a:p>
          <a:p>
            <a:pPr indent="-228600" lvl="0" marL="228600" rtl="0" algn="l">
              <a:lnSpc>
                <a:spcPct val="90000"/>
              </a:lnSpc>
              <a:spcBef>
                <a:spcPts val="1000"/>
              </a:spcBef>
              <a:spcAft>
                <a:spcPts val="0"/>
              </a:spcAft>
              <a:buClr>
                <a:schemeClr val="dk1"/>
              </a:buClr>
              <a:buSzPts val="2800"/>
              <a:buChar char="•"/>
            </a:pPr>
            <a:r>
              <a:rPr lang="en-US"/>
              <a:t>Different customer types can be treated as a generic Customer object, allowing for polymorphic behavior in methods like rentVehicle() and returnVehicle().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i="0" lang="en-US" sz="4400" u="none" cap="none" strike="noStrike">
                <a:solidFill>
                  <a:schemeClr val="dk1"/>
                </a:solidFill>
                <a:latin typeface="Arial"/>
                <a:ea typeface="Arial"/>
                <a:cs typeface="Arial"/>
                <a:sym typeface="Arial"/>
              </a:rPr>
              <a:t>Abstract Classes and Interfaces</a:t>
            </a:r>
            <a:endParaRPr/>
          </a:p>
        </p:txBody>
      </p:sp>
      <p:sp>
        <p:nvSpPr>
          <p:cNvPr id="172" name="Google Shape;17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77800" lvl="0" marL="0" marR="0" rtl="0" algn="l">
              <a:lnSpc>
                <a:spcPct val="100000"/>
              </a:lnSpc>
              <a:spcBef>
                <a:spcPts val="0"/>
              </a:spcBef>
              <a:spcAft>
                <a:spcPts val="0"/>
              </a:spcAft>
              <a:buClr>
                <a:schemeClr val="dk1"/>
              </a:buClr>
              <a:buSzPts val="2800"/>
              <a:buFont typeface="Arial"/>
              <a:buChar char="•"/>
            </a:pPr>
            <a:r>
              <a:rPr lang="en-US">
                <a:latin typeface="Arial"/>
                <a:ea typeface="Arial"/>
                <a:cs typeface="Arial"/>
                <a:sym typeface="Arial"/>
              </a:rPr>
              <a:t>Vehicle and AdditionalService can be abstract classes to define common attributes and methods for their respective subclasses. </a:t>
            </a:r>
            <a:endParaRPr/>
          </a:p>
          <a:p>
            <a:pPr indent="-177800" lvl="0" marL="0" marR="0" rtl="0" algn="l">
              <a:lnSpc>
                <a:spcPct val="100000"/>
              </a:lnSpc>
              <a:spcBef>
                <a:spcPts val="0"/>
              </a:spcBef>
              <a:spcAft>
                <a:spcPts val="0"/>
              </a:spcAft>
              <a:buClr>
                <a:schemeClr val="dk1"/>
              </a:buClr>
              <a:buSzPts val="2800"/>
              <a:buFont typeface="Arial"/>
              <a:buChar char="•"/>
            </a:pPr>
            <a:r>
              <a:rPr lang="en-US">
                <a:latin typeface="Arial"/>
                <a:ea typeface="Arial"/>
                <a:cs typeface="Arial"/>
                <a:sym typeface="Arial"/>
              </a:rPr>
              <a:t>An interface like Rentable can be defined to specify the rent() and return() methods, which can be implemented by both Vehicle and other classes that can be rented.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Quiz # 5</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A car rental company manages a fleet of vehicles, including cars, trucks, and SUVs. Each vehicle has specific attributes like model, year, rental rate, and fuel type. The company also offers additional services such as insurance, GPS navigation, and child seats. Customers can rent vehicles for different durations and can avail of these additional services. The company has a loyalty program for frequent renters, offering discounts and special privileges.</a:t>
            </a:r>
            <a:endParaRPr/>
          </a:p>
          <a:p>
            <a:pPr indent="-228600" lvl="0" marL="228600" rtl="0" algn="l">
              <a:lnSpc>
                <a:spcPct val="90000"/>
              </a:lnSpc>
              <a:spcBef>
                <a:spcPts val="1000"/>
              </a:spcBef>
              <a:spcAft>
                <a:spcPts val="0"/>
              </a:spcAft>
              <a:buClr>
                <a:schemeClr val="dk1"/>
              </a:buClr>
              <a:buSzPct val="100000"/>
              <a:buChar char="•"/>
            </a:pPr>
            <a:r>
              <a:rPr b="1" lang="en-US"/>
              <a:t>Questions:</a:t>
            </a:r>
            <a:endParaRPr/>
          </a:p>
          <a:p>
            <a:pPr indent="-228600" lvl="0" marL="228600" rtl="0" algn="l">
              <a:lnSpc>
                <a:spcPct val="90000"/>
              </a:lnSpc>
              <a:spcBef>
                <a:spcPts val="1000"/>
              </a:spcBef>
              <a:spcAft>
                <a:spcPts val="0"/>
              </a:spcAft>
              <a:buClr>
                <a:schemeClr val="dk1"/>
              </a:buClr>
              <a:buSzPct val="100000"/>
              <a:buFont typeface="Play"/>
              <a:buAutoNum type="arabicPeriod"/>
            </a:pPr>
            <a:r>
              <a:rPr b="1" lang="en-US"/>
              <a:t>Identify the core classes</a:t>
            </a:r>
            <a:r>
              <a:rPr lang="en-US"/>
              <a:t> and their attributes and methods.</a:t>
            </a:r>
            <a:endParaRPr/>
          </a:p>
          <a:p>
            <a:pPr indent="-228600" lvl="0" marL="228600" rtl="0" algn="l">
              <a:lnSpc>
                <a:spcPct val="90000"/>
              </a:lnSpc>
              <a:spcBef>
                <a:spcPts val="1000"/>
              </a:spcBef>
              <a:spcAft>
                <a:spcPts val="0"/>
              </a:spcAft>
              <a:buClr>
                <a:schemeClr val="dk1"/>
              </a:buClr>
              <a:buSzPct val="100000"/>
              <a:buFont typeface="Play"/>
              <a:buAutoNum type="arabicPeriod"/>
            </a:pPr>
            <a:r>
              <a:rPr b="1" lang="en-US"/>
              <a:t>Model the relationships</a:t>
            </a:r>
            <a:r>
              <a:rPr lang="en-US"/>
              <a:t> between these classes. Clearly indicate the types of relationships: inheritance, association, composition, or aggregation.</a:t>
            </a:r>
            <a:endParaRPr/>
          </a:p>
          <a:p>
            <a:pPr indent="-228600" lvl="0" marL="228600" rtl="0" algn="l">
              <a:lnSpc>
                <a:spcPct val="90000"/>
              </a:lnSpc>
              <a:spcBef>
                <a:spcPts val="1000"/>
              </a:spcBef>
              <a:spcAft>
                <a:spcPts val="0"/>
              </a:spcAft>
              <a:buClr>
                <a:schemeClr val="dk1"/>
              </a:buClr>
              <a:buSzPct val="100000"/>
              <a:buFont typeface="Play"/>
              <a:buAutoNum type="arabicPeriod"/>
            </a:pPr>
            <a:r>
              <a:rPr b="1" lang="en-US"/>
              <a:t>Consider polymorphism:</a:t>
            </a:r>
            <a:r>
              <a:rPr lang="en-US"/>
              <a:t> How can polymorphism be used to represent different vehicle types and customer types?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Abstract Classes</a:t>
            </a:r>
            <a:endParaRPr/>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An abstract class is a class that cannot be instantiated directly. It serves as a blueprint for other classes, defining a common interface and behavior. Abstract classes are often used to establish a hierarchical structure in object-oriented programming, promoting code reusability and polymorphism.</a:t>
            </a:r>
            <a:endParaRPr/>
          </a:p>
          <a:p>
            <a:pPr indent="-228600" lvl="0" marL="228600" rtl="0" algn="l">
              <a:lnSpc>
                <a:spcPct val="90000"/>
              </a:lnSpc>
              <a:spcBef>
                <a:spcPts val="1000"/>
              </a:spcBef>
              <a:spcAft>
                <a:spcPts val="0"/>
              </a:spcAft>
              <a:buClr>
                <a:schemeClr val="dk1"/>
              </a:buClr>
              <a:buSzPct val="100000"/>
              <a:buChar char="•"/>
            </a:pPr>
            <a:r>
              <a:rPr lang="en-US"/>
              <a:t>Virtual Functions</a:t>
            </a:r>
            <a:endParaRPr/>
          </a:p>
          <a:p>
            <a:pPr indent="-228600" lvl="0" marL="228600" rtl="0" algn="l">
              <a:lnSpc>
                <a:spcPct val="90000"/>
              </a:lnSpc>
              <a:spcBef>
                <a:spcPts val="1000"/>
              </a:spcBef>
              <a:spcAft>
                <a:spcPts val="0"/>
              </a:spcAft>
              <a:buClr>
                <a:schemeClr val="dk1"/>
              </a:buClr>
              <a:buSzPct val="100000"/>
              <a:buChar char="•"/>
            </a:pPr>
            <a:r>
              <a:rPr lang="en-US"/>
              <a:t>Pure Virtual Functions</a:t>
            </a:r>
            <a:endParaRPr/>
          </a:p>
          <a:p>
            <a:pPr indent="-228600" lvl="0" marL="228600" rtl="0" algn="l">
              <a:lnSpc>
                <a:spcPct val="90000"/>
              </a:lnSpc>
              <a:spcBef>
                <a:spcPts val="1000"/>
              </a:spcBef>
              <a:spcAft>
                <a:spcPts val="0"/>
              </a:spcAft>
              <a:buClr>
                <a:schemeClr val="dk1"/>
              </a:buClr>
              <a:buSzPct val="100000"/>
              <a:buChar char="•"/>
            </a:pPr>
            <a:r>
              <a:rPr b="1" lang="en-US"/>
              <a:t>Usages</a:t>
            </a:r>
            <a:endParaRPr/>
          </a:p>
          <a:p>
            <a:pPr indent="-228600" lvl="1" marL="685800" rtl="0" algn="l">
              <a:lnSpc>
                <a:spcPct val="90000"/>
              </a:lnSpc>
              <a:spcBef>
                <a:spcPts val="500"/>
              </a:spcBef>
              <a:spcAft>
                <a:spcPts val="0"/>
              </a:spcAft>
              <a:buClr>
                <a:schemeClr val="dk1"/>
              </a:buClr>
              <a:buSzPct val="100000"/>
              <a:buChar char="•"/>
            </a:pPr>
            <a:r>
              <a:rPr lang="en-US"/>
              <a:t>Enforcing Interface Contracts</a:t>
            </a:r>
            <a:endParaRPr/>
          </a:p>
          <a:p>
            <a:pPr indent="-228600" lvl="1" marL="685800" rtl="0" algn="l">
              <a:lnSpc>
                <a:spcPct val="90000"/>
              </a:lnSpc>
              <a:spcBef>
                <a:spcPts val="500"/>
              </a:spcBef>
              <a:spcAft>
                <a:spcPts val="0"/>
              </a:spcAft>
              <a:buClr>
                <a:schemeClr val="dk1"/>
              </a:buClr>
              <a:buSzPct val="100000"/>
              <a:buChar char="•"/>
            </a:pPr>
            <a:r>
              <a:rPr lang="en-US"/>
              <a:t>Promoting Polymorphism</a:t>
            </a:r>
            <a:endParaRPr/>
          </a:p>
          <a:p>
            <a:pPr indent="-228600" lvl="1" marL="685800" rtl="0" algn="l">
              <a:lnSpc>
                <a:spcPct val="90000"/>
              </a:lnSpc>
              <a:spcBef>
                <a:spcPts val="500"/>
              </a:spcBef>
              <a:spcAft>
                <a:spcPts val="0"/>
              </a:spcAft>
              <a:buClr>
                <a:schemeClr val="dk1"/>
              </a:buClr>
              <a:buSzPct val="100000"/>
              <a:buChar char="•"/>
            </a:pPr>
            <a:r>
              <a:rPr lang="en-US"/>
              <a:t>Code Reusability</a:t>
            </a:r>
            <a:endParaRPr/>
          </a:p>
          <a:p>
            <a:pPr indent="-228600" lvl="1" marL="685800" rtl="0" algn="l">
              <a:lnSpc>
                <a:spcPct val="90000"/>
              </a:lnSpc>
              <a:spcBef>
                <a:spcPts val="500"/>
              </a:spcBef>
              <a:spcAft>
                <a:spcPts val="0"/>
              </a:spcAft>
              <a:buClr>
                <a:schemeClr val="dk1"/>
              </a:buClr>
              <a:buSzPct val="100000"/>
              <a:buChar char="•"/>
            </a:pPr>
            <a:r>
              <a:rPr lang="en-US"/>
              <a:t>Design Flexibility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Example</a:t>
            </a:r>
            <a:endParaRPr/>
          </a:p>
        </p:txBody>
      </p:sp>
      <p:sp>
        <p:nvSpPr>
          <p:cNvPr id="103" name="Google Shape;103;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lang="en-US"/>
              <a:t>class Shape {</a:t>
            </a:r>
            <a:endParaRPr/>
          </a:p>
          <a:p>
            <a:pPr indent="-228600" lvl="0" marL="228600" rtl="0" algn="l">
              <a:lnSpc>
                <a:spcPct val="90000"/>
              </a:lnSpc>
              <a:spcBef>
                <a:spcPts val="1000"/>
              </a:spcBef>
              <a:spcAft>
                <a:spcPts val="0"/>
              </a:spcAft>
              <a:buClr>
                <a:schemeClr val="dk1"/>
              </a:buClr>
              <a:buSzPct val="100000"/>
              <a:buChar char="•"/>
            </a:pPr>
            <a:r>
              <a:rPr lang="en-US"/>
              <a:t>public:</a:t>
            </a:r>
            <a:endParaRPr/>
          </a:p>
          <a:p>
            <a:pPr indent="-228600" lvl="0" marL="228600" rtl="0" algn="l">
              <a:lnSpc>
                <a:spcPct val="90000"/>
              </a:lnSpc>
              <a:spcBef>
                <a:spcPts val="1000"/>
              </a:spcBef>
              <a:spcAft>
                <a:spcPts val="0"/>
              </a:spcAft>
              <a:buClr>
                <a:schemeClr val="dk1"/>
              </a:buClr>
              <a:buSzPct val="100000"/>
              <a:buChar char="•"/>
            </a:pPr>
            <a:r>
              <a:rPr lang="en-US"/>
              <a:t>    </a:t>
            </a:r>
            <a:r>
              <a:rPr lang="en-US">
                <a:solidFill>
                  <a:srgbClr val="FF0000"/>
                </a:solidFill>
              </a:rPr>
              <a:t>virtual void draw() = 0; </a:t>
            </a:r>
            <a:r>
              <a:rPr lang="en-US"/>
              <a:t>// Pure virtual function</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class Circle : public Shape {</a:t>
            </a:r>
            <a:endParaRPr/>
          </a:p>
          <a:p>
            <a:pPr indent="-228600" lvl="0" marL="228600" rtl="0" algn="l">
              <a:lnSpc>
                <a:spcPct val="90000"/>
              </a:lnSpc>
              <a:spcBef>
                <a:spcPts val="1000"/>
              </a:spcBef>
              <a:spcAft>
                <a:spcPts val="0"/>
              </a:spcAft>
              <a:buClr>
                <a:schemeClr val="dk1"/>
              </a:buClr>
              <a:buSzPct val="100000"/>
              <a:buChar char="•"/>
            </a:pPr>
            <a:r>
              <a:rPr lang="en-US"/>
              <a:t>public:</a:t>
            </a:r>
            <a:endParaRPr/>
          </a:p>
          <a:p>
            <a:pPr indent="-228600" lvl="0" marL="228600" rtl="0" algn="l">
              <a:lnSpc>
                <a:spcPct val="90000"/>
              </a:lnSpc>
              <a:spcBef>
                <a:spcPts val="1000"/>
              </a:spcBef>
              <a:spcAft>
                <a:spcPts val="0"/>
              </a:spcAft>
              <a:buClr>
                <a:schemeClr val="dk1"/>
              </a:buClr>
              <a:buSzPct val="100000"/>
              <a:buChar char="•"/>
            </a:pPr>
            <a:r>
              <a:rPr lang="en-US"/>
              <a:t>    void draw() override {</a:t>
            </a:r>
            <a:endParaRPr/>
          </a:p>
          <a:p>
            <a:pPr indent="-228600" lvl="0" marL="228600" rtl="0" algn="l">
              <a:lnSpc>
                <a:spcPct val="90000"/>
              </a:lnSpc>
              <a:spcBef>
                <a:spcPts val="1000"/>
              </a:spcBef>
              <a:spcAft>
                <a:spcPts val="0"/>
              </a:spcAft>
              <a:buClr>
                <a:schemeClr val="dk1"/>
              </a:buClr>
              <a:buSzPct val="100000"/>
              <a:buChar char="•"/>
            </a:pPr>
            <a:r>
              <a:rPr lang="en-US"/>
              <a:t>        std::cout &lt;&lt; "Drawing a circle" &lt;&lt; std::endl;</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a:t>
            </a:r>
            <a:endParaRPr/>
          </a:p>
        </p:txBody>
      </p:sp>
      <p:sp>
        <p:nvSpPr>
          <p:cNvPr id="104" name="Google Shape;104;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lang="en-US"/>
              <a:t>class Rectangle : public Shape {</a:t>
            </a:r>
            <a:endParaRPr/>
          </a:p>
          <a:p>
            <a:pPr indent="-228600" lvl="0" marL="228600" rtl="0" algn="l">
              <a:lnSpc>
                <a:spcPct val="90000"/>
              </a:lnSpc>
              <a:spcBef>
                <a:spcPts val="1000"/>
              </a:spcBef>
              <a:spcAft>
                <a:spcPts val="0"/>
              </a:spcAft>
              <a:buClr>
                <a:schemeClr val="dk1"/>
              </a:buClr>
              <a:buSzPct val="100000"/>
              <a:buChar char="•"/>
            </a:pPr>
            <a:r>
              <a:rPr lang="en-US"/>
              <a:t>public:</a:t>
            </a:r>
            <a:endParaRPr/>
          </a:p>
          <a:p>
            <a:pPr indent="-228600" lvl="0" marL="228600" rtl="0" algn="l">
              <a:lnSpc>
                <a:spcPct val="90000"/>
              </a:lnSpc>
              <a:spcBef>
                <a:spcPts val="1000"/>
              </a:spcBef>
              <a:spcAft>
                <a:spcPts val="0"/>
              </a:spcAft>
              <a:buClr>
                <a:schemeClr val="dk1"/>
              </a:buClr>
              <a:buSzPct val="100000"/>
              <a:buChar char="•"/>
            </a:pPr>
            <a:r>
              <a:rPr lang="en-US"/>
              <a:t>    void draw() override {</a:t>
            </a:r>
            <a:endParaRPr/>
          </a:p>
          <a:p>
            <a:pPr indent="-228600" lvl="0" marL="228600" rtl="0" algn="l">
              <a:lnSpc>
                <a:spcPct val="90000"/>
              </a:lnSpc>
              <a:spcBef>
                <a:spcPts val="1000"/>
              </a:spcBef>
              <a:spcAft>
                <a:spcPts val="0"/>
              </a:spcAft>
              <a:buClr>
                <a:schemeClr val="dk1"/>
              </a:buClr>
              <a:buSzPct val="100000"/>
              <a:buChar char="•"/>
            </a:pPr>
            <a:r>
              <a:rPr lang="en-US"/>
              <a:t>        std::cout &lt;&lt; "Drawing a rectangle" &lt;&lt; std::endl;</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int main() {</a:t>
            </a:r>
            <a:endParaRPr/>
          </a:p>
          <a:p>
            <a:pPr indent="-228600" lvl="0" marL="228600" rtl="0" algn="l">
              <a:lnSpc>
                <a:spcPct val="90000"/>
              </a:lnSpc>
              <a:spcBef>
                <a:spcPts val="1000"/>
              </a:spcBef>
              <a:spcAft>
                <a:spcPts val="0"/>
              </a:spcAft>
              <a:buClr>
                <a:schemeClr val="dk1"/>
              </a:buClr>
              <a:buSzPct val="100000"/>
              <a:buChar char="•"/>
            </a:pPr>
            <a:r>
              <a:rPr lang="en-US"/>
              <a:t>    </a:t>
            </a:r>
            <a:r>
              <a:rPr lang="en-US">
                <a:solidFill>
                  <a:srgbClr val="FF0000"/>
                </a:solidFill>
              </a:rPr>
              <a:t>Shape* shapes</a:t>
            </a:r>
            <a:r>
              <a:rPr lang="en-US"/>
              <a:t>[] = {new Circle(), new Rectangle()};</a:t>
            </a:r>
            <a:endParaRPr/>
          </a:p>
          <a:p>
            <a:pPr indent="-228600" lvl="0" marL="228600" rtl="0" algn="l">
              <a:lnSpc>
                <a:spcPct val="90000"/>
              </a:lnSpc>
              <a:spcBef>
                <a:spcPts val="1000"/>
              </a:spcBef>
              <a:spcAft>
                <a:spcPts val="0"/>
              </a:spcAft>
              <a:buClr>
                <a:schemeClr val="dk1"/>
              </a:buClr>
              <a:buSzPct val="100000"/>
              <a:buChar char="•"/>
            </a:pPr>
            <a:r>
              <a:rPr lang="en-US"/>
              <a:t>    for (Shape* shape : shapes) {</a:t>
            </a:r>
            <a:endParaRPr/>
          </a:p>
          <a:p>
            <a:pPr indent="-228600" lvl="0" marL="228600" rtl="0" algn="l">
              <a:lnSpc>
                <a:spcPct val="90000"/>
              </a:lnSpc>
              <a:spcBef>
                <a:spcPts val="1000"/>
              </a:spcBef>
              <a:spcAft>
                <a:spcPts val="0"/>
              </a:spcAft>
              <a:buClr>
                <a:schemeClr val="dk1"/>
              </a:buClr>
              <a:buSzPct val="100000"/>
              <a:buChar char="•"/>
            </a:pPr>
            <a:r>
              <a:rPr lang="en-US"/>
              <a:t>        shape-&gt;draw();</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return 0;</a:t>
            </a:r>
            <a:endParaRPr/>
          </a:p>
          <a:p>
            <a:pPr indent="-228600" lvl="0" marL="228600" rtl="0" algn="l">
              <a:lnSpc>
                <a:spcPct val="90000"/>
              </a:lnSpc>
              <a:spcBef>
                <a:spcPts val="1000"/>
              </a:spcBef>
              <a:spcAft>
                <a:spcPts val="0"/>
              </a:spcAft>
              <a:buClr>
                <a:schemeClr val="dk1"/>
              </a:buClr>
              <a:buSzPct val="100000"/>
              <a:buChar char="•"/>
            </a:pP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Pure Virtual Functions</a:t>
            </a:r>
            <a:endParaRPr/>
          </a:p>
        </p:txBody>
      </p:sp>
      <p:sp>
        <p:nvSpPr>
          <p:cNvPr id="110" name="Google Shape;110;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90000"/>
              </a:lnSpc>
              <a:spcBef>
                <a:spcPts val="0"/>
              </a:spcBef>
              <a:spcAft>
                <a:spcPts val="0"/>
              </a:spcAft>
              <a:buClr>
                <a:schemeClr val="dk1"/>
              </a:buClr>
              <a:buSzPct val="100000"/>
              <a:buChar char="•"/>
            </a:pPr>
            <a:r>
              <a:rPr lang="en-US"/>
              <a:t>class Shape {</a:t>
            </a:r>
            <a:endParaRPr/>
          </a:p>
          <a:p>
            <a:pPr indent="-228600" lvl="0" marL="228600" rtl="0" algn="l">
              <a:lnSpc>
                <a:spcPct val="90000"/>
              </a:lnSpc>
              <a:spcBef>
                <a:spcPts val="1000"/>
              </a:spcBef>
              <a:spcAft>
                <a:spcPts val="0"/>
              </a:spcAft>
              <a:buClr>
                <a:schemeClr val="dk1"/>
              </a:buClr>
              <a:buSzPct val="100000"/>
              <a:buChar char="•"/>
            </a:pPr>
            <a:r>
              <a:rPr lang="en-US"/>
              <a:t>public:</a:t>
            </a:r>
            <a:endParaRPr/>
          </a:p>
          <a:p>
            <a:pPr indent="-228600" lvl="0" marL="228600" rtl="0" algn="l">
              <a:lnSpc>
                <a:spcPct val="90000"/>
              </a:lnSpc>
              <a:spcBef>
                <a:spcPts val="1000"/>
              </a:spcBef>
              <a:spcAft>
                <a:spcPts val="0"/>
              </a:spcAft>
              <a:buClr>
                <a:schemeClr val="dk1"/>
              </a:buClr>
              <a:buSzPct val="100000"/>
              <a:buChar char="•"/>
            </a:pPr>
            <a:r>
              <a:rPr lang="en-US"/>
              <a:t>    virtual void draw() = 0; // Pure virtual function</a:t>
            </a:r>
            <a:endParaRPr/>
          </a:p>
          <a:p>
            <a:pPr indent="-228600" lvl="0" marL="228600" rtl="0" algn="l">
              <a:lnSpc>
                <a:spcPct val="90000"/>
              </a:lnSpc>
              <a:spcBef>
                <a:spcPts val="1000"/>
              </a:spcBef>
              <a:spcAft>
                <a:spcPts val="0"/>
              </a:spcAft>
              <a:buClr>
                <a:schemeClr val="dk1"/>
              </a:buClr>
              <a:buSzPct val="100000"/>
              <a:buChar char="•"/>
            </a:pPr>
            <a:r>
              <a:rPr lang="en-US"/>
              <a:t>    virtual double getArea() = 0; // Pure virtual function</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228600" lvl="0" marL="228600" rtl="0" algn="l">
              <a:lnSpc>
                <a:spcPct val="90000"/>
              </a:lnSpc>
              <a:spcBef>
                <a:spcPts val="1000"/>
              </a:spcBef>
              <a:spcAft>
                <a:spcPts val="0"/>
              </a:spcAft>
              <a:buClr>
                <a:schemeClr val="dk1"/>
              </a:buClr>
              <a:buSzPct val="100000"/>
              <a:buChar char="•"/>
            </a:pPr>
            <a:r>
              <a:rPr lang="en-US"/>
              <a:t>class Circle : public Shape {</a:t>
            </a:r>
            <a:endParaRPr/>
          </a:p>
          <a:p>
            <a:pPr indent="-228600" lvl="0" marL="228600" rtl="0" algn="l">
              <a:lnSpc>
                <a:spcPct val="90000"/>
              </a:lnSpc>
              <a:spcBef>
                <a:spcPts val="1000"/>
              </a:spcBef>
              <a:spcAft>
                <a:spcPts val="0"/>
              </a:spcAft>
              <a:buClr>
                <a:schemeClr val="dk1"/>
              </a:buClr>
              <a:buSzPct val="100000"/>
              <a:buChar char="•"/>
            </a:pPr>
            <a:r>
              <a:rPr lang="en-US"/>
              <a:t>public:</a:t>
            </a:r>
            <a:endParaRPr/>
          </a:p>
          <a:p>
            <a:pPr indent="-228600" lvl="0" marL="228600" rtl="0" algn="l">
              <a:lnSpc>
                <a:spcPct val="90000"/>
              </a:lnSpc>
              <a:spcBef>
                <a:spcPts val="1000"/>
              </a:spcBef>
              <a:spcAft>
                <a:spcPts val="0"/>
              </a:spcAft>
              <a:buClr>
                <a:schemeClr val="dk1"/>
              </a:buClr>
              <a:buSzPct val="100000"/>
              <a:buChar char="•"/>
            </a:pPr>
            <a:r>
              <a:rPr lang="en-US"/>
              <a:t>    void draw() override {</a:t>
            </a:r>
            <a:endParaRPr/>
          </a:p>
          <a:p>
            <a:pPr indent="-228600" lvl="0" marL="228600" rtl="0" algn="l">
              <a:lnSpc>
                <a:spcPct val="90000"/>
              </a:lnSpc>
              <a:spcBef>
                <a:spcPts val="1000"/>
              </a:spcBef>
              <a:spcAft>
                <a:spcPts val="0"/>
              </a:spcAft>
              <a:buClr>
                <a:schemeClr val="dk1"/>
              </a:buClr>
              <a:buSzPct val="100000"/>
              <a:buChar char="•"/>
            </a:pPr>
            <a:r>
              <a:rPr lang="en-US"/>
              <a:t>        std::cout &lt;&lt; "Drawing a circle" &lt;&lt; std::endl;</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double getArea() override {</a:t>
            </a:r>
            <a:endParaRPr/>
          </a:p>
          <a:p>
            <a:pPr indent="-228600" lvl="0" marL="228600" rtl="0" algn="l">
              <a:lnSpc>
                <a:spcPct val="90000"/>
              </a:lnSpc>
              <a:spcBef>
                <a:spcPts val="1000"/>
              </a:spcBef>
              <a:spcAft>
                <a:spcPts val="0"/>
              </a:spcAft>
              <a:buClr>
                <a:schemeClr val="dk1"/>
              </a:buClr>
              <a:buSzPct val="100000"/>
              <a:buChar char="•"/>
            </a:pPr>
            <a:r>
              <a:rPr lang="en-US"/>
              <a:t>        // Calculate area based on radius</a:t>
            </a:r>
            <a:endParaRPr/>
          </a:p>
          <a:p>
            <a:pPr indent="-228600" lvl="0" marL="228600" rtl="0" algn="l">
              <a:lnSpc>
                <a:spcPct val="90000"/>
              </a:lnSpc>
              <a:spcBef>
                <a:spcPts val="1000"/>
              </a:spcBef>
              <a:spcAft>
                <a:spcPts val="0"/>
              </a:spcAft>
              <a:buClr>
                <a:schemeClr val="dk1"/>
              </a:buClr>
              <a:buSzPct val="100000"/>
              <a:buChar char="•"/>
            </a:pPr>
            <a:r>
              <a:rPr lang="en-US"/>
              <a:t>        return 3.14159 * radius * radius;</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private:</a:t>
            </a:r>
            <a:endParaRPr/>
          </a:p>
          <a:p>
            <a:pPr indent="-228600" lvl="0" marL="228600" rtl="0" algn="l">
              <a:lnSpc>
                <a:spcPct val="90000"/>
              </a:lnSpc>
              <a:spcBef>
                <a:spcPts val="1000"/>
              </a:spcBef>
              <a:spcAft>
                <a:spcPts val="0"/>
              </a:spcAft>
              <a:buClr>
                <a:schemeClr val="dk1"/>
              </a:buClr>
              <a:buSzPct val="100000"/>
              <a:buChar char="•"/>
            </a:pPr>
            <a:r>
              <a:rPr lang="en-US"/>
              <a:t>    double radius;</a:t>
            </a:r>
            <a:endParaRPr/>
          </a:p>
          <a:p>
            <a:pPr indent="-228600" lvl="0" marL="228600" rtl="0" algn="l">
              <a:lnSpc>
                <a:spcPct val="90000"/>
              </a:lnSpc>
              <a:spcBef>
                <a:spcPts val="1000"/>
              </a:spcBef>
              <a:spcAft>
                <a:spcPts val="0"/>
              </a:spcAft>
              <a:buClr>
                <a:schemeClr val="dk1"/>
              </a:buClr>
              <a:buSzPct val="100000"/>
              <a:buChar char="•"/>
            </a:pPr>
            <a:r>
              <a:rPr lang="en-US"/>
              <a:t>};</a:t>
            </a:r>
            <a:endParaRPr/>
          </a:p>
        </p:txBody>
      </p:sp>
      <p:sp>
        <p:nvSpPr>
          <p:cNvPr id="111" name="Google Shape;111;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90000"/>
              </a:lnSpc>
              <a:spcBef>
                <a:spcPts val="0"/>
              </a:spcBef>
              <a:spcAft>
                <a:spcPts val="0"/>
              </a:spcAft>
              <a:buClr>
                <a:schemeClr val="dk1"/>
              </a:buClr>
              <a:buSzPct val="100000"/>
              <a:buChar char="•"/>
            </a:pPr>
            <a:r>
              <a:rPr lang="en-US"/>
              <a:t>class Rectangle : public Shape {</a:t>
            </a:r>
            <a:endParaRPr/>
          </a:p>
          <a:p>
            <a:pPr indent="-228600" lvl="0" marL="228600" rtl="0" algn="l">
              <a:lnSpc>
                <a:spcPct val="90000"/>
              </a:lnSpc>
              <a:spcBef>
                <a:spcPts val="1000"/>
              </a:spcBef>
              <a:spcAft>
                <a:spcPts val="0"/>
              </a:spcAft>
              <a:buClr>
                <a:schemeClr val="dk1"/>
              </a:buClr>
              <a:buSzPct val="100000"/>
              <a:buChar char="•"/>
            </a:pPr>
            <a:r>
              <a:rPr lang="en-US"/>
              <a:t>public:</a:t>
            </a:r>
            <a:endParaRPr/>
          </a:p>
          <a:p>
            <a:pPr indent="-228600" lvl="0" marL="228600" rtl="0" algn="l">
              <a:lnSpc>
                <a:spcPct val="90000"/>
              </a:lnSpc>
              <a:spcBef>
                <a:spcPts val="1000"/>
              </a:spcBef>
              <a:spcAft>
                <a:spcPts val="0"/>
              </a:spcAft>
              <a:buClr>
                <a:schemeClr val="dk1"/>
              </a:buClr>
              <a:buSzPct val="100000"/>
              <a:buChar char="•"/>
            </a:pPr>
            <a:r>
              <a:rPr lang="en-US"/>
              <a:t>    void draw() override {</a:t>
            </a:r>
            <a:endParaRPr/>
          </a:p>
          <a:p>
            <a:pPr indent="-228600" lvl="0" marL="228600" rtl="0" algn="l">
              <a:lnSpc>
                <a:spcPct val="90000"/>
              </a:lnSpc>
              <a:spcBef>
                <a:spcPts val="1000"/>
              </a:spcBef>
              <a:spcAft>
                <a:spcPts val="0"/>
              </a:spcAft>
              <a:buClr>
                <a:schemeClr val="dk1"/>
              </a:buClr>
              <a:buSzPct val="100000"/>
              <a:buChar char="•"/>
            </a:pPr>
            <a:r>
              <a:rPr lang="en-US"/>
              <a:t>        std::cout &lt;&lt; "Drawing a rectangle" &lt;&lt; std::endl;</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double getArea() override {</a:t>
            </a:r>
            <a:endParaRPr/>
          </a:p>
          <a:p>
            <a:pPr indent="-228600" lvl="0" marL="228600" rtl="0" algn="l">
              <a:lnSpc>
                <a:spcPct val="90000"/>
              </a:lnSpc>
              <a:spcBef>
                <a:spcPts val="1000"/>
              </a:spcBef>
              <a:spcAft>
                <a:spcPts val="0"/>
              </a:spcAft>
              <a:buClr>
                <a:schemeClr val="dk1"/>
              </a:buClr>
              <a:buSzPct val="100000"/>
              <a:buChar char="•"/>
            </a:pPr>
            <a:r>
              <a:rPr lang="en-US"/>
              <a:t>        // Calculate area based on width and height</a:t>
            </a:r>
            <a:endParaRPr/>
          </a:p>
          <a:p>
            <a:pPr indent="-228600" lvl="0" marL="228600" rtl="0" algn="l">
              <a:lnSpc>
                <a:spcPct val="90000"/>
              </a:lnSpc>
              <a:spcBef>
                <a:spcPts val="1000"/>
              </a:spcBef>
              <a:spcAft>
                <a:spcPts val="0"/>
              </a:spcAft>
              <a:buClr>
                <a:schemeClr val="dk1"/>
              </a:buClr>
              <a:buSzPct val="100000"/>
              <a:buChar char="•"/>
            </a:pPr>
            <a:r>
              <a:rPr lang="en-US"/>
              <a:t>        return width * height;</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private:</a:t>
            </a:r>
            <a:endParaRPr/>
          </a:p>
          <a:p>
            <a:pPr indent="-228600" lvl="0" marL="228600" rtl="0" algn="l">
              <a:lnSpc>
                <a:spcPct val="90000"/>
              </a:lnSpc>
              <a:spcBef>
                <a:spcPts val="1000"/>
              </a:spcBef>
              <a:spcAft>
                <a:spcPts val="0"/>
              </a:spcAft>
              <a:buClr>
                <a:schemeClr val="dk1"/>
              </a:buClr>
              <a:buSzPct val="100000"/>
              <a:buChar char="•"/>
            </a:pPr>
            <a:r>
              <a:rPr lang="en-US"/>
              <a:t>    double width, height;</a:t>
            </a:r>
            <a:endParaRPr/>
          </a:p>
          <a:p>
            <a:pPr indent="-228600" lvl="0" marL="228600" rtl="0" algn="l">
              <a:lnSpc>
                <a:spcPct val="90000"/>
              </a:lnSpc>
              <a:spcBef>
                <a:spcPts val="1000"/>
              </a:spcBef>
              <a:spcAft>
                <a:spcPts val="0"/>
              </a:spcAft>
              <a:buClr>
                <a:schemeClr val="dk1"/>
              </a:buClr>
              <a:buSzPct val="100000"/>
              <a:buChar char="•"/>
            </a:pPr>
            <a:r>
              <a:rPr lang="en-US"/>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Inheritance and Abstract Classes: Overriding Pure Virtual Functions</a:t>
            </a:r>
            <a:endParaRPr/>
          </a:p>
        </p:txBody>
      </p:sp>
      <p:sp>
        <p:nvSpPr>
          <p:cNvPr id="117" name="Google Shape;117;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90000"/>
              </a:lnSpc>
              <a:spcBef>
                <a:spcPts val="0"/>
              </a:spcBef>
              <a:spcAft>
                <a:spcPts val="0"/>
              </a:spcAft>
              <a:buClr>
                <a:schemeClr val="dk1"/>
              </a:buClr>
              <a:buSzPct val="100000"/>
              <a:buChar char="•"/>
            </a:pPr>
            <a:r>
              <a:rPr lang="en-US"/>
              <a:t>class Shape {</a:t>
            </a:r>
            <a:endParaRPr/>
          </a:p>
          <a:p>
            <a:pPr indent="-228600" lvl="0" marL="228600" rtl="0" algn="l">
              <a:lnSpc>
                <a:spcPct val="90000"/>
              </a:lnSpc>
              <a:spcBef>
                <a:spcPts val="1000"/>
              </a:spcBef>
              <a:spcAft>
                <a:spcPts val="0"/>
              </a:spcAft>
              <a:buClr>
                <a:schemeClr val="dk1"/>
              </a:buClr>
              <a:buSzPct val="100000"/>
              <a:buChar char="•"/>
            </a:pPr>
            <a:r>
              <a:rPr lang="en-US"/>
              <a:t>public:</a:t>
            </a:r>
            <a:endParaRPr/>
          </a:p>
          <a:p>
            <a:pPr indent="-228600" lvl="0" marL="228600" rtl="0" algn="l">
              <a:lnSpc>
                <a:spcPct val="90000"/>
              </a:lnSpc>
              <a:spcBef>
                <a:spcPts val="1000"/>
              </a:spcBef>
              <a:spcAft>
                <a:spcPts val="0"/>
              </a:spcAft>
              <a:buClr>
                <a:schemeClr val="dk1"/>
              </a:buClr>
              <a:buSzPct val="100000"/>
              <a:buChar char="•"/>
            </a:pPr>
            <a:r>
              <a:rPr lang="en-US"/>
              <a:t>    virtual void draw() = 0;</a:t>
            </a:r>
            <a:endParaRPr/>
          </a:p>
          <a:p>
            <a:pPr indent="-228600" lvl="0" marL="228600" rtl="0" algn="l">
              <a:lnSpc>
                <a:spcPct val="90000"/>
              </a:lnSpc>
              <a:spcBef>
                <a:spcPts val="1000"/>
              </a:spcBef>
              <a:spcAft>
                <a:spcPts val="0"/>
              </a:spcAft>
              <a:buClr>
                <a:schemeClr val="dk1"/>
              </a:buClr>
              <a:buSzPct val="100000"/>
              <a:buChar char="•"/>
            </a:pPr>
            <a:r>
              <a:rPr lang="en-US"/>
              <a:t>    virtual double getArea() = 0;</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228600" lvl="0" marL="228600" rtl="0" algn="l">
              <a:lnSpc>
                <a:spcPct val="90000"/>
              </a:lnSpc>
              <a:spcBef>
                <a:spcPts val="1000"/>
              </a:spcBef>
              <a:spcAft>
                <a:spcPts val="0"/>
              </a:spcAft>
              <a:buClr>
                <a:schemeClr val="dk1"/>
              </a:buClr>
              <a:buSzPct val="100000"/>
              <a:buChar char="•"/>
            </a:pPr>
            <a:r>
              <a:rPr lang="en-US"/>
              <a:t>class Circle : public Shape {</a:t>
            </a:r>
            <a:endParaRPr/>
          </a:p>
          <a:p>
            <a:pPr indent="-228600" lvl="0" marL="228600" rtl="0" algn="l">
              <a:lnSpc>
                <a:spcPct val="90000"/>
              </a:lnSpc>
              <a:spcBef>
                <a:spcPts val="1000"/>
              </a:spcBef>
              <a:spcAft>
                <a:spcPts val="0"/>
              </a:spcAft>
              <a:buClr>
                <a:schemeClr val="dk1"/>
              </a:buClr>
              <a:buSzPct val="100000"/>
              <a:buChar char="•"/>
            </a:pPr>
            <a:r>
              <a:rPr lang="en-US"/>
              <a:t>public:</a:t>
            </a:r>
            <a:endParaRPr/>
          </a:p>
          <a:p>
            <a:pPr indent="-228600" lvl="0" marL="228600" rtl="0" algn="l">
              <a:lnSpc>
                <a:spcPct val="90000"/>
              </a:lnSpc>
              <a:spcBef>
                <a:spcPts val="1000"/>
              </a:spcBef>
              <a:spcAft>
                <a:spcPts val="0"/>
              </a:spcAft>
              <a:buClr>
                <a:schemeClr val="dk1"/>
              </a:buClr>
              <a:buSzPct val="100000"/>
              <a:buChar char="•"/>
            </a:pPr>
            <a:r>
              <a:rPr lang="en-US"/>
              <a:t>    void draw() override {</a:t>
            </a:r>
            <a:endParaRPr/>
          </a:p>
          <a:p>
            <a:pPr indent="-228600" lvl="0" marL="228600" rtl="0" algn="l">
              <a:lnSpc>
                <a:spcPct val="90000"/>
              </a:lnSpc>
              <a:spcBef>
                <a:spcPts val="1000"/>
              </a:spcBef>
              <a:spcAft>
                <a:spcPts val="0"/>
              </a:spcAft>
              <a:buClr>
                <a:schemeClr val="dk1"/>
              </a:buClr>
              <a:buSzPct val="100000"/>
              <a:buChar char="•"/>
            </a:pPr>
            <a:r>
              <a:rPr lang="en-US"/>
              <a:t>        std::cout &lt;&lt; "Drawing a circle" &lt;&lt; std::endl;</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double getArea() override {</a:t>
            </a:r>
            <a:endParaRPr/>
          </a:p>
          <a:p>
            <a:pPr indent="-228600" lvl="0" marL="228600" rtl="0" algn="l">
              <a:lnSpc>
                <a:spcPct val="90000"/>
              </a:lnSpc>
              <a:spcBef>
                <a:spcPts val="1000"/>
              </a:spcBef>
              <a:spcAft>
                <a:spcPts val="0"/>
              </a:spcAft>
              <a:buClr>
                <a:schemeClr val="dk1"/>
              </a:buClr>
              <a:buSzPct val="100000"/>
              <a:buChar char="•"/>
            </a:pPr>
            <a:r>
              <a:rPr lang="en-US"/>
              <a:t>        // Calculate area based on radius</a:t>
            </a:r>
            <a:endParaRPr/>
          </a:p>
          <a:p>
            <a:pPr indent="-228600" lvl="0" marL="228600" rtl="0" algn="l">
              <a:lnSpc>
                <a:spcPct val="90000"/>
              </a:lnSpc>
              <a:spcBef>
                <a:spcPts val="1000"/>
              </a:spcBef>
              <a:spcAft>
                <a:spcPts val="0"/>
              </a:spcAft>
              <a:buClr>
                <a:schemeClr val="dk1"/>
              </a:buClr>
              <a:buSzPct val="100000"/>
              <a:buChar char="•"/>
            </a:pPr>
            <a:r>
              <a:rPr lang="en-US"/>
              <a:t>        return 3.14159 * radius * radius;</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private:</a:t>
            </a:r>
            <a:endParaRPr/>
          </a:p>
          <a:p>
            <a:pPr indent="-228600" lvl="0" marL="228600" rtl="0" algn="l">
              <a:lnSpc>
                <a:spcPct val="90000"/>
              </a:lnSpc>
              <a:spcBef>
                <a:spcPts val="1000"/>
              </a:spcBef>
              <a:spcAft>
                <a:spcPts val="0"/>
              </a:spcAft>
              <a:buClr>
                <a:schemeClr val="dk1"/>
              </a:buClr>
              <a:buSzPct val="100000"/>
              <a:buChar char="•"/>
            </a:pPr>
            <a:r>
              <a:rPr lang="en-US"/>
              <a:t>    double radius;</a:t>
            </a:r>
            <a:endParaRPr/>
          </a:p>
          <a:p>
            <a:pPr indent="-228600" lvl="0" marL="228600" rtl="0" algn="l">
              <a:lnSpc>
                <a:spcPct val="90000"/>
              </a:lnSpc>
              <a:spcBef>
                <a:spcPts val="1000"/>
              </a:spcBef>
              <a:spcAft>
                <a:spcPts val="0"/>
              </a:spcAft>
              <a:buClr>
                <a:schemeClr val="dk1"/>
              </a:buClr>
              <a:buSzPct val="100000"/>
              <a:buChar char="•"/>
            </a:pPr>
            <a:r>
              <a:rPr lang="en-US"/>
              <a:t>};</a:t>
            </a:r>
            <a:endParaRPr/>
          </a:p>
        </p:txBody>
      </p:sp>
      <p:sp>
        <p:nvSpPr>
          <p:cNvPr id="118" name="Google Shape;118;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90000"/>
              </a:lnSpc>
              <a:spcBef>
                <a:spcPts val="0"/>
              </a:spcBef>
              <a:spcAft>
                <a:spcPts val="0"/>
              </a:spcAft>
              <a:buClr>
                <a:schemeClr val="dk1"/>
              </a:buClr>
              <a:buSzPct val="100000"/>
              <a:buChar char="•"/>
            </a:pPr>
            <a:r>
              <a:rPr lang="en-US"/>
              <a:t>class Rectangle : public Shape {</a:t>
            </a:r>
            <a:endParaRPr/>
          </a:p>
          <a:p>
            <a:pPr indent="-228600" lvl="0" marL="228600" rtl="0" algn="l">
              <a:lnSpc>
                <a:spcPct val="90000"/>
              </a:lnSpc>
              <a:spcBef>
                <a:spcPts val="1000"/>
              </a:spcBef>
              <a:spcAft>
                <a:spcPts val="0"/>
              </a:spcAft>
              <a:buClr>
                <a:schemeClr val="dk1"/>
              </a:buClr>
              <a:buSzPct val="100000"/>
              <a:buChar char="•"/>
            </a:pPr>
            <a:r>
              <a:rPr lang="en-US"/>
              <a:t>public:</a:t>
            </a:r>
            <a:endParaRPr/>
          </a:p>
          <a:p>
            <a:pPr indent="-228600" lvl="0" marL="228600" rtl="0" algn="l">
              <a:lnSpc>
                <a:spcPct val="90000"/>
              </a:lnSpc>
              <a:spcBef>
                <a:spcPts val="1000"/>
              </a:spcBef>
              <a:spcAft>
                <a:spcPts val="0"/>
              </a:spcAft>
              <a:buClr>
                <a:schemeClr val="dk1"/>
              </a:buClr>
              <a:buSzPct val="100000"/>
              <a:buChar char="•"/>
            </a:pPr>
            <a:r>
              <a:rPr lang="en-US"/>
              <a:t>    void draw() override {</a:t>
            </a:r>
            <a:endParaRPr/>
          </a:p>
          <a:p>
            <a:pPr indent="-228600" lvl="0" marL="228600" rtl="0" algn="l">
              <a:lnSpc>
                <a:spcPct val="90000"/>
              </a:lnSpc>
              <a:spcBef>
                <a:spcPts val="1000"/>
              </a:spcBef>
              <a:spcAft>
                <a:spcPts val="0"/>
              </a:spcAft>
              <a:buClr>
                <a:schemeClr val="dk1"/>
              </a:buClr>
              <a:buSzPct val="100000"/>
              <a:buChar char="•"/>
            </a:pPr>
            <a:r>
              <a:rPr lang="en-US"/>
              <a:t>        std::cout &lt;&lt; "Drawing a rectangle" &lt;&lt; std::endl;</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double getArea() override {</a:t>
            </a:r>
            <a:endParaRPr/>
          </a:p>
          <a:p>
            <a:pPr indent="-228600" lvl="0" marL="228600" rtl="0" algn="l">
              <a:lnSpc>
                <a:spcPct val="90000"/>
              </a:lnSpc>
              <a:spcBef>
                <a:spcPts val="1000"/>
              </a:spcBef>
              <a:spcAft>
                <a:spcPts val="0"/>
              </a:spcAft>
              <a:buClr>
                <a:schemeClr val="dk1"/>
              </a:buClr>
              <a:buSzPct val="100000"/>
              <a:buChar char="•"/>
            </a:pPr>
            <a:r>
              <a:rPr lang="en-US"/>
              <a:t>        // Calculate area based on width and height</a:t>
            </a:r>
            <a:endParaRPr/>
          </a:p>
          <a:p>
            <a:pPr indent="-228600" lvl="0" marL="228600" rtl="0" algn="l">
              <a:lnSpc>
                <a:spcPct val="90000"/>
              </a:lnSpc>
              <a:spcBef>
                <a:spcPts val="1000"/>
              </a:spcBef>
              <a:spcAft>
                <a:spcPts val="0"/>
              </a:spcAft>
              <a:buClr>
                <a:schemeClr val="dk1"/>
              </a:buClr>
              <a:buSzPct val="100000"/>
              <a:buChar char="•"/>
            </a:pPr>
            <a:r>
              <a:rPr lang="en-US"/>
              <a:t>        return width * height;</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private:</a:t>
            </a:r>
            <a:endParaRPr/>
          </a:p>
          <a:p>
            <a:pPr indent="-228600" lvl="0" marL="228600" rtl="0" algn="l">
              <a:lnSpc>
                <a:spcPct val="90000"/>
              </a:lnSpc>
              <a:spcBef>
                <a:spcPts val="1000"/>
              </a:spcBef>
              <a:spcAft>
                <a:spcPts val="0"/>
              </a:spcAft>
              <a:buClr>
                <a:schemeClr val="dk1"/>
              </a:buClr>
              <a:buSzPct val="100000"/>
              <a:buChar char="•"/>
            </a:pPr>
            <a:r>
              <a:rPr lang="en-US"/>
              <a:t>    double width, height;</a:t>
            </a:r>
            <a:endParaRPr/>
          </a:p>
          <a:p>
            <a:pPr indent="-228600" lvl="0" marL="228600" rtl="0" algn="l">
              <a:lnSpc>
                <a:spcPct val="90000"/>
              </a:lnSpc>
              <a:spcBef>
                <a:spcPts val="1000"/>
              </a:spcBef>
              <a:spcAft>
                <a:spcPts val="0"/>
              </a:spcAft>
              <a:buClr>
                <a:schemeClr val="dk1"/>
              </a:buClr>
              <a:buSzPct val="100000"/>
              <a:buChar char="•"/>
            </a:pPr>
            <a:r>
              <a:rPr lang="en-U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Polymorphism and Abstract Classes</a:t>
            </a:r>
            <a:endParaRPr/>
          </a:p>
        </p:txBody>
      </p:sp>
      <p:sp>
        <p:nvSpPr>
          <p:cNvPr id="124" name="Google Shape;12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Abstract Classes and Interfaces</a:t>
            </a:r>
            <a:endParaRPr/>
          </a:p>
        </p:txBody>
      </p:sp>
      <p:sp>
        <p:nvSpPr>
          <p:cNvPr id="130" name="Google Shape;13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Some programming languages support Interfaces but not 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Best Practices and Design Considerations</a:t>
            </a:r>
            <a:endParaRPr/>
          </a:p>
        </p:txBody>
      </p:sp>
      <p:sp>
        <p:nvSpPr>
          <p:cNvPr id="136" name="Google Shape;13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Keep Abstract Classes Purely Abstract</a:t>
            </a:r>
            <a:endParaRPr/>
          </a:p>
          <a:p>
            <a:pPr indent="-228600" lvl="0" marL="228600" rtl="0" algn="l">
              <a:lnSpc>
                <a:spcPct val="90000"/>
              </a:lnSpc>
              <a:spcBef>
                <a:spcPts val="1000"/>
              </a:spcBef>
              <a:spcAft>
                <a:spcPts val="0"/>
              </a:spcAft>
              <a:buClr>
                <a:schemeClr val="dk1"/>
              </a:buClr>
              <a:buSzPts val="2800"/>
              <a:buChar char="•"/>
            </a:pPr>
            <a:r>
              <a:rPr lang="en-US"/>
              <a:t>Use Abstract Classes for Base Classes</a:t>
            </a:r>
            <a:endParaRPr/>
          </a:p>
          <a:p>
            <a:pPr indent="-228600" lvl="0" marL="228600" rtl="0" algn="l">
              <a:lnSpc>
                <a:spcPct val="90000"/>
              </a:lnSpc>
              <a:spcBef>
                <a:spcPts val="1000"/>
              </a:spcBef>
              <a:spcAft>
                <a:spcPts val="0"/>
              </a:spcAft>
              <a:buClr>
                <a:schemeClr val="dk1"/>
              </a:buClr>
              <a:buSzPts val="2800"/>
              <a:buChar char="•"/>
            </a:pPr>
            <a:r>
              <a:rPr lang="en-US"/>
              <a:t>Design for Inheritance</a:t>
            </a:r>
            <a:endParaRPr/>
          </a:p>
          <a:p>
            <a:pPr indent="-228600" lvl="0" marL="228600" rtl="0" algn="l">
              <a:lnSpc>
                <a:spcPct val="90000"/>
              </a:lnSpc>
              <a:spcBef>
                <a:spcPts val="1000"/>
              </a:spcBef>
              <a:spcAft>
                <a:spcPts val="0"/>
              </a:spcAft>
              <a:buClr>
                <a:schemeClr val="dk1"/>
              </a:buClr>
              <a:buSzPts val="2800"/>
              <a:buChar char="•"/>
            </a:pPr>
            <a:r>
              <a:rPr lang="en-US"/>
              <a:t>Avoid Unnecessary Complexity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