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Play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F8625E-DE97-4A3E-A933-068A2F132F6A}">
  <a:tblStyle styleId="{B3F8625E-DE97-4A3E-A933-068A2F132F6A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lay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and q still points to the same memory location (that may have same or different value)</a:t>
            </a:r>
            <a:endParaRPr/>
          </a:p>
        </p:txBody>
      </p:sp>
      <p:sp>
        <p:nvSpPr>
          <p:cNvPr id="325" name="Google Shape;3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and q🡪  don't point to a valid allocated memory.</a:t>
            </a:r>
            <a:endParaRPr/>
          </a:p>
        </p:txBody>
      </p:sp>
      <p:sp>
        <p:nvSpPr>
          <p:cNvPr id="355" name="Google Shape;35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:notes"/>
          <p:cNvSpPr/>
          <p:nvPr>
            <p:ph idx="2" type="sldImg"/>
          </p:nvPr>
        </p:nvSpPr>
        <p:spPr>
          <a:xfrm>
            <a:off x="381000" y="684213"/>
            <a:ext cx="6097588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24:notes"/>
          <p:cNvSpPr txBox="1"/>
          <p:nvPr>
            <p:ph idx="1" type="body"/>
          </p:nvPr>
        </p:nvSpPr>
        <p:spPr>
          <a:xfrm>
            <a:off x="685800" y="434498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5:notes"/>
          <p:cNvSpPr/>
          <p:nvPr>
            <p:ph idx="2" type="sldImg"/>
          </p:nvPr>
        </p:nvSpPr>
        <p:spPr>
          <a:xfrm>
            <a:off x="381000" y="684213"/>
            <a:ext cx="6097588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5:notes"/>
          <p:cNvSpPr txBox="1"/>
          <p:nvPr>
            <p:ph idx="1" type="body"/>
          </p:nvPr>
        </p:nvSpPr>
        <p:spPr>
          <a:xfrm>
            <a:off x="685800" y="434498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main(){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 *p= new int[5];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for(int i =0; i&lt;5;i++)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cin&gt;&gt;*(p+i);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for(int i =0; i&lt;5;i++)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cout&lt;&lt;"  "&lt;&lt;p[i];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0;}</a:t>
            </a:r>
            <a:endParaRPr/>
          </a:p>
        </p:txBody>
      </p:sp>
      <p:sp>
        <p:nvSpPr>
          <p:cNvPr id="935" name="Google Shape;93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bracket operator is implemented by computing the address of the ith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= A = address of A[0] address of element i = base + offset = base + i * sizeof(T) A[i] = reference to element at this address Pointer must know its type to compute addresses using sizeof(T)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carefully the distinction between A and A[0]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using a single pointer: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*pp 🡪 start of array of pointers</a:t>
            </a:r>
            <a:endParaRPr/>
          </a:p>
        </p:txBody>
      </p:sp>
      <p:sp>
        <p:nvSpPr>
          <p:cNvPr id="962" name="Google Shape;962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int* p1;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int v1=99;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p1 = </a:t>
            </a:r>
            <a:r>
              <a:rPr b="1" lang="en-US">
                <a:solidFill>
                  <a:schemeClr val="hlink"/>
                </a:solidFill>
              </a:rPr>
              <a:t>&amp;</a:t>
            </a:r>
            <a:r>
              <a:rPr b="1" lang="en-US"/>
              <a:t>v1;</a:t>
            </a:r>
            <a:endParaRPr b="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Now </a:t>
            </a:r>
            <a:r>
              <a:rPr b="1" lang="en-US" sz="3000">
                <a:solidFill>
                  <a:srgbClr val="2F1BC7"/>
                </a:solidFill>
              </a:rPr>
              <a:t>p1</a:t>
            </a:r>
            <a:r>
              <a:rPr lang="en-US" sz="3000"/>
              <a:t> points to the </a:t>
            </a:r>
            <a:r>
              <a:rPr lang="en-US" sz="3000">
                <a:solidFill>
                  <a:srgbClr val="2F1BC7"/>
                </a:solidFill>
              </a:rPr>
              <a:t>memory location,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where </a:t>
            </a:r>
            <a:r>
              <a:rPr lang="en-US" sz="3000">
                <a:solidFill>
                  <a:srgbClr val="2F1BC7"/>
                </a:solidFill>
              </a:rPr>
              <a:t>v1</a:t>
            </a:r>
            <a:r>
              <a:rPr lang="en-US" sz="3000"/>
              <a:t> is stored.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- </a:t>
            </a:r>
            <a:r>
              <a:rPr lang="en-US" sz="3000">
                <a:solidFill>
                  <a:srgbClr val="2F1BC7"/>
                </a:solidFill>
              </a:rPr>
              <a:t>v1</a:t>
            </a:r>
            <a:r>
              <a:rPr lang="en-US" sz="3000"/>
              <a:t> is an integer variable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- </a:t>
            </a:r>
            <a:r>
              <a:rPr lang="en-US" sz="3000">
                <a:solidFill>
                  <a:srgbClr val="2F1BC7"/>
                </a:solidFill>
              </a:rPr>
              <a:t>P1</a:t>
            </a:r>
            <a:r>
              <a:rPr lang="en-US" sz="3000"/>
              <a:t> is a integer pointer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14600" y="0"/>
            <a:ext cx="81534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Play"/>
              <a:buNone/>
            </a:pPr>
            <a:r>
              <a:rPr b="1" lang="en-US" sz="5400">
                <a:solidFill>
                  <a:srgbClr val="C00000"/>
                </a:solidFill>
              </a:rPr>
              <a:t>Example</a:t>
            </a:r>
            <a:endParaRPr b="1" sz="4800">
              <a:solidFill>
                <a:srgbClr val="C00000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676400" y="1133476"/>
            <a:ext cx="8991600" cy="564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int *p;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p = new int;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678180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193" name="Google Shape;193;p22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>
            <a:off x="8915400" y="2438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201" name="Google Shape;201;p22"/>
          <p:cNvCxnSpPr/>
          <p:nvPr/>
        </p:nvCxnSpPr>
        <p:spPr>
          <a:xfrm>
            <a:off x="9296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8915400" y="62484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>
            <a:off x="8458200" y="5562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/>
          <p:nvPr/>
        </p:nvCxnSpPr>
        <p:spPr>
          <a:xfrm rot="10800000">
            <a:off x="9296400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/>
        </p:nvSpPr>
        <p:spPr>
          <a:xfrm>
            <a:off x="92202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533053" y="933848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2514600" y="0"/>
            <a:ext cx="8153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Example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216" name="Google Shape;216;p23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219" name="Google Shape;219;p23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3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222" name="Google Shape;222;p23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3" name="Google Shape;223;p23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224" name="Google Shape;224;p23"/>
          <p:cNvCxnSpPr/>
          <p:nvPr/>
        </p:nvCxnSpPr>
        <p:spPr>
          <a:xfrm>
            <a:off x="9296400" y="4724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3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8458200" y="5562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3"/>
          <p:cNvCxnSpPr/>
          <p:nvPr/>
        </p:nvCxnSpPr>
        <p:spPr>
          <a:xfrm rot="10800000">
            <a:off x="9296400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3"/>
          <p:cNvCxnSpPr/>
          <p:nvPr/>
        </p:nvCxnSpPr>
        <p:spPr>
          <a:xfrm>
            <a:off x="8458200" y="4724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3"/>
          <p:cNvSpPr txBox="1"/>
          <p:nvPr/>
        </p:nvSpPr>
        <p:spPr>
          <a:xfrm>
            <a:off x="8843521" y="4419599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#@%*&amp;</a:t>
            </a:r>
            <a:endParaRPr/>
          </a:p>
        </p:txBody>
      </p:sp>
      <p:cxnSp>
        <p:nvCxnSpPr>
          <p:cNvPr id="230" name="Google Shape;230;p23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" name="Google Shape;231;p23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25400">
            <a:solidFill>
              <a:srgbClr val="B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600200" y="930276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p = new int;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2514600" y="0"/>
            <a:ext cx="8153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Example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243" name="Google Shape;243;p24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249" name="Google Shape;249;p24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0" name="Google Shape;250;p24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251" name="Google Shape;251;p24"/>
          <p:cNvCxnSpPr/>
          <p:nvPr/>
        </p:nvCxnSpPr>
        <p:spPr>
          <a:xfrm>
            <a:off x="9296400" y="4724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4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253" name="Google Shape;253;p24"/>
          <p:cNvCxnSpPr/>
          <p:nvPr/>
        </p:nvCxnSpPr>
        <p:spPr>
          <a:xfrm>
            <a:off x="8458200" y="5562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 rot="10800000">
            <a:off x="9296400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8458200" y="4724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4"/>
          <p:cNvSpPr txBox="1"/>
          <p:nvPr/>
        </p:nvSpPr>
        <p:spPr>
          <a:xfrm>
            <a:off x="8839200" y="4419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99</a:t>
            </a:r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8" name="Google Shape;258;p24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532299" y="92847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 = new int;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*p = 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2514600" y="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800"/>
              <a:buFont typeface="Play"/>
              <a:buNone/>
            </a:pPr>
            <a:r>
              <a:rPr b="1" lang="en-US" sz="4800">
                <a:solidFill>
                  <a:srgbClr val="B80000"/>
                </a:solidFill>
              </a:rPr>
              <a:t>Aliasing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1828800" y="1189038"/>
            <a:ext cx="8686801" cy="55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int *p, *q;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p = new int;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*p = 99;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q = 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5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274" name="Google Shape;274;p25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5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5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277" name="Google Shape;277;p25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" name="Google Shape;278;p25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279" name="Google Shape;279;p25"/>
          <p:cNvCxnSpPr/>
          <p:nvPr/>
        </p:nvCxnSpPr>
        <p:spPr>
          <a:xfrm>
            <a:off x="9296400" y="4724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5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281" name="Google Shape;281;p25"/>
          <p:cNvCxnSpPr/>
          <p:nvPr/>
        </p:nvCxnSpPr>
        <p:spPr>
          <a:xfrm>
            <a:off x="8458200" y="5334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5"/>
          <p:cNvCxnSpPr/>
          <p:nvPr/>
        </p:nvCxnSpPr>
        <p:spPr>
          <a:xfrm rot="10800000">
            <a:off x="9296400" y="5105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5"/>
          <p:cNvCxnSpPr/>
          <p:nvPr/>
        </p:nvCxnSpPr>
        <p:spPr>
          <a:xfrm>
            <a:off x="8458200" y="4724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8991600" y="44196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/>
          </a:p>
        </p:txBody>
      </p:sp>
      <p:cxnSp>
        <p:nvCxnSpPr>
          <p:cNvPr id="285" name="Google Shape;285;p25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6" name="Google Shape;286;p25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19050">
            <a:solidFill>
              <a:srgbClr val="B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5"/>
          <p:cNvCxnSpPr/>
          <p:nvPr/>
        </p:nvCxnSpPr>
        <p:spPr>
          <a:xfrm>
            <a:off x="8458200" y="563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9" name="Google Shape;289;p25"/>
          <p:cNvSpPr txBox="1"/>
          <p:nvPr/>
        </p:nvSpPr>
        <p:spPr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0210800" y="4572000"/>
            <a:ext cx="304800" cy="914400"/>
          </a:xfrm>
          <a:custGeom>
            <a:rect b="b" l="l" r="r" t="t"/>
            <a:pathLst>
              <a:path extrusionOk="0"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cap="flat" cmpd="sng" w="25400">
            <a:solidFill>
              <a:srgbClr val="2C14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1568513" y="92964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2514600" y="0"/>
            <a:ext cx="8153400" cy="914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Aliasing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1828800" y="1143000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int *p, *q;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p = new int;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*p = 99;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q = 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*q = 88;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301" name="Google Shape;301;p26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6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304" name="Google Shape;304;p26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6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307" name="Google Shape;307;p26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8" name="Google Shape;308;p26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309" name="Google Shape;309;p26"/>
          <p:cNvCxnSpPr/>
          <p:nvPr/>
        </p:nvCxnSpPr>
        <p:spPr>
          <a:xfrm>
            <a:off x="9296400" y="4724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6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311" name="Google Shape;311;p26"/>
          <p:cNvCxnSpPr/>
          <p:nvPr/>
        </p:nvCxnSpPr>
        <p:spPr>
          <a:xfrm>
            <a:off x="8458200" y="5334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6"/>
          <p:cNvCxnSpPr/>
          <p:nvPr/>
        </p:nvCxnSpPr>
        <p:spPr>
          <a:xfrm rot="10800000">
            <a:off x="9296400" y="5105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6"/>
          <p:cNvCxnSpPr/>
          <p:nvPr/>
        </p:nvCxnSpPr>
        <p:spPr>
          <a:xfrm>
            <a:off x="8458200" y="4724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6"/>
          <p:cNvSpPr txBox="1"/>
          <p:nvPr/>
        </p:nvSpPr>
        <p:spPr>
          <a:xfrm>
            <a:off x="8991600" y="44196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88</a:t>
            </a:r>
            <a:endParaRPr/>
          </a:p>
        </p:txBody>
      </p:sp>
      <p:cxnSp>
        <p:nvCxnSpPr>
          <p:cNvPr id="315" name="Google Shape;315;p26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6" name="Google Shape;316;p26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25400">
            <a:solidFill>
              <a:srgbClr val="B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6"/>
          <p:cNvCxnSpPr/>
          <p:nvPr/>
        </p:nvCxnSpPr>
        <p:spPr>
          <a:xfrm>
            <a:off x="8458200" y="563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9" name="Google Shape;319;p26"/>
          <p:cNvSpPr txBox="1"/>
          <p:nvPr/>
        </p:nvSpPr>
        <p:spPr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0210800" y="4572000"/>
            <a:ext cx="304800" cy="914400"/>
          </a:xfrm>
          <a:custGeom>
            <a:rect b="b" l="l" r="r" t="t"/>
            <a:pathLst>
              <a:path extrusionOk="0"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cap="flat" cmpd="sng" w="25400">
            <a:solidFill>
              <a:srgbClr val="2C14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1562100" y="929960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2514600" y="1"/>
            <a:ext cx="8153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800"/>
              <a:buFont typeface="Play"/>
              <a:buNone/>
            </a:pPr>
            <a:r>
              <a:rPr b="1" lang="en-US" sz="4800">
                <a:solidFill>
                  <a:srgbClr val="B80000"/>
                </a:solidFill>
              </a:rPr>
              <a:t>Aliasing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1752600" y="11430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int *p, *q;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p = new int;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*p = 99;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q = 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*q = 88;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delete q;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332" name="Google Shape;332;p27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7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335" name="Google Shape;335;p27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7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339" name="Google Shape;339;p27"/>
          <p:cNvCxnSpPr/>
          <p:nvPr/>
        </p:nvCxnSpPr>
        <p:spPr>
          <a:xfrm>
            <a:off x="9296400" y="4419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7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341" name="Google Shape;341;p27"/>
          <p:cNvCxnSpPr/>
          <p:nvPr/>
        </p:nvCxnSpPr>
        <p:spPr>
          <a:xfrm>
            <a:off x="8458200" y="5334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7"/>
          <p:cNvCxnSpPr/>
          <p:nvPr/>
        </p:nvCxnSpPr>
        <p:spPr>
          <a:xfrm rot="10800000">
            <a:off x="9296400" y="5105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7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7"/>
          <p:cNvSpPr txBox="1"/>
          <p:nvPr/>
        </p:nvSpPr>
        <p:spPr>
          <a:xfrm>
            <a:off x="8890000" y="440271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$%#^&amp;</a:t>
            </a:r>
            <a:endParaRPr/>
          </a:p>
        </p:txBody>
      </p:sp>
      <p:cxnSp>
        <p:nvCxnSpPr>
          <p:cNvPr id="345" name="Google Shape;345;p27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6" name="Google Shape;346;p27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25400">
            <a:solidFill>
              <a:srgbClr val="B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27"/>
          <p:cNvCxnSpPr/>
          <p:nvPr/>
        </p:nvCxnSpPr>
        <p:spPr>
          <a:xfrm>
            <a:off x="8458200" y="563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9" name="Google Shape;349;p27"/>
          <p:cNvSpPr txBox="1"/>
          <p:nvPr/>
        </p:nvSpPr>
        <p:spPr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10210800" y="4572000"/>
            <a:ext cx="304800" cy="914400"/>
          </a:xfrm>
          <a:custGeom>
            <a:rect b="b" l="l" r="r" t="t"/>
            <a:pathLst>
              <a:path extrusionOk="0"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cap="flat" cmpd="sng" w="28575">
            <a:solidFill>
              <a:srgbClr val="2C14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1562100" y="92964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2514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Dangling Pointers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1676400" y="1143000"/>
            <a:ext cx="8991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int *p, *q;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 = new int;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*p = 99;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q = 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*q = 88;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delete q;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	*p = 77;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362" name="Google Shape;362;p28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8"/>
          <p:cNvSpPr txBox="1"/>
          <p:nvPr/>
        </p:nvSpPr>
        <p:spPr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365" name="Google Shape;365;p28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8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8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369" name="Google Shape;369;p28"/>
          <p:cNvCxnSpPr/>
          <p:nvPr/>
        </p:nvCxnSpPr>
        <p:spPr>
          <a:xfrm>
            <a:off x="9296400" y="4419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8"/>
          <p:cNvSpPr txBox="1"/>
          <p:nvPr/>
        </p:nvSpPr>
        <p:spPr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371" name="Google Shape;371;p28"/>
          <p:cNvCxnSpPr/>
          <p:nvPr/>
        </p:nvCxnSpPr>
        <p:spPr>
          <a:xfrm>
            <a:off x="8458200" y="5334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8"/>
          <p:cNvCxnSpPr/>
          <p:nvPr/>
        </p:nvCxnSpPr>
        <p:spPr>
          <a:xfrm rot="10800000">
            <a:off x="9296400" y="5105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8"/>
          <p:cNvSpPr txBox="1"/>
          <p:nvPr/>
        </p:nvSpPr>
        <p:spPr>
          <a:xfrm>
            <a:off x="8991600" y="4419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$%#^&amp;</a:t>
            </a:r>
            <a:endParaRPr/>
          </a:p>
        </p:txBody>
      </p:sp>
      <p:cxnSp>
        <p:nvCxnSpPr>
          <p:cNvPr id="375" name="Google Shape;375;p28"/>
          <p:cNvCxnSpPr/>
          <p:nvPr/>
        </p:nvCxnSpPr>
        <p:spPr>
          <a:xfrm>
            <a:off x="8458200" y="5867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6" name="Google Shape;376;p28"/>
          <p:cNvSpPr txBox="1"/>
          <p:nvPr/>
        </p:nvSpPr>
        <p:spPr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8026400" y="4572000"/>
            <a:ext cx="431800" cy="1143000"/>
          </a:xfrm>
          <a:custGeom>
            <a:rect b="b" l="l" r="r" t="t"/>
            <a:pathLst>
              <a:path extrusionOk="0" h="720" w="272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28"/>
          <p:cNvCxnSpPr/>
          <p:nvPr/>
        </p:nvCxnSpPr>
        <p:spPr>
          <a:xfrm>
            <a:off x="8458200" y="563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9" name="Google Shape;379;p28"/>
          <p:cNvSpPr txBox="1"/>
          <p:nvPr/>
        </p:nvSpPr>
        <p:spPr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10210800" y="4572000"/>
            <a:ext cx="304800" cy="914400"/>
          </a:xfrm>
          <a:custGeom>
            <a:rect b="b" l="l" r="r" t="t"/>
            <a:pathLst>
              <a:path extrusionOk="0" h="576" w="192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4147988" y="2723561"/>
            <a:ext cx="41985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dangling pointers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2514600" y="1"/>
            <a:ext cx="815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Dangling Pointers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524000" y="1143000"/>
            <a:ext cx="8991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The </a:t>
            </a:r>
            <a:r>
              <a:rPr b="1" lang="en-US" sz="3000">
                <a:solidFill>
                  <a:srgbClr val="B80000"/>
                </a:solidFill>
              </a:rPr>
              <a:t>delete operator </a:t>
            </a:r>
            <a:r>
              <a:rPr b="1" lang="en-US" sz="3000">
                <a:solidFill>
                  <a:srgbClr val="2C14DE"/>
                </a:solidFill>
              </a:rPr>
              <a:t>does not delete the pointer</a:t>
            </a:r>
            <a:r>
              <a:rPr lang="en-US" sz="3000"/>
              <a:t>, it takes the </a:t>
            </a:r>
            <a:r>
              <a:rPr b="1" lang="en-US" sz="3000">
                <a:solidFill>
                  <a:srgbClr val="2C14DE"/>
                </a:solidFill>
              </a:rPr>
              <a:t>memory being pointed </a:t>
            </a:r>
            <a:r>
              <a:rPr lang="en-US" sz="3000"/>
              <a:t>to and </a:t>
            </a:r>
            <a:r>
              <a:rPr b="1" lang="en-US" sz="3000">
                <a:solidFill>
                  <a:srgbClr val="2C14DE"/>
                </a:solidFill>
              </a:rPr>
              <a:t>returns</a:t>
            </a:r>
            <a:r>
              <a:rPr lang="en-US" sz="3000"/>
              <a:t> it </a:t>
            </a:r>
            <a:r>
              <a:rPr b="1" lang="en-US" sz="3000">
                <a:solidFill>
                  <a:srgbClr val="2C14DE"/>
                </a:solidFill>
              </a:rPr>
              <a:t>to the heap</a:t>
            </a:r>
            <a:endParaRPr/>
          </a:p>
          <a:p>
            <a:pPr indent="-381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It </a:t>
            </a:r>
            <a:r>
              <a:rPr b="1" lang="en-US" sz="3000"/>
              <a:t>does not even change the contents </a:t>
            </a:r>
            <a:r>
              <a:rPr lang="en-US" sz="3000"/>
              <a:t>of the </a:t>
            </a:r>
            <a:r>
              <a:rPr b="1" lang="en-US" sz="3000"/>
              <a:t>pointer</a:t>
            </a:r>
            <a:endParaRPr/>
          </a:p>
          <a:p>
            <a:pPr indent="-381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Since the memory </a:t>
            </a:r>
            <a:r>
              <a:rPr b="1" lang="en-US" sz="3000">
                <a:solidFill>
                  <a:srgbClr val="2C14DE"/>
                </a:solidFill>
              </a:rPr>
              <a:t>being pointed to is no longer available</a:t>
            </a:r>
            <a:r>
              <a:rPr lang="en-US" sz="3000"/>
              <a:t> (and </a:t>
            </a:r>
            <a:r>
              <a:rPr b="1" lang="en-US" sz="3000"/>
              <a:t>may even be given to another application</a:t>
            </a:r>
            <a:r>
              <a:rPr lang="en-US" sz="3000"/>
              <a:t>), such a </a:t>
            </a:r>
            <a:r>
              <a:rPr b="1" lang="en-US" sz="3000">
                <a:solidFill>
                  <a:srgbClr val="2C14DE"/>
                </a:solidFill>
              </a:rPr>
              <a:t>pointer is said to be dangling</a:t>
            </a:r>
            <a:endParaRPr b="1" sz="3000">
              <a:solidFill>
                <a:srgbClr val="2C14DE"/>
              </a:solidFill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2514600" y="0"/>
            <a:ext cx="8153400" cy="89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Avoiding a Dangling Pointer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For Variables: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delete v1;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v1 = NULL;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For Arrays: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delete[ ] arr;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arr = NULL;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2514600" y="0"/>
            <a:ext cx="8153400" cy="89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Returning Memory to the Heap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Remember: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Return </a:t>
            </a:r>
            <a:r>
              <a:rPr b="1" lang="en-US">
                <a:solidFill>
                  <a:srgbClr val="2C14DE"/>
                </a:solidFill>
              </a:rPr>
              <a:t>memory to the heap before </a:t>
            </a:r>
            <a:r>
              <a:rPr b="1" i="1" lang="en-US"/>
              <a:t>undangling</a:t>
            </a:r>
            <a:r>
              <a:rPr b="1" lang="en-US"/>
              <a:t> the pointer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What's Wrong with the Following: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400"/>
              <a:buNone/>
            </a:pP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 ptr = NULL;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400"/>
              <a:buNone/>
            </a:pPr>
            <a:r>
              <a:rPr b="1" lang="en-US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 delete ptr;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438400" y="1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Introduction to Pointers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606060" y="948396"/>
            <a:ext cx="9019736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</a:t>
            </a:r>
            <a:r>
              <a:rPr b="1" lang="en-US">
                <a:solidFill>
                  <a:srgbClr val="2F1BC7"/>
                </a:solidFill>
              </a:rPr>
              <a:t>declare</a:t>
            </a:r>
            <a:r>
              <a:rPr lang="en-US"/>
              <a:t> a </a:t>
            </a:r>
            <a:r>
              <a:rPr b="1" lang="en-US">
                <a:solidFill>
                  <a:srgbClr val="2F1BC7"/>
                </a:solidFill>
              </a:rPr>
              <a:t>variable</a:t>
            </a:r>
            <a:r>
              <a:rPr lang="en-US">
                <a:solidFill>
                  <a:srgbClr val="2F1BC7"/>
                </a:solidFill>
              </a:rPr>
              <a:t>,</a:t>
            </a:r>
            <a:r>
              <a:rPr lang="en-US"/>
              <a:t> some </a:t>
            </a:r>
            <a:r>
              <a:rPr b="1" lang="en-US">
                <a:solidFill>
                  <a:srgbClr val="2F1BC7"/>
                </a:solidFill>
              </a:rPr>
              <a:t>memory</a:t>
            </a:r>
            <a:r>
              <a:rPr lang="en-US"/>
              <a:t> is </a:t>
            </a:r>
            <a:r>
              <a:rPr b="1" lang="en-US">
                <a:solidFill>
                  <a:srgbClr val="2F1BC7"/>
                </a:solidFill>
              </a:rPr>
              <a:t>allocated</a:t>
            </a:r>
            <a:r>
              <a:rPr lang="en-US"/>
              <a:t> for it.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Thus, we have </a:t>
            </a:r>
            <a:r>
              <a:rPr b="1" lang="en-US">
                <a:solidFill>
                  <a:srgbClr val="2F1BC7"/>
                </a:solidFill>
              </a:rPr>
              <a:t>two properties</a:t>
            </a:r>
            <a:r>
              <a:rPr b="1" lang="en-US"/>
              <a:t> </a:t>
            </a:r>
            <a:r>
              <a:rPr lang="en-US"/>
              <a:t>for any </a:t>
            </a:r>
            <a:r>
              <a:rPr b="1" lang="en-US">
                <a:solidFill>
                  <a:srgbClr val="2F1BC7"/>
                </a:solidFill>
              </a:rPr>
              <a:t>variable</a:t>
            </a:r>
            <a:r>
              <a:rPr lang="en-US"/>
              <a:t>: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AutoNum type="arabicPeriod"/>
            </a:pPr>
            <a:r>
              <a:rPr lang="en-US" sz="3200"/>
              <a:t>Its </a:t>
            </a:r>
            <a:r>
              <a:rPr b="1" lang="en-US" sz="3200">
                <a:solidFill>
                  <a:srgbClr val="FF0000"/>
                </a:solidFill>
              </a:rPr>
              <a:t>Address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AutoNum type="arabicPeriod"/>
            </a:pPr>
            <a:r>
              <a:rPr lang="en-US" sz="3200"/>
              <a:t>and its </a:t>
            </a:r>
            <a:r>
              <a:rPr b="1" lang="en-US" sz="3200">
                <a:solidFill>
                  <a:srgbClr val="FF0000"/>
                </a:solidFill>
              </a:rPr>
              <a:t>Data value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E.g.,     char ch = ‘A’;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7315200" y="5410200"/>
            <a:ext cx="2438400" cy="914400"/>
            <a:chOff x="5257800" y="5105400"/>
            <a:chExt cx="2438400" cy="914400"/>
          </a:xfrm>
        </p:grpSpPr>
        <p:sp>
          <p:nvSpPr>
            <p:cNvPr id="98" name="Google Shape;98;p14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rgbClr val="F2CDED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65</a:t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257800" y="5562600"/>
              <a:ext cx="76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311</a:t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477000" y="5105400"/>
              <a:ext cx="5100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</a:t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9067801" y="4495800"/>
            <a:ext cx="1385775" cy="1524000"/>
            <a:chOff x="7467600" y="4419600"/>
            <a:chExt cx="1385775" cy="1524000"/>
          </a:xfrm>
        </p:grpSpPr>
        <p:cxnSp>
          <p:nvCxnSpPr>
            <p:cNvPr id="102" name="Google Shape;102;p14"/>
            <p:cNvCxnSpPr/>
            <p:nvPr/>
          </p:nvCxnSpPr>
          <p:spPr>
            <a:xfrm rot="5400000">
              <a:off x="7353300" y="4914900"/>
              <a:ext cx="1143000" cy="91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03" name="Google Shape;103;p14"/>
            <p:cNvSpPr txBox="1"/>
            <p:nvPr/>
          </p:nvSpPr>
          <p:spPr>
            <a:xfrm>
              <a:off x="8077200" y="4419600"/>
              <a:ext cx="776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6553201" y="4572000"/>
            <a:ext cx="1925527" cy="1371600"/>
            <a:chOff x="5029200" y="4572000"/>
            <a:chExt cx="1925527" cy="1371600"/>
          </a:xfrm>
        </p:grpSpPr>
        <p:cxnSp>
          <p:nvCxnSpPr>
            <p:cNvPr id="105" name="Google Shape;105;p14"/>
            <p:cNvCxnSpPr/>
            <p:nvPr/>
          </p:nvCxnSpPr>
          <p:spPr>
            <a:xfrm flipH="1" rot="-5400000">
              <a:off x="5448300" y="5372100"/>
              <a:ext cx="990600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06" name="Google Shape;106;p14"/>
            <p:cNvSpPr txBox="1"/>
            <p:nvPr/>
          </p:nvSpPr>
          <p:spPr>
            <a:xfrm>
              <a:off x="5029200" y="4572000"/>
              <a:ext cx="19255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Memory Address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2514600" y="1"/>
            <a:ext cx="8153400" cy="111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Play"/>
              <a:buNone/>
            </a:pPr>
            <a:r>
              <a:rPr b="1" lang="en-US" sz="4800">
                <a:solidFill>
                  <a:srgbClr val="C00000"/>
                </a:solidFill>
              </a:rPr>
              <a:t>Memory Leaking</a:t>
            </a:r>
            <a:endParaRPr/>
          </a:p>
        </p:txBody>
      </p:sp>
      <p:sp>
        <p:nvSpPr>
          <p:cNvPr id="409" name="Google Shape;409;p32"/>
          <p:cNvSpPr txBox="1"/>
          <p:nvPr>
            <p:ph idx="1" type="body"/>
          </p:nvPr>
        </p:nvSpPr>
        <p:spPr>
          <a:xfrm>
            <a:off x="1752600" y="1295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int *p;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p = new int;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// make the above space unreachable; How?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p = new int;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chemeClr val="fol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  // even worse…; WHY?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000"/>
              <a:buNone/>
            </a:pPr>
            <a:r>
              <a:rPr b="1" lang="en-US" sz="20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  while (1)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000"/>
              <a:buNone/>
            </a:pPr>
            <a:r>
              <a:rPr b="1" lang="en-US" sz="20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     p = new int;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2514600" y="762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Memory Leaking</a:t>
            </a:r>
            <a:endParaRPr/>
          </a:p>
        </p:txBody>
      </p:sp>
      <p:sp>
        <p:nvSpPr>
          <p:cNvPr id="416" name="Google Shape;416;p33"/>
          <p:cNvSpPr txBox="1"/>
          <p:nvPr>
            <p:ph idx="1" type="body"/>
          </p:nvPr>
        </p:nvSpPr>
        <p:spPr>
          <a:xfrm>
            <a:off x="1828800" y="1219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void f ( 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int *p;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 = new int;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return;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int main ( 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f ( 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1514192" y="9144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Memory Leaks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23" name="Google Shape;4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</a:t>
            </a:r>
            <a:r>
              <a:rPr b="1" i="1" lang="en-US">
                <a:solidFill>
                  <a:srgbClr val="C00000"/>
                </a:solidFill>
              </a:rPr>
              <a:t>leaks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when it is </a:t>
            </a:r>
            <a:r>
              <a:rPr b="1" lang="en-US">
                <a:solidFill>
                  <a:srgbClr val="2C14DE"/>
                </a:solidFill>
              </a:rPr>
              <a:t>allocated from the heap </a:t>
            </a:r>
            <a:r>
              <a:rPr lang="en-US"/>
              <a:t>using the </a:t>
            </a:r>
            <a:r>
              <a:rPr b="1" lang="en-US">
                <a:solidFill>
                  <a:srgbClr val="2C14DE"/>
                </a:solidFill>
              </a:rPr>
              <a:t>new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lang="en-US"/>
              <a:t>operator but </a:t>
            </a:r>
            <a:r>
              <a:rPr b="1" lang="en-US">
                <a:solidFill>
                  <a:srgbClr val="2C14DE"/>
                </a:solidFill>
              </a:rPr>
              <a:t>not returned to the heap</a:t>
            </a:r>
            <a:r>
              <a:rPr lang="en-US"/>
              <a:t> using the </a:t>
            </a:r>
            <a:r>
              <a:rPr b="1" lang="en-US">
                <a:solidFill>
                  <a:srgbClr val="2C14DE"/>
                </a:solidFill>
              </a:rPr>
              <a:t>delete</a:t>
            </a:r>
            <a:r>
              <a:rPr lang="en-US">
                <a:solidFill>
                  <a:srgbClr val="2C14DE"/>
                </a:solidFill>
              </a:rPr>
              <a:t> </a:t>
            </a:r>
            <a:r>
              <a:rPr b="1" lang="en-US"/>
              <a:t>operator</a:t>
            </a:r>
            <a:endParaRPr b="1"/>
          </a:p>
        </p:txBody>
      </p:sp>
      <p:sp>
        <p:nvSpPr>
          <p:cNvPr id="424" name="Google Shape;424;p34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2438400" y="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Another Pointer Example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0" name="Google Shape;430;p35"/>
          <p:cNvSpPr txBox="1"/>
          <p:nvPr>
            <p:ph idx="1" type="body"/>
          </p:nvPr>
        </p:nvSpPr>
        <p:spPr>
          <a:xfrm>
            <a:off x="1684608" y="1018736"/>
            <a:ext cx="8748932" cy="3920196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 j = 2;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int* ptr;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ptr = &amp;i; </a:t>
            </a:r>
            <a:r>
              <a:rPr b="1" i="1" lang="en-US" sz="2600">
                <a:latin typeface="Courier New"/>
                <a:ea typeface="Courier New"/>
                <a:cs typeface="Courier New"/>
                <a:sym typeface="Courier New"/>
              </a:rPr>
              <a:t>// ptr points to location of i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*ptr = 3; </a:t>
            </a:r>
            <a:r>
              <a:rPr b="1" i="1" lang="en-US" sz="2600">
                <a:latin typeface="Courier New"/>
                <a:ea typeface="Courier New"/>
                <a:cs typeface="Courier New"/>
                <a:sym typeface="Courier New"/>
              </a:rPr>
              <a:t>// contents of i are updated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ptr = &amp;j; /</a:t>
            </a:r>
            <a:r>
              <a:rPr b="1" i="1" lang="en-US" sz="2600">
                <a:latin typeface="Courier New"/>
                <a:ea typeface="Courier New"/>
                <a:cs typeface="Courier New"/>
                <a:sym typeface="Courier New"/>
              </a:rPr>
              <a:t>/ ptr points to location of j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*ptr = 4; </a:t>
            </a:r>
            <a:r>
              <a:rPr b="1" i="1" lang="en-US" sz="2600">
                <a:latin typeface="Courier New"/>
                <a:ea typeface="Courier New"/>
                <a:cs typeface="Courier New"/>
                <a:sym typeface="Courier New"/>
              </a:rPr>
              <a:t>// contents of j are updated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cout &lt;&lt; i &lt;&lt; " " &lt;&lt; j &lt;&lt; endl;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Rectangle: Click to edit Master text styles&#10;Second level&#10;Third level&#10;Fourth level&#10;Fifth level" id="432" name="Google Shape;432;p35"/>
          <p:cNvSpPr txBox="1"/>
          <p:nvPr/>
        </p:nvSpPr>
        <p:spPr>
          <a:xfrm>
            <a:off x="1664680" y="5179252"/>
            <a:ext cx="8774720" cy="1450148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3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2286000" y="1"/>
            <a:ext cx="8382000" cy="9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Play"/>
              <a:buNone/>
            </a:pPr>
            <a:r>
              <a:rPr b="1" lang="en-US" sz="3600">
                <a:solidFill>
                  <a:srgbClr val="C00000"/>
                </a:solidFill>
              </a:rPr>
              <a:t>Relationship Between Pointers and Arrays</a:t>
            </a:r>
            <a:endParaRPr/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1548245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Arrays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C00000"/>
                </a:solidFill>
              </a:rPr>
              <a:t>pointers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are </a:t>
            </a:r>
            <a:r>
              <a:rPr b="1" lang="en-US">
                <a:solidFill>
                  <a:srgbClr val="008000"/>
                </a:solidFill>
              </a:rPr>
              <a:t>closely related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3200"/>
              <a:buChar char="•"/>
            </a:pPr>
            <a:r>
              <a:rPr b="1" lang="en-US" sz="3200">
                <a:solidFill>
                  <a:srgbClr val="2C14DE"/>
                </a:solidFill>
              </a:rPr>
              <a:t>Array name</a:t>
            </a:r>
            <a:r>
              <a:rPr lang="en-US" sz="3200"/>
              <a:t> is </a:t>
            </a:r>
            <a:r>
              <a:rPr b="1" lang="en-US" sz="3200"/>
              <a:t>like</a:t>
            </a:r>
            <a:r>
              <a:rPr lang="en-US" sz="3200"/>
              <a:t> </a:t>
            </a:r>
            <a:r>
              <a:rPr b="1" lang="en-US" sz="3200" u="sng">
                <a:solidFill>
                  <a:srgbClr val="2C14DE"/>
                </a:solidFill>
              </a:rPr>
              <a:t>constant pointer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/>
              <a:t>All </a:t>
            </a:r>
            <a:r>
              <a:rPr b="1" i="1" lang="en-US" sz="3200">
                <a:solidFill>
                  <a:srgbClr val="2C14DE"/>
                </a:solidFill>
              </a:rPr>
              <a:t>arrays elements </a:t>
            </a:r>
            <a:r>
              <a:rPr b="1" i="1" lang="en-US" sz="3200"/>
              <a:t>are placed in the </a:t>
            </a:r>
            <a:r>
              <a:rPr b="1" i="1" lang="en-US" sz="3200">
                <a:solidFill>
                  <a:srgbClr val="2C14DE"/>
                </a:solidFill>
              </a:rPr>
              <a:t>consecutive locations</a:t>
            </a:r>
            <a:r>
              <a:rPr lang="en-US" sz="3200"/>
              <a:t>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2800"/>
              <a:buChar char="•"/>
            </a:pPr>
            <a:r>
              <a:rPr b="1" lang="en-US" sz="2800">
                <a:solidFill>
                  <a:srgbClr val="008000"/>
                </a:solidFill>
              </a:rPr>
              <a:t>Example:-</a:t>
            </a:r>
            <a:r>
              <a:rPr b="1" lang="en-US" sz="2800">
                <a:solidFill>
                  <a:schemeClr val="accent2"/>
                </a:solidFill>
              </a:rPr>
              <a:t>  </a:t>
            </a:r>
            <a:r>
              <a:rPr b="1" lang="en-US" sz="2800">
                <a:solidFill>
                  <a:srgbClr val="B80000"/>
                </a:solidFill>
              </a:rPr>
              <a:t>int List [10]; </a:t>
            </a:r>
            <a:r>
              <a:rPr b="1" i="1" lang="en-US" sz="2800">
                <a:solidFill>
                  <a:srgbClr val="2C14DE"/>
                </a:solidFill>
              </a:rPr>
              <a:t>List is the start address of array</a:t>
            </a:r>
            <a:endParaRPr/>
          </a:p>
          <a:p>
            <a:pPr indent="-508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chemeClr val="accent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3200"/>
              <a:buChar char="•"/>
            </a:pPr>
            <a:r>
              <a:rPr b="1" lang="en-US" sz="3200">
                <a:solidFill>
                  <a:srgbClr val="2C14DE"/>
                </a:solidFill>
              </a:rPr>
              <a:t>Pointers can do array subscripting operations </a:t>
            </a:r>
            <a:r>
              <a:rPr lang="en-US" sz="3200"/>
              <a:t>We can access array elements using pointers.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Example:-   </a:t>
            </a:r>
            <a:r>
              <a:rPr b="1" lang="en-US" sz="2800">
                <a:solidFill>
                  <a:srgbClr val="B80000"/>
                </a:solidFill>
              </a:rPr>
              <a:t>int value = List [2]; </a:t>
            </a:r>
            <a:r>
              <a:rPr b="1" lang="en-US" sz="2800">
                <a:solidFill>
                  <a:srgbClr val="7F7F7F"/>
                </a:solidFill>
              </a:rPr>
              <a:t>//value assignment</a:t>
            </a:r>
            <a:endParaRPr/>
          </a:p>
          <a:p>
            <a:pPr indent="0" lvl="6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0000"/>
              </a:buClr>
              <a:buSzPts val="2800"/>
              <a:buNone/>
            </a:pPr>
            <a:r>
              <a:rPr b="1" lang="en-US" sz="2800">
                <a:solidFill>
                  <a:srgbClr val="B80000"/>
                </a:solidFill>
              </a:rPr>
              <a:t>  int* p = List; </a:t>
            </a:r>
            <a:r>
              <a:rPr b="1" lang="en-US" sz="2800">
                <a:solidFill>
                  <a:srgbClr val="7F7F7F"/>
                </a:solidFill>
              </a:rPr>
              <a:t>//address assignment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1524000" y="10391"/>
            <a:ext cx="9123218" cy="929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Play"/>
              <a:buNone/>
            </a:pPr>
            <a:r>
              <a:rPr b="1" lang="en-US" sz="3200">
                <a:solidFill>
                  <a:srgbClr val="B80000"/>
                </a:solidFill>
              </a:rPr>
              <a:t>Relationship Between Pointers and Arrays (Cont.)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1600200" y="1066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FF0000"/>
                </a:solidFill>
              </a:rPr>
              <a:t>Effect:-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008000"/>
                </a:solidFill>
              </a:rPr>
              <a:t>- </a:t>
            </a:r>
            <a:r>
              <a:rPr b="1" lang="en-US" sz="2500">
                <a:solidFill>
                  <a:srgbClr val="B80000"/>
                </a:solidFill>
              </a:rPr>
              <a:t>List</a:t>
            </a:r>
            <a:r>
              <a:rPr b="1" lang="en-US" sz="2500">
                <a:solidFill>
                  <a:srgbClr val="008000"/>
                </a:solidFill>
              </a:rPr>
              <a:t> </a:t>
            </a:r>
            <a:r>
              <a:rPr b="1" lang="en-US" sz="2500"/>
              <a:t>is an </a:t>
            </a:r>
            <a:r>
              <a:rPr b="1" lang="en-US" sz="2500">
                <a:solidFill>
                  <a:srgbClr val="B80000"/>
                </a:solidFill>
              </a:rPr>
              <a:t>address</a:t>
            </a:r>
            <a:r>
              <a:rPr lang="en-US" sz="2500">
                <a:solidFill>
                  <a:srgbClr val="008000"/>
                </a:solidFill>
              </a:rPr>
              <a:t>, </a:t>
            </a:r>
            <a:r>
              <a:rPr b="1" lang="en-US" sz="2500"/>
              <a:t>no need for</a:t>
            </a:r>
            <a:r>
              <a:rPr b="1" lang="en-US" sz="2500">
                <a:solidFill>
                  <a:srgbClr val="008000"/>
                </a:solidFill>
              </a:rPr>
              <a:t> </a:t>
            </a:r>
            <a:r>
              <a:rPr b="1" lang="en-US" sz="2500">
                <a:solidFill>
                  <a:srgbClr val="2C14DE"/>
                </a:solidFill>
              </a:rPr>
              <a:t>&amp;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008000"/>
                </a:solidFill>
              </a:rPr>
              <a:t>- </a:t>
            </a:r>
            <a:r>
              <a:rPr lang="en-US" sz="2500"/>
              <a:t>The</a:t>
            </a:r>
            <a:r>
              <a:rPr lang="en-US" sz="2500">
                <a:solidFill>
                  <a:srgbClr val="008000"/>
                </a:solidFill>
              </a:rPr>
              <a:t> </a:t>
            </a:r>
            <a:r>
              <a:rPr b="1" lang="en-US" sz="2500">
                <a:solidFill>
                  <a:srgbClr val="B80000"/>
                </a:solidFill>
              </a:rPr>
              <a:t>bPtr</a:t>
            </a:r>
            <a:r>
              <a:rPr lang="en-US" sz="2500">
                <a:solidFill>
                  <a:srgbClr val="B80000"/>
                </a:solidFill>
              </a:rPr>
              <a:t> </a:t>
            </a:r>
            <a:r>
              <a:rPr b="1" lang="en-US" sz="2500">
                <a:solidFill>
                  <a:srgbClr val="2C14DE"/>
                </a:solidFill>
              </a:rPr>
              <a:t>pointer</a:t>
            </a:r>
            <a:r>
              <a:rPr lang="en-US" sz="2500">
                <a:solidFill>
                  <a:srgbClr val="2C14DE"/>
                </a:solidFill>
              </a:rPr>
              <a:t> </a:t>
            </a:r>
            <a:r>
              <a:rPr lang="en-US" sz="2500"/>
              <a:t>will contain the </a:t>
            </a:r>
            <a:r>
              <a:rPr b="1" lang="en-US" sz="2500">
                <a:solidFill>
                  <a:srgbClr val="2C14DE"/>
                </a:solidFill>
              </a:rPr>
              <a:t>address of the first element</a:t>
            </a:r>
            <a:r>
              <a:rPr b="1" lang="en-US" sz="2500">
                <a:solidFill>
                  <a:srgbClr val="008000"/>
                </a:solidFill>
              </a:rPr>
              <a:t> </a:t>
            </a:r>
            <a:r>
              <a:rPr lang="en-US" sz="2500"/>
              <a:t>of </a:t>
            </a:r>
            <a:r>
              <a:rPr b="1" lang="en-US" sz="2500"/>
              <a:t>array </a:t>
            </a:r>
            <a:r>
              <a:rPr b="1" lang="en-US" sz="2500">
                <a:solidFill>
                  <a:srgbClr val="B80000"/>
                </a:solidFill>
              </a:rPr>
              <a:t>List</a:t>
            </a:r>
            <a:r>
              <a:rPr lang="en-US" sz="2500">
                <a:solidFill>
                  <a:srgbClr val="008000"/>
                </a:solidFill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Element </a:t>
            </a:r>
            <a:r>
              <a:rPr b="1" lang="en-US" sz="2500">
                <a:solidFill>
                  <a:schemeClr val="accent2"/>
                </a:solidFill>
              </a:rPr>
              <a:t>List[2]</a:t>
            </a:r>
            <a:r>
              <a:rPr lang="en-US" sz="2500"/>
              <a:t> can be accessed by  </a:t>
            </a:r>
            <a:r>
              <a:rPr b="1" lang="en-US" sz="2500">
                <a:solidFill>
                  <a:srgbClr val="008000"/>
                </a:solidFill>
              </a:rPr>
              <a:t>*( bPtr + 2 )</a:t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2388909" y="54038"/>
            <a:ext cx="8229600" cy="79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Play"/>
              <a:buNone/>
            </a:pPr>
            <a:r>
              <a:rPr b="1" lang="en-US" sz="3600">
                <a:solidFill>
                  <a:srgbClr val="B80000"/>
                </a:solidFill>
              </a:rPr>
              <a:t>Relationship between Arrays and Pointers</a:t>
            </a:r>
            <a:endParaRPr b="1" sz="2400">
              <a:solidFill>
                <a:srgbClr val="B80000"/>
              </a:solidFill>
            </a:endParaRPr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1524000" y="9144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b="1" lang="en-US">
                <a:solidFill>
                  <a:srgbClr val="2F1BC7"/>
                </a:solidFill>
              </a:rPr>
              <a:t>Arrays</a:t>
            </a:r>
            <a:r>
              <a:rPr lang="en-US"/>
              <a:t> and </a:t>
            </a:r>
            <a:r>
              <a:rPr b="1" lang="en-US">
                <a:solidFill>
                  <a:srgbClr val="2F1BC7"/>
                </a:solidFill>
              </a:rPr>
              <a:t>pointers</a:t>
            </a:r>
            <a:r>
              <a:rPr lang="en-US"/>
              <a:t> are </a:t>
            </a:r>
            <a:r>
              <a:rPr b="1" i="1" lang="en-US"/>
              <a:t>closely related</a:t>
            </a:r>
            <a:r>
              <a:rPr i="1" lang="en-US"/>
              <a:t>:</a:t>
            </a:r>
            <a:endParaRPr i="1" sz="3200">
              <a:solidFill>
                <a:srgbClr val="2F1BC7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int numbers[]={10,20,30,40,50};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cout&lt;&lt;numbers[0]&lt;&lt;endl;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cout&lt;&lt;numbers&lt;&lt;endl;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cout&lt;&lt;*numbers&lt;&lt;endl;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cout&lt;&lt;*(numbers+1);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1524000" y="847530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7391400" y="3705664"/>
            <a:ext cx="1219200" cy="381000"/>
          </a:xfrm>
          <a:prstGeom prst="rect">
            <a:avLst/>
          </a:prstGeom>
          <a:solidFill>
            <a:srgbClr val="C0E4F5"/>
          </a:solidFill>
          <a:ln cap="flat" cmpd="sng" w="19050">
            <a:solidFill>
              <a:srgbClr val="43AF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7391400" y="4267200"/>
            <a:ext cx="2286000" cy="457200"/>
          </a:xfrm>
          <a:prstGeom prst="rect">
            <a:avLst/>
          </a:prstGeom>
          <a:solidFill>
            <a:srgbClr val="C0E4F5"/>
          </a:solidFill>
          <a:ln cap="flat" cmpd="sng" w="19050">
            <a:solidFill>
              <a:srgbClr val="43AF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e.g., &amp;34234 </a:t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7391400" y="4876800"/>
            <a:ext cx="1219200" cy="381000"/>
          </a:xfrm>
          <a:prstGeom prst="rect">
            <a:avLst/>
          </a:prstGeom>
          <a:solidFill>
            <a:srgbClr val="C0E4F5"/>
          </a:solidFill>
          <a:ln cap="flat" cmpd="sng" w="19050">
            <a:solidFill>
              <a:srgbClr val="43AF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7391400" y="5410200"/>
            <a:ext cx="1219200" cy="381000"/>
          </a:xfrm>
          <a:prstGeom prst="rect">
            <a:avLst/>
          </a:prstGeom>
          <a:solidFill>
            <a:srgbClr val="C0E4F5"/>
          </a:solidFill>
          <a:ln cap="flat" cmpd="sng" w="19050">
            <a:solidFill>
              <a:srgbClr val="43AF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2418784" y="-18862"/>
            <a:ext cx="8229600" cy="780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Arrays and Pointers</a:t>
            </a:r>
            <a:endParaRPr b="1" sz="2800">
              <a:solidFill>
                <a:srgbClr val="B80000"/>
              </a:solidFill>
            </a:endParaRPr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1676400" y="838200"/>
            <a:ext cx="8991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None/>
            </a:pPr>
            <a:r>
              <a:rPr b="1" lang="en-US" sz="3200">
                <a:solidFill>
                  <a:srgbClr val="2F1BC7"/>
                </a:solidFill>
              </a:rPr>
              <a:t>Array name </a:t>
            </a:r>
            <a:r>
              <a:rPr lang="en-US" sz="3200"/>
              <a:t>is the </a:t>
            </a:r>
            <a:r>
              <a:rPr b="1" lang="en-US" sz="3200">
                <a:solidFill>
                  <a:srgbClr val="2F1BC7"/>
                </a:solidFill>
              </a:rPr>
              <a:t>starting address</a:t>
            </a:r>
            <a:r>
              <a:rPr lang="en-US" sz="3200"/>
              <a:t> of the </a:t>
            </a:r>
            <a:r>
              <a:rPr b="1" lang="en-US" sz="3200">
                <a:solidFill>
                  <a:srgbClr val="2F1BC7"/>
                </a:solidFill>
              </a:rPr>
              <a:t>array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		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int A[25];</a:t>
            </a:r>
            <a:br>
              <a:rPr lang="en-US"/>
            </a:br>
            <a:r>
              <a:rPr lang="en-US"/>
              <a:t>		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int *p; int i, j;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		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p = A;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	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/>
              <a:t> points to 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br>
              <a:rPr lang="en-US"/>
            </a:br>
            <a:r>
              <a:rPr lang="en-US"/>
              <a:t>		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p + i</a:t>
            </a:r>
            <a:r>
              <a:rPr lang="en-US">
                <a:solidFill>
                  <a:srgbClr val="2F1BC7"/>
                </a:solidFill>
              </a:rPr>
              <a:t>   </a:t>
            </a:r>
            <a:r>
              <a:rPr lang="en-US"/>
              <a:t>points to    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br>
              <a:rPr lang="en-US"/>
            </a:br>
            <a:r>
              <a:rPr lang="en-US"/>
              <a:t>		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&amp;A[j]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p+j</a:t>
            </a:r>
            <a:br>
              <a:rPr lang="en-US"/>
            </a:br>
            <a:r>
              <a:rPr lang="en-US"/>
              <a:t>		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*(p+j)</a:t>
            </a:r>
            <a:r>
              <a:rPr lang="en-US">
                <a:solidFill>
                  <a:srgbClr val="2F1BC7"/>
                </a:solidFill>
              </a:rPr>
              <a:t> </a:t>
            </a:r>
            <a:r>
              <a:rPr lang="en-US"/>
              <a:t>is the same as </a:t>
            </a: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A[j]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2418784" y="-18862"/>
            <a:ext cx="8229600" cy="780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Arrays and Pointers</a:t>
            </a:r>
            <a:endParaRPr b="1" sz="2800">
              <a:solidFill>
                <a:srgbClr val="B80000"/>
              </a:solidFill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6" name="Google Shape;4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1371600"/>
            <a:ext cx="7429500" cy="407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2418784" y="-18862"/>
            <a:ext cx="8229600" cy="780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Pointer Arithmetic</a:t>
            </a:r>
            <a:endParaRPr b="1" sz="2800">
              <a:solidFill>
                <a:srgbClr val="B80000"/>
              </a:solidFill>
            </a:endParaRPr>
          </a:p>
        </p:txBody>
      </p:sp>
      <p:sp>
        <p:nvSpPr>
          <p:cNvPr id="483" name="Google Shape;483;p41"/>
          <p:cNvSpPr txBox="1"/>
          <p:nvPr>
            <p:ph idx="1" type="body"/>
          </p:nvPr>
        </p:nvSpPr>
        <p:spPr>
          <a:xfrm>
            <a:off x="1600200" y="838201"/>
            <a:ext cx="9067800" cy="599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800"/>
              <a:buNone/>
            </a:pPr>
            <a:r>
              <a:rPr b="1" lang="en-US">
                <a:solidFill>
                  <a:srgbClr val="B80000"/>
                </a:solidFill>
              </a:rPr>
              <a:t>Only two types of arithmetic operations allowed: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800"/>
              <a:buAutoNum type="arabicParenR"/>
            </a:pPr>
            <a:r>
              <a:rPr b="1" lang="en-US">
                <a:solidFill>
                  <a:srgbClr val="008000"/>
                </a:solidFill>
              </a:rPr>
              <a:t>Addition</a:t>
            </a:r>
            <a:r>
              <a:rPr b="1" lang="en-US">
                <a:solidFill>
                  <a:srgbClr val="2C14DE"/>
                </a:solidFill>
              </a:rPr>
              <a:t> :</a:t>
            </a:r>
            <a:r>
              <a:rPr b="1" lang="en-US"/>
              <a:t> only </a:t>
            </a:r>
            <a:r>
              <a:rPr b="1" lang="en-US">
                <a:solidFill>
                  <a:srgbClr val="2C14DE"/>
                </a:solidFill>
              </a:rPr>
              <a:t>integers</a:t>
            </a:r>
            <a:r>
              <a:rPr b="1" lang="en-US"/>
              <a:t> can be added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arenR"/>
            </a:pPr>
            <a:r>
              <a:rPr b="1" lang="en-US">
                <a:solidFill>
                  <a:srgbClr val="008000"/>
                </a:solidFill>
              </a:rPr>
              <a:t>Subtraction</a:t>
            </a:r>
            <a:r>
              <a:rPr b="1" lang="en-US">
                <a:solidFill>
                  <a:srgbClr val="2C14DE"/>
                </a:solidFill>
              </a:rPr>
              <a:t>: </a:t>
            </a:r>
            <a:r>
              <a:rPr b="1" lang="en-US"/>
              <a:t>only </a:t>
            </a:r>
            <a:r>
              <a:rPr b="1" lang="en-US">
                <a:solidFill>
                  <a:srgbClr val="2C14DE"/>
                </a:solidFill>
              </a:rPr>
              <a:t>integers</a:t>
            </a:r>
            <a:r>
              <a:rPr b="1" lang="en-US"/>
              <a:t> be subtracted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14DE"/>
              </a:buClr>
              <a:buSzPts val="2400"/>
              <a:buNone/>
            </a:pPr>
            <a:r>
              <a:rPr b="1" lang="en-US" sz="2400">
                <a:solidFill>
                  <a:srgbClr val="2C14DE"/>
                </a:solidFill>
              </a:rPr>
              <a:t>Which of the following are valid/invalid?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B80000"/>
              </a:solidFill>
            </a:endParaRPr>
          </a:p>
          <a:p>
            <a:pPr indent="-25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2F1BC7"/>
              </a:solidFill>
            </a:endParaRPr>
          </a:p>
          <a:p>
            <a:pPr indent="-25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2F1BC7"/>
              </a:solidFill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5" name="Google Shape;485;p41"/>
          <p:cNvPicPr preferRelativeResize="0"/>
          <p:nvPr/>
        </p:nvPicPr>
        <p:blipFill rotWithShape="1">
          <a:blip r:embed="rId3">
            <a:alphaModFix/>
          </a:blip>
          <a:srcRect b="0" l="0" r="0" t="9401"/>
          <a:stretch/>
        </p:blipFill>
        <p:spPr>
          <a:xfrm>
            <a:off x="1857094" y="3352800"/>
            <a:ext cx="5704703" cy="331375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1"/>
          <p:cNvSpPr/>
          <p:nvPr/>
        </p:nvSpPr>
        <p:spPr>
          <a:xfrm>
            <a:off x="5638801" y="3429000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41"/>
          <p:cNvGrpSpPr/>
          <p:nvPr/>
        </p:nvGrpSpPr>
        <p:grpSpPr>
          <a:xfrm>
            <a:off x="5879762" y="4070378"/>
            <a:ext cx="228600" cy="245198"/>
            <a:chOff x="7188451" y="4137434"/>
            <a:chExt cx="355349" cy="298764"/>
          </a:xfrm>
        </p:grpSpPr>
        <p:sp>
          <p:nvSpPr>
            <p:cNvPr id="488" name="Google Shape;488;p41"/>
            <p:cNvSpPr/>
            <p:nvPr/>
          </p:nvSpPr>
          <p:spPr>
            <a:xfrm>
              <a:off x="7188451" y="4182701"/>
              <a:ext cx="355349" cy="236899"/>
            </a:xfrm>
            <a:custGeom>
              <a:rect b="b" l="l" r="r" t="t"/>
              <a:pathLst>
                <a:path extrusionOk="0"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7306147" y="4137434"/>
              <a:ext cx="172015" cy="298764"/>
            </a:xfrm>
            <a:custGeom>
              <a:rect b="b" l="l" r="r" t="t"/>
              <a:pathLst>
                <a:path extrusionOk="0"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41"/>
          <p:cNvGrpSpPr/>
          <p:nvPr/>
        </p:nvGrpSpPr>
        <p:grpSpPr>
          <a:xfrm>
            <a:off x="5744800" y="4707802"/>
            <a:ext cx="228600" cy="245198"/>
            <a:chOff x="7188451" y="4137434"/>
            <a:chExt cx="355349" cy="298764"/>
          </a:xfrm>
        </p:grpSpPr>
        <p:sp>
          <p:nvSpPr>
            <p:cNvPr id="491" name="Google Shape;491;p41"/>
            <p:cNvSpPr/>
            <p:nvPr/>
          </p:nvSpPr>
          <p:spPr>
            <a:xfrm>
              <a:off x="7188451" y="4182701"/>
              <a:ext cx="355349" cy="236899"/>
            </a:xfrm>
            <a:custGeom>
              <a:rect b="b" l="l" r="r" t="t"/>
              <a:pathLst>
                <a:path extrusionOk="0"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7306147" y="4137434"/>
              <a:ext cx="172015" cy="298764"/>
            </a:xfrm>
            <a:custGeom>
              <a:rect b="b" l="l" r="r" t="t"/>
              <a:pathLst>
                <a:path extrusionOk="0"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41"/>
          <p:cNvGrpSpPr/>
          <p:nvPr/>
        </p:nvGrpSpPr>
        <p:grpSpPr>
          <a:xfrm>
            <a:off x="7119076" y="5613183"/>
            <a:ext cx="228600" cy="245198"/>
            <a:chOff x="7188451" y="4137434"/>
            <a:chExt cx="355349" cy="298764"/>
          </a:xfrm>
        </p:grpSpPr>
        <p:sp>
          <p:nvSpPr>
            <p:cNvPr id="494" name="Google Shape;494;p41"/>
            <p:cNvSpPr/>
            <p:nvPr/>
          </p:nvSpPr>
          <p:spPr>
            <a:xfrm>
              <a:off x="7188451" y="4182701"/>
              <a:ext cx="355349" cy="236899"/>
            </a:xfrm>
            <a:custGeom>
              <a:rect b="b" l="l" r="r" t="t"/>
              <a:pathLst>
                <a:path extrusionOk="0"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7306147" y="4137434"/>
              <a:ext cx="172015" cy="298764"/>
            </a:xfrm>
            <a:custGeom>
              <a:rect b="b" l="l" r="r" t="t"/>
              <a:pathLst>
                <a:path extrusionOk="0"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5638800" y="3733800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5801762" y="4400768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7233377" y="5315963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6370622" y="5960198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7428781" y="6248400"/>
            <a:ext cx="325925" cy="152400"/>
          </a:xfrm>
          <a:custGeom>
            <a:rect b="b" l="l" r="r" t="t"/>
            <a:pathLst>
              <a:path extrusionOk="0" h="185157" w="325925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41"/>
          <p:cNvGrpSpPr/>
          <p:nvPr/>
        </p:nvGrpSpPr>
        <p:grpSpPr>
          <a:xfrm>
            <a:off x="5943600" y="4990848"/>
            <a:ext cx="228600" cy="245198"/>
            <a:chOff x="7188451" y="4137434"/>
            <a:chExt cx="355349" cy="298764"/>
          </a:xfrm>
        </p:grpSpPr>
        <p:sp>
          <p:nvSpPr>
            <p:cNvPr id="502" name="Google Shape;502;p41"/>
            <p:cNvSpPr/>
            <p:nvPr/>
          </p:nvSpPr>
          <p:spPr>
            <a:xfrm>
              <a:off x="7188451" y="4182701"/>
              <a:ext cx="355349" cy="236899"/>
            </a:xfrm>
            <a:custGeom>
              <a:rect b="b" l="l" r="r" t="t"/>
              <a:pathLst>
                <a:path extrusionOk="0" h="334978" w="597529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7306147" y="4137434"/>
              <a:ext cx="172015" cy="298764"/>
            </a:xfrm>
            <a:custGeom>
              <a:rect b="b" l="l" r="r" t="t"/>
              <a:pathLst>
                <a:path extrusionOk="0" h="298764" w="172015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 cap="flat" cmpd="sng" w="19050">
              <a:solidFill>
                <a:srgbClr val="B8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428875" y="-1"/>
            <a:ext cx="8229600" cy="86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Introduction to Pointers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524000" y="9144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How to get</a:t>
            </a:r>
            <a:r>
              <a:rPr b="1" lang="en-US"/>
              <a:t> </a:t>
            </a: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memory-address</a:t>
            </a:r>
            <a:r>
              <a:rPr lang="en-US"/>
              <a:t> of a </a:t>
            </a:r>
            <a:r>
              <a:rPr b="1" lang="en-US">
                <a:solidFill>
                  <a:srgbClr val="C00000"/>
                </a:solidFill>
              </a:rPr>
              <a:t>variable</a:t>
            </a:r>
            <a:r>
              <a:rPr lang="en-US"/>
              <a:t>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lang="en-US">
                <a:solidFill>
                  <a:srgbClr val="2F1BC7"/>
                </a:solidFill>
              </a:rPr>
              <a:t>Address</a:t>
            </a:r>
            <a:r>
              <a:rPr lang="en-US"/>
              <a:t> of a </a:t>
            </a:r>
            <a:r>
              <a:rPr lang="en-US">
                <a:solidFill>
                  <a:srgbClr val="2F1BC7"/>
                </a:solidFill>
              </a:rPr>
              <a:t>variable</a:t>
            </a:r>
            <a:r>
              <a:rPr lang="en-US"/>
              <a:t> can be </a:t>
            </a:r>
            <a:r>
              <a:rPr lang="en-US">
                <a:solidFill>
                  <a:srgbClr val="2F1BC7"/>
                </a:solidFill>
              </a:rPr>
              <a:t>accessed</a:t>
            </a:r>
            <a:r>
              <a:rPr lang="en-US"/>
              <a:t> through the </a:t>
            </a:r>
            <a:r>
              <a:rPr lang="en-US">
                <a:solidFill>
                  <a:srgbClr val="2F1BC7"/>
                </a:solidFill>
              </a:rPr>
              <a:t>referencing operator </a:t>
            </a:r>
            <a:r>
              <a:rPr lang="en-US"/>
              <a:t>“</a:t>
            </a:r>
            <a:r>
              <a:rPr b="1" lang="en-US">
                <a:solidFill>
                  <a:srgbClr val="C00000"/>
                </a:solidFill>
              </a:rPr>
              <a:t>&amp;</a:t>
            </a:r>
            <a:r>
              <a:rPr lang="en-US"/>
              <a:t>”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Example: </a:t>
            </a:r>
            <a:r>
              <a:rPr b="1" lang="en-US" sz="3200">
                <a:solidFill>
                  <a:srgbClr val="C00000"/>
                </a:solidFill>
              </a:rPr>
              <a:t>&amp;</a:t>
            </a:r>
            <a:r>
              <a:rPr b="1" lang="en-US" sz="3200">
                <a:solidFill>
                  <a:srgbClr val="2F1BC7"/>
                </a:solidFill>
              </a:rPr>
              <a:t>i</a:t>
            </a:r>
            <a:r>
              <a:rPr b="1" lang="en-US" sz="3200">
                <a:solidFill>
                  <a:srgbClr val="C00000"/>
                </a:solidFill>
              </a:rPr>
              <a:t> </a:t>
            </a:r>
            <a:r>
              <a:rPr lang="en-US" sz="3200"/>
              <a:t>🡺 will return </a:t>
            </a:r>
            <a:r>
              <a:rPr b="1" lang="en-US" sz="3200">
                <a:solidFill>
                  <a:srgbClr val="B80000"/>
                </a:solidFill>
              </a:rPr>
              <a:t>memory location </a:t>
            </a:r>
            <a:r>
              <a:rPr lang="en-US" sz="3200"/>
              <a:t>where the </a:t>
            </a:r>
            <a:r>
              <a:rPr lang="en-US" sz="3200">
                <a:solidFill>
                  <a:srgbClr val="2F1BC7"/>
                </a:solidFill>
              </a:rPr>
              <a:t>data value</a:t>
            </a:r>
            <a:r>
              <a:rPr lang="en-US" sz="3200"/>
              <a:t> for “</a:t>
            </a:r>
            <a:r>
              <a:rPr b="1" lang="en-US" sz="3200">
                <a:solidFill>
                  <a:srgbClr val="2F1BC7"/>
                </a:solidFill>
              </a:rPr>
              <a:t>i</a:t>
            </a:r>
            <a:r>
              <a:rPr lang="en-US" sz="3200"/>
              <a:t>” is stored.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A </a:t>
            </a:r>
            <a:r>
              <a:rPr b="1" lang="en-US" u="sng">
                <a:solidFill>
                  <a:srgbClr val="B80000"/>
                </a:solidFill>
              </a:rPr>
              <a:t>pointer is a variable, </a:t>
            </a:r>
            <a:r>
              <a:rPr lang="en-US" u="sng"/>
              <a:t>that </a:t>
            </a:r>
            <a:r>
              <a:rPr b="1" lang="en-US" u="sng">
                <a:solidFill>
                  <a:srgbClr val="2F1BC7"/>
                </a:solidFill>
              </a:rPr>
              <a:t>stores</a:t>
            </a:r>
            <a:r>
              <a:rPr lang="en-US" u="sng"/>
              <a:t> an </a:t>
            </a:r>
            <a:r>
              <a:rPr b="1" lang="en-US" u="sng">
                <a:solidFill>
                  <a:srgbClr val="2F1BC7"/>
                </a:solidFill>
              </a:rPr>
              <a:t>address</a:t>
            </a:r>
            <a:r>
              <a:rPr lang="en-US" u="sng"/>
              <a:t>. 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24384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Void Pointer</a:t>
            </a:r>
            <a:endParaRPr/>
          </a:p>
        </p:txBody>
      </p:sp>
      <p:sp>
        <p:nvSpPr>
          <p:cNvPr id="510" name="Google Shape;510;p42"/>
          <p:cNvSpPr txBox="1"/>
          <p:nvPr>
            <p:ph idx="1" type="body"/>
          </p:nvPr>
        </p:nvSpPr>
        <p:spPr>
          <a:xfrm>
            <a:off x="1676400" y="9144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ct val="100000"/>
              <a:buChar char="•"/>
            </a:pPr>
            <a:r>
              <a:rPr b="1" lang="en-US" sz="30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lang="en-US"/>
              <a:t> is a </a:t>
            </a:r>
            <a:r>
              <a:rPr b="1" lang="en-US">
                <a:solidFill>
                  <a:srgbClr val="2F1BC7"/>
                </a:solidFill>
              </a:rPr>
              <a:t>pointer</a:t>
            </a:r>
            <a:r>
              <a:rPr lang="en-US"/>
              <a:t> to </a:t>
            </a:r>
            <a:r>
              <a:rPr b="1" lang="en-US">
                <a:solidFill>
                  <a:srgbClr val="2F1BC7"/>
                </a:solidFill>
              </a:rPr>
              <a:t>no type</a:t>
            </a:r>
            <a:r>
              <a:rPr b="1" lang="en-US"/>
              <a:t> </a:t>
            </a:r>
            <a:r>
              <a:rPr lang="en-US"/>
              <a:t>at all: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1" i="1" lang="en-US" sz="3200">
                <a:solidFill>
                  <a:srgbClr val="008000"/>
                </a:solidFill>
                <a:latin typeface="Play"/>
                <a:ea typeface="Play"/>
                <a:cs typeface="Play"/>
                <a:sym typeface="Play"/>
              </a:rPr>
              <a:t>Any pointer type</a:t>
            </a:r>
            <a:r>
              <a:rPr i="1" lang="en-US" sz="3200">
                <a:solidFill>
                  <a:srgbClr val="008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en-US" sz="3200">
                <a:latin typeface="Play"/>
                <a:ea typeface="Play"/>
                <a:cs typeface="Play"/>
                <a:sym typeface="Play"/>
              </a:rPr>
              <a:t>may be </a:t>
            </a:r>
            <a:r>
              <a:rPr b="1" i="1" lang="en-US" sz="3200">
                <a:solidFill>
                  <a:srgbClr val="008000"/>
                </a:solidFill>
                <a:latin typeface="Play"/>
                <a:ea typeface="Play"/>
                <a:cs typeface="Play"/>
                <a:sym typeface="Play"/>
              </a:rPr>
              <a:t>assigned</a:t>
            </a:r>
            <a:r>
              <a:rPr i="1" lang="en-US" sz="3200">
                <a:solidFill>
                  <a:srgbClr val="008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en-US" sz="3200">
                <a:latin typeface="Play"/>
                <a:ea typeface="Play"/>
                <a:cs typeface="Play"/>
                <a:sym typeface="Play"/>
              </a:rPr>
              <a:t>to </a:t>
            </a:r>
            <a:r>
              <a:rPr b="1" i="1" lang="en-US" sz="3200">
                <a:solidFill>
                  <a:srgbClr val="008000"/>
                </a:solidFill>
                <a:latin typeface="Play"/>
                <a:ea typeface="Play"/>
                <a:cs typeface="Play"/>
                <a:sym typeface="Play"/>
              </a:rPr>
              <a:t>void *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ct val="100000"/>
              <a:buNone/>
            </a:pPr>
            <a:r>
              <a:rPr b="1" lang="en-US" sz="28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iVar=5;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ct val="100000"/>
              <a:buNone/>
            </a:pPr>
            <a:r>
              <a:rPr b="1" lang="en-US" sz="28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fVar=4.3;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ct val="100000"/>
              <a:buNone/>
            </a:pPr>
            <a:r>
              <a:rPr b="1" lang="en-US" sz="28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cVar=‘Z’;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ct val="100000"/>
              <a:buNone/>
            </a:pPr>
            <a:r>
              <a:rPr b="1" lang="en-US" sz="28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p1;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ct val="100000"/>
              <a:buNone/>
            </a:pPr>
            <a:r>
              <a:rPr b="1" lang="en-US" sz="28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vp2;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p1 = &amp;iVar; // </a:t>
            </a:r>
            <a:r>
              <a:rPr b="1" lang="en-US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Allowed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p1 = &amp;fvar; // </a:t>
            </a:r>
            <a:r>
              <a:rPr b="1" lang="en-US" sz="28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Not Allowed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P1 = &amp;cVar; // </a:t>
            </a:r>
            <a:r>
              <a:rPr b="1" lang="en-US" sz="28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Not Allowed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vp2 = &amp;fvar; // </a:t>
            </a:r>
            <a:r>
              <a:rPr b="1" lang="en-US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vp2 = &amp;cVar; // </a:t>
            </a:r>
            <a:r>
              <a:rPr b="1" lang="en-US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vp2 = &amp;iVar; // </a:t>
            </a:r>
            <a:r>
              <a:rPr b="1" lang="en-US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-40639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solidFill>
                <a:srgbClr val="2F1BC7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5867400" y="2239962"/>
            <a:ext cx="4343400" cy="144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ADBE"/>
              </a:gs>
              <a:gs pos="50000">
                <a:srgbClr val="8DA1B2"/>
              </a:gs>
              <a:gs pos="100000">
                <a:srgbClr val="7893AA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great advantage…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What are the limitations/challenges?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/>
          <p:nvPr>
            <p:ph type="title"/>
          </p:nvPr>
        </p:nvSpPr>
        <p:spPr>
          <a:xfrm>
            <a:off x="1981200" y="-4764"/>
            <a:ext cx="86106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Play"/>
              <a:buNone/>
            </a:pPr>
            <a:r>
              <a:rPr b="1" lang="en-US" sz="3200">
                <a:solidFill>
                  <a:srgbClr val="B80000"/>
                </a:solidFill>
              </a:rPr>
              <a:t>Accessing 1-Demensional Array Using Pointers</a:t>
            </a:r>
            <a:endParaRPr/>
          </a:p>
        </p:txBody>
      </p:sp>
      <p:sp>
        <p:nvSpPr>
          <p:cNvPr id="519" name="Google Shape;519;p43"/>
          <p:cNvSpPr txBox="1"/>
          <p:nvPr>
            <p:ph idx="1" type="body"/>
          </p:nvPr>
        </p:nvSpPr>
        <p:spPr>
          <a:xfrm>
            <a:off x="1622425" y="1120610"/>
            <a:ext cx="6226175" cy="52801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know, </a:t>
            </a:r>
            <a:r>
              <a:rPr b="1" lang="en-US" sz="2000" u="sng">
                <a:solidFill>
                  <a:srgbClr val="B80000"/>
                </a:solidFill>
              </a:rPr>
              <a:t>Array name</a:t>
            </a:r>
            <a:r>
              <a:rPr b="1" lang="en-US" sz="2000">
                <a:solidFill>
                  <a:srgbClr val="B80000"/>
                </a:solidFill>
              </a:rPr>
              <a:t> </a:t>
            </a:r>
            <a:r>
              <a:rPr lang="en-US" sz="2000"/>
              <a:t>denotes the </a:t>
            </a:r>
            <a:r>
              <a:rPr b="1" lang="en-US" sz="2000" u="sng">
                <a:solidFill>
                  <a:srgbClr val="B80000"/>
                </a:solidFill>
              </a:rPr>
              <a:t>memory address</a:t>
            </a:r>
            <a:r>
              <a:rPr b="1" lang="en-US" sz="2000">
                <a:solidFill>
                  <a:srgbClr val="B80000"/>
                </a:solidFill>
              </a:rPr>
              <a:t> </a:t>
            </a:r>
            <a:r>
              <a:rPr lang="en-US" sz="2000"/>
              <a:t>of its first slot.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Example: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0000"/>
              </a:buClr>
              <a:buSzPts val="1800"/>
              <a:buNone/>
            </a:pPr>
            <a:r>
              <a:rPr b="1" lang="en-US" sz="18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int List [ 50 ];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0000"/>
              </a:buClr>
              <a:buSzPts val="1800"/>
              <a:buNone/>
            </a:pPr>
            <a:r>
              <a:rPr b="1" lang="en-US" sz="18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int *Pointer;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0000"/>
              </a:buClr>
              <a:buSzPts val="1800"/>
              <a:buNone/>
            </a:pPr>
            <a:r>
              <a:rPr b="1" lang="en-US" sz="1800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 = List;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Other slots of the </a:t>
            </a:r>
            <a:r>
              <a:rPr b="1" lang="en-US" sz="2000" u="sng">
                <a:solidFill>
                  <a:srgbClr val="B80000"/>
                </a:solidFill>
              </a:rPr>
              <a:t>Array (List [50])</a:t>
            </a:r>
            <a:r>
              <a:rPr b="1" lang="en-US" sz="2000">
                <a:solidFill>
                  <a:srgbClr val="B80000"/>
                </a:solidFill>
              </a:rPr>
              <a:t> </a:t>
            </a:r>
            <a:r>
              <a:rPr lang="en-US" sz="2000"/>
              <a:t>can be accessed using by performing </a:t>
            </a:r>
            <a:r>
              <a:rPr b="1" lang="en-US" sz="2000" u="sng">
                <a:solidFill>
                  <a:srgbClr val="B80000"/>
                </a:solidFill>
              </a:rPr>
              <a:t>Arithmetic operations </a:t>
            </a:r>
            <a:r>
              <a:rPr lang="en-US" sz="2000"/>
              <a:t>on</a:t>
            </a:r>
            <a:r>
              <a:rPr lang="en-US" sz="2000" u="sng">
                <a:solidFill>
                  <a:srgbClr val="FF3300"/>
                </a:solidFill>
              </a:rPr>
              <a:t> </a:t>
            </a:r>
            <a:r>
              <a:rPr b="1" lang="en-US" sz="2000" u="sng">
                <a:solidFill>
                  <a:srgbClr val="B80000"/>
                </a:solidFill>
              </a:rPr>
              <a:t>Pointer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example the address of </a:t>
            </a:r>
            <a:r>
              <a:rPr lang="en-US" sz="2000" u="sng">
                <a:solidFill>
                  <a:srgbClr val="B80000"/>
                </a:solidFill>
              </a:rPr>
              <a:t>(</a:t>
            </a:r>
            <a:r>
              <a:rPr b="1" lang="en-US" sz="2000" u="sng">
                <a:solidFill>
                  <a:srgbClr val="B80000"/>
                </a:solidFill>
              </a:rPr>
              <a:t>element 4</a:t>
            </a:r>
            <a:r>
              <a:rPr b="1" baseline="30000" lang="en-US" sz="2000" u="sng">
                <a:solidFill>
                  <a:srgbClr val="B80000"/>
                </a:solidFill>
              </a:rPr>
              <a:t>th</a:t>
            </a:r>
            <a:r>
              <a:rPr b="1" lang="en-US" sz="2000" u="sng">
                <a:solidFill>
                  <a:srgbClr val="B80000"/>
                </a:solidFill>
              </a:rPr>
              <a:t>)</a:t>
            </a:r>
            <a:r>
              <a:rPr lang="en-US" sz="2000" u="sng">
                <a:solidFill>
                  <a:srgbClr val="FF3300"/>
                </a:solidFill>
              </a:rPr>
              <a:t> </a:t>
            </a:r>
            <a:r>
              <a:rPr lang="en-US" sz="2000"/>
              <a:t>can be accessed using:-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1600"/>
              <a:buNone/>
            </a:pPr>
            <a:r>
              <a:rPr b="1" lang="en-US" sz="16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int *Value = Pointer + 3;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value of </a:t>
            </a:r>
            <a:r>
              <a:rPr b="1" lang="en-US" sz="2000" u="sng">
                <a:solidFill>
                  <a:srgbClr val="B80000"/>
                </a:solidFill>
              </a:rPr>
              <a:t>(element 4</a:t>
            </a:r>
            <a:r>
              <a:rPr b="1" baseline="30000" lang="en-US" sz="2000" u="sng">
                <a:solidFill>
                  <a:srgbClr val="B80000"/>
                </a:solidFill>
              </a:rPr>
              <a:t>th</a:t>
            </a:r>
            <a:r>
              <a:rPr b="1" lang="en-US" sz="2000" u="sng">
                <a:solidFill>
                  <a:srgbClr val="B80000"/>
                </a:solidFill>
              </a:rPr>
              <a:t>)</a:t>
            </a:r>
            <a:r>
              <a:rPr lang="en-US" sz="2000" u="sng">
                <a:solidFill>
                  <a:srgbClr val="FF3300"/>
                </a:solidFill>
              </a:rPr>
              <a:t> </a:t>
            </a:r>
            <a:r>
              <a:rPr lang="en-US" sz="2000"/>
              <a:t>can be accessed using:-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1600"/>
              <a:buNone/>
            </a:pPr>
            <a:r>
              <a:rPr b="1" lang="en-US" sz="16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int Value = *(Pointer + 3);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43"/>
          <p:cNvSpPr/>
          <p:nvPr/>
        </p:nvSpPr>
        <p:spPr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522" name="Google Shape;522;p43"/>
            <p:cNvSpPr txBox="1"/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523" name="Google Shape;523;p43"/>
            <p:cNvSpPr txBox="1"/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524" name="Google Shape;524;p43"/>
          <p:cNvGrpSpPr/>
          <p:nvPr/>
        </p:nvGrpSpPr>
        <p:grpSpPr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525" name="Google Shape;525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980</a:t>
              </a:r>
              <a:endParaRPr/>
            </a:p>
          </p:txBody>
        </p:sp>
        <p:sp>
          <p:nvSpPr>
            <p:cNvPr id="526" name="Google Shape;526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0</a:t>
              </a:r>
              <a:endParaRPr/>
            </a:p>
          </p:txBody>
        </p:sp>
      </p:grpSp>
      <p:grpSp>
        <p:nvGrpSpPr>
          <p:cNvPr id="527" name="Google Shape;527;p43"/>
          <p:cNvGrpSpPr/>
          <p:nvPr/>
        </p:nvGrpSpPr>
        <p:grpSpPr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528" name="Google Shape;528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982</a:t>
              </a:r>
              <a:endParaRPr/>
            </a:p>
          </p:txBody>
        </p:sp>
        <p:sp>
          <p:nvSpPr>
            <p:cNvPr id="529" name="Google Shape;529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1</a:t>
              </a:r>
              <a:endParaRPr/>
            </a:p>
          </p:txBody>
        </p:sp>
      </p:grpSp>
      <p:grpSp>
        <p:nvGrpSpPr>
          <p:cNvPr id="530" name="Google Shape;530;p43"/>
          <p:cNvGrpSpPr/>
          <p:nvPr/>
        </p:nvGrpSpPr>
        <p:grpSpPr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531" name="Google Shape;531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984</a:t>
              </a:r>
              <a:endParaRPr/>
            </a:p>
          </p:txBody>
        </p:sp>
        <p:sp>
          <p:nvSpPr>
            <p:cNvPr id="532" name="Google Shape;532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2</a:t>
              </a:r>
              <a:endParaRPr/>
            </a:p>
          </p:txBody>
        </p:sp>
      </p:grpSp>
      <p:grpSp>
        <p:nvGrpSpPr>
          <p:cNvPr id="533" name="Google Shape;533;p43"/>
          <p:cNvGrpSpPr/>
          <p:nvPr/>
        </p:nvGrpSpPr>
        <p:grpSpPr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534" name="Google Shape;534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986</a:t>
              </a:r>
              <a:endParaRPr/>
            </a:p>
          </p:txBody>
        </p:sp>
        <p:sp>
          <p:nvSpPr>
            <p:cNvPr id="535" name="Google Shape;535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3</a:t>
              </a:r>
              <a:endParaRPr/>
            </a:p>
          </p:txBody>
        </p:sp>
      </p:grpSp>
      <p:grpSp>
        <p:nvGrpSpPr>
          <p:cNvPr id="536" name="Google Shape;536;p43"/>
          <p:cNvGrpSpPr/>
          <p:nvPr/>
        </p:nvGrpSpPr>
        <p:grpSpPr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537" name="Google Shape;537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988</a:t>
              </a:r>
              <a:endParaRPr/>
            </a:p>
          </p:txBody>
        </p:sp>
        <p:sp>
          <p:nvSpPr>
            <p:cNvPr id="538" name="Google Shape;538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</a:t>
              </a:r>
              <a:endParaRPr/>
            </a:p>
          </p:txBody>
        </p:sp>
      </p:grpSp>
      <p:grpSp>
        <p:nvGrpSpPr>
          <p:cNvPr id="539" name="Google Shape;539;p43"/>
          <p:cNvGrpSpPr/>
          <p:nvPr/>
        </p:nvGrpSpPr>
        <p:grpSpPr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540" name="Google Shape;540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990</a:t>
              </a:r>
              <a:endParaRPr/>
            </a:p>
          </p:txBody>
        </p:sp>
        <p:sp>
          <p:nvSpPr>
            <p:cNvPr id="541" name="Google Shape;541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5</a:t>
              </a: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543" name="Google Shape;543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992</a:t>
              </a:r>
              <a:endParaRPr/>
            </a:p>
          </p:txBody>
        </p:sp>
        <p:sp>
          <p:nvSpPr>
            <p:cNvPr id="544" name="Google Shape;544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6</a:t>
              </a: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546" name="Google Shape;546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994</a:t>
              </a:r>
              <a:endParaRPr/>
            </a:p>
          </p:txBody>
        </p:sp>
        <p:sp>
          <p:nvSpPr>
            <p:cNvPr id="547" name="Google Shape;547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7</a:t>
              </a:r>
              <a:endParaRPr/>
            </a:p>
          </p:txBody>
        </p:sp>
      </p:grpSp>
      <p:grpSp>
        <p:nvGrpSpPr>
          <p:cNvPr id="548" name="Google Shape;548;p43"/>
          <p:cNvGrpSpPr/>
          <p:nvPr/>
        </p:nvGrpSpPr>
        <p:grpSpPr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549" name="Google Shape;549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996</a:t>
              </a:r>
              <a:endParaRPr/>
            </a:p>
          </p:txBody>
        </p:sp>
        <p:sp>
          <p:nvSpPr>
            <p:cNvPr id="550" name="Google Shape;550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8</a:t>
              </a:r>
              <a:endParaRPr/>
            </a:p>
          </p:txBody>
        </p:sp>
      </p:grpSp>
      <p:grpSp>
        <p:nvGrpSpPr>
          <p:cNvPr id="551" name="Google Shape;551;p43"/>
          <p:cNvGrpSpPr/>
          <p:nvPr/>
        </p:nvGrpSpPr>
        <p:grpSpPr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552" name="Google Shape;552;p43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553" name="Google Shape;553;p43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49</a:t>
              </a:r>
              <a:endParaRPr/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555" name="Google Shape;555;p43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56" name="Google Shape;556;p43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558" name="Google Shape;558;p43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59" name="Google Shape;559;p43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0" name="Google Shape;560;p43"/>
          <p:cNvCxnSpPr/>
          <p:nvPr/>
        </p:nvCxnSpPr>
        <p:spPr>
          <a:xfrm>
            <a:off x="3352800" y="1614488"/>
            <a:ext cx="4724400" cy="290513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3"/>
          <p:cNvCxnSpPr/>
          <p:nvPr/>
        </p:nvCxnSpPr>
        <p:spPr>
          <a:xfrm flipH="1" rot="10800000">
            <a:off x="5257800" y="2819400"/>
            <a:ext cx="2819400" cy="1524000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3"/>
          <p:cNvCxnSpPr/>
          <p:nvPr/>
        </p:nvCxnSpPr>
        <p:spPr>
          <a:xfrm flipH="1" rot="10800000">
            <a:off x="5486400" y="2895600"/>
            <a:ext cx="3886200" cy="1976439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3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4"/>
          <p:cNvSpPr txBox="1"/>
          <p:nvPr>
            <p:ph type="title"/>
          </p:nvPr>
        </p:nvSpPr>
        <p:spPr>
          <a:xfrm>
            <a:off x="2362200" y="19843"/>
            <a:ext cx="8229600" cy="727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Accessing 1-Demensional Array</a:t>
            </a: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8001000" y="1574800"/>
            <a:ext cx="2514600" cy="449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4"/>
          <p:cNvGrpSpPr/>
          <p:nvPr/>
        </p:nvGrpSpPr>
        <p:grpSpPr>
          <a:xfrm>
            <a:off x="8077200" y="1651000"/>
            <a:ext cx="2362200" cy="381000"/>
            <a:chOff x="4128" y="864"/>
            <a:chExt cx="1488" cy="240"/>
          </a:xfrm>
        </p:grpSpPr>
        <p:sp>
          <p:nvSpPr>
            <p:cNvPr id="572" name="Google Shape;572;p44"/>
            <p:cNvSpPr txBox="1"/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573" name="Google Shape;573;p44"/>
            <p:cNvSpPr txBox="1"/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574" name="Google Shape;574;p44"/>
          <p:cNvGrpSpPr/>
          <p:nvPr/>
        </p:nvGrpSpPr>
        <p:grpSpPr>
          <a:xfrm>
            <a:off x="8077200" y="2032000"/>
            <a:ext cx="2362200" cy="319088"/>
            <a:chOff x="4128" y="864"/>
            <a:chExt cx="1488" cy="201"/>
          </a:xfrm>
        </p:grpSpPr>
        <p:sp>
          <p:nvSpPr>
            <p:cNvPr id="575" name="Google Shape;575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980</a:t>
              </a:r>
              <a:endParaRPr/>
            </a:p>
          </p:txBody>
        </p:sp>
        <p:sp>
          <p:nvSpPr>
            <p:cNvPr id="576" name="Google Shape;576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0</a:t>
              </a:r>
              <a:endParaRPr/>
            </a:p>
          </p:txBody>
        </p:sp>
      </p:grpSp>
      <p:grpSp>
        <p:nvGrpSpPr>
          <p:cNvPr id="577" name="Google Shape;577;p44"/>
          <p:cNvGrpSpPr/>
          <p:nvPr/>
        </p:nvGrpSpPr>
        <p:grpSpPr>
          <a:xfrm>
            <a:off x="8077200" y="2336800"/>
            <a:ext cx="2362200" cy="319088"/>
            <a:chOff x="4128" y="864"/>
            <a:chExt cx="1488" cy="201"/>
          </a:xfrm>
        </p:grpSpPr>
        <p:sp>
          <p:nvSpPr>
            <p:cNvPr id="578" name="Google Shape;578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982</a:t>
              </a:r>
              <a:endParaRPr/>
            </a:p>
          </p:txBody>
        </p:sp>
        <p:sp>
          <p:nvSpPr>
            <p:cNvPr id="579" name="Google Shape;579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1</a:t>
              </a:r>
              <a:endParaRPr/>
            </a:p>
          </p:txBody>
        </p:sp>
      </p:grpSp>
      <p:grpSp>
        <p:nvGrpSpPr>
          <p:cNvPr id="580" name="Google Shape;580;p44"/>
          <p:cNvGrpSpPr/>
          <p:nvPr/>
        </p:nvGrpSpPr>
        <p:grpSpPr>
          <a:xfrm>
            <a:off x="8077200" y="2641600"/>
            <a:ext cx="2362200" cy="319088"/>
            <a:chOff x="4128" y="864"/>
            <a:chExt cx="1488" cy="201"/>
          </a:xfrm>
        </p:grpSpPr>
        <p:sp>
          <p:nvSpPr>
            <p:cNvPr id="581" name="Google Shape;581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984</a:t>
              </a:r>
              <a:endParaRPr/>
            </a:p>
          </p:txBody>
        </p:sp>
        <p:sp>
          <p:nvSpPr>
            <p:cNvPr id="582" name="Google Shape;582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2</a:t>
              </a:r>
              <a:endParaRPr/>
            </a:p>
          </p:txBody>
        </p:sp>
      </p:grpSp>
      <p:grpSp>
        <p:nvGrpSpPr>
          <p:cNvPr id="583" name="Google Shape;583;p44"/>
          <p:cNvGrpSpPr/>
          <p:nvPr/>
        </p:nvGrpSpPr>
        <p:grpSpPr>
          <a:xfrm>
            <a:off x="8077200" y="2946400"/>
            <a:ext cx="2362200" cy="319088"/>
            <a:chOff x="4128" y="864"/>
            <a:chExt cx="1488" cy="201"/>
          </a:xfrm>
        </p:grpSpPr>
        <p:sp>
          <p:nvSpPr>
            <p:cNvPr id="584" name="Google Shape;584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986</a:t>
              </a:r>
              <a:endParaRPr/>
            </a:p>
          </p:txBody>
        </p:sp>
        <p:sp>
          <p:nvSpPr>
            <p:cNvPr id="585" name="Google Shape;585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3</a:t>
              </a:r>
              <a:endParaRPr/>
            </a:p>
          </p:txBody>
        </p:sp>
      </p:grpSp>
      <p:grpSp>
        <p:nvGrpSpPr>
          <p:cNvPr id="586" name="Google Shape;586;p44"/>
          <p:cNvGrpSpPr/>
          <p:nvPr/>
        </p:nvGrpSpPr>
        <p:grpSpPr>
          <a:xfrm>
            <a:off x="8077200" y="3251200"/>
            <a:ext cx="2362200" cy="319088"/>
            <a:chOff x="4128" y="864"/>
            <a:chExt cx="1488" cy="201"/>
          </a:xfrm>
        </p:grpSpPr>
        <p:sp>
          <p:nvSpPr>
            <p:cNvPr id="587" name="Google Shape;587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988</a:t>
              </a:r>
              <a:endParaRPr/>
            </a:p>
          </p:txBody>
        </p:sp>
        <p:sp>
          <p:nvSpPr>
            <p:cNvPr id="588" name="Google Shape;588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</a:t>
              </a:r>
              <a:endParaRPr/>
            </a:p>
          </p:txBody>
        </p:sp>
      </p:grpSp>
      <p:grpSp>
        <p:nvGrpSpPr>
          <p:cNvPr id="589" name="Google Shape;589;p44"/>
          <p:cNvGrpSpPr/>
          <p:nvPr/>
        </p:nvGrpSpPr>
        <p:grpSpPr>
          <a:xfrm>
            <a:off x="8077200" y="3556000"/>
            <a:ext cx="2362200" cy="319088"/>
            <a:chOff x="4128" y="864"/>
            <a:chExt cx="1488" cy="201"/>
          </a:xfrm>
        </p:grpSpPr>
        <p:sp>
          <p:nvSpPr>
            <p:cNvPr id="590" name="Google Shape;590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990</a:t>
              </a:r>
              <a:endParaRPr/>
            </a:p>
          </p:txBody>
        </p:sp>
        <p:sp>
          <p:nvSpPr>
            <p:cNvPr id="591" name="Google Shape;591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5</a:t>
              </a:r>
              <a:endParaRPr/>
            </a:p>
          </p:txBody>
        </p:sp>
      </p:grpSp>
      <p:grpSp>
        <p:nvGrpSpPr>
          <p:cNvPr id="592" name="Google Shape;592;p44"/>
          <p:cNvGrpSpPr/>
          <p:nvPr/>
        </p:nvGrpSpPr>
        <p:grpSpPr>
          <a:xfrm>
            <a:off x="8077200" y="3860800"/>
            <a:ext cx="2362200" cy="319088"/>
            <a:chOff x="4128" y="864"/>
            <a:chExt cx="1488" cy="201"/>
          </a:xfrm>
        </p:grpSpPr>
        <p:sp>
          <p:nvSpPr>
            <p:cNvPr id="593" name="Google Shape;593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992</a:t>
              </a:r>
              <a:endParaRPr/>
            </a:p>
          </p:txBody>
        </p:sp>
        <p:sp>
          <p:nvSpPr>
            <p:cNvPr id="594" name="Google Shape;594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6</a:t>
              </a:r>
              <a:endParaRPr/>
            </a:p>
          </p:txBody>
        </p:sp>
      </p:grpSp>
      <p:grpSp>
        <p:nvGrpSpPr>
          <p:cNvPr id="595" name="Google Shape;595;p44"/>
          <p:cNvGrpSpPr/>
          <p:nvPr/>
        </p:nvGrpSpPr>
        <p:grpSpPr>
          <a:xfrm>
            <a:off x="8077200" y="4165600"/>
            <a:ext cx="2362200" cy="319088"/>
            <a:chOff x="4128" y="864"/>
            <a:chExt cx="1488" cy="201"/>
          </a:xfrm>
        </p:grpSpPr>
        <p:sp>
          <p:nvSpPr>
            <p:cNvPr id="596" name="Google Shape;596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994</a:t>
              </a:r>
              <a:endParaRPr/>
            </a:p>
          </p:txBody>
        </p:sp>
        <p:sp>
          <p:nvSpPr>
            <p:cNvPr id="597" name="Google Shape;597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7</a:t>
              </a:r>
              <a:endParaRPr/>
            </a:p>
          </p:txBody>
        </p:sp>
      </p:grpSp>
      <p:grpSp>
        <p:nvGrpSpPr>
          <p:cNvPr id="598" name="Google Shape;598;p44"/>
          <p:cNvGrpSpPr/>
          <p:nvPr/>
        </p:nvGrpSpPr>
        <p:grpSpPr>
          <a:xfrm>
            <a:off x="8077200" y="4470400"/>
            <a:ext cx="2362200" cy="319088"/>
            <a:chOff x="4128" y="864"/>
            <a:chExt cx="1488" cy="201"/>
          </a:xfrm>
        </p:grpSpPr>
        <p:sp>
          <p:nvSpPr>
            <p:cNvPr id="599" name="Google Shape;599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996</a:t>
              </a:r>
              <a:endParaRPr/>
            </a:p>
          </p:txBody>
        </p:sp>
        <p:sp>
          <p:nvSpPr>
            <p:cNvPr id="600" name="Google Shape;600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8</a:t>
              </a:r>
              <a:endParaRPr/>
            </a:p>
          </p:txBody>
        </p:sp>
      </p:grpSp>
      <p:grpSp>
        <p:nvGrpSpPr>
          <p:cNvPr id="601" name="Google Shape;601;p44"/>
          <p:cNvGrpSpPr/>
          <p:nvPr/>
        </p:nvGrpSpPr>
        <p:grpSpPr>
          <a:xfrm>
            <a:off x="8077200" y="5689600"/>
            <a:ext cx="2362200" cy="319088"/>
            <a:chOff x="4128" y="864"/>
            <a:chExt cx="1488" cy="201"/>
          </a:xfrm>
        </p:grpSpPr>
        <p:sp>
          <p:nvSpPr>
            <p:cNvPr id="602" name="Google Shape;602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603" name="Google Shape;603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49</a:t>
              </a:r>
              <a:endParaRPr/>
            </a:p>
          </p:txBody>
        </p:sp>
      </p:grpSp>
      <p:grpSp>
        <p:nvGrpSpPr>
          <p:cNvPr id="604" name="Google Shape;604;p44"/>
          <p:cNvGrpSpPr/>
          <p:nvPr/>
        </p:nvGrpSpPr>
        <p:grpSpPr>
          <a:xfrm>
            <a:off x="8077200" y="4851401"/>
            <a:ext cx="2362200" cy="371475"/>
            <a:chOff x="4128" y="864"/>
            <a:chExt cx="1488" cy="234"/>
          </a:xfrm>
        </p:grpSpPr>
        <p:sp>
          <p:nvSpPr>
            <p:cNvPr id="605" name="Google Shape;605;p44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6" name="Google Shape;606;p44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44"/>
          <p:cNvGrpSpPr/>
          <p:nvPr/>
        </p:nvGrpSpPr>
        <p:grpSpPr>
          <a:xfrm>
            <a:off x="8077200" y="5232401"/>
            <a:ext cx="2362200" cy="371475"/>
            <a:chOff x="4128" y="864"/>
            <a:chExt cx="1488" cy="234"/>
          </a:xfrm>
        </p:grpSpPr>
        <p:sp>
          <p:nvSpPr>
            <p:cNvPr id="608" name="Google Shape;608;p44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9" name="Google Shape;609;p44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0" name="Google Shape;610;p44"/>
          <p:cNvCxnSpPr/>
          <p:nvPr/>
        </p:nvCxnSpPr>
        <p:spPr>
          <a:xfrm flipH="1" rot="10800000">
            <a:off x="3886200" y="2184400"/>
            <a:ext cx="4191000" cy="1143000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4"/>
          <p:cNvCxnSpPr/>
          <p:nvPr/>
        </p:nvCxnSpPr>
        <p:spPr>
          <a:xfrm flipH="1" rot="10800000">
            <a:off x="4267200" y="3098800"/>
            <a:ext cx="3810000" cy="1081088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44"/>
          <p:cNvSpPr txBox="1"/>
          <p:nvPr/>
        </p:nvSpPr>
        <p:spPr>
          <a:xfrm>
            <a:off x="1752600" y="1928814"/>
            <a:ext cx="6019800" cy="3786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 List [ 50 ];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 *Pointer;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Pointer = List;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Address of first Element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 *ptr;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ptr = Pointer + 3;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Address of 4</a:t>
            </a:r>
            <a:r>
              <a:rPr baseline="30000"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 Element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*ptr = 293;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293 value store at 4</a:t>
            </a:r>
            <a:r>
              <a:rPr baseline="30000"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 element address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</p:txBody>
      </p:sp>
      <p:grpSp>
        <p:nvGrpSpPr>
          <p:cNvPr id="613" name="Google Shape;613;p44"/>
          <p:cNvGrpSpPr/>
          <p:nvPr/>
        </p:nvGrpSpPr>
        <p:grpSpPr>
          <a:xfrm>
            <a:off x="8077200" y="2946400"/>
            <a:ext cx="2362200" cy="319088"/>
            <a:chOff x="4128" y="864"/>
            <a:chExt cx="1488" cy="201"/>
          </a:xfrm>
        </p:grpSpPr>
        <p:sp>
          <p:nvSpPr>
            <p:cNvPr id="614" name="Google Shape;614;p44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986</a:t>
              </a:r>
              <a:endParaRPr/>
            </a:p>
          </p:txBody>
        </p:sp>
        <p:sp>
          <p:nvSpPr>
            <p:cNvPr id="615" name="Google Shape;615;p44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293</a:t>
              </a:r>
              <a:endParaRPr/>
            </a:p>
          </p:txBody>
        </p:sp>
      </p:grpSp>
      <p:cxnSp>
        <p:nvCxnSpPr>
          <p:cNvPr id="616" name="Google Shape;616;p44"/>
          <p:cNvCxnSpPr/>
          <p:nvPr/>
        </p:nvCxnSpPr>
        <p:spPr>
          <a:xfrm flipH="1" rot="10800000">
            <a:off x="4724400" y="3175000"/>
            <a:ext cx="4648200" cy="1309688"/>
          </a:xfrm>
          <a:prstGeom prst="straightConnector1">
            <a:avLst/>
          </a:prstGeom>
          <a:noFill/>
          <a:ln cap="flat" cmpd="sng" w="571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4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"/>
          <p:cNvSpPr txBox="1"/>
          <p:nvPr>
            <p:ph type="title"/>
          </p:nvPr>
        </p:nvSpPr>
        <p:spPr>
          <a:xfrm>
            <a:off x="2407227" y="9999"/>
            <a:ext cx="8229600" cy="736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Accessing 1-Demensional Array</a:t>
            </a:r>
            <a:endParaRPr/>
          </a:p>
        </p:txBody>
      </p:sp>
      <p:sp>
        <p:nvSpPr>
          <p:cNvPr id="624" name="Google Shape;624;p45"/>
          <p:cNvSpPr/>
          <p:nvPr/>
        </p:nvSpPr>
        <p:spPr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45"/>
          <p:cNvGrpSpPr/>
          <p:nvPr/>
        </p:nvGrpSpPr>
        <p:grpSpPr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626" name="Google Shape;626;p45"/>
            <p:cNvSpPr txBox="1"/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627" name="Google Shape;627;p45"/>
            <p:cNvSpPr txBox="1"/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628" name="Google Shape;628;p45"/>
          <p:cNvGrpSpPr/>
          <p:nvPr/>
        </p:nvGrpSpPr>
        <p:grpSpPr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629" name="Google Shape;629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980</a:t>
              </a:r>
              <a:endParaRPr/>
            </a:p>
          </p:txBody>
        </p:sp>
        <p:sp>
          <p:nvSpPr>
            <p:cNvPr id="630" name="Google Shape;630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0</a:t>
              </a:r>
              <a:endParaRPr/>
            </a:p>
          </p:txBody>
        </p:sp>
      </p:grpSp>
      <p:grpSp>
        <p:nvGrpSpPr>
          <p:cNvPr id="631" name="Google Shape;631;p45"/>
          <p:cNvGrpSpPr/>
          <p:nvPr/>
        </p:nvGrpSpPr>
        <p:grpSpPr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632" name="Google Shape;632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982</a:t>
              </a:r>
              <a:endParaRPr/>
            </a:p>
          </p:txBody>
        </p:sp>
        <p:sp>
          <p:nvSpPr>
            <p:cNvPr id="633" name="Google Shape;633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1</a:t>
              </a:r>
              <a:endParaRPr/>
            </a:p>
          </p:txBody>
        </p:sp>
      </p:grpSp>
      <p:grpSp>
        <p:nvGrpSpPr>
          <p:cNvPr id="634" name="Google Shape;634;p45"/>
          <p:cNvGrpSpPr/>
          <p:nvPr/>
        </p:nvGrpSpPr>
        <p:grpSpPr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635" name="Google Shape;635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984</a:t>
              </a:r>
              <a:endParaRPr/>
            </a:p>
          </p:txBody>
        </p:sp>
        <p:sp>
          <p:nvSpPr>
            <p:cNvPr id="636" name="Google Shape;636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2</a:t>
              </a:r>
              <a:endParaRPr/>
            </a:p>
          </p:txBody>
        </p:sp>
      </p:grpSp>
      <p:grpSp>
        <p:nvGrpSpPr>
          <p:cNvPr id="637" name="Google Shape;637;p45"/>
          <p:cNvGrpSpPr/>
          <p:nvPr/>
        </p:nvGrpSpPr>
        <p:grpSpPr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638" name="Google Shape;638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986</a:t>
              </a:r>
              <a:endParaRPr/>
            </a:p>
          </p:txBody>
        </p:sp>
        <p:sp>
          <p:nvSpPr>
            <p:cNvPr id="639" name="Google Shape;639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3</a:t>
              </a:r>
              <a:endParaRPr/>
            </a:p>
          </p:txBody>
        </p:sp>
      </p:grpSp>
      <p:grpSp>
        <p:nvGrpSpPr>
          <p:cNvPr id="640" name="Google Shape;640;p45"/>
          <p:cNvGrpSpPr/>
          <p:nvPr/>
        </p:nvGrpSpPr>
        <p:grpSpPr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641" name="Google Shape;641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988</a:t>
              </a:r>
              <a:endParaRPr/>
            </a:p>
          </p:txBody>
        </p:sp>
        <p:sp>
          <p:nvSpPr>
            <p:cNvPr id="642" name="Google Shape;642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</a:t>
              </a:r>
              <a:endParaRPr/>
            </a:p>
          </p:txBody>
        </p:sp>
      </p:grpSp>
      <p:grpSp>
        <p:nvGrpSpPr>
          <p:cNvPr id="643" name="Google Shape;643;p45"/>
          <p:cNvGrpSpPr/>
          <p:nvPr/>
        </p:nvGrpSpPr>
        <p:grpSpPr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644" name="Google Shape;644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990</a:t>
              </a:r>
              <a:endParaRPr/>
            </a:p>
          </p:txBody>
        </p:sp>
        <p:sp>
          <p:nvSpPr>
            <p:cNvPr id="645" name="Google Shape;645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5</a:t>
              </a:r>
              <a:endParaRPr/>
            </a:p>
          </p:txBody>
        </p:sp>
      </p:grpSp>
      <p:grpSp>
        <p:nvGrpSpPr>
          <p:cNvPr id="646" name="Google Shape;646;p45"/>
          <p:cNvGrpSpPr/>
          <p:nvPr/>
        </p:nvGrpSpPr>
        <p:grpSpPr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647" name="Google Shape;647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992</a:t>
              </a:r>
              <a:endParaRPr/>
            </a:p>
          </p:txBody>
        </p:sp>
        <p:sp>
          <p:nvSpPr>
            <p:cNvPr id="648" name="Google Shape;648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6</a:t>
              </a:r>
              <a:endParaRPr/>
            </a:p>
          </p:txBody>
        </p:sp>
      </p:grpSp>
      <p:grpSp>
        <p:nvGrpSpPr>
          <p:cNvPr id="649" name="Google Shape;649;p45"/>
          <p:cNvGrpSpPr/>
          <p:nvPr/>
        </p:nvGrpSpPr>
        <p:grpSpPr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650" name="Google Shape;650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994</a:t>
              </a:r>
              <a:endParaRPr/>
            </a:p>
          </p:txBody>
        </p:sp>
        <p:sp>
          <p:nvSpPr>
            <p:cNvPr id="651" name="Google Shape;651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7</a:t>
              </a:r>
              <a:endParaRPr/>
            </a:p>
          </p:txBody>
        </p:sp>
      </p:grpSp>
      <p:grpSp>
        <p:nvGrpSpPr>
          <p:cNvPr id="652" name="Google Shape;652;p45"/>
          <p:cNvGrpSpPr/>
          <p:nvPr/>
        </p:nvGrpSpPr>
        <p:grpSpPr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653" name="Google Shape;653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996</a:t>
              </a:r>
              <a:endParaRPr/>
            </a:p>
          </p:txBody>
        </p:sp>
        <p:sp>
          <p:nvSpPr>
            <p:cNvPr id="654" name="Google Shape;654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8</a:t>
              </a:r>
              <a:endParaRPr/>
            </a:p>
          </p:txBody>
        </p:sp>
      </p:grpSp>
      <p:grpSp>
        <p:nvGrpSpPr>
          <p:cNvPr id="655" name="Google Shape;655;p45"/>
          <p:cNvGrpSpPr/>
          <p:nvPr/>
        </p:nvGrpSpPr>
        <p:grpSpPr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656" name="Google Shape;656;p45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657" name="Google Shape;657;p45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49</a:t>
              </a:r>
              <a:endParaRPr/>
            </a:p>
          </p:txBody>
        </p:sp>
      </p:grpSp>
      <p:grpSp>
        <p:nvGrpSpPr>
          <p:cNvPr id="658" name="Google Shape;658;p45"/>
          <p:cNvGrpSpPr/>
          <p:nvPr/>
        </p:nvGrpSpPr>
        <p:grpSpPr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659" name="Google Shape;659;p45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60" name="Google Shape;660;p45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45"/>
          <p:cNvGrpSpPr/>
          <p:nvPr/>
        </p:nvGrpSpPr>
        <p:grpSpPr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662" name="Google Shape;662;p45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63" name="Google Shape;663;p45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45"/>
          <p:cNvSpPr txBox="1"/>
          <p:nvPr/>
        </p:nvSpPr>
        <p:spPr>
          <a:xfrm>
            <a:off x="1752600" y="1752600"/>
            <a:ext cx="6019800" cy="3786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 List [ 50 ];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 *Pointer;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Pointer = List;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for ( int i = 0; i &lt; 50; i++ )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	{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		cout &lt;&lt; *Pointer;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		Pointer++; </a:t>
            </a:r>
            <a:r>
              <a:rPr b="1"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Address of next element</a:t>
            </a: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     }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5" name="Google Shape;665;p45"/>
          <p:cNvSpPr txBox="1"/>
          <p:nvPr/>
        </p:nvSpPr>
        <p:spPr>
          <a:xfrm>
            <a:off x="1676400" y="6070600"/>
            <a:ext cx="6019800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for ( int loop = 0; loop &lt; 50; loop++ )</a:t>
            </a:r>
            <a:endParaRPr/>
          </a:p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		cout &lt;&lt;  Array [ loop ] ;</a:t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>
            <a:off x="7162800" y="3657600"/>
            <a:ext cx="381000" cy="1447800"/>
          </a:xfrm>
          <a:prstGeom prst="rightBrace">
            <a:avLst>
              <a:gd fmla="val 31667" name="adj1"/>
              <a:gd fmla="val 50000" name="adj2"/>
            </a:avLst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5"/>
          <p:cNvSpPr txBox="1"/>
          <p:nvPr/>
        </p:nvSpPr>
        <p:spPr>
          <a:xfrm>
            <a:off x="1676400" y="55626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33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Equivalent to</a:t>
            </a:r>
            <a:endParaRPr/>
          </a:p>
        </p:txBody>
      </p:sp>
      <p:cxnSp>
        <p:nvCxnSpPr>
          <p:cNvPr id="668" name="Google Shape;668;p45"/>
          <p:cNvCxnSpPr/>
          <p:nvPr/>
        </p:nvCxnSpPr>
        <p:spPr>
          <a:xfrm flipH="1">
            <a:off x="4876800" y="4419600"/>
            <a:ext cx="23622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45"/>
          <p:cNvSpPr txBox="1"/>
          <p:nvPr/>
        </p:nvSpPr>
        <p:spPr>
          <a:xfrm>
            <a:off x="1600200" y="968375"/>
            <a:ext cx="6172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access all element of List [50] using Pointers and for loop combinations.</a:t>
            </a:r>
            <a:endParaRPr/>
          </a:p>
        </p:txBody>
      </p:sp>
      <p:sp>
        <p:nvSpPr>
          <p:cNvPr id="670" name="Google Shape;670;p45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/>
          <p:nvPr>
            <p:ph type="title"/>
          </p:nvPr>
        </p:nvSpPr>
        <p:spPr>
          <a:xfrm>
            <a:off x="1981200" y="38100"/>
            <a:ext cx="8707582" cy="823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Accessing 2-Demensional Array</a:t>
            </a:r>
            <a:endParaRPr/>
          </a:p>
        </p:txBody>
      </p:sp>
      <p:sp>
        <p:nvSpPr>
          <p:cNvPr id="677" name="Google Shape;677;p46"/>
          <p:cNvSpPr txBox="1"/>
          <p:nvPr>
            <p:ph idx="1" type="body"/>
          </p:nvPr>
        </p:nvSpPr>
        <p:spPr>
          <a:xfrm>
            <a:off x="1600200" y="1066800"/>
            <a:ext cx="6324600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Note that the statements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int *Pointer;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Pointer = &amp;List [3];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represents that we are accessing the address of 4</a:t>
            </a:r>
            <a:r>
              <a:rPr b="1" baseline="30000" lang="en-US" sz="2400"/>
              <a:t>th</a:t>
            </a:r>
            <a:r>
              <a:rPr b="1" lang="en-US" sz="2400"/>
              <a:t> slot.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 2-Demensional array the statements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int List[ 5 ][ 6 ];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int *Pointer;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C14DE"/>
              </a:buClr>
              <a:buSzPts val="2000"/>
              <a:buNone/>
            </a:pPr>
            <a:r>
              <a:rPr b="1" lang="en-US" sz="2000">
                <a:solidFill>
                  <a:srgbClr val="2C14DE"/>
                </a:solidFill>
                <a:latin typeface="Courier New"/>
                <a:ea typeface="Courier New"/>
                <a:cs typeface="Courier New"/>
                <a:sym typeface="Courier New"/>
              </a:rPr>
              <a:t>Pointer = &amp;List [3];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   Represents that we are accessing the address    of 4</a:t>
            </a:r>
            <a:r>
              <a:rPr b="1" baseline="30000" lang="en-US" sz="2400"/>
              <a:t>th</a:t>
            </a:r>
            <a:r>
              <a:rPr b="1" lang="en-US" sz="2400"/>
              <a:t> row 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33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 sz="2400">
                <a:solidFill>
                  <a:srgbClr val="FF3300"/>
                </a:solidFill>
              </a:rPr>
              <a:t>or </a:t>
            </a:r>
            <a:r>
              <a:rPr b="1" i="1" lang="en-US" sz="2400">
                <a:solidFill>
                  <a:srgbClr val="2C14DE"/>
                </a:solidFill>
              </a:rPr>
              <a:t>the address the 4</a:t>
            </a:r>
            <a:r>
              <a:rPr b="1" baseline="30000" i="1" lang="en-US" sz="2400">
                <a:solidFill>
                  <a:srgbClr val="2C14DE"/>
                </a:solidFill>
              </a:rPr>
              <a:t>th</a:t>
            </a:r>
            <a:r>
              <a:rPr b="1" i="1" lang="en-US" sz="2400">
                <a:solidFill>
                  <a:srgbClr val="2C14DE"/>
                </a:solidFill>
              </a:rPr>
              <a:t> row and 1</a:t>
            </a:r>
            <a:r>
              <a:rPr b="1" baseline="30000" i="1" lang="en-US" sz="2400">
                <a:solidFill>
                  <a:srgbClr val="2C14DE"/>
                </a:solidFill>
              </a:rPr>
              <a:t>st</a:t>
            </a:r>
            <a:r>
              <a:rPr b="1" i="1" lang="en-US" sz="2400">
                <a:solidFill>
                  <a:srgbClr val="2C14DE"/>
                </a:solidFill>
              </a:rPr>
              <a:t> column.</a:t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46"/>
          <p:cNvGrpSpPr/>
          <p:nvPr/>
        </p:nvGrpSpPr>
        <p:grpSpPr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680" name="Google Shape;680;p46"/>
            <p:cNvSpPr txBox="1"/>
            <p:nvPr/>
          </p:nvSpPr>
          <p:spPr>
            <a:xfrm>
              <a:off x="4128" y="867"/>
              <a:ext cx="720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681" name="Google Shape;681;p46"/>
            <p:cNvSpPr txBox="1"/>
            <p:nvPr/>
          </p:nvSpPr>
          <p:spPr>
            <a:xfrm>
              <a:off x="4848" y="864"/>
              <a:ext cx="768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682" name="Google Shape;682;p46"/>
          <p:cNvGrpSpPr/>
          <p:nvPr/>
        </p:nvGrpSpPr>
        <p:grpSpPr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683" name="Google Shape;683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980</a:t>
              </a:r>
              <a:endParaRPr/>
            </a:p>
          </p:txBody>
        </p:sp>
        <p:sp>
          <p:nvSpPr>
            <p:cNvPr id="684" name="Google Shape;684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0</a:t>
              </a: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686" name="Google Shape;686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982</a:t>
              </a:r>
              <a:endParaRPr/>
            </a:p>
          </p:txBody>
        </p:sp>
        <p:sp>
          <p:nvSpPr>
            <p:cNvPr id="687" name="Google Shape;687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1</a:t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689" name="Google Shape;689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984</a:t>
              </a:r>
              <a:endParaRPr/>
            </a:p>
          </p:txBody>
        </p:sp>
        <p:sp>
          <p:nvSpPr>
            <p:cNvPr id="690" name="Google Shape;690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2</a:t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692" name="Google Shape;692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986</a:t>
              </a:r>
              <a:endParaRPr/>
            </a:p>
          </p:txBody>
        </p:sp>
        <p:sp>
          <p:nvSpPr>
            <p:cNvPr id="693" name="Google Shape;693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3</a:t>
              </a:r>
              <a:endParaRPr/>
            </a:p>
          </p:txBody>
        </p:sp>
      </p:grpSp>
      <p:grpSp>
        <p:nvGrpSpPr>
          <p:cNvPr id="694" name="Google Shape;694;p46"/>
          <p:cNvGrpSpPr/>
          <p:nvPr/>
        </p:nvGrpSpPr>
        <p:grpSpPr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695" name="Google Shape;695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988</a:t>
              </a:r>
              <a:endParaRPr/>
            </a:p>
          </p:txBody>
        </p:sp>
        <p:sp>
          <p:nvSpPr>
            <p:cNvPr id="696" name="Google Shape;696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4</a:t>
              </a: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698" name="Google Shape;698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990</a:t>
              </a:r>
              <a:endParaRPr/>
            </a:p>
          </p:txBody>
        </p:sp>
        <p:sp>
          <p:nvSpPr>
            <p:cNvPr id="699" name="Google Shape;699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5</a:t>
              </a: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701" name="Google Shape;701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992</a:t>
              </a:r>
              <a:endParaRPr/>
            </a:p>
          </p:txBody>
        </p:sp>
        <p:sp>
          <p:nvSpPr>
            <p:cNvPr id="702" name="Google Shape;702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6</a:t>
              </a:r>
              <a:endParaRPr/>
            </a:p>
          </p:txBody>
        </p:sp>
      </p:grpSp>
      <p:grpSp>
        <p:nvGrpSpPr>
          <p:cNvPr id="703" name="Google Shape;703;p46"/>
          <p:cNvGrpSpPr/>
          <p:nvPr/>
        </p:nvGrpSpPr>
        <p:grpSpPr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704" name="Google Shape;704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994</a:t>
              </a:r>
              <a:endParaRPr/>
            </a:p>
          </p:txBody>
        </p:sp>
        <p:sp>
          <p:nvSpPr>
            <p:cNvPr id="705" name="Google Shape;705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7</a:t>
              </a:r>
              <a:endParaRPr/>
            </a:p>
          </p:txBody>
        </p:sp>
      </p:grpSp>
      <p:grpSp>
        <p:nvGrpSpPr>
          <p:cNvPr id="706" name="Google Shape;706;p46"/>
          <p:cNvGrpSpPr/>
          <p:nvPr/>
        </p:nvGrpSpPr>
        <p:grpSpPr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707" name="Google Shape;707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996</a:t>
              </a:r>
              <a:endParaRPr/>
            </a:p>
          </p:txBody>
        </p:sp>
        <p:sp>
          <p:nvSpPr>
            <p:cNvPr id="708" name="Google Shape;708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8</a:t>
              </a:r>
              <a:endParaRPr/>
            </a:p>
          </p:txBody>
        </p:sp>
      </p:grpSp>
      <p:grpSp>
        <p:nvGrpSpPr>
          <p:cNvPr id="709" name="Google Shape;709;p46"/>
          <p:cNvGrpSpPr/>
          <p:nvPr/>
        </p:nvGrpSpPr>
        <p:grpSpPr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710" name="Google Shape;710;p46"/>
            <p:cNvSpPr txBox="1"/>
            <p:nvPr/>
          </p:nvSpPr>
          <p:spPr>
            <a:xfrm>
              <a:off x="4128" y="867"/>
              <a:ext cx="72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998</a:t>
              </a:r>
              <a:endParaRPr/>
            </a:p>
          </p:txBody>
        </p:sp>
        <p:sp>
          <p:nvSpPr>
            <p:cNvPr id="711" name="Google Shape;711;p46"/>
            <p:cNvSpPr txBox="1"/>
            <p:nvPr/>
          </p:nvSpPr>
          <p:spPr>
            <a:xfrm>
              <a:off x="4848" y="864"/>
              <a:ext cx="768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 50</a:t>
              </a: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713" name="Google Shape;713;p46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14" name="Google Shape;714;p46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6"/>
          <p:cNvGrpSpPr/>
          <p:nvPr/>
        </p:nvGrpSpPr>
        <p:grpSpPr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716" name="Google Shape;716;p46"/>
            <p:cNvSpPr txBox="1"/>
            <p:nvPr/>
          </p:nvSpPr>
          <p:spPr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17" name="Google Shape;717;p46"/>
            <p:cNvSpPr txBox="1"/>
            <p:nvPr/>
          </p:nvSpPr>
          <p:spPr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8" name="Google Shape;718;p46"/>
          <p:cNvCxnSpPr/>
          <p:nvPr/>
        </p:nvCxnSpPr>
        <p:spPr>
          <a:xfrm>
            <a:off x="5029200" y="1897470"/>
            <a:ext cx="3048000" cy="921931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46"/>
          <p:cNvSpPr/>
          <p:nvPr/>
        </p:nvSpPr>
        <p:spPr>
          <a:xfrm>
            <a:off x="1579418" y="876214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/>
          <p:nvPr>
            <p:ph type="title"/>
          </p:nvPr>
        </p:nvSpPr>
        <p:spPr>
          <a:xfrm>
            <a:off x="2431473" y="-23554"/>
            <a:ext cx="8229600" cy="87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Accessing 2-Demensional Array</a:t>
            </a:r>
            <a:endParaRPr/>
          </a:p>
        </p:txBody>
      </p:sp>
      <p:sp>
        <p:nvSpPr>
          <p:cNvPr id="726" name="Google Shape;726;p47"/>
          <p:cNvSpPr txBox="1"/>
          <p:nvPr>
            <p:ph idx="1" type="body"/>
          </p:nvPr>
        </p:nvSpPr>
        <p:spPr>
          <a:xfrm>
            <a:off x="1676400" y="1327006"/>
            <a:ext cx="5653088" cy="510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int List [ 9 ] [ 6 ];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int *ptr;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ptr = &amp;List [3];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access the address of </a:t>
            </a:r>
            <a:r>
              <a:rPr b="1" lang="en-US">
                <a:solidFill>
                  <a:srgbClr val="2C14DE"/>
                </a:solidFill>
              </a:rPr>
              <a:t>4</a:t>
            </a:r>
            <a:r>
              <a:rPr b="1" baseline="30000" lang="en-US">
                <a:solidFill>
                  <a:srgbClr val="2C14DE"/>
                </a:solidFill>
              </a:rPr>
              <a:t>th</a:t>
            </a:r>
            <a:r>
              <a:rPr b="1" lang="en-US">
                <a:solidFill>
                  <a:srgbClr val="2C14DE"/>
                </a:solidFill>
              </a:rPr>
              <a:t> row 2</a:t>
            </a:r>
            <a:r>
              <a:rPr b="1" baseline="30000" lang="en-US">
                <a:solidFill>
                  <a:srgbClr val="2C14DE"/>
                </a:solidFill>
              </a:rPr>
              <a:t>nd</a:t>
            </a:r>
            <a:r>
              <a:rPr b="1" lang="en-US">
                <a:solidFill>
                  <a:srgbClr val="2C14DE"/>
                </a:solidFill>
              </a:rPr>
              <a:t>  column</a:t>
            </a:r>
            <a:r>
              <a:rPr b="1"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0000"/>
              </a:buClr>
              <a:buSzPts val="2400"/>
              <a:buChar char="•"/>
            </a:pPr>
            <a:r>
              <a:rPr b="1" lang="en-US">
                <a:solidFill>
                  <a:srgbClr val="B80000"/>
                </a:solidFill>
              </a:rPr>
              <a:t>ptr++; </a:t>
            </a:r>
            <a:r>
              <a:rPr b="1" lang="en-US">
                <a:solidFill>
                  <a:srgbClr val="7F7F7F"/>
                </a:solidFill>
              </a:rPr>
              <a:t>// address of 4</a:t>
            </a:r>
            <a:r>
              <a:rPr b="1" baseline="30000" lang="en-US">
                <a:solidFill>
                  <a:srgbClr val="7F7F7F"/>
                </a:solidFill>
              </a:rPr>
              <a:t>th</a:t>
            </a:r>
            <a:r>
              <a:rPr b="1" lang="en-US">
                <a:solidFill>
                  <a:srgbClr val="7F7F7F"/>
                </a:solidFill>
              </a:rPr>
              <a:t> row 2</a:t>
            </a:r>
            <a:r>
              <a:rPr b="1" baseline="30000" lang="en-US">
                <a:solidFill>
                  <a:srgbClr val="7F7F7F"/>
                </a:solidFill>
              </a:rPr>
              <a:t>nd</a:t>
            </a:r>
            <a:r>
              <a:rPr b="1" lang="en-US">
                <a:solidFill>
                  <a:srgbClr val="7F7F7F"/>
                </a:solidFill>
              </a:rPr>
              <a:t> column</a:t>
            </a:r>
            <a:r>
              <a:rPr lang="en-US">
                <a:solidFill>
                  <a:srgbClr val="7F7F7F"/>
                </a:solidFill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</a:t>
            </a:r>
            <a:r>
              <a:rPr b="1" lang="en-US">
                <a:solidFill>
                  <a:srgbClr val="B80000"/>
                </a:solidFill>
              </a:rPr>
              <a:t>faster than normal array accessing </a:t>
            </a:r>
            <a:r>
              <a:rPr b="1" lang="en-US">
                <a:solidFill>
                  <a:srgbClr val="1E7509"/>
                </a:solidFill>
              </a:rPr>
              <a:t>Why?</a:t>
            </a:r>
            <a:r>
              <a:rPr b="1"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Equivalent to </a:t>
            </a:r>
            <a:r>
              <a:rPr b="1" lang="en-US">
                <a:solidFill>
                  <a:srgbClr val="2C14DE"/>
                </a:solidFill>
              </a:rPr>
              <a:t>List [3][1] ;</a:t>
            </a:r>
            <a:endParaRPr/>
          </a:p>
        </p:txBody>
      </p:sp>
      <p:sp>
        <p:nvSpPr>
          <p:cNvPr id="727" name="Google Shape;727;p47"/>
          <p:cNvSpPr/>
          <p:nvPr/>
        </p:nvSpPr>
        <p:spPr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47"/>
          <p:cNvGrpSpPr/>
          <p:nvPr/>
        </p:nvGrpSpPr>
        <p:grpSpPr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729" name="Google Shape;729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302</a:t>
              </a:r>
              <a:endParaRPr/>
            </a:p>
          </p:txBody>
        </p:sp>
        <p:sp>
          <p:nvSpPr>
            <p:cNvPr id="730" name="Google Shape;730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</a:t>
              </a:r>
              <a:endParaRPr/>
            </a:p>
          </p:txBody>
        </p:sp>
        <p:sp>
          <p:nvSpPr>
            <p:cNvPr id="731" name="Google Shape;731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732" name="Google Shape;732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306</a:t>
              </a:r>
              <a:endParaRPr/>
            </a:p>
          </p:txBody>
        </p:sp>
        <p:sp>
          <p:nvSpPr>
            <p:cNvPr id="733" name="Google Shape;733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308</a:t>
              </a:r>
              <a:endParaRPr/>
            </a:p>
          </p:txBody>
        </p:sp>
        <p:sp>
          <p:nvSpPr>
            <p:cNvPr id="734" name="Google Shape;734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310</a:t>
              </a: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736" name="Google Shape;736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314</a:t>
              </a:r>
              <a:endParaRPr/>
            </a:p>
          </p:txBody>
        </p:sp>
        <p:sp>
          <p:nvSpPr>
            <p:cNvPr id="737" name="Google Shape;737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316</a:t>
              </a:r>
              <a:endParaRPr/>
            </a:p>
          </p:txBody>
        </p:sp>
        <p:sp>
          <p:nvSpPr>
            <p:cNvPr id="738" name="Google Shape;738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312</a:t>
              </a:r>
              <a:endParaRPr/>
            </a:p>
          </p:txBody>
        </p:sp>
        <p:sp>
          <p:nvSpPr>
            <p:cNvPr id="739" name="Google Shape;739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318</a:t>
              </a:r>
              <a:endParaRPr/>
            </a:p>
          </p:txBody>
        </p:sp>
        <p:sp>
          <p:nvSpPr>
            <p:cNvPr id="740" name="Google Shape;740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320</a:t>
              </a:r>
              <a:endParaRPr/>
            </a:p>
          </p:txBody>
        </p:sp>
        <p:sp>
          <p:nvSpPr>
            <p:cNvPr id="741" name="Google Shape;741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322</a:t>
              </a:r>
              <a:endParaRPr/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743" name="Google Shape;743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326</a:t>
              </a:r>
              <a:endParaRPr/>
            </a:p>
          </p:txBody>
        </p:sp>
        <p:sp>
          <p:nvSpPr>
            <p:cNvPr id="744" name="Google Shape;744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328</a:t>
              </a:r>
              <a:endParaRPr/>
            </a:p>
          </p:txBody>
        </p:sp>
        <p:sp>
          <p:nvSpPr>
            <p:cNvPr id="745" name="Google Shape;745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324</a:t>
              </a:r>
              <a:endParaRPr/>
            </a:p>
          </p:txBody>
        </p:sp>
        <p:sp>
          <p:nvSpPr>
            <p:cNvPr id="746" name="Google Shape;746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330</a:t>
              </a:r>
              <a:endParaRPr/>
            </a:p>
          </p:txBody>
        </p:sp>
        <p:sp>
          <p:nvSpPr>
            <p:cNvPr id="747" name="Google Shape;747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332</a:t>
              </a:r>
              <a:endParaRPr/>
            </a:p>
          </p:txBody>
        </p:sp>
        <p:sp>
          <p:nvSpPr>
            <p:cNvPr id="748" name="Google Shape;748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334</a:t>
              </a: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750" name="Google Shape;750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338</a:t>
              </a:r>
              <a:endParaRPr/>
            </a:p>
          </p:txBody>
        </p:sp>
        <p:sp>
          <p:nvSpPr>
            <p:cNvPr id="751" name="Google Shape;751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endParaRPr/>
            </a:p>
          </p:txBody>
        </p:sp>
        <p:sp>
          <p:nvSpPr>
            <p:cNvPr id="752" name="Google Shape;752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336</a:t>
              </a:r>
              <a:endParaRPr/>
            </a:p>
          </p:txBody>
        </p:sp>
        <p:sp>
          <p:nvSpPr>
            <p:cNvPr id="753" name="Google Shape;753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342</a:t>
              </a:r>
              <a:endParaRPr/>
            </a:p>
          </p:txBody>
        </p:sp>
        <p:sp>
          <p:nvSpPr>
            <p:cNvPr id="754" name="Google Shape;754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344</a:t>
              </a:r>
              <a:endParaRPr/>
            </a:p>
          </p:txBody>
        </p:sp>
        <p:sp>
          <p:nvSpPr>
            <p:cNvPr id="755" name="Google Shape;755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346</a:t>
              </a:r>
              <a:endParaRPr/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757" name="Google Shape;757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758" name="Google Shape;758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352</a:t>
              </a:r>
              <a:endParaRPr/>
            </a:p>
          </p:txBody>
        </p:sp>
        <p:sp>
          <p:nvSpPr>
            <p:cNvPr id="759" name="Google Shape;759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348</a:t>
              </a:r>
              <a:endParaRPr/>
            </a:p>
          </p:txBody>
        </p:sp>
        <p:sp>
          <p:nvSpPr>
            <p:cNvPr id="760" name="Google Shape;760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354</a:t>
              </a:r>
              <a:endParaRPr/>
            </a:p>
          </p:txBody>
        </p:sp>
        <p:sp>
          <p:nvSpPr>
            <p:cNvPr id="761" name="Google Shape;761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356</a:t>
              </a:r>
              <a:endParaRPr/>
            </a:p>
          </p:txBody>
        </p:sp>
        <p:sp>
          <p:nvSpPr>
            <p:cNvPr id="762" name="Google Shape;762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358</a:t>
              </a:r>
              <a:endParaRPr/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764" name="Google Shape;764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362</a:t>
              </a:r>
              <a:endParaRPr/>
            </a:p>
          </p:txBody>
        </p:sp>
        <p:sp>
          <p:nvSpPr>
            <p:cNvPr id="765" name="Google Shape;765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364</a:t>
              </a:r>
              <a:endParaRPr/>
            </a:p>
          </p:txBody>
        </p:sp>
        <p:sp>
          <p:nvSpPr>
            <p:cNvPr id="766" name="Google Shape;766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360</a:t>
              </a:r>
              <a:endParaRPr/>
            </a:p>
          </p:txBody>
        </p:sp>
        <p:sp>
          <p:nvSpPr>
            <p:cNvPr id="767" name="Google Shape;767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366</a:t>
              </a:r>
              <a:endParaRPr/>
            </a:p>
          </p:txBody>
        </p:sp>
        <p:sp>
          <p:nvSpPr>
            <p:cNvPr id="768" name="Google Shape;768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368</a:t>
              </a:r>
              <a:endParaRPr/>
            </a:p>
          </p:txBody>
        </p:sp>
        <p:sp>
          <p:nvSpPr>
            <p:cNvPr id="769" name="Google Shape;769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370</a:t>
              </a: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771" name="Google Shape;771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374</a:t>
              </a:r>
              <a:endParaRPr/>
            </a:p>
          </p:txBody>
        </p:sp>
        <p:sp>
          <p:nvSpPr>
            <p:cNvPr id="772" name="Google Shape;772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376</a:t>
              </a:r>
              <a:endParaRPr/>
            </a:p>
          </p:txBody>
        </p:sp>
        <p:sp>
          <p:nvSpPr>
            <p:cNvPr id="773" name="Google Shape;773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372</a:t>
              </a:r>
              <a:endParaRPr/>
            </a:p>
          </p:txBody>
        </p:sp>
        <p:sp>
          <p:nvSpPr>
            <p:cNvPr id="774" name="Google Shape;774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378</a:t>
              </a:r>
              <a:endParaRPr/>
            </a:p>
          </p:txBody>
        </p:sp>
        <p:sp>
          <p:nvSpPr>
            <p:cNvPr id="775" name="Google Shape;775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380</a:t>
              </a:r>
              <a:endParaRPr/>
            </a:p>
          </p:txBody>
        </p:sp>
        <p:sp>
          <p:nvSpPr>
            <p:cNvPr id="776" name="Google Shape;776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382</a:t>
              </a:r>
              <a:endParaRPr/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778" name="Google Shape;778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386</a:t>
              </a:r>
              <a:endParaRPr/>
            </a:p>
          </p:txBody>
        </p:sp>
        <p:sp>
          <p:nvSpPr>
            <p:cNvPr id="779" name="Google Shape;779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388</a:t>
              </a:r>
              <a:endParaRPr/>
            </a:p>
          </p:txBody>
        </p:sp>
        <p:sp>
          <p:nvSpPr>
            <p:cNvPr id="780" name="Google Shape;780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384</a:t>
              </a:r>
              <a:endParaRPr/>
            </a:p>
          </p:txBody>
        </p:sp>
        <p:sp>
          <p:nvSpPr>
            <p:cNvPr id="781" name="Google Shape;781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endParaRPr/>
            </a:p>
          </p:txBody>
        </p:sp>
        <p:sp>
          <p:nvSpPr>
            <p:cNvPr id="782" name="Google Shape;782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392</a:t>
              </a:r>
              <a:endParaRPr/>
            </a:p>
          </p:txBody>
        </p:sp>
        <p:sp>
          <p:nvSpPr>
            <p:cNvPr id="783" name="Google Shape;783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394</a:t>
              </a: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785" name="Google Shape;785;p47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398</a:t>
              </a:r>
              <a:endParaRPr/>
            </a:p>
          </p:txBody>
        </p:sp>
        <p:sp>
          <p:nvSpPr>
            <p:cNvPr id="786" name="Google Shape;786;p47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787" name="Google Shape;787;p47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396</a:t>
              </a:r>
              <a:endParaRPr/>
            </a:p>
          </p:txBody>
        </p:sp>
        <p:sp>
          <p:nvSpPr>
            <p:cNvPr id="788" name="Google Shape;788;p47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402</a:t>
              </a:r>
              <a:endParaRPr/>
            </a:p>
          </p:txBody>
        </p:sp>
        <p:sp>
          <p:nvSpPr>
            <p:cNvPr id="789" name="Google Shape;789;p47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404</a:t>
              </a:r>
              <a:endParaRPr/>
            </a:p>
          </p:txBody>
        </p:sp>
        <p:sp>
          <p:nvSpPr>
            <p:cNvPr id="790" name="Google Shape;790;p47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406</a:t>
              </a:r>
              <a:endParaRPr/>
            </a:p>
          </p:txBody>
        </p:sp>
      </p:grpSp>
      <p:sp>
        <p:nvSpPr>
          <p:cNvPr id="791" name="Google Shape;791;p47"/>
          <p:cNvSpPr txBox="1"/>
          <p:nvPr/>
        </p:nvSpPr>
        <p:spPr>
          <a:xfrm>
            <a:off x="8686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2" name="Google Shape;792;p47"/>
          <p:cNvSpPr txBox="1"/>
          <p:nvPr/>
        </p:nvSpPr>
        <p:spPr>
          <a:xfrm>
            <a:off x="9067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93" name="Google Shape;793;p47"/>
          <p:cNvSpPr txBox="1"/>
          <p:nvPr/>
        </p:nvSpPr>
        <p:spPr>
          <a:xfrm>
            <a:off x="8305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94" name="Google Shape;794;p47"/>
          <p:cNvSpPr txBox="1"/>
          <p:nvPr/>
        </p:nvSpPr>
        <p:spPr>
          <a:xfrm>
            <a:off x="9448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95" name="Google Shape;795;p47"/>
          <p:cNvSpPr txBox="1"/>
          <p:nvPr/>
        </p:nvSpPr>
        <p:spPr>
          <a:xfrm>
            <a:off x="9829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96" name="Google Shape;796;p47"/>
          <p:cNvSpPr txBox="1"/>
          <p:nvPr/>
        </p:nvSpPr>
        <p:spPr>
          <a:xfrm>
            <a:off x="10210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97" name="Google Shape;797;p47"/>
          <p:cNvSpPr txBox="1"/>
          <p:nvPr/>
        </p:nvSpPr>
        <p:spPr>
          <a:xfrm>
            <a:off x="7848600" y="22098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98" name="Google Shape;798;p47"/>
          <p:cNvSpPr txBox="1"/>
          <p:nvPr/>
        </p:nvSpPr>
        <p:spPr>
          <a:xfrm>
            <a:off x="7848600" y="25146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9" name="Google Shape;799;p47"/>
          <p:cNvSpPr txBox="1"/>
          <p:nvPr/>
        </p:nvSpPr>
        <p:spPr>
          <a:xfrm>
            <a:off x="7848600" y="28194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00" name="Google Shape;800;p47"/>
          <p:cNvSpPr txBox="1"/>
          <p:nvPr/>
        </p:nvSpPr>
        <p:spPr>
          <a:xfrm>
            <a:off x="7848600" y="31242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01" name="Google Shape;801;p47"/>
          <p:cNvSpPr txBox="1"/>
          <p:nvPr/>
        </p:nvSpPr>
        <p:spPr>
          <a:xfrm>
            <a:off x="7848600" y="34290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02" name="Google Shape;802;p47"/>
          <p:cNvSpPr txBox="1"/>
          <p:nvPr/>
        </p:nvSpPr>
        <p:spPr>
          <a:xfrm>
            <a:off x="7848600" y="3724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03" name="Google Shape;803;p47"/>
          <p:cNvSpPr txBox="1"/>
          <p:nvPr/>
        </p:nvSpPr>
        <p:spPr>
          <a:xfrm>
            <a:off x="7848600" y="40386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04" name="Google Shape;804;p47"/>
          <p:cNvSpPr txBox="1"/>
          <p:nvPr/>
        </p:nvSpPr>
        <p:spPr>
          <a:xfrm>
            <a:off x="7848600" y="43434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05" name="Google Shape;805;p47"/>
          <p:cNvSpPr txBox="1"/>
          <p:nvPr/>
        </p:nvSpPr>
        <p:spPr>
          <a:xfrm>
            <a:off x="7848600" y="46482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06" name="Google Shape;806;p47"/>
          <p:cNvSpPr txBox="1"/>
          <p:nvPr/>
        </p:nvSpPr>
        <p:spPr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</p:txBody>
      </p:sp>
      <p:sp>
        <p:nvSpPr>
          <p:cNvPr id="807" name="Google Shape;807;p47"/>
          <p:cNvSpPr txBox="1"/>
          <p:nvPr/>
        </p:nvSpPr>
        <p:spPr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/>
          </a:p>
        </p:txBody>
      </p:sp>
      <p:cxnSp>
        <p:nvCxnSpPr>
          <p:cNvPr id="808" name="Google Shape;808;p47"/>
          <p:cNvCxnSpPr/>
          <p:nvPr/>
        </p:nvCxnSpPr>
        <p:spPr>
          <a:xfrm rot="10800000">
            <a:off x="8001000" y="4876800"/>
            <a:ext cx="1066800" cy="936481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47"/>
          <p:cNvSpPr txBox="1"/>
          <p:nvPr/>
        </p:nvSpPr>
        <p:spPr>
          <a:xfrm>
            <a:off x="8229600" y="5715001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7509"/>
                </a:solidFill>
                <a:latin typeface="Arial"/>
                <a:ea typeface="Arial"/>
                <a:cs typeface="Arial"/>
                <a:sym typeface="Arial"/>
              </a:rPr>
              <a:t>Memory address</a:t>
            </a:r>
            <a:endParaRPr/>
          </a:p>
        </p:txBody>
      </p:sp>
      <p:cxnSp>
        <p:nvCxnSpPr>
          <p:cNvPr id="810" name="Google Shape;810;p47"/>
          <p:cNvCxnSpPr/>
          <p:nvPr/>
        </p:nvCxnSpPr>
        <p:spPr>
          <a:xfrm>
            <a:off x="4343400" y="2514600"/>
            <a:ext cx="3505200" cy="770056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47"/>
          <p:cNvCxnSpPr/>
          <p:nvPr/>
        </p:nvCxnSpPr>
        <p:spPr>
          <a:xfrm flipH="1" rot="10800000">
            <a:off x="5105401" y="3321193"/>
            <a:ext cx="3733799" cy="2393806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" name="Google Shape;812;p47"/>
          <p:cNvSpPr/>
          <p:nvPr/>
        </p:nvSpPr>
        <p:spPr>
          <a:xfrm>
            <a:off x="1569028" y="874914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8"/>
          <p:cNvSpPr txBox="1"/>
          <p:nvPr>
            <p:ph type="title"/>
          </p:nvPr>
        </p:nvSpPr>
        <p:spPr>
          <a:xfrm>
            <a:off x="1485900" y="28100"/>
            <a:ext cx="9144000" cy="869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Accessing 2-Demensional Array</a:t>
            </a:r>
            <a:endParaRPr/>
          </a:p>
        </p:txBody>
      </p:sp>
      <p:sp>
        <p:nvSpPr>
          <p:cNvPr id="819" name="Google Shape;819;p48"/>
          <p:cNvSpPr txBox="1"/>
          <p:nvPr>
            <p:ph idx="1" type="body"/>
          </p:nvPr>
        </p:nvSpPr>
        <p:spPr>
          <a:xfrm>
            <a:off x="1562100" y="1066800"/>
            <a:ext cx="5753100" cy="57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know </a:t>
            </a:r>
            <a:r>
              <a:rPr b="1" lang="en-US" sz="2400"/>
              <a:t>computer can perform only one </a:t>
            </a:r>
            <a:r>
              <a:rPr b="1" lang="en-US" sz="2400">
                <a:solidFill>
                  <a:srgbClr val="1E7509"/>
                </a:solidFill>
              </a:rPr>
              <a:t>operation at any time</a:t>
            </a:r>
            <a:r>
              <a:rPr b="1" lang="en-US" sz="2400"/>
              <a:t> </a:t>
            </a:r>
            <a:r>
              <a:rPr lang="en-US" sz="2400"/>
              <a:t>(</a:t>
            </a:r>
            <a:r>
              <a:rPr b="1" lang="en-US" sz="2400">
                <a:solidFill>
                  <a:srgbClr val="B80000"/>
                </a:solidFill>
              </a:rPr>
              <a:t>remember fetch-decode-execute cycle</a:t>
            </a:r>
            <a:r>
              <a:rPr lang="en-US" sz="2400"/>
              <a:t>).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Thus to access List [3][1] element (</a:t>
            </a:r>
            <a:r>
              <a:rPr b="1" lang="en-US" sz="2400">
                <a:solidFill>
                  <a:srgbClr val="B80000"/>
                </a:solidFill>
              </a:rPr>
              <a:t>without pointer</a:t>
            </a:r>
            <a:r>
              <a:rPr b="1" lang="en-US" sz="2400"/>
              <a:t>) two operations are involved:-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7509"/>
              </a:buClr>
              <a:buSzPts val="2000"/>
              <a:buChar char="•"/>
            </a:pPr>
            <a:r>
              <a:rPr b="1" lang="en-US" sz="2000">
                <a:solidFill>
                  <a:srgbClr val="1E7509"/>
                </a:solidFill>
              </a:rPr>
              <a:t>First to determine row List [3]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7509"/>
              </a:buClr>
              <a:buSzPts val="2000"/>
              <a:buChar char="•"/>
            </a:pPr>
            <a:r>
              <a:rPr b="1" lang="en-US" sz="2000">
                <a:solidFill>
                  <a:srgbClr val="1E7509"/>
                </a:solidFill>
              </a:rPr>
              <a:t>Second to determine column List[3][1]</a:t>
            </a:r>
            <a:endParaRPr/>
          </a:p>
          <a:p>
            <a:pPr indent="-114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E7509"/>
              </a:solidFill>
            </a:endParaRPr>
          </a:p>
          <a:p>
            <a:pPr indent="-114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E7509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80000"/>
              </a:buClr>
              <a:buSzPts val="2400"/>
              <a:buChar char="•"/>
            </a:pPr>
            <a:r>
              <a:rPr lang="en-US" sz="2400">
                <a:solidFill>
                  <a:srgbClr val="B80000"/>
                </a:solidFill>
              </a:rPr>
              <a:t>But using pointer we can reach the element of 4</a:t>
            </a:r>
            <a:r>
              <a:rPr baseline="30000" lang="en-US" sz="2400">
                <a:solidFill>
                  <a:srgbClr val="B80000"/>
                </a:solidFill>
              </a:rPr>
              <a:t>th</a:t>
            </a:r>
            <a:r>
              <a:rPr lang="en-US" sz="2400">
                <a:solidFill>
                  <a:srgbClr val="B80000"/>
                </a:solidFill>
              </a:rPr>
              <a:t> row 2</a:t>
            </a:r>
            <a:r>
              <a:rPr baseline="30000" lang="en-US" sz="2400">
                <a:solidFill>
                  <a:srgbClr val="B80000"/>
                </a:solidFill>
              </a:rPr>
              <a:t>nd</a:t>
            </a:r>
            <a:r>
              <a:rPr lang="en-US" sz="2400">
                <a:solidFill>
                  <a:srgbClr val="B80000"/>
                </a:solidFill>
              </a:rPr>
              <a:t> column (directly) by </a:t>
            </a:r>
            <a:r>
              <a:rPr b="1" lang="en-US" sz="2400">
                <a:solidFill>
                  <a:srgbClr val="B80000"/>
                </a:solidFill>
              </a:rPr>
              <a:t>increment our pointer value (which is a single operation).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7509"/>
              </a:buClr>
              <a:buSzPts val="1800"/>
              <a:buChar char="•"/>
            </a:pPr>
            <a:r>
              <a:rPr b="1" lang="en-US" sz="1800">
                <a:solidFill>
                  <a:srgbClr val="1E7509"/>
                </a:solidFill>
              </a:rPr>
              <a:t>ptr+1; // 4</a:t>
            </a:r>
            <a:r>
              <a:rPr b="1" baseline="30000" lang="en-US" sz="1800">
                <a:solidFill>
                  <a:srgbClr val="1E7509"/>
                </a:solidFill>
              </a:rPr>
              <a:t>th</a:t>
            </a:r>
            <a:r>
              <a:rPr b="1" lang="en-US" sz="1800">
                <a:solidFill>
                  <a:srgbClr val="1E7509"/>
                </a:solidFill>
              </a:rPr>
              <a:t> row 2</a:t>
            </a:r>
            <a:r>
              <a:rPr b="1" baseline="30000" lang="en-US" sz="1800">
                <a:solidFill>
                  <a:srgbClr val="1E7509"/>
                </a:solidFill>
              </a:rPr>
              <a:t>nd</a:t>
            </a:r>
            <a:r>
              <a:rPr b="1" lang="en-US" sz="1800">
                <a:solidFill>
                  <a:srgbClr val="1E7509"/>
                </a:solidFill>
              </a:rPr>
              <a:t> column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7509"/>
              </a:buClr>
              <a:buSzPts val="1800"/>
              <a:buChar char="•"/>
            </a:pPr>
            <a:r>
              <a:rPr b="1" lang="en-US" sz="1800">
                <a:solidFill>
                  <a:srgbClr val="1E7509"/>
                </a:solidFill>
              </a:rPr>
              <a:t>ptr+2; // 4</a:t>
            </a:r>
            <a:r>
              <a:rPr b="1" baseline="30000" lang="en-US" sz="1800">
                <a:solidFill>
                  <a:srgbClr val="1E7509"/>
                </a:solidFill>
              </a:rPr>
              <a:t>th</a:t>
            </a:r>
            <a:r>
              <a:rPr b="1" lang="en-US" sz="1800">
                <a:solidFill>
                  <a:srgbClr val="1E7509"/>
                </a:solidFill>
              </a:rPr>
              <a:t> row 3</a:t>
            </a:r>
            <a:r>
              <a:rPr b="1" baseline="30000" lang="en-US" sz="1800">
                <a:solidFill>
                  <a:srgbClr val="1E7509"/>
                </a:solidFill>
              </a:rPr>
              <a:t>rd</a:t>
            </a:r>
            <a:r>
              <a:rPr b="1" lang="en-US" sz="1800">
                <a:solidFill>
                  <a:srgbClr val="1E7509"/>
                </a:solidFill>
              </a:rPr>
              <a:t> column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7509"/>
              </a:buClr>
              <a:buSzPts val="1800"/>
              <a:buChar char="•"/>
            </a:pPr>
            <a:r>
              <a:rPr b="1" lang="en-US" sz="1800">
                <a:solidFill>
                  <a:srgbClr val="1E7509"/>
                </a:solidFill>
              </a:rPr>
              <a:t>ptr+3; // 4</a:t>
            </a:r>
            <a:r>
              <a:rPr b="1" baseline="30000" lang="en-US" sz="1800">
                <a:solidFill>
                  <a:srgbClr val="1E7509"/>
                </a:solidFill>
              </a:rPr>
              <a:t>th</a:t>
            </a:r>
            <a:r>
              <a:rPr b="1" lang="en-US" sz="1800">
                <a:solidFill>
                  <a:srgbClr val="1E7509"/>
                </a:solidFill>
              </a:rPr>
              <a:t> row 4</a:t>
            </a:r>
            <a:r>
              <a:rPr b="1" baseline="30000" lang="en-US" sz="1800">
                <a:solidFill>
                  <a:srgbClr val="1E7509"/>
                </a:solidFill>
              </a:rPr>
              <a:t>th</a:t>
            </a:r>
            <a:r>
              <a:rPr b="1" lang="en-US" sz="1800">
                <a:solidFill>
                  <a:srgbClr val="1E7509"/>
                </a:solidFill>
              </a:rPr>
              <a:t> column</a:t>
            </a:r>
            <a:endParaRPr b="1" sz="1600">
              <a:solidFill>
                <a:srgbClr val="1E7509"/>
              </a:solidFill>
            </a:endParaRPr>
          </a:p>
        </p:txBody>
      </p:sp>
      <p:sp>
        <p:nvSpPr>
          <p:cNvPr id="820" name="Google Shape;820;p48"/>
          <p:cNvSpPr/>
          <p:nvPr/>
        </p:nvSpPr>
        <p:spPr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48"/>
          <p:cNvGrpSpPr/>
          <p:nvPr/>
        </p:nvGrpSpPr>
        <p:grpSpPr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822" name="Google Shape;822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302</a:t>
              </a:r>
              <a:endParaRPr/>
            </a:p>
          </p:txBody>
        </p:sp>
        <p:sp>
          <p:nvSpPr>
            <p:cNvPr id="823" name="Google Shape;823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</a:t>
              </a:r>
              <a:endParaRPr/>
            </a:p>
          </p:txBody>
        </p:sp>
        <p:sp>
          <p:nvSpPr>
            <p:cNvPr id="824" name="Google Shape;824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825" name="Google Shape;825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306</a:t>
              </a:r>
              <a:endParaRPr/>
            </a:p>
          </p:txBody>
        </p:sp>
        <p:sp>
          <p:nvSpPr>
            <p:cNvPr id="826" name="Google Shape;826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308</a:t>
              </a:r>
              <a:endParaRPr/>
            </a:p>
          </p:txBody>
        </p:sp>
        <p:sp>
          <p:nvSpPr>
            <p:cNvPr id="827" name="Google Shape;827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310</a:t>
              </a:r>
              <a:endParaRPr/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829" name="Google Shape;829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314</a:t>
              </a:r>
              <a:endParaRPr/>
            </a:p>
          </p:txBody>
        </p:sp>
        <p:sp>
          <p:nvSpPr>
            <p:cNvPr id="830" name="Google Shape;830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316</a:t>
              </a:r>
              <a:endParaRPr/>
            </a:p>
          </p:txBody>
        </p:sp>
        <p:sp>
          <p:nvSpPr>
            <p:cNvPr id="831" name="Google Shape;831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312</a:t>
              </a:r>
              <a:endParaRPr/>
            </a:p>
          </p:txBody>
        </p:sp>
        <p:sp>
          <p:nvSpPr>
            <p:cNvPr id="832" name="Google Shape;832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318</a:t>
              </a:r>
              <a:endParaRPr/>
            </a:p>
          </p:txBody>
        </p:sp>
        <p:sp>
          <p:nvSpPr>
            <p:cNvPr id="833" name="Google Shape;833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320</a:t>
              </a:r>
              <a:endParaRPr/>
            </a:p>
          </p:txBody>
        </p:sp>
        <p:sp>
          <p:nvSpPr>
            <p:cNvPr id="834" name="Google Shape;834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322</a:t>
              </a:r>
              <a:endParaRPr/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836" name="Google Shape;836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326</a:t>
              </a:r>
              <a:endParaRPr/>
            </a:p>
          </p:txBody>
        </p:sp>
        <p:sp>
          <p:nvSpPr>
            <p:cNvPr id="837" name="Google Shape;837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328</a:t>
              </a:r>
              <a:endParaRPr/>
            </a:p>
          </p:txBody>
        </p:sp>
        <p:sp>
          <p:nvSpPr>
            <p:cNvPr id="838" name="Google Shape;838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324</a:t>
              </a:r>
              <a:endParaRPr/>
            </a:p>
          </p:txBody>
        </p:sp>
        <p:sp>
          <p:nvSpPr>
            <p:cNvPr id="839" name="Google Shape;839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330</a:t>
              </a:r>
              <a:endParaRPr/>
            </a:p>
          </p:txBody>
        </p:sp>
        <p:sp>
          <p:nvSpPr>
            <p:cNvPr id="840" name="Google Shape;840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332</a:t>
              </a:r>
              <a:endParaRPr/>
            </a:p>
          </p:txBody>
        </p:sp>
        <p:sp>
          <p:nvSpPr>
            <p:cNvPr id="841" name="Google Shape;841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334</a:t>
              </a:r>
              <a:endParaRPr/>
            </a:p>
          </p:txBody>
        </p:sp>
      </p:grpSp>
      <p:grpSp>
        <p:nvGrpSpPr>
          <p:cNvPr id="842" name="Google Shape;842;p48"/>
          <p:cNvGrpSpPr/>
          <p:nvPr/>
        </p:nvGrpSpPr>
        <p:grpSpPr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843" name="Google Shape;843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338</a:t>
              </a:r>
              <a:endParaRPr/>
            </a:p>
          </p:txBody>
        </p:sp>
        <p:sp>
          <p:nvSpPr>
            <p:cNvPr id="844" name="Google Shape;844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endParaRPr/>
            </a:p>
          </p:txBody>
        </p:sp>
        <p:sp>
          <p:nvSpPr>
            <p:cNvPr id="845" name="Google Shape;845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336</a:t>
              </a:r>
              <a:endParaRPr/>
            </a:p>
          </p:txBody>
        </p:sp>
        <p:sp>
          <p:nvSpPr>
            <p:cNvPr id="846" name="Google Shape;846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342</a:t>
              </a:r>
              <a:endParaRPr/>
            </a:p>
          </p:txBody>
        </p:sp>
        <p:sp>
          <p:nvSpPr>
            <p:cNvPr id="847" name="Google Shape;847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344</a:t>
              </a:r>
              <a:endParaRPr/>
            </a:p>
          </p:txBody>
        </p:sp>
        <p:sp>
          <p:nvSpPr>
            <p:cNvPr id="848" name="Google Shape;848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346</a:t>
              </a: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850" name="Google Shape;850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851" name="Google Shape;851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352</a:t>
              </a:r>
              <a:endParaRPr/>
            </a:p>
          </p:txBody>
        </p:sp>
        <p:sp>
          <p:nvSpPr>
            <p:cNvPr id="852" name="Google Shape;852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348</a:t>
              </a:r>
              <a:endParaRPr/>
            </a:p>
          </p:txBody>
        </p:sp>
        <p:sp>
          <p:nvSpPr>
            <p:cNvPr id="853" name="Google Shape;853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354</a:t>
              </a:r>
              <a:endParaRPr/>
            </a:p>
          </p:txBody>
        </p:sp>
        <p:sp>
          <p:nvSpPr>
            <p:cNvPr id="854" name="Google Shape;854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356</a:t>
              </a:r>
              <a:endParaRPr/>
            </a:p>
          </p:txBody>
        </p:sp>
        <p:sp>
          <p:nvSpPr>
            <p:cNvPr id="855" name="Google Shape;855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358</a:t>
              </a: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857" name="Google Shape;857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362</a:t>
              </a:r>
              <a:endParaRPr/>
            </a:p>
          </p:txBody>
        </p:sp>
        <p:sp>
          <p:nvSpPr>
            <p:cNvPr id="858" name="Google Shape;858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364</a:t>
              </a:r>
              <a:endParaRPr/>
            </a:p>
          </p:txBody>
        </p:sp>
        <p:sp>
          <p:nvSpPr>
            <p:cNvPr id="859" name="Google Shape;859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360</a:t>
              </a:r>
              <a:endParaRPr/>
            </a:p>
          </p:txBody>
        </p:sp>
        <p:sp>
          <p:nvSpPr>
            <p:cNvPr id="860" name="Google Shape;860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366</a:t>
              </a:r>
              <a:endParaRPr/>
            </a:p>
          </p:txBody>
        </p:sp>
        <p:sp>
          <p:nvSpPr>
            <p:cNvPr id="861" name="Google Shape;861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368</a:t>
              </a:r>
              <a:endParaRPr/>
            </a:p>
          </p:txBody>
        </p:sp>
        <p:sp>
          <p:nvSpPr>
            <p:cNvPr id="862" name="Google Shape;862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370</a:t>
              </a: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864" name="Google Shape;864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374</a:t>
              </a:r>
              <a:endParaRPr/>
            </a:p>
          </p:txBody>
        </p:sp>
        <p:sp>
          <p:nvSpPr>
            <p:cNvPr id="865" name="Google Shape;865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376</a:t>
              </a:r>
              <a:endParaRPr/>
            </a:p>
          </p:txBody>
        </p:sp>
        <p:sp>
          <p:nvSpPr>
            <p:cNvPr id="866" name="Google Shape;866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372</a:t>
              </a:r>
              <a:endParaRPr/>
            </a:p>
          </p:txBody>
        </p:sp>
        <p:sp>
          <p:nvSpPr>
            <p:cNvPr id="867" name="Google Shape;867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378</a:t>
              </a:r>
              <a:endParaRPr/>
            </a:p>
          </p:txBody>
        </p:sp>
        <p:sp>
          <p:nvSpPr>
            <p:cNvPr id="868" name="Google Shape;868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380</a:t>
              </a:r>
              <a:endParaRPr/>
            </a:p>
          </p:txBody>
        </p:sp>
        <p:sp>
          <p:nvSpPr>
            <p:cNvPr id="869" name="Google Shape;869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382</a:t>
              </a:r>
              <a:endParaRPr/>
            </a:p>
          </p:txBody>
        </p:sp>
      </p:grpSp>
      <p:grpSp>
        <p:nvGrpSpPr>
          <p:cNvPr id="870" name="Google Shape;870;p48"/>
          <p:cNvGrpSpPr/>
          <p:nvPr/>
        </p:nvGrpSpPr>
        <p:grpSpPr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871" name="Google Shape;871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386</a:t>
              </a:r>
              <a:endParaRPr/>
            </a:p>
          </p:txBody>
        </p:sp>
        <p:sp>
          <p:nvSpPr>
            <p:cNvPr id="872" name="Google Shape;872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388</a:t>
              </a:r>
              <a:endParaRPr/>
            </a:p>
          </p:txBody>
        </p:sp>
        <p:sp>
          <p:nvSpPr>
            <p:cNvPr id="873" name="Google Shape;873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384</a:t>
              </a:r>
              <a:endParaRPr/>
            </a:p>
          </p:txBody>
        </p:sp>
        <p:sp>
          <p:nvSpPr>
            <p:cNvPr id="874" name="Google Shape;874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endParaRPr/>
            </a:p>
          </p:txBody>
        </p:sp>
        <p:sp>
          <p:nvSpPr>
            <p:cNvPr id="875" name="Google Shape;875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392</a:t>
              </a:r>
              <a:endParaRPr/>
            </a:p>
          </p:txBody>
        </p:sp>
        <p:sp>
          <p:nvSpPr>
            <p:cNvPr id="876" name="Google Shape;876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394</a:t>
              </a:r>
              <a:endParaRPr/>
            </a:p>
          </p:txBody>
        </p:sp>
      </p:grpSp>
      <p:grpSp>
        <p:nvGrpSpPr>
          <p:cNvPr id="877" name="Google Shape;877;p48"/>
          <p:cNvGrpSpPr/>
          <p:nvPr/>
        </p:nvGrpSpPr>
        <p:grpSpPr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878" name="Google Shape;878;p48"/>
            <p:cNvSpPr txBox="1"/>
            <p:nvPr/>
          </p:nvSpPr>
          <p:spPr>
            <a:xfrm>
              <a:off x="364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398</a:t>
              </a:r>
              <a:endParaRPr/>
            </a:p>
          </p:txBody>
        </p:sp>
        <p:sp>
          <p:nvSpPr>
            <p:cNvPr id="879" name="Google Shape;879;p48"/>
            <p:cNvSpPr txBox="1"/>
            <p:nvPr/>
          </p:nvSpPr>
          <p:spPr>
            <a:xfrm>
              <a:off x="388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880" name="Google Shape;880;p48"/>
            <p:cNvSpPr txBox="1"/>
            <p:nvPr/>
          </p:nvSpPr>
          <p:spPr>
            <a:xfrm>
              <a:off x="34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396</a:t>
              </a:r>
              <a:endParaRPr/>
            </a:p>
          </p:txBody>
        </p:sp>
        <p:sp>
          <p:nvSpPr>
            <p:cNvPr id="881" name="Google Shape;881;p48"/>
            <p:cNvSpPr txBox="1"/>
            <p:nvPr/>
          </p:nvSpPr>
          <p:spPr>
            <a:xfrm>
              <a:off x="412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402</a:t>
              </a:r>
              <a:endParaRPr/>
            </a:p>
          </p:txBody>
        </p:sp>
        <p:sp>
          <p:nvSpPr>
            <p:cNvPr id="882" name="Google Shape;882;p48"/>
            <p:cNvSpPr txBox="1"/>
            <p:nvPr/>
          </p:nvSpPr>
          <p:spPr>
            <a:xfrm>
              <a:off x="436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404</a:t>
              </a:r>
              <a:endParaRPr/>
            </a:p>
          </p:txBody>
        </p:sp>
        <p:sp>
          <p:nvSpPr>
            <p:cNvPr id="883" name="Google Shape;883;p48"/>
            <p:cNvSpPr txBox="1"/>
            <p:nvPr/>
          </p:nvSpPr>
          <p:spPr>
            <a:xfrm>
              <a:off x="4608" y="1008"/>
              <a:ext cx="240" cy="1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406</a:t>
              </a:r>
              <a:endParaRPr/>
            </a:p>
          </p:txBody>
        </p:sp>
      </p:grpSp>
      <p:sp>
        <p:nvSpPr>
          <p:cNvPr id="884" name="Google Shape;884;p48"/>
          <p:cNvSpPr txBox="1"/>
          <p:nvPr/>
        </p:nvSpPr>
        <p:spPr>
          <a:xfrm>
            <a:off x="8686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5" name="Google Shape;885;p48"/>
          <p:cNvSpPr txBox="1"/>
          <p:nvPr/>
        </p:nvSpPr>
        <p:spPr>
          <a:xfrm>
            <a:off x="9067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86" name="Google Shape;886;p48"/>
          <p:cNvSpPr txBox="1"/>
          <p:nvPr/>
        </p:nvSpPr>
        <p:spPr>
          <a:xfrm>
            <a:off x="8305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87" name="Google Shape;887;p48"/>
          <p:cNvSpPr txBox="1"/>
          <p:nvPr/>
        </p:nvSpPr>
        <p:spPr>
          <a:xfrm>
            <a:off x="9448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88" name="Google Shape;888;p48"/>
          <p:cNvSpPr txBox="1"/>
          <p:nvPr/>
        </p:nvSpPr>
        <p:spPr>
          <a:xfrm>
            <a:off x="9829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89" name="Google Shape;889;p48"/>
          <p:cNvSpPr txBox="1"/>
          <p:nvPr/>
        </p:nvSpPr>
        <p:spPr>
          <a:xfrm>
            <a:off x="10210800" y="1819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90" name="Google Shape;890;p48"/>
          <p:cNvSpPr txBox="1"/>
          <p:nvPr/>
        </p:nvSpPr>
        <p:spPr>
          <a:xfrm>
            <a:off x="7848600" y="22098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1" name="Google Shape;891;p48"/>
          <p:cNvSpPr txBox="1"/>
          <p:nvPr/>
        </p:nvSpPr>
        <p:spPr>
          <a:xfrm>
            <a:off x="7848600" y="25146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2" name="Google Shape;892;p48"/>
          <p:cNvSpPr txBox="1"/>
          <p:nvPr/>
        </p:nvSpPr>
        <p:spPr>
          <a:xfrm>
            <a:off x="7848600" y="28194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93" name="Google Shape;893;p48"/>
          <p:cNvSpPr txBox="1"/>
          <p:nvPr/>
        </p:nvSpPr>
        <p:spPr>
          <a:xfrm>
            <a:off x="7848600" y="31242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94" name="Google Shape;894;p48"/>
          <p:cNvSpPr txBox="1"/>
          <p:nvPr/>
        </p:nvSpPr>
        <p:spPr>
          <a:xfrm>
            <a:off x="7848600" y="34290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95" name="Google Shape;895;p48"/>
          <p:cNvSpPr txBox="1"/>
          <p:nvPr/>
        </p:nvSpPr>
        <p:spPr>
          <a:xfrm>
            <a:off x="7848600" y="3724276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96" name="Google Shape;896;p48"/>
          <p:cNvSpPr txBox="1"/>
          <p:nvPr/>
        </p:nvSpPr>
        <p:spPr>
          <a:xfrm>
            <a:off x="7848600" y="40386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97" name="Google Shape;897;p48"/>
          <p:cNvSpPr txBox="1"/>
          <p:nvPr/>
        </p:nvSpPr>
        <p:spPr>
          <a:xfrm>
            <a:off x="7848600" y="43434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98" name="Google Shape;898;p48"/>
          <p:cNvSpPr txBox="1"/>
          <p:nvPr/>
        </p:nvSpPr>
        <p:spPr>
          <a:xfrm>
            <a:off x="7848600" y="4648201"/>
            <a:ext cx="381000" cy="314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99" name="Google Shape;899;p48"/>
          <p:cNvSpPr txBox="1"/>
          <p:nvPr/>
        </p:nvSpPr>
        <p:spPr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7509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/>
          </a:p>
        </p:txBody>
      </p:sp>
      <p:cxnSp>
        <p:nvCxnSpPr>
          <p:cNvPr id="901" name="Google Shape;901;p48"/>
          <p:cNvCxnSpPr/>
          <p:nvPr/>
        </p:nvCxnSpPr>
        <p:spPr>
          <a:xfrm rot="10800000">
            <a:off x="8001000" y="48006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48"/>
          <p:cNvSpPr txBox="1"/>
          <p:nvPr/>
        </p:nvSpPr>
        <p:spPr>
          <a:xfrm>
            <a:off x="8229600" y="5715001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7509"/>
                </a:solidFill>
                <a:latin typeface="Arial"/>
                <a:ea typeface="Arial"/>
                <a:cs typeface="Arial"/>
                <a:sym typeface="Arial"/>
              </a:rPr>
              <a:t>Memory address</a:t>
            </a: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9"/>
          <p:cNvSpPr txBox="1"/>
          <p:nvPr>
            <p:ph type="title"/>
          </p:nvPr>
        </p:nvSpPr>
        <p:spPr>
          <a:xfrm>
            <a:off x="2438400" y="-26164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Swapping variables using Pointers</a:t>
            </a:r>
            <a:endParaRPr/>
          </a:p>
        </p:txBody>
      </p:sp>
      <p:sp>
        <p:nvSpPr>
          <p:cNvPr descr="Rectangle: Click to edit Master text styles&#10;Second level&#10;Third level&#10;Fourth level&#10;Fifth level" id="909" name="Google Shape;909;p49"/>
          <p:cNvSpPr txBox="1"/>
          <p:nvPr>
            <p:ph idx="1" type="body"/>
          </p:nvPr>
        </p:nvSpPr>
        <p:spPr>
          <a:xfrm>
            <a:off x="1650612" y="892124"/>
            <a:ext cx="8915400" cy="5813476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main()  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a = ‘A';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b = ‘Z';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*Ptr1= &amp;a;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*Ptr2= &amp;b;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temp = *Ptr1;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*Ptr1 = *Ptr2;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*Ptr2 = c;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a &lt;&lt; b &lt;&lt; endl;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0" name="Google Shape;910;p4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1" name="Google Shape;911;p49"/>
          <p:cNvGrpSpPr/>
          <p:nvPr/>
        </p:nvGrpSpPr>
        <p:grpSpPr>
          <a:xfrm>
            <a:off x="5638801" y="1360928"/>
            <a:ext cx="4824601" cy="2437934"/>
            <a:chOff x="4114800" y="1360928"/>
            <a:chExt cx="4824601" cy="2437934"/>
          </a:xfrm>
        </p:grpSpPr>
        <p:pic>
          <p:nvPicPr>
            <p:cNvPr id="912" name="Google Shape;91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14800" y="1360928"/>
              <a:ext cx="4824601" cy="2437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3" name="Google Shape;913;p49"/>
            <p:cNvSpPr txBox="1"/>
            <p:nvPr/>
          </p:nvSpPr>
          <p:spPr>
            <a:xfrm flipH="1">
              <a:off x="5105400" y="2542172"/>
              <a:ext cx="304800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Creating Dynamic 2D Arrays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919" name="Google Shape;919;p50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0" name="Google Shape;920;p50"/>
          <p:cNvSpPr txBox="1"/>
          <p:nvPr/>
        </p:nvSpPr>
        <p:spPr>
          <a:xfrm>
            <a:off x="1676400" y="1143000"/>
            <a:ext cx="8839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rgbClr val="B8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basic methods</a:t>
            </a:r>
            <a:r>
              <a:rPr lang="en-US" sz="3200">
                <a:solidFill>
                  <a:srgbClr val="B8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Play"/>
              <a:buAutoNum type="arabicPeriod"/>
            </a:pPr>
            <a:r>
              <a:rPr b="1" i="0" lang="en-US" sz="28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</a:t>
            </a:r>
            <a:r>
              <a:rPr b="1" i="0" lang="en-US" sz="2800" u="sng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Pointer</a:t>
            </a:r>
            <a:endParaRPr/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Play"/>
              <a:buAutoNum type="arabicPeriod"/>
            </a:pPr>
            <a:r>
              <a:rPr b="1" i="0" lang="en-US" sz="28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</a:t>
            </a:r>
            <a:r>
              <a:rPr b="1" i="0" lang="en-US" sz="2800" u="sng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Pointers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Dynamic two dimensional arrays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927" name="Google Shape;927;p51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8" name="Google Shape;928;p51"/>
          <p:cNvSpPr txBox="1"/>
          <p:nvPr/>
        </p:nvSpPr>
        <p:spPr>
          <a:xfrm>
            <a:off x="1295400" y="1124146"/>
            <a:ext cx="8839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Play"/>
              <a:buAutoNum type="arabicPeriod"/>
            </a:pPr>
            <a:r>
              <a:rPr b="1" i="0" lang="en-US" sz="28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single Pointer</a:t>
            </a:r>
            <a:endParaRPr/>
          </a:p>
          <a:p>
            <a:pPr indent="-51435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elements in a 2D Array: </a:t>
            </a:r>
            <a:endParaRPr/>
          </a:p>
          <a:p>
            <a:pPr indent="-51435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 * n (i.e., rows * cols)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/>
          </a:p>
        </p:txBody>
      </p:sp>
      <p:graphicFrame>
        <p:nvGraphicFramePr>
          <p:cNvPr id="929" name="Google Shape;929;p51"/>
          <p:cNvGraphicFramePr/>
          <p:nvPr/>
        </p:nvGraphicFramePr>
        <p:xfrm>
          <a:off x="5090160" y="2995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{B3F8625E-DE97-4A3E-A933-068A2F132F6A}</a:tableStyleId>
              </a:tblPr>
              <a:tblGrid>
                <a:gridCol w="518150"/>
                <a:gridCol w="518150"/>
                <a:gridCol w="518150"/>
                <a:gridCol w="518150"/>
              </a:tblGrid>
              <a:tr h="38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0" name="Google Shape;930;p51"/>
          <p:cNvSpPr txBox="1"/>
          <p:nvPr/>
        </p:nvSpPr>
        <p:spPr>
          <a:xfrm>
            <a:off x="2971800" y="3429000"/>
            <a:ext cx="2057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rows * 4 columns = 20 elements</a:t>
            </a:r>
            <a:endParaRPr/>
          </a:p>
        </p:txBody>
      </p:sp>
      <p:sp>
        <p:nvSpPr>
          <p:cNvPr id="931" name="Google Shape;931;p51"/>
          <p:cNvSpPr txBox="1"/>
          <p:nvPr/>
        </p:nvSpPr>
        <p:spPr>
          <a:xfrm>
            <a:off x="2209800" y="5486401"/>
            <a:ext cx="6542030" cy="104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  <a:t>Target Approach=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 allocate 20 elements using dynamic allocation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single pointer </a:t>
            </a:r>
            <a:r>
              <a:rPr b="1" lang="en-US" sz="20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to point and access those items.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362200" y="-1"/>
            <a:ext cx="8229600" cy="86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Introduction to Pointers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524000" y="9144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declare pointers as follows: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</a:t>
            </a:r>
            <a:r>
              <a:rPr b="1" lang="en-US" sz="3200">
                <a:solidFill>
                  <a:srgbClr val="008000"/>
                </a:solidFill>
              </a:rPr>
              <a:t>Type</a:t>
            </a:r>
            <a:r>
              <a:rPr b="1" lang="en-US" sz="3200">
                <a:solidFill>
                  <a:srgbClr val="B80000"/>
                </a:solidFill>
              </a:rPr>
              <a:t>*</a:t>
            </a:r>
            <a:r>
              <a:rPr b="1" lang="en-US" sz="3200"/>
              <a:t> &lt;</a:t>
            </a:r>
            <a:r>
              <a:rPr b="1" lang="en-US" sz="3200">
                <a:solidFill>
                  <a:srgbClr val="2F1BC7"/>
                </a:solidFill>
              </a:rPr>
              <a:t>variable Name</a:t>
            </a:r>
            <a:r>
              <a:rPr b="1" lang="en-US" sz="3200"/>
              <a:t>&gt;;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u="sng"/>
              <a:t>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</a:t>
            </a:r>
            <a:r>
              <a:rPr lang="en-US" sz="3200"/>
              <a:t>int* P;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creates a </a:t>
            </a:r>
            <a:r>
              <a:rPr b="1" i="1" lang="en-US" sz="3200">
                <a:solidFill>
                  <a:srgbClr val="2F1BC7"/>
                </a:solidFill>
              </a:rPr>
              <a:t>pointer variable </a:t>
            </a:r>
            <a:r>
              <a:rPr lang="en-US" sz="3200"/>
              <a:t>named </a:t>
            </a:r>
            <a:r>
              <a:rPr lang="en-US" sz="3200">
                <a:solidFill>
                  <a:srgbClr val="2F1BC7"/>
                </a:solidFill>
              </a:rPr>
              <a:t>“</a:t>
            </a:r>
            <a:r>
              <a:rPr b="1" lang="en-US" sz="3200">
                <a:solidFill>
                  <a:srgbClr val="2F1BC7"/>
                </a:solidFill>
              </a:rPr>
              <a:t>P</a:t>
            </a:r>
            <a:r>
              <a:rPr lang="en-US" sz="3200">
                <a:solidFill>
                  <a:srgbClr val="2F1BC7"/>
                </a:solidFill>
              </a:rPr>
              <a:t>”</a:t>
            </a:r>
            <a:r>
              <a:rPr lang="en-US" sz="3200"/>
              <a:t>, that will </a:t>
            </a:r>
            <a:r>
              <a:rPr b="1" i="1" lang="en-US" sz="3200">
                <a:solidFill>
                  <a:srgbClr val="2F1BC7"/>
                </a:solidFill>
              </a:rPr>
              <a:t>store address </a:t>
            </a:r>
            <a:r>
              <a:rPr lang="en-US" sz="3200"/>
              <a:t>(memory location) of some </a:t>
            </a:r>
            <a:r>
              <a:rPr b="1" lang="en-US" sz="3200">
                <a:solidFill>
                  <a:srgbClr val="2F1BC7"/>
                </a:solidFill>
              </a:rPr>
              <a:t>int type </a:t>
            </a:r>
            <a:r>
              <a:rPr lang="en-US" sz="3200"/>
              <a:t>variable.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2"/>
          <p:cNvSpPr txBox="1"/>
          <p:nvPr>
            <p:ph type="title"/>
          </p:nvPr>
        </p:nvSpPr>
        <p:spPr>
          <a:xfrm>
            <a:off x="2526384" y="-22860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Dynamic 2D Arrays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938" name="Google Shape;938;p52"/>
          <p:cNvSpPr/>
          <p:nvPr/>
        </p:nvSpPr>
        <p:spPr>
          <a:xfrm>
            <a:off x="1600200" y="555415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9" name="Google Shape;939;p52"/>
          <p:cNvPicPr preferRelativeResize="0"/>
          <p:nvPr/>
        </p:nvPicPr>
        <p:blipFill rotWithShape="1">
          <a:blip r:embed="rId3">
            <a:alphaModFix/>
          </a:blip>
          <a:srcRect b="19259" l="12500" r="46667" t="19259"/>
          <a:stretch/>
        </p:blipFill>
        <p:spPr>
          <a:xfrm>
            <a:off x="1616698" y="605061"/>
            <a:ext cx="7290847" cy="6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Dynamic 2D Array – Double Pointer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946" name="Google Shape;946;p5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53"/>
          <p:cNvSpPr txBox="1"/>
          <p:nvPr/>
        </p:nvSpPr>
        <p:spPr>
          <a:xfrm>
            <a:off x="1295400" y="1010498"/>
            <a:ext cx="9372600" cy="104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lay"/>
              <a:buAutoNum type="arabicPeriod" startAt="2"/>
            </a:pPr>
            <a:r>
              <a:rPr b="1" i="0" lang="en-US" sz="24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Pointer</a:t>
            </a:r>
            <a:r>
              <a:rPr b="1" i="0" lang="en-US" sz="24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 that points to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Pointer</a:t>
            </a:r>
            <a:endParaRPr/>
          </a:p>
          <a:p>
            <a:pPr indent="-51435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elements in a 2D Array: M_rows * N_coulmns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ynamic memory allocation in C++ for 2D array" id="948" name="Google Shape;9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667716"/>
            <a:ext cx="4419600" cy="33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3"/>
          <p:cNvSpPr txBox="1"/>
          <p:nvPr/>
        </p:nvSpPr>
        <p:spPr>
          <a:xfrm>
            <a:off x="2133600" y="3276600"/>
            <a:ext cx="228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Ptr2D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14DE"/>
                </a:solidFill>
                <a:latin typeface="Arial"/>
                <a:ea typeface="Arial"/>
                <a:cs typeface="Arial"/>
                <a:sym typeface="Arial"/>
              </a:rPr>
              <a:t>(Pointer to a Pointer)</a:t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2706279" y="2665359"/>
            <a:ext cx="2931736" cy="678871"/>
          </a:xfrm>
          <a:custGeom>
            <a:rect b="b" l="l" r="r" t="t"/>
            <a:pathLst>
              <a:path extrusionOk="0" h="678871" w="2931736">
                <a:moveTo>
                  <a:pt x="0" y="678871"/>
                </a:moveTo>
                <a:cubicBezTo>
                  <a:pt x="175181" y="343434"/>
                  <a:pt x="350362" y="7997"/>
                  <a:pt x="838985" y="141"/>
                </a:cubicBezTo>
                <a:cubicBezTo>
                  <a:pt x="1327608" y="-7715"/>
                  <a:pt x="2129672" y="312010"/>
                  <a:pt x="2931736" y="6317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4"/>
          <p:cNvSpPr txBox="1"/>
          <p:nvPr>
            <p:ph type="title"/>
          </p:nvPr>
        </p:nvSpPr>
        <p:spPr>
          <a:xfrm>
            <a:off x="2438400" y="1"/>
            <a:ext cx="82296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Dynamic 2D Array – Double Pointer</a:t>
            </a:r>
            <a:endParaRPr b="1">
              <a:solidFill>
                <a:srgbClr val="B80000"/>
              </a:solidFill>
            </a:endParaRPr>
          </a:p>
        </p:txBody>
      </p:sp>
      <p:pic>
        <p:nvPicPr>
          <p:cNvPr descr="Screen Shot 2012-08-29 at 11.06.11 AM.png" id="957" name="Google Shape;957;p54"/>
          <p:cNvPicPr preferRelativeResize="0"/>
          <p:nvPr/>
        </p:nvPicPr>
        <p:blipFill rotWithShape="1">
          <a:blip r:embed="rId3">
            <a:alphaModFix/>
          </a:blip>
          <a:srcRect b="0" l="0" r="22500" t="0"/>
          <a:stretch/>
        </p:blipFill>
        <p:spPr>
          <a:xfrm>
            <a:off x="1828800" y="1066800"/>
            <a:ext cx="8077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54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5"/>
          <p:cNvSpPr txBox="1"/>
          <p:nvPr>
            <p:ph type="title"/>
          </p:nvPr>
        </p:nvSpPr>
        <p:spPr>
          <a:xfrm>
            <a:off x="7086600" y="152400"/>
            <a:ext cx="3352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2800"/>
              <a:buFont typeface="Play"/>
              <a:buNone/>
            </a:pPr>
            <a:r>
              <a:rPr b="1" lang="en-US" sz="2800">
                <a:solidFill>
                  <a:srgbClr val="B80000"/>
                </a:solidFill>
              </a:rPr>
              <a:t>Dynamic two dimensional arrays</a:t>
            </a:r>
            <a:endParaRPr b="1" sz="2800">
              <a:solidFill>
                <a:srgbClr val="B80000"/>
              </a:solidFill>
            </a:endParaRPr>
          </a:p>
        </p:txBody>
      </p:sp>
      <p:pic>
        <p:nvPicPr>
          <p:cNvPr id="965" name="Google Shape;965;p55"/>
          <p:cNvPicPr preferRelativeResize="0"/>
          <p:nvPr/>
        </p:nvPicPr>
        <p:blipFill rotWithShape="1">
          <a:blip r:embed="rId3">
            <a:alphaModFix/>
          </a:blip>
          <a:srcRect b="10742" l="12500" r="54167" t="13703"/>
          <a:stretch/>
        </p:blipFill>
        <p:spPr>
          <a:xfrm>
            <a:off x="1600200" y="114693"/>
            <a:ext cx="8610600" cy="66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55"/>
          <p:cNvSpPr/>
          <p:nvPr/>
        </p:nvSpPr>
        <p:spPr>
          <a:xfrm>
            <a:off x="6134100" y="3124200"/>
            <a:ext cx="34290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9DC7"/>
              </a:gs>
              <a:gs pos="50000">
                <a:srgbClr val="C490BC"/>
              </a:gs>
              <a:gs pos="100000">
                <a:srgbClr val="BF7CB5"/>
              </a:gs>
            </a:gsLst>
            <a:lin ang="5400000" scaled="0"/>
          </a:gra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vary size of each column in Dynamic 2D Array (using double pointer)</a:t>
            </a:r>
            <a:endParaRPr/>
          </a:p>
        </p:txBody>
      </p:sp>
      <p:sp>
        <p:nvSpPr>
          <p:cNvPr id="967" name="Google Shape;967;p55"/>
          <p:cNvSpPr/>
          <p:nvPr/>
        </p:nvSpPr>
        <p:spPr>
          <a:xfrm>
            <a:off x="5257800" y="4532289"/>
            <a:ext cx="5181600" cy="1752600"/>
          </a:xfrm>
          <a:prstGeom prst="roundRect">
            <a:avLst>
              <a:gd fmla="val 16667" name="adj"/>
            </a:avLst>
          </a:prstGeom>
          <a:solidFill>
            <a:srgbClr val="FAE2D5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 🡪 start of array of pointers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*PP 🡪 First Address pointed by first row (sub array)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*(*PP) 🡪 First value of first array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(*PP)++ 🡪 Move to next address in the first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PP++ 🡪 Move to Next row (second array address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6"/>
          <p:cNvSpPr txBox="1"/>
          <p:nvPr>
            <p:ph type="title"/>
          </p:nvPr>
        </p:nvSpPr>
        <p:spPr>
          <a:xfrm>
            <a:off x="7203857" y="304800"/>
            <a:ext cx="335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Play"/>
              <a:buNone/>
            </a:pPr>
            <a:r>
              <a:rPr b="1" lang="en-US" sz="3200">
                <a:solidFill>
                  <a:srgbClr val="B80000"/>
                </a:solidFill>
              </a:rPr>
              <a:t>Dynamic 2D Array</a:t>
            </a:r>
            <a:br>
              <a:rPr b="1" lang="en-US" sz="2400">
                <a:solidFill>
                  <a:srgbClr val="B80000"/>
                </a:solidFill>
              </a:rPr>
            </a:br>
            <a:r>
              <a:rPr b="1" lang="en-US" sz="2400">
                <a:solidFill>
                  <a:srgbClr val="2F1BC7"/>
                </a:solidFill>
              </a:rPr>
              <a:t>(Varying Row Size)</a:t>
            </a:r>
            <a:endParaRPr b="1" sz="2400">
              <a:solidFill>
                <a:srgbClr val="2F1BC7"/>
              </a:solidFill>
            </a:endParaRPr>
          </a:p>
        </p:txBody>
      </p:sp>
      <p:pic>
        <p:nvPicPr>
          <p:cNvPr id="973" name="Google Shape;9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521" y="2819400"/>
            <a:ext cx="26574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625" y="152400"/>
            <a:ext cx="564149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9625" y="4879943"/>
            <a:ext cx="5004062" cy="175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B80000"/>
                </a:solidFill>
              </a:rPr>
              <a:t>Home Work</a:t>
            </a:r>
            <a:endParaRPr b="1">
              <a:solidFill>
                <a:srgbClr val="B80000"/>
              </a:solidFill>
            </a:endParaRPr>
          </a:p>
        </p:txBody>
      </p:sp>
      <p:sp>
        <p:nvSpPr>
          <p:cNvPr id="982" name="Google Shape;982;p57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p57"/>
          <p:cNvSpPr txBox="1"/>
          <p:nvPr/>
        </p:nvSpPr>
        <p:spPr>
          <a:xfrm>
            <a:off x="1676400" y="1124146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C14DE"/>
                </a:solidFill>
                <a:latin typeface="Trebuchet MS"/>
                <a:ea typeface="Trebuchet MS"/>
                <a:cs typeface="Trebuchet MS"/>
                <a:sym typeface="Trebuchet MS"/>
              </a:rPr>
              <a:t>- Manipulating a 3D Array</a:t>
            </a:r>
            <a:endParaRPr/>
          </a:p>
          <a:p>
            <a:pPr indent="-51435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lay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single pointer</a:t>
            </a:r>
            <a:endParaRPr/>
          </a:p>
          <a:p>
            <a:pPr indent="-51435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lay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triple pointer</a:t>
            </a:r>
            <a:endParaRPr/>
          </a:p>
        </p:txBody>
      </p:sp>
      <p:pic>
        <p:nvPicPr>
          <p:cNvPr descr="Image result for 3D array" id="984" name="Google Shape;9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0" y="2743201"/>
            <a:ext cx="4991100" cy="240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/>
          <p:nvPr>
            <p:ph type="title"/>
          </p:nvPr>
        </p:nvSpPr>
        <p:spPr>
          <a:xfrm>
            <a:off x="8001000" y="228600"/>
            <a:ext cx="24333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3D Array Using a single pointer</a:t>
            </a:r>
            <a:endParaRPr b="1" sz="2400" u="sng">
              <a:solidFill>
                <a:srgbClr val="C00000"/>
              </a:solidFill>
            </a:endParaRPr>
          </a:p>
        </p:txBody>
      </p:sp>
      <p:pic>
        <p:nvPicPr>
          <p:cNvPr id="991" name="Google Shape;991;p58"/>
          <p:cNvPicPr preferRelativeResize="0"/>
          <p:nvPr/>
        </p:nvPicPr>
        <p:blipFill rotWithShape="1">
          <a:blip r:embed="rId3">
            <a:alphaModFix/>
          </a:blip>
          <a:srcRect b="12221" l="12500" r="52499" t="14443"/>
          <a:stretch/>
        </p:blipFill>
        <p:spPr>
          <a:xfrm>
            <a:off x="1600200" y="25400"/>
            <a:ext cx="60198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9"/>
          <p:cNvSpPr txBox="1"/>
          <p:nvPr>
            <p:ph type="title"/>
          </p:nvPr>
        </p:nvSpPr>
        <p:spPr>
          <a:xfrm>
            <a:off x="7391400" y="22860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3D Array Using a triple pointer</a:t>
            </a:r>
            <a:endParaRPr b="1" sz="2800" u="sng">
              <a:solidFill>
                <a:srgbClr val="C00000"/>
              </a:solidFill>
            </a:endParaRPr>
          </a:p>
        </p:txBody>
      </p:sp>
      <p:pic>
        <p:nvPicPr>
          <p:cNvPr id="998" name="Google Shape;998;p59"/>
          <p:cNvPicPr preferRelativeResize="0"/>
          <p:nvPr/>
        </p:nvPicPr>
        <p:blipFill rotWithShape="1">
          <a:blip r:embed="rId3">
            <a:alphaModFix/>
          </a:blip>
          <a:srcRect b="12221" l="21666" r="55000" t="14443"/>
          <a:stretch/>
        </p:blipFill>
        <p:spPr>
          <a:xfrm>
            <a:off x="1549400" y="32658"/>
            <a:ext cx="8890000" cy="682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438401" y="0"/>
            <a:ext cx="819866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The address of Operator &amp; 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552136" y="956604"/>
            <a:ext cx="8991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2F1BC7"/>
                </a:solidFill>
              </a:rPr>
              <a:t>&amp;</a:t>
            </a:r>
            <a:r>
              <a:rPr lang="en-US"/>
              <a:t> operator can be used to </a:t>
            </a:r>
            <a:r>
              <a:rPr b="1" lang="en-US"/>
              <a:t>determine</a:t>
            </a:r>
            <a:r>
              <a:rPr lang="en-US"/>
              <a:t> the </a:t>
            </a:r>
            <a:br>
              <a:rPr lang="en-US"/>
            </a:br>
            <a:r>
              <a:rPr b="1" lang="en-US">
                <a:solidFill>
                  <a:srgbClr val="2F1BC7"/>
                </a:solidFill>
              </a:rPr>
              <a:t>address of</a:t>
            </a:r>
            <a:r>
              <a:rPr lang="en-US">
                <a:solidFill>
                  <a:srgbClr val="2F1BC7"/>
                </a:solidFill>
              </a:rPr>
              <a:t> </a:t>
            </a:r>
            <a:r>
              <a:rPr lang="en-US"/>
              <a:t>a </a:t>
            </a:r>
            <a:r>
              <a:rPr b="1" lang="en-US"/>
              <a:t>variable</a:t>
            </a:r>
            <a:r>
              <a:rPr lang="en-US"/>
              <a:t>, which can be assigned to a </a:t>
            </a:r>
            <a:br>
              <a:rPr lang="en-US"/>
            </a:br>
            <a:r>
              <a:rPr b="1" lang="en-US">
                <a:solidFill>
                  <a:srgbClr val="2F1BC7"/>
                </a:solidFill>
              </a:rPr>
              <a:t>pointer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          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</a:t>
            </a:r>
            <a:endParaRPr sz="3000"/>
          </a:p>
        </p:txBody>
      </p:sp>
      <p:sp>
        <p:nvSpPr>
          <p:cNvPr id="128" name="Google Shape;128;p17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438400" y="1"/>
            <a:ext cx="8229600" cy="86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Play"/>
              <a:buNone/>
            </a:pPr>
            <a:r>
              <a:rPr b="1" lang="en-US" sz="4800">
                <a:solidFill>
                  <a:srgbClr val="C00000"/>
                </a:solidFill>
              </a:rPr>
              <a:t>Dereferencing Operator *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642404" y="10668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uses the </a:t>
            </a:r>
            <a:r>
              <a:rPr lang="en-US">
                <a:solidFill>
                  <a:srgbClr val="C00000"/>
                </a:solidFill>
              </a:rPr>
              <a:t>* </a:t>
            </a:r>
            <a:r>
              <a:rPr b="1" lang="en-US">
                <a:solidFill>
                  <a:srgbClr val="C00000"/>
                </a:solidFill>
              </a:rPr>
              <a:t>operator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 yet another way with</a:t>
            </a:r>
            <a:br>
              <a:rPr lang="en-US"/>
            </a:br>
            <a:r>
              <a:rPr lang="en-US"/>
              <a:t>pointers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"The variable values pointed to by p" 🡪 </a:t>
            </a:r>
            <a:r>
              <a:rPr b="1" lang="en-US" sz="3200">
                <a:solidFill>
                  <a:schemeClr val="hlink"/>
                </a:solidFill>
              </a:rPr>
              <a:t>*p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Here the </a:t>
            </a:r>
            <a:r>
              <a:rPr b="1" lang="en-US" sz="3200">
                <a:solidFill>
                  <a:srgbClr val="2F1BC7"/>
                </a:solidFill>
              </a:rPr>
              <a:t>*</a:t>
            </a:r>
            <a:r>
              <a:rPr lang="en-US" sz="3200"/>
              <a:t> is the </a:t>
            </a:r>
            <a:r>
              <a:rPr b="1" lang="en-US" sz="3200">
                <a:solidFill>
                  <a:srgbClr val="2F1BC7"/>
                </a:solidFill>
              </a:rPr>
              <a:t>dereferencing operator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1BC7"/>
              </a:buClr>
              <a:buSzPts val="3200"/>
              <a:buNone/>
            </a:pPr>
            <a:r>
              <a:rPr lang="en-US" sz="3200">
                <a:solidFill>
                  <a:srgbClr val="2F1BC7"/>
                </a:solidFill>
              </a:rPr>
              <a:t>p</a:t>
            </a:r>
            <a:r>
              <a:rPr lang="en-US" sz="3200"/>
              <a:t> is said to be dereferenced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 v1=99;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int* p= &amp;v1;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cout&lt;&lt;“ P points to the value: “&lt;&lt;</a:t>
            </a:r>
            <a:r>
              <a:rPr b="1" lang="en-US" sz="2600">
                <a:solidFill>
                  <a:srgbClr val="2F1BC7"/>
                </a:solidFill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438400" y="3535"/>
            <a:ext cx="8229600" cy="86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Play"/>
              <a:buNone/>
            </a:pPr>
            <a:r>
              <a:rPr b="1" lang="en-US">
                <a:solidFill>
                  <a:srgbClr val="C00000"/>
                </a:solidFill>
              </a:rPr>
              <a:t>Dereferencing Pointer Example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057400" y="1143000"/>
            <a:ext cx="8001000" cy="2514600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381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v1 = 0;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int* p1 = &amp;v1;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*p1 = 42;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v1 &lt;&lt; endl;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*p1 &lt;&lt; endl;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5562600" y="1524000"/>
            <a:ext cx="4267200" cy="923330"/>
            <a:chOff x="4572000" y="1524000"/>
            <a:chExt cx="4267200" cy="923330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6382656" y="1524000"/>
              <a:ext cx="2456544" cy="923330"/>
            </a:xfrm>
            <a:prstGeom prst="rect">
              <a:avLst/>
            </a:prstGeom>
            <a:solidFill>
              <a:srgbClr val="D8F2CF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 and *p1 now refer to </a:t>
              </a:r>
              <a:b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same variable</a:t>
              </a:r>
              <a:endParaRPr/>
            </a:p>
          </p:txBody>
        </p:sp>
        <p:cxnSp>
          <p:nvCxnSpPr>
            <p:cNvPr id="144" name="Google Shape;144;p19"/>
            <p:cNvCxnSpPr/>
            <p:nvPr/>
          </p:nvCxnSpPr>
          <p:spPr>
            <a:xfrm rot="10800000">
              <a:off x="4572000" y="1828800"/>
              <a:ext cx="179705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5" name="Google Shape;145;p19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057400" y="4114800"/>
            <a:ext cx="8077200" cy="1905000"/>
          </a:xfrm>
          <a:prstGeom prst="rect">
            <a:avLst/>
          </a:prstGeom>
          <a:solidFill>
            <a:srgbClr val="C7EDF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42</a:t>
            </a:r>
            <a:endParaRPr/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42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4384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Play"/>
              <a:buNone/>
            </a:pPr>
            <a:r>
              <a:rPr b="1" lang="en-US" sz="3600">
                <a:solidFill>
                  <a:srgbClr val="C00000"/>
                </a:solidFill>
              </a:rPr>
              <a:t>Pointer Assignment and Dereferencing 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676400" y="990600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b="1" lang="en-US">
                <a:solidFill>
                  <a:srgbClr val="2F1BC7"/>
                </a:solidFill>
              </a:rPr>
              <a:t>Assignment operator</a:t>
            </a:r>
            <a:r>
              <a:rPr b="1" lang="en-US"/>
              <a:t> </a:t>
            </a:r>
            <a:r>
              <a:rPr lang="en-US"/>
              <a:t>( </a:t>
            </a:r>
            <a:r>
              <a:rPr b="1" lang="en-US">
                <a:solidFill>
                  <a:srgbClr val="2F1BC7"/>
                </a:solidFill>
              </a:rPr>
              <a:t>=</a:t>
            </a:r>
            <a:r>
              <a:rPr lang="en-US"/>
              <a:t> ) is used to assign value of one </a:t>
            </a:r>
            <a:r>
              <a:rPr b="1" lang="en-US">
                <a:solidFill>
                  <a:srgbClr val="2F1BC7"/>
                </a:solidFill>
              </a:rPr>
              <a:t>pointer</a:t>
            </a:r>
            <a:r>
              <a:rPr lang="en-US"/>
              <a:t> to another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1BC7"/>
              </a:buClr>
              <a:buSzPts val="2800"/>
              <a:buChar char="•"/>
            </a:pPr>
            <a:r>
              <a:rPr b="1" lang="en-US">
                <a:solidFill>
                  <a:srgbClr val="2F1BC7"/>
                </a:solidFill>
              </a:rPr>
              <a:t>Pointer stores addresses</a:t>
            </a:r>
            <a:r>
              <a:rPr b="1" lang="en-US"/>
              <a:t> </a:t>
            </a:r>
            <a:r>
              <a:rPr lang="en-US"/>
              <a:t>so </a:t>
            </a:r>
            <a:r>
              <a:rPr b="1" lang="en-US">
                <a:solidFill>
                  <a:srgbClr val="C00000"/>
                </a:solidFill>
              </a:rPr>
              <a:t>p1=p2</a:t>
            </a:r>
            <a:r>
              <a:rPr lang="en-US"/>
              <a:t> copies </a:t>
            </a:r>
            <a:r>
              <a:rPr b="1" lang="en-US">
                <a:solidFill>
                  <a:srgbClr val="2F1BC7"/>
                </a:solidFill>
              </a:rPr>
              <a:t>an address value</a:t>
            </a:r>
            <a:r>
              <a:rPr lang="en-US"/>
              <a:t> into another pointer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676400" y="3810000"/>
            <a:ext cx="4953000" cy="2895600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v1 = 55;</a:t>
            </a:r>
            <a:b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p1 = &amp;v1;</a:t>
            </a:r>
            <a:b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p2;</a:t>
            </a:r>
            <a:endParaRPr/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p2=p1;</a:t>
            </a:r>
            <a:b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*p1 &lt;&lt; endl;</a:t>
            </a:r>
            <a:b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*p2 &lt;&lt; endl;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934200" y="3810000"/>
            <a:ext cx="3505200" cy="2895600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55</a:t>
            </a:r>
            <a:endParaRPr/>
          </a:p>
          <a:p>
            <a:pPr indent="0" lvl="0" marL="33813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55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514600" y="1"/>
            <a:ext cx="8153400" cy="874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Play"/>
              <a:buNone/>
            </a:pPr>
            <a:r>
              <a:rPr b="1" lang="en-US" sz="4800">
                <a:solidFill>
                  <a:srgbClr val="C00000"/>
                </a:solidFill>
              </a:rPr>
              <a:t>Example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706688" y="2017713"/>
            <a:ext cx="54467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char *string = “hello”;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const int iSize=8;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char* f(int 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char *p;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p = new char[iSize];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return 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458200" y="2286000"/>
            <a:ext cx="1752600" cy="3657600"/>
          </a:xfrm>
          <a:prstGeom prst="rect">
            <a:avLst/>
          </a:prstGeom>
          <a:solidFill>
            <a:srgbClr val="F8F8F8"/>
          </a:solidFill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781800" y="5678488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8458200" y="2895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8915400" y="2438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8458200" y="3352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8458200" y="3810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84582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8915400" y="3962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>
            <a:off x="9296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 txBox="1"/>
          <p:nvPr/>
        </p:nvSpPr>
        <p:spPr>
          <a:xfrm>
            <a:off x="8915400" y="5562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8458200" y="5562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 rot="10800000">
            <a:off x="9296400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7" name="Google Shape;177;p21"/>
          <p:cNvGrpSpPr/>
          <p:nvPr/>
        </p:nvGrpSpPr>
        <p:grpSpPr>
          <a:xfrm>
            <a:off x="4343400" y="2209800"/>
            <a:ext cx="4114800" cy="3429000"/>
            <a:chOff x="1776" y="1392"/>
            <a:chExt cx="2592" cy="2160"/>
          </a:xfrm>
        </p:grpSpPr>
        <p:cxnSp>
          <p:nvCxnSpPr>
            <p:cNvPr id="178" name="Google Shape;178;p21"/>
            <p:cNvCxnSpPr/>
            <p:nvPr/>
          </p:nvCxnSpPr>
          <p:spPr>
            <a:xfrm>
              <a:off x="3024" y="1392"/>
              <a:ext cx="1344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1"/>
            <p:cNvCxnSpPr/>
            <p:nvPr/>
          </p:nvCxnSpPr>
          <p:spPr>
            <a:xfrm flipH="1" rot="10800000">
              <a:off x="2544" y="1642"/>
              <a:ext cx="1824" cy="8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1"/>
            <p:cNvCxnSpPr/>
            <p:nvPr/>
          </p:nvCxnSpPr>
          <p:spPr>
            <a:xfrm>
              <a:off x="1776" y="2438"/>
              <a:ext cx="2592" cy="111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21"/>
            <p:cNvCxnSpPr/>
            <p:nvPr/>
          </p:nvCxnSpPr>
          <p:spPr>
            <a:xfrm flipH="1" rot="10800000">
              <a:off x="2832" y="2544"/>
              <a:ext cx="1536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1"/>
            <p:cNvCxnSpPr/>
            <p:nvPr/>
          </p:nvCxnSpPr>
          <p:spPr>
            <a:xfrm>
              <a:off x="2064" y="2112"/>
              <a:ext cx="2304" cy="13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3" name="Google Shape;183;p21"/>
          <p:cNvSpPr/>
          <p:nvPr/>
        </p:nvSpPr>
        <p:spPr>
          <a:xfrm>
            <a:off x="1554933" y="918746"/>
            <a:ext cx="9067800" cy="45719"/>
          </a:xfrm>
          <a:prstGeom prst="rect">
            <a:avLst/>
          </a:prstGeom>
          <a:solidFill>
            <a:srgbClr val="0A1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