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y="6858000" cx="9144000"/>
  <p:notesSz cx="6858000" cy="9144000"/>
  <p:embeddedFontLst>
    <p:embeddedFont>
      <p:font typeface="Roboto"/>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Roboto-bold.fntdata"/><Relationship Id="rId108" Type="http://schemas.openxmlformats.org/officeDocument/2006/relationships/font" Target="fonts/Roboto-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Roboto-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1" Type="http://schemas.openxmlformats.org/officeDocument/2006/relationships/font" Target="fonts/Roboto-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quence_point" TargetMode="External"/><Relationship Id="rId3" Type="http://schemas.openxmlformats.org/officeDocument/2006/relationships/hyperlink" Target="http://www.stroustrup.com/bs_faq2.html#overload-dot" TargetMode="External"/><Relationship Id="rId4" Type="http://schemas.openxmlformats.org/officeDocument/2006/relationships/hyperlink" Target="https://isocpp.org/wiki/faq/operator-overloading#overload-do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assignment-operator-overloading-in-c/"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7" name="Google Shape;37;p1: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100">
                <a:solidFill>
                  <a:schemeClr val="dk1"/>
                </a:solidFill>
                <a:latin typeface="Calibri"/>
                <a:ea typeface="Calibri"/>
                <a:cs typeface="Calibri"/>
                <a:sym typeface="Calibri"/>
              </a:rPr>
              <a:t>at least one of the operands has to be of a user-defined type.</a:t>
            </a:r>
            <a:endParaRPr sz="1100"/>
          </a:p>
        </p:txBody>
      </p:sp>
      <p:sp>
        <p:nvSpPr>
          <p:cNvPr id="107" name="Google Shape;10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0" name="Google Shape;800;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7" name="Google Shape;80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4" name="Google Shape;81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b="0" i="0" lang="en-US" sz="1200" u="sng" strike="noStrike">
                <a:solidFill>
                  <a:schemeClr val="hlink"/>
                </a:solidFill>
                <a:latin typeface="Calibri"/>
                <a:ea typeface="Calibri"/>
                <a:cs typeface="Calibri"/>
                <a:sym typeface="Calibri"/>
                <a:hlinkClick r:id="rId2"/>
              </a:rPr>
              <a:t>sequence point</a:t>
            </a:r>
            <a:r>
              <a:rPr b="0" i="0" lang="en-US" sz="1200">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-&gt;* is an operator to operate on function pointers</a:t>
            </a:r>
            <a:endParaRPr/>
          </a:p>
          <a:p>
            <a:pPr indent="0" lvl="0" marL="0" rtl="0" algn="l">
              <a:lnSpc>
                <a:spcPct val="100000"/>
              </a:lnSpc>
              <a:spcBef>
                <a:spcPts val="0"/>
              </a:spcBef>
              <a:spcAft>
                <a:spcPts val="0"/>
              </a:spcAft>
              <a:buSzPts val="1400"/>
              <a:buNone/>
            </a:pPr>
            <a:r>
              <a:t/>
            </a:r>
            <a:endParaRPr b="0" i="0" sz="1200" u="sng">
              <a:solidFill>
                <a:schemeClr val="hlink"/>
              </a:solidFill>
              <a:latin typeface="Calibri"/>
              <a:ea typeface="Calibri"/>
              <a:cs typeface="Calibri"/>
              <a:sym typeface="Calibri"/>
              <a:hlinkClick r:id="rId3"/>
            </a:endParaRPr>
          </a:p>
          <a:p>
            <a:pPr indent="0" lvl="0" marL="0" rtl="0" algn="l">
              <a:lnSpc>
                <a:spcPct val="100000"/>
              </a:lnSpc>
              <a:spcBef>
                <a:spcPts val="0"/>
              </a:spcBef>
              <a:spcAft>
                <a:spcPts val="0"/>
              </a:spcAft>
              <a:buSzPts val="1400"/>
              <a:buNone/>
            </a:pPr>
            <a:r>
              <a:rPr lang="en-US" u="sng">
                <a:solidFill>
                  <a:schemeClr val="hlink"/>
                </a:solidFill>
                <a:hlinkClick r:id="rId4"/>
              </a:rPr>
              <a:t>https://isocpp.org/wiki/faq/operator-overloading#overload-dot</a:t>
            </a:r>
            <a:endParaRPr/>
          </a:p>
          <a:p>
            <a:pPr indent="0" lvl="0" marL="0" rtl="0" algn="l">
              <a:lnSpc>
                <a:spcPct val="100000"/>
              </a:lnSpc>
              <a:spcBef>
                <a:spcPts val="0"/>
              </a:spcBef>
              <a:spcAft>
                <a:spcPts val="0"/>
              </a:spcAft>
              <a:buSzPts val="1400"/>
              <a:buNone/>
            </a:pPr>
            <a:r>
              <a:rPr lang="en-US"/>
              <a:t>http://www.stroustrup.com/bs_faq2.html#overload-dot</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There is no fundamental reason to disallow overloading of ?:. I just didn't see the need to introduce the special case of overloading a ternary operator. Note that a function overloading </a:t>
            </a:r>
            <a:r>
              <a:rPr b="0" i="1" lang="en-US" sz="1200">
                <a:solidFill>
                  <a:schemeClr val="dk1"/>
                </a:solidFill>
                <a:latin typeface="Calibri"/>
                <a:ea typeface="Calibri"/>
                <a:cs typeface="Calibri"/>
                <a:sym typeface="Calibri"/>
              </a:rPr>
              <a:t>expr1?expr2:expr3</a:t>
            </a:r>
            <a:r>
              <a:rPr b="0" i="0" lang="en-US" sz="1200">
                <a:solidFill>
                  <a:schemeClr val="dk1"/>
                </a:solidFill>
                <a:latin typeface="Calibri"/>
                <a:ea typeface="Calibri"/>
                <a:cs typeface="Calibri"/>
                <a:sym typeface="Calibri"/>
              </a:rPr>
              <a:t> would not be able to guarantee that only one of </a:t>
            </a:r>
            <a:r>
              <a:rPr b="0" i="1" lang="en-US" sz="1200">
                <a:solidFill>
                  <a:schemeClr val="dk1"/>
                </a:solidFill>
                <a:latin typeface="Calibri"/>
                <a:ea typeface="Calibri"/>
                <a:cs typeface="Calibri"/>
                <a:sym typeface="Calibri"/>
              </a:rPr>
              <a:t>expr2</a:t>
            </a:r>
            <a:r>
              <a:rPr b="0" i="0" lang="en-US" sz="1200">
                <a:solidFill>
                  <a:schemeClr val="dk1"/>
                </a:solidFill>
                <a:latin typeface="Calibri"/>
                <a:ea typeface="Calibri"/>
                <a:cs typeface="Calibri"/>
                <a:sym typeface="Calibri"/>
              </a:rPr>
              <a:t> and </a:t>
            </a:r>
            <a:r>
              <a:rPr b="0" i="1" lang="en-US" sz="1200">
                <a:solidFill>
                  <a:schemeClr val="dk1"/>
                </a:solidFill>
                <a:latin typeface="Calibri"/>
                <a:ea typeface="Calibri"/>
                <a:cs typeface="Calibri"/>
                <a:sym typeface="Calibri"/>
              </a:rPr>
              <a:t>expr3</a:t>
            </a:r>
            <a:r>
              <a:rPr b="0" i="0" lang="en-US" sz="1200">
                <a:solidFill>
                  <a:schemeClr val="dk1"/>
                </a:solidFill>
                <a:latin typeface="Calibri"/>
                <a:ea typeface="Calibri"/>
                <a:cs typeface="Calibri"/>
                <a:sym typeface="Calibri"/>
              </a:rPr>
              <a:t> was executed.</a:t>
            </a:r>
            <a:br>
              <a:rPr lang="en-US"/>
            </a:b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Sizeof cannot be overloaded because built-in operations, such as incrementing a pointer into an array implicitly depends on it. Consider:</a:t>
            </a:r>
            <a:endParaRPr/>
          </a:p>
          <a:p>
            <a:pPr indent="0" lvl="0" marL="0" rtl="0" algn="l">
              <a:lnSpc>
                <a:spcPct val="100000"/>
              </a:lnSpc>
              <a:spcBef>
                <a:spcPts val="0"/>
              </a:spcBef>
              <a:spcAft>
                <a:spcPts val="0"/>
              </a:spcAft>
              <a:buSzPts val="1400"/>
              <a:buNone/>
            </a:pPr>
            <a:br>
              <a:rPr lang="en-US"/>
            </a:br>
            <a:r>
              <a:rPr b="0" i="0" lang="en-US" sz="1200">
                <a:solidFill>
                  <a:schemeClr val="dk1"/>
                </a:solidFill>
                <a:latin typeface="Calibri"/>
                <a:ea typeface="Calibri"/>
                <a:cs typeface="Calibri"/>
                <a:sym typeface="Calibri"/>
              </a:rPr>
              <a:t>Operator . (dot) could in principle be overloaded using the same technique as used for -&gt;. However, doing so can lead to questions about whether an operation is meant for the object overloading . or an object referred to by . For example:</a:t>
            </a:r>
            <a:endParaRPr/>
          </a:p>
          <a:p>
            <a:pPr indent="0" lvl="0" marL="0" rtl="0" algn="l">
              <a:lnSpc>
                <a:spcPct val="100000"/>
              </a:lnSpc>
              <a:spcBef>
                <a:spcPts val="0"/>
              </a:spcBef>
              <a:spcAft>
                <a:spcPts val="0"/>
              </a:spcAft>
              <a:buSzPts val="1400"/>
              <a:buNone/>
            </a:pPr>
            <a:br>
              <a:rPr lang="en-US"/>
            </a:br>
            <a:endParaRPr/>
          </a:p>
        </p:txBody>
      </p:sp>
      <p:sp>
        <p:nvSpPr>
          <p:cNvPr id="115" name="Google Shape;1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A unary operator </a:t>
            </a:r>
            <a:r>
              <a:rPr lang="en-US"/>
              <a:t>@</a:t>
            </a:r>
            <a:r>
              <a:rPr b="0" i="0" lang="en-US" sz="1200">
                <a:solidFill>
                  <a:schemeClr val="dk1"/>
                </a:solidFill>
                <a:latin typeface="Calibri"/>
                <a:ea typeface="Calibri"/>
                <a:cs typeface="Calibri"/>
                <a:sym typeface="Calibri"/>
              </a:rPr>
              <a:t>, applied to an object x, is invoked either as </a:t>
            </a:r>
            <a:r>
              <a:rPr lang="en-US"/>
              <a:t>operator@(x)</a:t>
            </a:r>
            <a:r>
              <a:rPr b="0" i="0" lang="en-US" sz="1200">
                <a:solidFill>
                  <a:schemeClr val="dk1"/>
                </a:solidFill>
                <a:latin typeface="Calibri"/>
                <a:ea typeface="Calibri"/>
                <a:cs typeface="Calibri"/>
                <a:sym typeface="Calibri"/>
              </a:rPr>
              <a:t> [non member implementation] or as </a:t>
            </a:r>
            <a:r>
              <a:rPr lang="en-US"/>
              <a:t>x.operator@() [member implementation]</a:t>
            </a:r>
            <a:r>
              <a:rPr b="0" i="0" lang="en-US" sz="1200">
                <a:solidFill>
                  <a:schemeClr val="dk1"/>
                </a:solidFill>
                <a:latin typeface="Calibri"/>
                <a:ea typeface="Calibri"/>
                <a:cs typeface="Calibri"/>
                <a:sym typeface="Calibri"/>
              </a:rPr>
              <a:t>.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A binary infix operator </a:t>
            </a:r>
            <a:r>
              <a:rPr lang="en-US"/>
              <a:t>@</a:t>
            </a:r>
            <a:r>
              <a:rPr b="0" i="0" lang="en-US" sz="1200">
                <a:solidFill>
                  <a:schemeClr val="dk1"/>
                </a:solidFill>
                <a:latin typeface="Calibri"/>
                <a:ea typeface="Calibri"/>
                <a:cs typeface="Calibri"/>
                <a:sym typeface="Calibri"/>
              </a:rPr>
              <a:t>, applied to the objects </a:t>
            </a:r>
            <a:r>
              <a:rPr lang="en-US"/>
              <a:t>x</a:t>
            </a:r>
            <a:r>
              <a:rPr b="0" i="0" lang="en-US" sz="1200">
                <a:solidFill>
                  <a:schemeClr val="dk1"/>
                </a:solidFill>
                <a:latin typeface="Calibri"/>
                <a:ea typeface="Calibri"/>
                <a:cs typeface="Calibri"/>
                <a:sym typeface="Calibri"/>
              </a:rPr>
              <a:t> and </a:t>
            </a:r>
            <a:r>
              <a:rPr lang="en-US"/>
              <a:t>y</a:t>
            </a:r>
            <a:r>
              <a:rPr b="0" i="0" lang="en-US" sz="1200">
                <a:solidFill>
                  <a:schemeClr val="dk1"/>
                </a:solidFill>
                <a:latin typeface="Calibri"/>
                <a:ea typeface="Calibri"/>
                <a:cs typeface="Calibri"/>
                <a:sym typeface="Calibri"/>
              </a:rPr>
              <a:t>, is called either as </a:t>
            </a:r>
            <a:r>
              <a:rPr lang="en-US"/>
              <a:t>operator@(x,y)</a:t>
            </a:r>
            <a:r>
              <a:rPr b="0" i="0" lang="en-US" sz="1200">
                <a:solidFill>
                  <a:schemeClr val="dk1"/>
                </a:solidFill>
                <a:latin typeface="Calibri"/>
                <a:ea typeface="Calibri"/>
                <a:cs typeface="Calibri"/>
                <a:sym typeface="Calibri"/>
              </a:rPr>
              <a:t> [non-member implementation] or as </a:t>
            </a:r>
            <a:r>
              <a:rPr lang="en-US"/>
              <a:t>x.operator@(y)</a:t>
            </a:r>
            <a:r>
              <a:rPr b="0" i="0" lang="en-US" sz="1200">
                <a:solidFill>
                  <a:schemeClr val="dk1"/>
                </a:solidFill>
                <a:latin typeface="Calibri"/>
                <a:ea typeface="Calibri"/>
                <a:cs typeface="Calibri"/>
                <a:sym typeface="Calibri"/>
              </a:rPr>
              <a:t> [member implementation]</a:t>
            </a:r>
            <a:br>
              <a:rPr lang="en-US"/>
            </a:br>
            <a:endParaRPr>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25" name="Google Shape;12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i="0" sz="1000">
              <a:solidFill>
                <a:schemeClr val="dk1"/>
              </a:solidFill>
              <a:latin typeface="Calibri"/>
              <a:ea typeface="Calibri"/>
              <a:cs typeface="Calibri"/>
              <a:sym typeface="Calibri"/>
            </a:endParaRPr>
          </a:p>
        </p:txBody>
      </p:sp>
      <p:sp>
        <p:nvSpPr>
          <p:cNvPr id="251" name="Google Shape;25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a:t>Yes, if class contains pointers (dynamic allocations) to ensure a Deep Copy</a:t>
            </a:r>
            <a:endParaRPr/>
          </a:p>
          <a:p>
            <a:pPr indent="0" lvl="0" marL="0" rtl="0" algn="l">
              <a:lnSpc>
                <a:spcPct val="100000"/>
              </a:lnSpc>
              <a:spcBef>
                <a:spcPts val="0"/>
              </a:spcBef>
              <a:spcAft>
                <a:spcPts val="0"/>
              </a:spcAft>
              <a:buSzPts val="1400"/>
              <a:buNone/>
            </a:pPr>
            <a:r>
              <a:t/>
            </a:r>
            <a:endParaRPr/>
          </a:p>
        </p:txBody>
      </p:sp>
      <p:sp>
        <p:nvSpPr>
          <p:cNvPr id="305" name="Google Shape;30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Output =  10</a:t>
            </a:r>
            <a:endParaRPr/>
          </a:p>
          <a:p>
            <a:pPr indent="0" lvl="0" marL="0" rtl="0" algn="l">
              <a:lnSpc>
                <a:spcPct val="100000"/>
              </a:lnSpc>
              <a:spcBef>
                <a:spcPts val="0"/>
              </a:spcBef>
              <a:spcAft>
                <a:spcPts val="0"/>
              </a:spcAft>
              <a:buSzPts val="1400"/>
              <a:buNone/>
            </a:pPr>
            <a:r>
              <a:rPr lang="en-US" u="sng">
                <a:solidFill>
                  <a:schemeClr val="hlink"/>
                </a:solidFill>
                <a:hlinkClick r:id="rId2"/>
              </a:rPr>
              <a:t>https://www.geeksforgeeks.org/assignment-operator-overloading-in-c/</a:t>
            </a:r>
            <a:endParaRPr b="1"/>
          </a:p>
        </p:txBody>
      </p:sp>
      <p:sp>
        <p:nvSpPr>
          <p:cNvPr id="313" name="Google Shape;31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000">
              <a:latin typeface="Arial"/>
              <a:ea typeface="Arial"/>
              <a:cs typeface="Arial"/>
              <a:sym typeface="Arial"/>
            </a:endParaRPr>
          </a:p>
        </p:txBody>
      </p:sp>
      <p:sp>
        <p:nvSpPr>
          <p:cNvPr id="423" name="Google Shape;42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00000"/>
                </a:solidFill>
                <a:latin typeface="verdana"/>
                <a:ea typeface="verdana"/>
                <a:cs typeface="verdana"/>
                <a:sym typeface="verdana"/>
              </a:rPr>
              <a:t>Overloading can be dangerous, for example: </a:t>
            </a:r>
            <a:r>
              <a:rPr b="0" i="0" lang="en-US">
                <a:solidFill>
                  <a:srgbClr val="333333"/>
                </a:solidFill>
                <a:latin typeface="Arial"/>
                <a:ea typeface="Arial"/>
                <a:cs typeface="Arial"/>
                <a:sym typeface="Arial"/>
              </a:rPr>
              <a:t>do not overload </a:t>
            </a:r>
            <a:r>
              <a:rPr lang="en-US"/>
              <a:t>+</a:t>
            </a:r>
            <a:r>
              <a:rPr b="0" i="0" lang="en-US">
                <a:solidFill>
                  <a:srgbClr val="333333"/>
                </a:solidFill>
                <a:latin typeface="Arial"/>
                <a:ea typeface="Arial"/>
                <a:cs typeface="Arial"/>
                <a:sym typeface="Arial"/>
              </a:rPr>
              <a:t> to subtract, or reimplement </a:t>
            </a:r>
            <a:r>
              <a:rPr lang="en-US"/>
              <a:t>!</a:t>
            </a:r>
            <a:r>
              <a:rPr b="0" i="0" lang="en-US">
                <a:solidFill>
                  <a:srgbClr val="333333"/>
                </a:solidFill>
                <a:latin typeface="Arial"/>
                <a:ea typeface="Arial"/>
                <a:cs typeface="Arial"/>
                <a:sym typeface="Arial"/>
              </a:rPr>
              <a:t> to make a number negative.</a:t>
            </a:r>
            <a:br>
              <a:rPr b="0" i="0" lang="en-US">
                <a:solidFill>
                  <a:srgbClr val="000000"/>
                </a:solidFill>
                <a:latin typeface="verdana"/>
                <a:ea typeface="verdana"/>
                <a:cs typeface="verdana"/>
                <a:sym typeface="verdana"/>
              </a:rPr>
            </a:br>
            <a:r>
              <a:rPr b="0" i="0" lang="en-US">
                <a:solidFill>
                  <a:srgbClr val="000000"/>
                </a:solidFill>
                <a:latin typeface="verdana"/>
                <a:ea typeface="verdana"/>
                <a:cs typeface="verdana"/>
                <a:sym typeface="verdana"/>
              </a:rPr>
              <a:t>So when we say </a:t>
            </a:r>
            <a:r>
              <a:rPr lang="en-US"/>
              <a:t>x &lt;&lt; 1</a:t>
            </a:r>
            <a:r>
              <a:rPr b="0" i="0" lang="en-US">
                <a:solidFill>
                  <a:srgbClr val="000000"/>
                </a:solidFill>
                <a:latin typeface="verdana"/>
                <a:ea typeface="verdana"/>
                <a:cs typeface="verdana"/>
                <a:sym typeface="verdana"/>
              </a:rPr>
              <a:t>, we are saying "shift the bits in the variable x left by 1 place.</a:t>
            </a:r>
            <a:br>
              <a:rPr b="0" i="0" lang="en-US">
                <a:solidFill>
                  <a:srgbClr val="000000"/>
                </a:solidFill>
                <a:latin typeface="verdana"/>
                <a:ea typeface="verdana"/>
                <a:cs typeface="verdana"/>
                <a:sym typeface="verdana"/>
              </a:rPr>
            </a:br>
            <a:r>
              <a:rPr b="0" i="0" lang="en-US">
                <a:solidFill>
                  <a:srgbClr val="000000"/>
                </a:solidFill>
                <a:latin typeface="verdana"/>
                <a:ea typeface="verdana"/>
                <a:cs typeface="verdana"/>
                <a:sym typeface="verdana"/>
              </a:rPr>
              <a:t>0011 &lt;&lt; 1 is 0110</a:t>
            </a:r>
            <a:br>
              <a:rPr b="0" i="0" lang="en-US">
                <a:solidFill>
                  <a:srgbClr val="000000"/>
                </a:solidFill>
                <a:latin typeface="verdana"/>
                <a:ea typeface="verdana"/>
                <a:cs typeface="verdana"/>
                <a:sym typeface="verdana"/>
              </a:rPr>
            </a:br>
            <a:br>
              <a:rPr b="0" i="0" lang="en-US">
                <a:solidFill>
                  <a:srgbClr val="000000"/>
                </a:solidFill>
                <a:latin typeface="verdana"/>
                <a:ea typeface="verdana"/>
                <a:cs typeface="verdana"/>
                <a:sym typeface="verdana"/>
              </a:rPr>
            </a:br>
            <a:r>
              <a:rPr b="0" i="0" lang="en-US">
                <a:solidFill>
                  <a:srgbClr val="40424E"/>
                </a:solidFill>
                <a:latin typeface="Arial"/>
                <a:ea typeface="Arial"/>
                <a:cs typeface="Arial"/>
                <a:sym typeface="Arial"/>
              </a:rPr>
              <a:t>cout is an object of ostream class and cin is an object istream class.</a:t>
            </a:r>
            <a:br>
              <a:rPr b="0" i="0" lang="en-US">
                <a:solidFill>
                  <a:srgbClr val="40424E"/>
                </a:solidFill>
                <a:latin typeface="Arial"/>
                <a:ea typeface="Arial"/>
                <a:cs typeface="Arial"/>
                <a:sym typeface="Arial"/>
              </a:rPr>
            </a:br>
            <a:r>
              <a:rPr b="0" i="0" lang="en-US">
                <a:solidFill>
                  <a:srgbClr val="40424E"/>
                </a:solidFill>
                <a:latin typeface="Arial"/>
                <a:ea typeface="Arial"/>
                <a:cs typeface="Arial"/>
                <a:sym typeface="Arial"/>
              </a:rPr>
              <a:t>In C++, stream insertion operator “&lt;&lt;” is used for output and extraction operator “&gt;&gt;” is used for input.</a:t>
            </a:r>
            <a:endParaRPr/>
          </a:p>
        </p:txBody>
      </p:sp>
      <p:sp>
        <p:nvSpPr>
          <p:cNvPr id="76" name="Google Shape;7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Register is a request to compiler to store in register-memory instead of memory. Compiler may or may not do that.</a:t>
            </a:r>
            <a:endParaRPr/>
          </a:p>
          <a:p>
            <a:pPr indent="0" lvl="0" marL="0" rtl="0" algn="l">
              <a:lnSpc>
                <a:spcPct val="100000"/>
              </a:lnSpc>
              <a:spcBef>
                <a:spcPts val="0"/>
              </a:spcBef>
              <a:spcAft>
                <a:spcPts val="0"/>
              </a:spcAft>
              <a:buSzPts val="1400"/>
              <a:buNone/>
            </a:pPr>
            <a:r>
              <a:rPr lang="en-US"/>
              <a:t>https://www.tutorialspoint.com/cplusplus/subscripting_operator_overloading.htm</a:t>
            </a:r>
            <a:endParaRPr/>
          </a:p>
        </p:txBody>
      </p:sp>
      <p:sp>
        <p:nvSpPr>
          <p:cNvPr id="510" name="Google Shape;510;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Can be a </a:t>
            </a:r>
            <a:r>
              <a:rPr b="1" lang="en-US">
                <a:solidFill>
                  <a:srgbClr val="2C14DE"/>
                </a:solidFill>
                <a:latin typeface="Calibri"/>
                <a:ea typeface="Calibri"/>
                <a:cs typeface="Calibri"/>
                <a:sym typeface="Calibri"/>
              </a:rPr>
              <a:t>member function </a:t>
            </a:r>
            <a:r>
              <a:rPr lang="en-US">
                <a:latin typeface="Calibri"/>
                <a:ea typeface="Calibri"/>
                <a:cs typeface="Calibri"/>
                <a:sym typeface="Calibri"/>
              </a:rPr>
              <a:t>(</a:t>
            </a:r>
            <a:r>
              <a:rPr b="1" lang="en-US">
                <a:solidFill>
                  <a:srgbClr val="D20000"/>
                </a:solidFill>
                <a:latin typeface="Calibri"/>
                <a:ea typeface="Calibri"/>
                <a:cs typeface="Calibri"/>
                <a:sym typeface="Calibri"/>
              </a:rPr>
              <a:t>must be non-static</a:t>
            </a:r>
            <a:r>
              <a:rPr lang="en-US">
                <a:latin typeface="Calibri"/>
                <a:ea typeface="Calibri"/>
                <a:cs typeface="Calibri"/>
                <a:sym typeface="Calibri"/>
              </a:rPr>
              <a:t>): to be able to work on objects of the class</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If you plan on implementing -&gt;, () or [] they are </a:t>
            </a:r>
            <a:r>
              <a:rPr b="1" i="0" lang="en-US" sz="1200">
                <a:solidFill>
                  <a:schemeClr val="dk1"/>
                </a:solidFill>
                <a:latin typeface="Calibri"/>
                <a:ea typeface="Calibri"/>
                <a:cs typeface="Calibri"/>
                <a:sym typeface="Calibri"/>
              </a:rPr>
              <a:t>naturally member methods</a:t>
            </a:r>
            <a:r>
              <a:rPr b="0" i="0" lang="en-US" sz="1200">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br>
              <a:rPr lang="en-US"/>
            </a:br>
            <a:r>
              <a:rPr b="0" i="0" lang="en-US" sz="1200">
                <a:solidFill>
                  <a:schemeClr val="dk1"/>
                </a:solidFill>
                <a:latin typeface="Calibri"/>
                <a:ea typeface="Calibri"/>
                <a:cs typeface="Calibri"/>
                <a:sym typeface="Calibri"/>
              </a:rPr>
              <a:t>The binary operators </a:t>
            </a:r>
            <a:r>
              <a:rPr lang="en-US"/>
              <a:t>=</a:t>
            </a:r>
            <a:r>
              <a:rPr b="0" i="0" lang="en-US" sz="1200">
                <a:solidFill>
                  <a:schemeClr val="dk1"/>
                </a:solidFill>
                <a:latin typeface="Calibri"/>
                <a:ea typeface="Calibri"/>
                <a:cs typeface="Calibri"/>
                <a:sym typeface="Calibri"/>
              </a:rPr>
              <a:t> (assignment), </a:t>
            </a:r>
            <a:r>
              <a:rPr lang="en-US"/>
              <a:t>[]</a:t>
            </a:r>
            <a:r>
              <a:rPr b="0" i="0" lang="en-US" sz="1200">
                <a:solidFill>
                  <a:schemeClr val="dk1"/>
                </a:solidFill>
                <a:latin typeface="Calibri"/>
                <a:ea typeface="Calibri"/>
                <a:cs typeface="Calibri"/>
                <a:sym typeface="Calibri"/>
              </a:rPr>
              <a:t> (array subscription), </a:t>
            </a:r>
            <a:r>
              <a:rPr lang="en-US"/>
              <a:t>-&gt;</a:t>
            </a:r>
            <a:r>
              <a:rPr b="0" i="0" lang="en-US" sz="1200">
                <a:solidFill>
                  <a:schemeClr val="dk1"/>
                </a:solidFill>
                <a:latin typeface="Calibri"/>
                <a:ea typeface="Calibri"/>
                <a:cs typeface="Calibri"/>
                <a:sym typeface="Calibri"/>
              </a:rPr>
              <a:t> (member access), as well as the n-ary </a:t>
            </a:r>
            <a:r>
              <a:rPr lang="en-US"/>
              <a:t>()</a:t>
            </a:r>
            <a:r>
              <a:rPr b="0" i="0" lang="en-US" sz="1200">
                <a:solidFill>
                  <a:schemeClr val="dk1"/>
                </a:solidFill>
                <a:latin typeface="Calibri"/>
                <a:ea typeface="Calibri"/>
                <a:cs typeface="Calibri"/>
                <a:sym typeface="Calibri"/>
              </a:rPr>
              <a:t> (function call) operator, must always be implemented as </a:t>
            </a:r>
            <a:r>
              <a:rPr b="1" i="1" lang="en-US" sz="1200">
                <a:solidFill>
                  <a:schemeClr val="dk1"/>
                </a:solidFill>
                <a:latin typeface="Calibri"/>
                <a:ea typeface="Calibri"/>
                <a:cs typeface="Calibri"/>
                <a:sym typeface="Calibri"/>
              </a:rPr>
              <a:t>member functions</a:t>
            </a:r>
            <a:r>
              <a:rPr b="0" i="0" lang="en-US" sz="1200">
                <a:solidFill>
                  <a:schemeClr val="dk1"/>
                </a:solidFill>
                <a:latin typeface="Calibri"/>
                <a:ea typeface="Calibri"/>
                <a:cs typeface="Calibri"/>
                <a:sym typeface="Calibri"/>
              </a:rPr>
              <a:t>, because the syntax of the language requires them to.</a:t>
            </a:r>
            <a:endParaRPr>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84" name="Google Shape;8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C14DE"/>
              </a:buClr>
              <a:buSzPts val="1200"/>
              <a:buFont typeface="Calibri"/>
              <a:buNone/>
            </a:pPr>
            <a:r>
              <a:rPr b="1" i="1" lang="en-US">
                <a:solidFill>
                  <a:srgbClr val="2C14DE"/>
                </a:solidFill>
              </a:rPr>
              <a:t>cin</a:t>
            </a:r>
            <a:r>
              <a:rPr lang="en-US">
                <a:solidFill>
                  <a:srgbClr val="2C14DE"/>
                </a:solidFill>
              </a:rPr>
              <a:t> </a:t>
            </a:r>
            <a:r>
              <a:rPr lang="en-US"/>
              <a:t>and </a:t>
            </a:r>
            <a:r>
              <a:rPr b="1" i="1" lang="en-US">
                <a:solidFill>
                  <a:srgbClr val="2C14DE"/>
                </a:solidFill>
              </a:rPr>
              <a:t>cout</a:t>
            </a:r>
            <a:r>
              <a:rPr lang="en-US">
                <a:solidFill>
                  <a:srgbClr val="2C14DE"/>
                </a:solidFill>
              </a:rPr>
              <a:t> </a:t>
            </a:r>
            <a:r>
              <a:rPr lang="en-US"/>
              <a:t>are object of </a:t>
            </a:r>
            <a:r>
              <a:rPr b="1" lang="en-US">
                <a:solidFill>
                  <a:srgbClr val="2C14DE"/>
                </a:solidFill>
              </a:rPr>
              <a:t>iostream</a:t>
            </a:r>
            <a:r>
              <a:rPr lang="en-US">
                <a:solidFill>
                  <a:srgbClr val="2C14DE"/>
                </a:solidFill>
              </a:rPr>
              <a:t> </a:t>
            </a:r>
            <a:r>
              <a:rPr lang="en-US"/>
              <a:t>class</a:t>
            </a:r>
            <a:endParaRPr/>
          </a:p>
          <a:p>
            <a:pPr indent="0" lvl="0" marL="0" marR="0" rtl="0" algn="l">
              <a:lnSpc>
                <a:spcPct val="100000"/>
              </a:lnSpc>
              <a:spcBef>
                <a:spcPts val="0"/>
              </a:spcBef>
              <a:spcAft>
                <a:spcPts val="0"/>
              </a:spcAft>
              <a:buClr>
                <a:schemeClr val="dk1"/>
              </a:buClr>
              <a:buSzPts val="1200"/>
              <a:buFont typeface="Calibri"/>
              <a:buNone/>
            </a:pPr>
            <a:r>
              <a:rPr lang="en-US"/>
              <a:t>And hence these are calling objects</a:t>
            </a:r>
            <a:endParaRPr/>
          </a:p>
          <a:p>
            <a:pPr indent="0" lvl="0" marL="0" rtl="0" algn="l">
              <a:lnSpc>
                <a:spcPct val="100000"/>
              </a:lnSpc>
              <a:spcBef>
                <a:spcPts val="0"/>
              </a:spcBef>
              <a:spcAft>
                <a:spcPts val="0"/>
              </a:spcAft>
              <a:buSzPts val="1400"/>
              <a:buNone/>
            </a:pPr>
            <a:r>
              <a:t/>
            </a:r>
            <a:endParaRPr/>
          </a:p>
        </p:txBody>
      </p:sp>
      <p:sp>
        <p:nvSpPr>
          <p:cNvPr id="596" name="Google Shape;59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C14DE"/>
              </a:buClr>
              <a:buSzPts val="1200"/>
              <a:buFont typeface="Calibri"/>
              <a:buNone/>
            </a:pPr>
            <a:r>
              <a:rPr b="1" i="1" lang="en-US">
                <a:solidFill>
                  <a:srgbClr val="2C14DE"/>
                </a:solidFill>
              </a:rPr>
              <a:t>cin</a:t>
            </a:r>
            <a:r>
              <a:rPr lang="en-US">
                <a:solidFill>
                  <a:srgbClr val="2C14DE"/>
                </a:solidFill>
              </a:rPr>
              <a:t> </a:t>
            </a:r>
            <a:r>
              <a:rPr lang="en-US"/>
              <a:t>and </a:t>
            </a:r>
            <a:r>
              <a:rPr b="1" i="1" lang="en-US">
                <a:solidFill>
                  <a:srgbClr val="2C14DE"/>
                </a:solidFill>
              </a:rPr>
              <a:t>cout</a:t>
            </a:r>
            <a:r>
              <a:rPr lang="en-US">
                <a:solidFill>
                  <a:srgbClr val="2C14DE"/>
                </a:solidFill>
              </a:rPr>
              <a:t> </a:t>
            </a:r>
            <a:r>
              <a:rPr lang="en-US"/>
              <a:t>are object of </a:t>
            </a:r>
            <a:r>
              <a:rPr b="1" lang="en-US">
                <a:solidFill>
                  <a:srgbClr val="2C14DE"/>
                </a:solidFill>
              </a:rPr>
              <a:t>iostream</a:t>
            </a:r>
            <a:r>
              <a:rPr lang="en-US">
                <a:solidFill>
                  <a:srgbClr val="2C14DE"/>
                </a:solidFill>
              </a:rPr>
              <a:t> </a:t>
            </a:r>
            <a:r>
              <a:rPr lang="en-US"/>
              <a:t>class</a:t>
            </a:r>
            <a:endParaRPr/>
          </a:p>
          <a:p>
            <a:pPr indent="0" lvl="0" marL="0" marR="0" rtl="0" algn="l">
              <a:lnSpc>
                <a:spcPct val="100000"/>
              </a:lnSpc>
              <a:spcBef>
                <a:spcPts val="0"/>
              </a:spcBef>
              <a:spcAft>
                <a:spcPts val="0"/>
              </a:spcAft>
              <a:buClr>
                <a:schemeClr val="dk1"/>
              </a:buClr>
              <a:buSzPts val="1200"/>
              <a:buFont typeface="Calibri"/>
              <a:buNone/>
            </a:pPr>
            <a:r>
              <a:rPr lang="en-US"/>
              <a:t>And hence these are calling objects</a:t>
            </a:r>
            <a:endParaRPr/>
          </a:p>
          <a:p>
            <a:pPr indent="0" lvl="0" marL="0" rtl="0" algn="l">
              <a:lnSpc>
                <a:spcPct val="100000"/>
              </a:lnSpc>
              <a:spcBef>
                <a:spcPts val="0"/>
              </a:spcBef>
              <a:spcAft>
                <a:spcPts val="0"/>
              </a:spcAft>
              <a:buSzPts val="1400"/>
              <a:buNone/>
            </a:pPr>
            <a:r>
              <a:t/>
            </a:r>
            <a:endParaRPr/>
          </a:p>
        </p:txBody>
      </p:sp>
      <p:sp>
        <p:nvSpPr>
          <p:cNvPr id="604" name="Google Shape;604;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C14DE"/>
              </a:buClr>
              <a:buSzPts val="1200"/>
              <a:buFont typeface="Calibri"/>
              <a:buNone/>
            </a:pPr>
            <a:r>
              <a:rPr b="1" i="1" lang="en-US">
                <a:solidFill>
                  <a:srgbClr val="2C14DE"/>
                </a:solidFill>
              </a:rPr>
              <a:t>cin</a:t>
            </a:r>
            <a:r>
              <a:rPr lang="en-US">
                <a:solidFill>
                  <a:srgbClr val="2C14DE"/>
                </a:solidFill>
              </a:rPr>
              <a:t> </a:t>
            </a:r>
            <a:r>
              <a:rPr lang="en-US"/>
              <a:t>and </a:t>
            </a:r>
            <a:r>
              <a:rPr b="1" i="1" lang="en-US">
                <a:solidFill>
                  <a:srgbClr val="2C14DE"/>
                </a:solidFill>
              </a:rPr>
              <a:t>cout</a:t>
            </a:r>
            <a:r>
              <a:rPr lang="en-US">
                <a:solidFill>
                  <a:srgbClr val="2C14DE"/>
                </a:solidFill>
              </a:rPr>
              <a:t> </a:t>
            </a:r>
            <a:r>
              <a:rPr lang="en-US"/>
              <a:t>are object of </a:t>
            </a:r>
            <a:r>
              <a:rPr b="1" lang="en-US">
                <a:solidFill>
                  <a:srgbClr val="2C14DE"/>
                </a:solidFill>
              </a:rPr>
              <a:t>iostream</a:t>
            </a:r>
            <a:r>
              <a:rPr lang="en-US">
                <a:solidFill>
                  <a:srgbClr val="2C14DE"/>
                </a:solidFill>
              </a:rPr>
              <a:t> </a:t>
            </a:r>
            <a:r>
              <a:rPr lang="en-US"/>
              <a:t>class</a:t>
            </a:r>
            <a:endParaRPr/>
          </a:p>
          <a:p>
            <a:pPr indent="0" lvl="0" marL="0" marR="0" rtl="0" algn="l">
              <a:lnSpc>
                <a:spcPct val="100000"/>
              </a:lnSpc>
              <a:spcBef>
                <a:spcPts val="0"/>
              </a:spcBef>
              <a:spcAft>
                <a:spcPts val="0"/>
              </a:spcAft>
              <a:buClr>
                <a:schemeClr val="dk1"/>
              </a:buClr>
              <a:buSzPts val="1200"/>
              <a:buFont typeface="Calibri"/>
              <a:buNone/>
            </a:pPr>
            <a:r>
              <a:rPr lang="en-US"/>
              <a:t>And hence these are calling objects</a:t>
            </a:r>
            <a:endParaRPr/>
          </a:p>
          <a:p>
            <a:pPr indent="0" lvl="0" marL="0" rtl="0" algn="l">
              <a:lnSpc>
                <a:spcPct val="100000"/>
              </a:lnSpc>
              <a:spcBef>
                <a:spcPts val="0"/>
              </a:spcBef>
              <a:spcAft>
                <a:spcPts val="0"/>
              </a:spcAft>
              <a:buSzPts val="1400"/>
              <a:buNone/>
            </a:pPr>
            <a:r>
              <a:t/>
            </a:r>
            <a:endParaRPr/>
          </a:p>
        </p:txBody>
      </p:sp>
      <p:sp>
        <p:nvSpPr>
          <p:cNvPr id="612" name="Google Shape;612;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9" name="Google Shape;61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55" name="Google Shape;655;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4" name="Google Shape;69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8" name="Google Shape;70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0" name="Google Shape;750;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Restraint is self-control</a:t>
            </a:r>
            <a:endParaRPr/>
          </a:p>
        </p:txBody>
      </p:sp>
      <p:sp>
        <p:nvSpPr>
          <p:cNvPr id="758" name="Google Shape;758;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5" name="Google Shape;76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2" name="Google Shape;77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9" name="Google Shape;779;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3" name="Google Shape;79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300"/>
              <a:buFont typeface="Arial"/>
              <a:buNone/>
              <a:defRPr b="1" sz="33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68300" lvl="2" marL="1371600" algn="l">
              <a:lnSpc>
                <a:spcPct val="100000"/>
              </a:lnSpc>
              <a:spcBef>
                <a:spcPts val="440"/>
              </a:spcBef>
              <a:spcAft>
                <a:spcPts val="0"/>
              </a:spcAft>
              <a:buClr>
                <a:schemeClr val="dk1"/>
              </a:buClr>
              <a:buSzPts val="2200"/>
              <a:buChar char="•"/>
              <a:defRPr sz="2200"/>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p:cSld name="Titelfolie">
    <p:bg>
      <p:bgPr>
        <a:solidFill>
          <a:schemeClr val="lt1"/>
        </a:solidFill>
      </p:bgPr>
    </p:bg>
    <p:spTree>
      <p:nvGrpSpPr>
        <p:cNvPr id="30" name="Shape 30"/>
        <p:cNvGrpSpPr/>
        <p:nvPr/>
      </p:nvGrpSpPr>
      <p:grpSpPr>
        <a:xfrm>
          <a:off x="0" y="0"/>
          <a:ext cx="0" cy="0"/>
          <a:chOff x="0" y="0"/>
          <a:chExt cx="0" cy="0"/>
        </a:xfrm>
      </p:grpSpPr>
      <p:sp>
        <p:nvSpPr>
          <p:cNvPr id="31" name="Google Shape;31;p5"/>
          <p:cNvSpPr/>
          <p:nvPr/>
        </p:nvSpPr>
        <p:spPr>
          <a:xfrm>
            <a:off x="-37168" y="2"/>
            <a:ext cx="9181167" cy="6857999"/>
          </a:xfrm>
          <a:prstGeom prst="rect">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5"/>
          <p:cNvSpPr txBox="1"/>
          <p:nvPr>
            <p:ph type="ctrTitle"/>
          </p:nvPr>
        </p:nvSpPr>
        <p:spPr>
          <a:xfrm>
            <a:off x="648633" y="2042277"/>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subTitle"/>
          </p:nvPr>
        </p:nvSpPr>
        <p:spPr>
          <a:xfrm>
            <a:off x="2558716" y="3933699"/>
            <a:ext cx="6400800"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20"/>
              </a:spcBef>
              <a:spcAft>
                <a:spcPts val="0"/>
              </a:spcAft>
              <a:buClr>
                <a:schemeClr val="dk1"/>
              </a:buClr>
              <a:buSzPts val="1600"/>
              <a:buNone/>
              <a:defRPr sz="1600">
                <a:latin typeface="Arial"/>
                <a:ea typeface="Arial"/>
                <a:cs typeface="Arial"/>
                <a:sym typeface="Arial"/>
              </a:defRPr>
            </a:lvl1pPr>
            <a:lvl2pPr lvl="1" algn="ctr">
              <a:lnSpc>
                <a:spcPct val="100000"/>
              </a:lnSpc>
              <a:spcBef>
                <a:spcPts val="560"/>
              </a:spcBef>
              <a:spcAft>
                <a:spcPts val="0"/>
              </a:spcAft>
              <a:buClr>
                <a:schemeClr val="dk1"/>
              </a:buClr>
              <a:buSzPts val="2800"/>
              <a:buNone/>
              <a:defRPr/>
            </a:lvl2pPr>
            <a:lvl3pPr lvl="2" algn="ctr">
              <a:lnSpc>
                <a:spcPct val="100000"/>
              </a:lnSpc>
              <a:spcBef>
                <a:spcPts val="480"/>
              </a:spcBef>
              <a:spcAft>
                <a:spcPts val="0"/>
              </a:spcAft>
              <a:buClr>
                <a:schemeClr val="dk1"/>
              </a:buClr>
              <a:buSzPts val="2400"/>
              <a:buNone/>
              <a:defRPr/>
            </a:lvl3pPr>
            <a:lvl4pPr lvl="3" algn="ctr">
              <a:lnSpc>
                <a:spcPct val="100000"/>
              </a:lnSpc>
              <a:spcBef>
                <a:spcPts val="400"/>
              </a:spcBef>
              <a:spcAft>
                <a:spcPts val="0"/>
              </a:spcAft>
              <a:buClr>
                <a:schemeClr val="dk1"/>
              </a:buClr>
              <a:buSzPts val="2000"/>
              <a:buNone/>
              <a:defRPr/>
            </a:lvl4pPr>
            <a:lvl5pPr lvl="4" algn="ctr">
              <a:lnSpc>
                <a:spcPct val="100000"/>
              </a:lnSpc>
              <a:spcBef>
                <a:spcPts val="400"/>
              </a:spcBef>
              <a:spcAft>
                <a:spcPts val="0"/>
              </a:spcAft>
              <a:buClr>
                <a:schemeClr val="dk1"/>
              </a:buClr>
              <a:buSzPts val="2000"/>
              <a:buNone/>
              <a:defRPr/>
            </a:lvl5pPr>
            <a:lvl6pPr lvl="5" algn="ctr">
              <a:lnSpc>
                <a:spcPct val="100000"/>
              </a:lnSpc>
              <a:spcBef>
                <a:spcPts val="400"/>
              </a:spcBef>
              <a:spcAft>
                <a:spcPts val="0"/>
              </a:spcAft>
              <a:buClr>
                <a:schemeClr val="dk1"/>
              </a:buClr>
              <a:buSzPts val="2000"/>
              <a:buNone/>
              <a:defRPr/>
            </a:lvl6pPr>
            <a:lvl7pPr lvl="6" algn="ctr">
              <a:lnSpc>
                <a:spcPct val="100000"/>
              </a:lnSpc>
              <a:spcBef>
                <a:spcPts val="400"/>
              </a:spcBef>
              <a:spcAft>
                <a:spcPts val="0"/>
              </a:spcAft>
              <a:buClr>
                <a:schemeClr val="dk1"/>
              </a:buClr>
              <a:buSzPts val="2000"/>
              <a:buNone/>
              <a:defRPr/>
            </a:lvl7pPr>
            <a:lvl8pPr lvl="7" algn="ctr">
              <a:lnSpc>
                <a:spcPct val="100000"/>
              </a:lnSpc>
              <a:spcBef>
                <a:spcPts val="400"/>
              </a:spcBef>
              <a:spcAft>
                <a:spcPts val="0"/>
              </a:spcAft>
              <a:buClr>
                <a:schemeClr val="dk1"/>
              </a:buClr>
              <a:buSzPts val="2000"/>
              <a:buNone/>
              <a:defRPr/>
            </a:lvl8pPr>
            <a:lvl9pPr lvl="8" algn="ctr">
              <a:lnSpc>
                <a:spcPct val="100000"/>
              </a:lnSpc>
              <a:spcBef>
                <a:spcPts val="400"/>
              </a:spcBef>
              <a:spcAft>
                <a:spcPts val="0"/>
              </a:spcAft>
              <a:buClr>
                <a:schemeClr val="dk1"/>
              </a:buClr>
              <a:buSzPts val="2000"/>
              <a:buNone/>
              <a:defRPr/>
            </a:lvl9pPr>
          </a:lstStyle>
          <a:p/>
        </p:txBody>
      </p:sp>
      <p:pic>
        <p:nvPicPr>
          <p:cNvPr id="34" name="Google Shape;34;p5"/>
          <p:cNvPicPr preferRelativeResize="0"/>
          <p:nvPr/>
        </p:nvPicPr>
        <p:blipFill rotWithShape="1">
          <a:blip r:embed="rId2">
            <a:alphaModFix/>
          </a:blip>
          <a:srcRect b="0" l="0" r="0" t="0"/>
          <a:stretch/>
        </p:blipFill>
        <p:spPr>
          <a:xfrm>
            <a:off x="7641786" y="5704389"/>
            <a:ext cx="1062970" cy="8597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6"/>
          <p:cNvSpPr/>
          <p:nvPr/>
        </p:nvSpPr>
        <p:spPr>
          <a:xfrm>
            <a:off x="1219200" y="5486400"/>
            <a:ext cx="64008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rgbClr val="333399"/>
              </a:solidFill>
              <a:latin typeface="Arial"/>
              <a:ea typeface="Arial"/>
              <a:cs typeface="Arial"/>
              <a:sym typeface="Arial"/>
            </a:endParaRPr>
          </a:p>
        </p:txBody>
      </p:sp>
      <p:sp>
        <p:nvSpPr>
          <p:cNvPr id="41" name="Google Shape;41;p6"/>
          <p:cNvSpPr/>
          <p:nvPr/>
        </p:nvSpPr>
        <p:spPr>
          <a:xfrm>
            <a:off x="163513" y="5961063"/>
            <a:ext cx="2133600" cy="88265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6"/>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Operator Overloading</a:t>
            </a:r>
            <a:endParaRPr/>
          </a:p>
        </p:txBody>
      </p:sp>
      <p:sp>
        <p:nvSpPr>
          <p:cNvPr id="43" name="Google Shape;43;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431800" lvl="0" marL="457200" rtl="0" algn="ctr">
              <a:lnSpc>
                <a:spcPct val="100000"/>
              </a:lnSpc>
              <a:spcBef>
                <a:spcPts val="640"/>
              </a:spcBef>
              <a:spcAft>
                <a:spcPts val="0"/>
              </a:spcAft>
              <a:buClr>
                <a:srgbClr val="888888"/>
              </a:buClr>
              <a:buSzPts val="3200"/>
              <a:buNone/>
            </a:pPr>
            <a:r>
              <a:rPr lang="en-US"/>
              <a:t>CS1004 Object Oriented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Restriction on Operator Overloading</a:t>
            </a:r>
            <a:endParaRPr/>
          </a:p>
        </p:txBody>
      </p:sp>
      <p:sp>
        <p:nvSpPr>
          <p:cNvPr id="110" name="Google Shape;110;p15"/>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With operator overloading we </a:t>
            </a:r>
            <a:r>
              <a:rPr lang="en-US">
                <a:solidFill>
                  <a:srgbClr val="FF0000"/>
                </a:solidFill>
              </a:rPr>
              <a:t>cannot change</a:t>
            </a:r>
            <a:r>
              <a:rPr lang="en-US"/>
              <a:t>:</a:t>
            </a:r>
            <a:endParaRPr/>
          </a:p>
          <a:p>
            <a:pPr indent="-285750" lvl="1" marL="742950" rtl="0" algn="l">
              <a:lnSpc>
                <a:spcPct val="100000"/>
              </a:lnSpc>
              <a:spcBef>
                <a:spcPts val="480"/>
              </a:spcBef>
              <a:spcAft>
                <a:spcPts val="0"/>
              </a:spcAft>
              <a:buClr>
                <a:schemeClr val="dk1"/>
              </a:buClr>
              <a:buSzPts val="2400"/>
              <a:buChar char="–"/>
            </a:pPr>
            <a:r>
              <a:rPr lang="en-US"/>
              <a:t>How operators act on built-in data types:</a:t>
            </a:r>
            <a:endParaRPr/>
          </a:p>
          <a:p>
            <a:pPr indent="-228600" lvl="2" marL="1143000" rtl="0" algn="l">
              <a:lnSpc>
                <a:spcPct val="100000"/>
              </a:lnSpc>
              <a:spcBef>
                <a:spcPts val="440"/>
              </a:spcBef>
              <a:spcAft>
                <a:spcPts val="0"/>
              </a:spcAft>
              <a:buClr>
                <a:schemeClr val="dk1"/>
              </a:buClr>
              <a:buSzPts val="2200"/>
              <a:buChar char="•"/>
            </a:pPr>
            <a:r>
              <a:rPr lang="en-US"/>
              <a:t>i.e., cannot change integer addition</a:t>
            </a:r>
            <a:endParaRPr/>
          </a:p>
          <a:p>
            <a:pPr indent="-285750" lvl="1" marL="742950" rtl="0" algn="l">
              <a:lnSpc>
                <a:spcPct val="100000"/>
              </a:lnSpc>
              <a:spcBef>
                <a:spcPts val="480"/>
              </a:spcBef>
              <a:spcAft>
                <a:spcPts val="0"/>
              </a:spcAft>
              <a:buClr>
                <a:schemeClr val="dk1"/>
              </a:buClr>
              <a:buSzPts val="2400"/>
              <a:buChar char="–"/>
            </a:pPr>
            <a:r>
              <a:rPr lang="en-US"/>
              <a:t>Precedence of operator (order of evaluation)</a:t>
            </a:r>
            <a:endParaRPr/>
          </a:p>
          <a:p>
            <a:pPr indent="-228600" lvl="2" marL="1143000" rtl="0" algn="l">
              <a:lnSpc>
                <a:spcPct val="100000"/>
              </a:lnSpc>
              <a:spcBef>
                <a:spcPts val="440"/>
              </a:spcBef>
              <a:spcAft>
                <a:spcPts val="0"/>
              </a:spcAft>
              <a:buClr>
                <a:schemeClr val="dk1"/>
              </a:buClr>
              <a:buSzPts val="2200"/>
              <a:buChar char="•"/>
            </a:pPr>
            <a:r>
              <a:rPr lang="en-US"/>
              <a:t>Use parentheses to force order-of-operations</a:t>
            </a:r>
            <a:endParaRPr/>
          </a:p>
          <a:p>
            <a:pPr indent="-285750" lvl="1" marL="742950" rtl="0" algn="l">
              <a:lnSpc>
                <a:spcPct val="100000"/>
              </a:lnSpc>
              <a:spcBef>
                <a:spcPts val="480"/>
              </a:spcBef>
              <a:spcAft>
                <a:spcPts val="0"/>
              </a:spcAft>
              <a:buClr>
                <a:schemeClr val="dk1"/>
              </a:buClr>
              <a:buSzPts val="2400"/>
              <a:buChar char="–"/>
            </a:pPr>
            <a:r>
              <a:rPr lang="en-US"/>
              <a:t>Association rules (left-to-right evaluation)</a:t>
            </a:r>
            <a:endParaRPr/>
          </a:p>
          <a:p>
            <a:pPr indent="-285750" lvl="1" marL="742950" rtl="0" algn="l">
              <a:lnSpc>
                <a:spcPct val="100000"/>
              </a:lnSpc>
              <a:spcBef>
                <a:spcPts val="480"/>
              </a:spcBef>
              <a:spcAft>
                <a:spcPts val="0"/>
              </a:spcAft>
              <a:buClr>
                <a:schemeClr val="dk1"/>
              </a:buClr>
              <a:buSzPts val="2400"/>
              <a:buChar char="–"/>
            </a:pPr>
            <a:r>
              <a:rPr lang="en-US"/>
              <a:t>Number of operands</a:t>
            </a:r>
            <a:endParaRPr/>
          </a:p>
          <a:p>
            <a:pPr indent="-228600" lvl="2" marL="1143000" rtl="0" algn="l">
              <a:lnSpc>
                <a:spcPct val="100000"/>
              </a:lnSpc>
              <a:spcBef>
                <a:spcPts val="440"/>
              </a:spcBef>
              <a:spcAft>
                <a:spcPts val="0"/>
              </a:spcAft>
              <a:buClr>
                <a:schemeClr val="dk1"/>
              </a:buClr>
              <a:buSzPts val="2200"/>
              <a:buChar char="•"/>
            </a:pPr>
            <a:r>
              <a:rPr lang="en-US"/>
              <a:t>i.e., &amp; is unary, only acts on one operand</a:t>
            </a:r>
            <a:endParaRPr/>
          </a:p>
          <a:p>
            <a:pPr indent="-285750" lvl="1" marL="742950" rtl="0" algn="l">
              <a:lnSpc>
                <a:spcPct val="100000"/>
              </a:lnSpc>
              <a:spcBef>
                <a:spcPts val="480"/>
              </a:spcBef>
              <a:spcAft>
                <a:spcPts val="0"/>
              </a:spcAft>
              <a:buClr>
                <a:schemeClr val="dk1"/>
              </a:buClr>
              <a:buSzPts val="2400"/>
              <a:buChar char="–"/>
            </a:pPr>
            <a:r>
              <a:rPr lang="en-US"/>
              <a:t>Cannot create new operators</a:t>
            </a:r>
            <a:endParaRPr/>
          </a:p>
          <a:p>
            <a:pPr indent="-285750" lvl="1" marL="742950" rtl="0" algn="l">
              <a:lnSpc>
                <a:spcPct val="100000"/>
              </a:lnSpc>
              <a:spcBef>
                <a:spcPts val="480"/>
              </a:spcBef>
              <a:spcAft>
                <a:spcPts val="0"/>
              </a:spcAft>
              <a:buClr>
                <a:schemeClr val="dk1"/>
              </a:buClr>
              <a:buSzPts val="2400"/>
              <a:buChar char="–"/>
            </a:pPr>
            <a:r>
              <a:rPr lang="en-US"/>
              <a:t>Operators must be overloaded explicitly:</a:t>
            </a:r>
            <a:endParaRPr/>
          </a:p>
          <a:p>
            <a:pPr indent="-285750" lvl="1" marL="742950" rtl="0" algn="l">
              <a:lnSpc>
                <a:spcPct val="100000"/>
              </a:lnSpc>
              <a:spcBef>
                <a:spcPts val="480"/>
              </a:spcBef>
              <a:spcAft>
                <a:spcPts val="0"/>
              </a:spcAft>
              <a:buClr>
                <a:schemeClr val="dk1"/>
              </a:buClr>
              <a:buSzPts val="2400"/>
              <a:buChar char="–"/>
            </a:pPr>
            <a:r>
              <a:rPr lang="en-US"/>
              <a:t>	 i.e., Overloading + ,  does not overload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111" name="Google Shape;111;p1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803" name="Google Shape;803;p105"/>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lang="en-US"/>
              <a:t>void String::operator = (char *str)</a:t>
            </a:r>
            <a:endParaRPr/>
          </a:p>
          <a:p>
            <a:pPr indent="0" lvl="0" marL="0" rtl="0" algn="l">
              <a:lnSpc>
                <a:spcPct val="100000"/>
              </a:lnSpc>
              <a:spcBef>
                <a:spcPts val="336"/>
              </a:spcBef>
              <a:spcAft>
                <a:spcPts val="0"/>
              </a:spcAft>
              <a:buClr>
                <a:schemeClr val="dk1"/>
              </a:buClr>
              <a:buSzPct val="100000"/>
              <a:buNone/>
            </a:pPr>
            <a:r>
              <a:rPr lang="en-US"/>
              <a:t>{	</a:t>
            </a:r>
            <a:endParaRPr/>
          </a:p>
          <a:p>
            <a:pPr indent="0" lvl="0" marL="0" rtl="0" algn="l">
              <a:lnSpc>
                <a:spcPct val="100000"/>
              </a:lnSpc>
              <a:spcBef>
                <a:spcPts val="336"/>
              </a:spcBef>
              <a:spcAft>
                <a:spcPts val="0"/>
              </a:spcAft>
              <a:buClr>
                <a:schemeClr val="dk1"/>
              </a:buClr>
              <a:buSzPct val="100000"/>
              <a:buNone/>
            </a:pPr>
            <a:r>
              <a:rPr lang="en-US"/>
              <a:t>	text = new char[ strlen(str) ];</a:t>
            </a:r>
            <a:endParaRPr/>
          </a:p>
          <a:p>
            <a:pPr indent="0" lvl="0" marL="0" rtl="0" algn="l">
              <a:lnSpc>
                <a:spcPct val="100000"/>
              </a:lnSpc>
              <a:spcBef>
                <a:spcPts val="336"/>
              </a:spcBef>
              <a:spcAft>
                <a:spcPts val="0"/>
              </a:spcAft>
              <a:buClr>
                <a:schemeClr val="dk1"/>
              </a:buClr>
              <a:buSzPct val="100000"/>
              <a:buNone/>
            </a:pPr>
            <a:r>
              <a:rPr lang="en-US"/>
              <a:t>	strcpy(text,str);</a:t>
            </a:r>
            <a:endParaRPr/>
          </a:p>
          <a:p>
            <a:pPr indent="0" lvl="0" marL="0" rtl="0" algn="l">
              <a:lnSpc>
                <a:spcPct val="100000"/>
              </a:lnSpc>
              <a:spcBef>
                <a:spcPts val="336"/>
              </a:spcBef>
              <a:spcAft>
                <a:spcPts val="0"/>
              </a:spcAft>
              <a:buClr>
                <a:schemeClr val="dk1"/>
              </a:buClr>
              <a:buSzPct val="100000"/>
              <a:buNone/>
            </a:pPr>
            <a:r>
              <a:rPr lang="en-US"/>
              <a:t>}</a:t>
            </a:r>
            <a:endParaRPr/>
          </a:p>
          <a:p>
            <a:pPr indent="0" lvl="0" marL="0" rtl="0" algn="l">
              <a:lnSpc>
                <a:spcPct val="100000"/>
              </a:lnSpc>
              <a:spcBef>
                <a:spcPts val="336"/>
              </a:spcBef>
              <a:spcAft>
                <a:spcPts val="0"/>
              </a:spcAft>
              <a:buClr>
                <a:schemeClr val="dk1"/>
              </a:buClr>
              <a:buSzPct val="100000"/>
              <a:buNone/>
            </a:pPr>
            <a:r>
              <a:t/>
            </a:r>
            <a:endParaRPr/>
          </a:p>
          <a:p>
            <a:pPr indent="0" lvl="0" marL="0" rtl="0" algn="l">
              <a:lnSpc>
                <a:spcPct val="100000"/>
              </a:lnSpc>
              <a:spcBef>
                <a:spcPts val="336"/>
              </a:spcBef>
              <a:spcAft>
                <a:spcPts val="0"/>
              </a:spcAft>
              <a:buClr>
                <a:schemeClr val="dk1"/>
              </a:buClr>
              <a:buSzPct val="100000"/>
              <a:buNone/>
            </a:pPr>
            <a:r>
              <a:t/>
            </a:r>
            <a:endParaRPr/>
          </a:p>
          <a:p>
            <a:pPr indent="0" lvl="0" marL="0" rtl="0" algn="l">
              <a:lnSpc>
                <a:spcPct val="100000"/>
              </a:lnSpc>
              <a:spcBef>
                <a:spcPts val="336"/>
              </a:spcBef>
              <a:spcAft>
                <a:spcPts val="0"/>
              </a:spcAft>
              <a:buClr>
                <a:schemeClr val="dk1"/>
              </a:buClr>
              <a:buSzPct val="100000"/>
              <a:buNone/>
            </a:pPr>
            <a:r>
              <a:rPr lang="en-US"/>
              <a:t>char&amp; String::[] (int Index)</a:t>
            </a:r>
            <a:endParaRPr/>
          </a:p>
          <a:p>
            <a:pPr indent="0" lvl="0" marL="0" rtl="0" algn="l">
              <a:lnSpc>
                <a:spcPct val="100000"/>
              </a:lnSpc>
              <a:spcBef>
                <a:spcPts val="336"/>
              </a:spcBef>
              <a:spcAft>
                <a:spcPts val="0"/>
              </a:spcAft>
              <a:buClr>
                <a:schemeClr val="dk1"/>
              </a:buClr>
              <a:buSzPct val="100000"/>
              <a:buNone/>
            </a:pPr>
            <a:r>
              <a:rPr lang="en-US"/>
              <a:t>{</a:t>
            </a:r>
            <a:endParaRPr/>
          </a:p>
          <a:p>
            <a:pPr indent="0" lvl="0" marL="0" rtl="0" algn="l">
              <a:lnSpc>
                <a:spcPct val="100000"/>
              </a:lnSpc>
              <a:spcBef>
                <a:spcPts val="336"/>
              </a:spcBef>
              <a:spcAft>
                <a:spcPts val="0"/>
              </a:spcAft>
              <a:buClr>
                <a:schemeClr val="dk1"/>
              </a:buClr>
              <a:buSzPct val="100000"/>
              <a:buNone/>
            </a:pPr>
            <a:r>
              <a:rPr lang="en-US"/>
              <a:t>		return text[Index];</a:t>
            </a:r>
            <a:endParaRPr/>
          </a:p>
          <a:p>
            <a:pPr indent="0" lvl="0" marL="0" rtl="0" algn="l">
              <a:lnSpc>
                <a:spcPct val="100000"/>
              </a:lnSpc>
              <a:spcBef>
                <a:spcPts val="336"/>
              </a:spcBef>
              <a:spcAft>
                <a:spcPts val="0"/>
              </a:spcAft>
              <a:buClr>
                <a:schemeClr val="dk1"/>
              </a:buClr>
              <a:buSzPct val="100000"/>
              <a:buNone/>
            </a:pPr>
            <a:r>
              <a:rPr lang="en-US"/>
              <a:t>	</a:t>
            </a:r>
            <a:endParaRPr/>
          </a:p>
          <a:p>
            <a:pPr indent="0" lvl="0" marL="0" rtl="0" algn="l">
              <a:lnSpc>
                <a:spcPct val="100000"/>
              </a:lnSpc>
              <a:spcBef>
                <a:spcPts val="336"/>
              </a:spcBef>
              <a:spcAft>
                <a:spcPts val="0"/>
              </a:spcAft>
              <a:buClr>
                <a:schemeClr val="dk1"/>
              </a:buClr>
              <a:buSzPct val="100000"/>
              <a:buNone/>
            </a:pPr>
            <a:r>
              <a:rPr lang="en-US"/>
              <a:t>}</a:t>
            </a:r>
            <a:endParaRPr/>
          </a:p>
          <a:p>
            <a:pPr indent="0" lvl="0" marL="0" rtl="0" algn="l">
              <a:lnSpc>
                <a:spcPct val="100000"/>
              </a:lnSpc>
              <a:spcBef>
                <a:spcPts val="336"/>
              </a:spcBef>
              <a:spcAft>
                <a:spcPts val="0"/>
              </a:spcAft>
              <a:buClr>
                <a:schemeClr val="dk1"/>
              </a:buClr>
              <a:buSzPct val="100000"/>
              <a:buNone/>
            </a:pPr>
            <a:r>
              <a:t/>
            </a:r>
            <a:endParaRPr/>
          </a:p>
          <a:p>
            <a:pPr indent="0" lvl="0" marL="0" rtl="0" algn="l">
              <a:lnSpc>
                <a:spcPct val="100000"/>
              </a:lnSpc>
              <a:spcBef>
                <a:spcPts val="336"/>
              </a:spcBef>
              <a:spcAft>
                <a:spcPts val="0"/>
              </a:spcAft>
              <a:buClr>
                <a:schemeClr val="dk1"/>
              </a:buClr>
              <a:buSzPct val="100000"/>
              <a:buNone/>
            </a:pPr>
            <a:r>
              <a:rPr lang="en-US"/>
              <a:t>// String string1 = “hello”;</a:t>
            </a:r>
            <a:endParaRPr/>
          </a:p>
          <a:p>
            <a:pPr indent="0" lvl="0" marL="0" rtl="0" algn="l">
              <a:lnSpc>
                <a:spcPct val="100000"/>
              </a:lnSpc>
              <a:spcBef>
                <a:spcPts val="336"/>
              </a:spcBef>
              <a:spcAft>
                <a:spcPts val="0"/>
              </a:spcAft>
              <a:buClr>
                <a:schemeClr val="dk1"/>
              </a:buClr>
              <a:buSzPct val="100000"/>
              <a:buNone/>
            </a:pPr>
            <a:r>
              <a:rPr lang="en-US"/>
              <a:t>// string1[0] = ‘a’;</a:t>
            </a:r>
            <a:endParaRPr/>
          </a:p>
          <a:p>
            <a:pPr indent="0" lvl="0" marL="0" rtl="0" algn="l">
              <a:lnSpc>
                <a:spcPct val="100000"/>
              </a:lnSpc>
              <a:spcBef>
                <a:spcPts val="336"/>
              </a:spcBef>
              <a:spcAft>
                <a:spcPts val="0"/>
              </a:spcAft>
              <a:buClr>
                <a:schemeClr val="dk1"/>
              </a:buClr>
              <a:buSzPct val="100000"/>
              <a:buNone/>
            </a:pPr>
            <a:r>
              <a:rPr lang="en-US"/>
              <a:t>// string1.text[0] = ‘a’;</a:t>
            </a:r>
            <a:endParaRPr/>
          </a:p>
          <a:p>
            <a:pPr indent="0" lvl="0" marL="0" rtl="0" algn="l">
              <a:lnSpc>
                <a:spcPct val="100000"/>
              </a:lnSpc>
              <a:spcBef>
                <a:spcPts val="336"/>
              </a:spcBef>
              <a:spcAft>
                <a:spcPts val="0"/>
              </a:spcAft>
              <a:buClr>
                <a:schemeClr val="dk1"/>
              </a:buClr>
              <a:buSzPct val="100000"/>
              <a:buNone/>
            </a:pPr>
            <a:r>
              <a:t/>
            </a:r>
            <a:endParaRPr/>
          </a:p>
          <a:p>
            <a:pPr indent="0" lvl="0" marL="0" rtl="0" algn="l">
              <a:lnSpc>
                <a:spcPct val="100000"/>
              </a:lnSpc>
              <a:spcBef>
                <a:spcPts val="336"/>
              </a:spcBef>
              <a:spcAft>
                <a:spcPts val="0"/>
              </a:spcAft>
              <a:buClr>
                <a:schemeClr val="dk1"/>
              </a:buClr>
              <a:buSzPct val="100000"/>
              <a:buNone/>
            </a:pPr>
            <a:r>
              <a:rPr lang="en-US"/>
              <a:t>// char c = string1[0];</a:t>
            </a:r>
            <a:endParaRPr/>
          </a:p>
          <a:p>
            <a:pPr indent="-236220" lvl="0" marL="342900" rtl="0" algn="l">
              <a:lnSpc>
                <a:spcPct val="100000"/>
              </a:lnSpc>
              <a:spcBef>
                <a:spcPts val="336"/>
              </a:spcBef>
              <a:spcAft>
                <a:spcPts val="0"/>
              </a:spcAft>
              <a:buClr>
                <a:schemeClr val="dk1"/>
              </a:buClr>
              <a:buSzPct val="100000"/>
              <a:buNone/>
            </a:pPr>
            <a:r>
              <a:t/>
            </a:r>
            <a:endParaRPr/>
          </a:p>
          <a:p>
            <a:pPr indent="-236220" lvl="0" marL="342900" rtl="0" algn="l">
              <a:lnSpc>
                <a:spcPct val="100000"/>
              </a:lnSpc>
              <a:spcBef>
                <a:spcPts val="336"/>
              </a:spcBef>
              <a:spcAft>
                <a:spcPts val="0"/>
              </a:spcAft>
              <a:buClr>
                <a:schemeClr val="dk1"/>
              </a:buClr>
              <a:buSzPct val="100000"/>
              <a:buNone/>
            </a:pPr>
            <a:r>
              <a:t/>
            </a:r>
            <a:endParaRPr/>
          </a:p>
          <a:p>
            <a:pPr indent="-236220" lvl="0" marL="342900" rtl="0" algn="l">
              <a:lnSpc>
                <a:spcPct val="100000"/>
              </a:lnSpc>
              <a:spcBef>
                <a:spcPts val="336"/>
              </a:spcBef>
              <a:spcAft>
                <a:spcPts val="0"/>
              </a:spcAft>
              <a:buClr>
                <a:schemeClr val="dk1"/>
              </a:buClr>
              <a:buSzPct val="100000"/>
              <a:buNone/>
            </a:pPr>
            <a:r>
              <a:t/>
            </a:r>
            <a:endParaRPr/>
          </a:p>
        </p:txBody>
      </p:sp>
      <p:sp>
        <p:nvSpPr>
          <p:cNvPr id="804" name="Google Shape;804;p10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6"/>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810" name="Google Shape;810;p106"/>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lang="en-US"/>
              <a:t>ostream&amp; operator&lt;&lt; (ostream &amp;out, String &amp;str)</a:t>
            </a:r>
            <a:endParaRPr/>
          </a:p>
          <a:p>
            <a:pPr indent="0" lvl="0" marL="0" rtl="0" algn="l">
              <a:lnSpc>
                <a:spcPct val="100000"/>
              </a:lnSpc>
              <a:spcBef>
                <a:spcPts val="408"/>
              </a:spcBef>
              <a:spcAft>
                <a:spcPts val="0"/>
              </a:spcAft>
              <a:buClr>
                <a:schemeClr val="dk1"/>
              </a:buClr>
              <a:buSzPct val="100000"/>
              <a:buNone/>
            </a:pPr>
            <a:r>
              <a:rPr lang="en-US"/>
              <a:t>{</a:t>
            </a:r>
            <a:endParaRPr/>
          </a:p>
          <a:p>
            <a:pPr indent="0" lvl="0" marL="0" rtl="0" algn="l">
              <a:lnSpc>
                <a:spcPct val="100000"/>
              </a:lnSpc>
              <a:spcBef>
                <a:spcPts val="408"/>
              </a:spcBef>
              <a:spcAft>
                <a:spcPts val="0"/>
              </a:spcAft>
              <a:buClr>
                <a:schemeClr val="dk1"/>
              </a:buClr>
              <a:buSzPct val="100000"/>
              <a:buNone/>
            </a:pPr>
            <a:r>
              <a:rPr lang="en-US"/>
              <a:t>	out &lt;&lt; str.text;</a:t>
            </a:r>
            <a:endParaRPr/>
          </a:p>
          <a:p>
            <a:pPr indent="0" lvl="0" marL="0" rtl="0" algn="l">
              <a:lnSpc>
                <a:spcPct val="100000"/>
              </a:lnSpc>
              <a:spcBef>
                <a:spcPts val="408"/>
              </a:spcBef>
              <a:spcAft>
                <a:spcPts val="0"/>
              </a:spcAft>
              <a:buClr>
                <a:schemeClr val="dk1"/>
              </a:buClr>
              <a:buSzPct val="100000"/>
              <a:buNone/>
            </a:pPr>
            <a:r>
              <a:rPr lang="en-US"/>
              <a:t>	return out;</a:t>
            </a:r>
            <a:endParaRPr/>
          </a:p>
          <a:p>
            <a:pPr indent="0" lvl="0" marL="0" rtl="0" algn="l">
              <a:lnSpc>
                <a:spcPct val="100000"/>
              </a:lnSpc>
              <a:spcBef>
                <a:spcPts val="408"/>
              </a:spcBef>
              <a:spcAft>
                <a:spcPts val="0"/>
              </a:spcAft>
              <a:buClr>
                <a:schemeClr val="dk1"/>
              </a:buClr>
              <a:buSzPct val="100000"/>
              <a:buNone/>
            </a:pPr>
            <a:r>
              <a:rPr lang="en-US"/>
              <a:t>}</a:t>
            </a:r>
            <a:endParaRPr/>
          </a:p>
          <a:p>
            <a:pPr indent="0" lvl="0" marL="0" rtl="0" algn="l">
              <a:lnSpc>
                <a:spcPct val="100000"/>
              </a:lnSpc>
              <a:spcBef>
                <a:spcPts val="408"/>
              </a:spcBef>
              <a:spcAft>
                <a:spcPts val="0"/>
              </a:spcAft>
              <a:buClr>
                <a:schemeClr val="dk1"/>
              </a:buClr>
              <a:buSzPct val="100000"/>
              <a:buNone/>
            </a:pPr>
            <a:r>
              <a:t/>
            </a:r>
            <a:endParaRPr/>
          </a:p>
          <a:p>
            <a:pPr indent="0" lvl="0" marL="0" rtl="0" algn="l">
              <a:lnSpc>
                <a:spcPct val="100000"/>
              </a:lnSpc>
              <a:spcBef>
                <a:spcPts val="408"/>
              </a:spcBef>
              <a:spcAft>
                <a:spcPts val="0"/>
              </a:spcAft>
              <a:buClr>
                <a:schemeClr val="dk1"/>
              </a:buClr>
              <a:buSzPct val="100000"/>
              <a:buNone/>
            </a:pPr>
            <a:r>
              <a:t/>
            </a:r>
            <a:endParaRPr/>
          </a:p>
          <a:p>
            <a:pPr indent="0" lvl="0" marL="0" rtl="0" algn="l">
              <a:lnSpc>
                <a:spcPct val="100000"/>
              </a:lnSpc>
              <a:spcBef>
                <a:spcPts val="408"/>
              </a:spcBef>
              <a:spcAft>
                <a:spcPts val="0"/>
              </a:spcAft>
              <a:buClr>
                <a:schemeClr val="dk1"/>
              </a:buClr>
              <a:buSzPct val="100000"/>
              <a:buNone/>
            </a:pPr>
            <a:r>
              <a:rPr lang="en-US"/>
              <a:t>istream&amp; operator&gt;&gt; (istream &amp;in, String &amp;str)</a:t>
            </a:r>
            <a:endParaRPr/>
          </a:p>
          <a:p>
            <a:pPr indent="0" lvl="0" marL="0" rtl="0" algn="l">
              <a:lnSpc>
                <a:spcPct val="100000"/>
              </a:lnSpc>
              <a:spcBef>
                <a:spcPts val="408"/>
              </a:spcBef>
              <a:spcAft>
                <a:spcPts val="0"/>
              </a:spcAft>
              <a:buClr>
                <a:schemeClr val="dk1"/>
              </a:buClr>
              <a:buSzPct val="100000"/>
              <a:buNone/>
            </a:pPr>
            <a:r>
              <a:rPr lang="en-US"/>
              <a:t>{</a:t>
            </a:r>
            <a:endParaRPr/>
          </a:p>
          <a:p>
            <a:pPr indent="0" lvl="0" marL="0" rtl="0" algn="l">
              <a:lnSpc>
                <a:spcPct val="100000"/>
              </a:lnSpc>
              <a:spcBef>
                <a:spcPts val="408"/>
              </a:spcBef>
              <a:spcAft>
                <a:spcPts val="0"/>
              </a:spcAft>
              <a:buClr>
                <a:schemeClr val="dk1"/>
              </a:buClr>
              <a:buSzPct val="100000"/>
              <a:buNone/>
            </a:pPr>
            <a:r>
              <a:rPr lang="en-US"/>
              <a:t>	char temp[200];</a:t>
            </a:r>
            <a:endParaRPr/>
          </a:p>
          <a:p>
            <a:pPr indent="0" lvl="0" marL="0" rtl="0" algn="l">
              <a:lnSpc>
                <a:spcPct val="100000"/>
              </a:lnSpc>
              <a:spcBef>
                <a:spcPts val="408"/>
              </a:spcBef>
              <a:spcAft>
                <a:spcPts val="0"/>
              </a:spcAft>
              <a:buClr>
                <a:schemeClr val="dk1"/>
              </a:buClr>
              <a:buSzPct val="100000"/>
              <a:buNone/>
            </a:pPr>
            <a:r>
              <a:rPr lang="en-US"/>
              <a:t>	in &gt;&gt; temp;</a:t>
            </a:r>
            <a:endParaRPr/>
          </a:p>
          <a:p>
            <a:pPr indent="0" lvl="0" marL="0" rtl="0" algn="l">
              <a:lnSpc>
                <a:spcPct val="100000"/>
              </a:lnSpc>
              <a:spcBef>
                <a:spcPts val="408"/>
              </a:spcBef>
              <a:spcAft>
                <a:spcPts val="0"/>
              </a:spcAft>
              <a:buClr>
                <a:schemeClr val="dk1"/>
              </a:buClr>
              <a:buSzPct val="100000"/>
              <a:buNone/>
            </a:pPr>
            <a:r>
              <a:rPr lang="en-US"/>
              <a:t>	text = new char[strlen(temp)];</a:t>
            </a:r>
            <a:endParaRPr/>
          </a:p>
          <a:p>
            <a:pPr indent="0" lvl="0" marL="0" rtl="0" algn="l">
              <a:lnSpc>
                <a:spcPct val="100000"/>
              </a:lnSpc>
              <a:spcBef>
                <a:spcPts val="408"/>
              </a:spcBef>
              <a:spcAft>
                <a:spcPts val="0"/>
              </a:spcAft>
              <a:buClr>
                <a:schemeClr val="dk1"/>
              </a:buClr>
              <a:buSzPct val="100000"/>
              <a:buNone/>
            </a:pPr>
            <a:r>
              <a:rPr lang="en-US"/>
              <a:t>	strcpy(text,temp);</a:t>
            </a:r>
            <a:endParaRPr/>
          </a:p>
          <a:p>
            <a:pPr indent="0" lvl="0" marL="0" rtl="0" algn="l">
              <a:lnSpc>
                <a:spcPct val="100000"/>
              </a:lnSpc>
              <a:spcBef>
                <a:spcPts val="408"/>
              </a:spcBef>
              <a:spcAft>
                <a:spcPts val="0"/>
              </a:spcAft>
              <a:buClr>
                <a:schemeClr val="dk1"/>
              </a:buClr>
              <a:buSzPct val="100000"/>
              <a:buNone/>
            </a:pPr>
            <a:r>
              <a:t/>
            </a:r>
            <a:endParaRPr/>
          </a:p>
          <a:p>
            <a:pPr indent="0" lvl="0" marL="0" rtl="0" algn="l">
              <a:lnSpc>
                <a:spcPct val="100000"/>
              </a:lnSpc>
              <a:spcBef>
                <a:spcPts val="408"/>
              </a:spcBef>
              <a:spcAft>
                <a:spcPts val="0"/>
              </a:spcAft>
              <a:buClr>
                <a:schemeClr val="dk1"/>
              </a:buClr>
              <a:buSzPct val="100000"/>
              <a:buNone/>
            </a:pPr>
            <a:r>
              <a:rPr lang="en-US"/>
              <a:t>	return in;</a:t>
            </a:r>
            <a:endParaRPr/>
          </a:p>
          <a:p>
            <a:pPr indent="0" lvl="0" marL="0" rtl="0" algn="l">
              <a:lnSpc>
                <a:spcPct val="100000"/>
              </a:lnSpc>
              <a:spcBef>
                <a:spcPts val="408"/>
              </a:spcBef>
              <a:spcAft>
                <a:spcPts val="0"/>
              </a:spcAft>
              <a:buClr>
                <a:schemeClr val="dk1"/>
              </a:buClr>
              <a:buSzPct val="100000"/>
              <a:buNone/>
            </a:pPr>
            <a:r>
              <a:rPr lang="en-US"/>
              <a:t>}</a:t>
            </a:r>
            <a:endParaRPr/>
          </a:p>
          <a:p>
            <a:pPr indent="-213359" lvl="0" marL="342900" rtl="0" algn="l">
              <a:lnSpc>
                <a:spcPct val="100000"/>
              </a:lnSpc>
              <a:spcBef>
                <a:spcPts val="408"/>
              </a:spcBef>
              <a:spcAft>
                <a:spcPts val="0"/>
              </a:spcAft>
              <a:buClr>
                <a:schemeClr val="dk1"/>
              </a:buClr>
              <a:buSzPct val="100000"/>
              <a:buNone/>
            </a:pPr>
            <a:r>
              <a:t/>
            </a:r>
            <a:endParaRPr/>
          </a:p>
          <a:p>
            <a:pPr indent="-213359" lvl="0" marL="342900" rtl="0" algn="l">
              <a:lnSpc>
                <a:spcPct val="100000"/>
              </a:lnSpc>
              <a:spcBef>
                <a:spcPts val="408"/>
              </a:spcBef>
              <a:spcAft>
                <a:spcPts val="0"/>
              </a:spcAft>
              <a:buClr>
                <a:schemeClr val="dk1"/>
              </a:buClr>
              <a:buSzPct val="100000"/>
              <a:buNone/>
            </a:pPr>
            <a:r>
              <a:t/>
            </a:r>
            <a:endParaRPr/>
          </a:p>
          <a:p>
            <a:pPr indent="-213359" lvl="0" marL="342900" rtl="0" algn="l">
              <a:lnSpc>
                <a:spcPct val="100000"/>
              </a:lnSpc>
              <a:spcBef>
                <a:spcPts val="408"/>
              </a:spcBef>
              <a:spcAft>
                <a:spcPts val="0"/>
              </a:spcAft>
              <a:buClr>
                <a:schemeClr val="dk1"/>
              </a:buClr>
              <a:buSzPct val="100000"/>
              <a:buNone/>
            </a:pPr>
            <a:r>
              <a:t/>
            </a:r>
            <a:endParaRPr/>
          </a:p>
        </p:txBody>
      </p:sp>
      <p:sp>
        <p:nvSpPr>
          <p:cNvPr id="811" name="Google Shape;811;p10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817" name="Google Shape;817;p107"/>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lang="en-US"/>
              <a:t>int main ( )</a:t>
            </a:r>
            <a:endParaRPr/>
          </a:p>
          <a:p>
            <a:pPr indent="0" lvl="0" marL="0" rtl="0" algn="l">
              <a:lnSpc>
                <a:spcPct val="100000"/>
              </a:lnSpc>
              <a:spcBef>
                <a:spcPts val="336"/>
              </a:spcBef>
              <a:spcAft>
                <a:spcPts val="0"/>
              </a:spcAft>
              <a:buClr>
                <a:schemeClr val="dk1"/>
              </a:buClr>
              <a:buSzPct val="100000"/>
              <a:buNone/>
            </a:pPr>
            <a:r>
              <a:rPr lang="en-US"/>
              <a:t>{</a:t>
            </a:r>
            <a:endParaRPr/>
          </a:p>
          <a:p>
            <a:pPr indent="0" lvl="0" marL="0" rtl="0" algn="l">
              <a:lnSpc>
                <a:spcPct val="100000"/>
              </a:lnSpc>
              <a:spcBef>
                <a:spcPts val="336"/>
              </a:spcBef>
              <a:spcAft>
                <a:spcPts val="0"/>
              </a:spcAft>
              <a:buClr>
                <a:schemeClr val="dk1"/>
              </a:buClr>
              <a:buSzPct val="100000"/>
              <a:buNone/>
            </a:pPr>
            <a:r>
              <a:rPr lang="en-US"/>
              <a:t>		String string1 = “hello”;</a:t>
            </a:r>
            <a:endParaRPr/>
          </a:p>
          <a:p>
            <a:pPr indent="0" lvl="0" marL="0" rtl="0" algn="l">
              <a:lnSpc>
                <a:spcPct val="100000"/>
              </a:lnSpc>
              <a:spcBef>
                <a:spcPts val="336"/>
              </a:spcBef>
              <a:spcAft>
                <a:spcPts val="0"/>
              </a:spcAft>
              <a:buClr>
                <a:schemeClr val="dk1"/>
              </a:buClr>
              <a:buSzPct val="100000"/>
              <a:buNone/>
            </a:pPr>
            <a:r>
              <a:rPr lang="en-US"/>
              <a:t>		String string2 = “”;</a:t>
            </a:r>
            <a:endParaRPr/>
          </a:p>
          <a:p>
            <a:pPr indent="0" lvl="0" marL="0" rtl="0" algn="l">
              <a:lnSpc>
                <a:spcPct val="100000"/>
              </a:lnSpc>
              <a:spcBef>
                <a:spcPts val="336"/>
              </a:spcBef>
              <a:spcAft>
                <a:spcPts val="0"/>
              </a:spcAft>
              <a:buClr>
                <a:schemeClr val="dk1"/>
              </a:buClr>
              <a:buSzPct val="100000"/>
              <a:buNone/>
            </a:pPr>
            <a:r>
              <a:t/>
            </a:r>
            <a:endParaRPr/>
          </a:p>
          <a:p>
            <a:pPr indent="0" lvl="0" marL="0" rtl="0" algn="l">
              <a:lnSpc>
                <a:spcPct val="100000"/>
              </a:lnSpc>
              <a:spcBef>
                <a:spcPts val="336"/>
              </a:spcBef>
              <a:spcAft>
                <a:spcPts val="0"/>
              </a:spcAft>
              <a:buClr>
                <a:schemeClr val="dk1"/>
              </a:buClr>
              <a:buSzPct val="100000"/>
              <a:buNone/>
            </a:pPr>
            <a:r>
              <a:rPr lang="en-US"/>
              <a:t>		string1 = “hello world”;</a:t>
            </a:r>
            <a:endParaRPr/>
          </a:p>
          <a:p>
            <a:pPr indent="0" lvl="0" marL="0" rtl="0" algn="l">
              <a:lnSpc>
                <a:spcPct val="100000"/>
              </a:lnSpc>
              <a:spcBef>
                <a:spcPts val="336"/>
              </a:spcBef>
              <a:spcAft>
                <a:spcPts val="0"/>
              </a:spcAft>
              <a:buClr>
                <a:schemeClr val="dk1"/>
              </a:buClr>
              <a:buSzPct val="100000"/>
              <a:buNone/>
            </a:pPr>
            <a:r>
              <a:rPr lang="en-US"/>
              <a:t>		cout &lt;&lt; “Enter string 2 text” &lt;&lt; endl;</a:t>
            </a:r>
            <a:endParaRPr/>
          </a:p>
          <a:p>
            <a:pPr indent="0" lvl="0" marL="0" rtl="0" algn="l">
              <a:lnSpc>
                <a:spcPct val="100000"/>
              </a:lnSpc>
              <a:spcBef>
                <a:spcPts val="336"/>
              </a:spcBef>
              <a:spcAft>
                <a:spcPts val="0"/>
              </a:spcAft>
              <a:buClr>
                <a:schemeClr val="dk1"/>
              </a:buClr>
              <a:buSzPct val="100000"/>
              <a:buNone/>
            </a:pPr>
            <a:r>
              <a:rPr lang="en-US"/>
              <a:t>		cin &gt;&gt; string2;</a:t>
            </a:r>
            <a:endParaRPr/>
          </a:p>
          <a:p>
            <a:pPr indent="0" lvl="0" marL="0" rtl="0" algn="l">
              <a:lnSpc>
                <a:spcPct val="100000"/>
              </a:lnSpc>
              <a:spcBef>
                <a:spcPts val="336"/>
              </a:spcBef>
              <a:spcAft>
                <a:spcPts val="0"/>
              </a:spcAft>
              <a:buClr>
                <a:schemeClr val="dk1"/>
              </a:buClr>
              <a:buSzPct val="100000"/>
              <a:buNone/>
            </a:pPr>
            <a:r>
              <a:rPr lang="en-US"/>
              <a:t>	</a:t>
            </a:r>
            <a:endParaRPr/>
          </a:p>
          <a:p>
            <a:pPr indent="0" lvl="0" marL="0" rtl="0" algn="l">
              <a:lnSpc>
                <a:spcPct val="100000"/>
              </a:lnSpc>
              <a:spcBef>
                <a:spcPts val="336"/>
              </a:spcBef>
              <a:spcAft>
                <a:spcPts val="0"/>
              </a:spcAft>
              <a:buClr>
                <a:schemeClr val="dk1"/>
              </a:buClr>
              <a:buSzPct val="100000"/>
              <a:buNone/>
            </a:pPr>
            <a:r>
              <a:rPr lang="en-US"/>
              <a:t>		if ( string1 == string2 )</a:t>
            </a:r>
            <a:endParaRPr/>
          </a:p>
          <a:p>
            <a:pPr indent="0" lvl="0" marL="0" rtl="0" algn="l">
              <a:lnSpc>
                <a:spcPct val="100000"/>
              </a:lnSpc>
              <a:spcBef>
                <a:spcPts val="336"/>
              </a:spcBef>
              <a:spcAft>
                <a:spcPts val="0"/>
              </a:spcAft>
              <a:buClr>
                <a:schemeClr val="dk1"/>
              </a:buClr>
              <a:buSzPct val="100000"/>
              <a:buNone/>
            </a:pPr>
            <a:r>
              <a:rPr lang="en-US"/>
              <a:t>			cout &lt;&lt; “Both strings are equal” &lt;&lt; endl;</a:t>
            </a:r>
            <a:endParaRPr/>
          </a:p>
          <a:p>
            <a:pPr indent="0" lvl="0" marL="0" rtl="0" algn="l">
              <a:lnSpc>
                <a:spcPct val="100000"/>
              </a:lnSpc>
              <a:spcBef>
                <a:spcPts val="336"/>
              </a:spcBef>
              <a:spcAft>
                <a:spcPts val="0"/>
              </a:spcAft>
              <a:buClr>
                <a:schemeClr val="dk1"/>
              </a:buClr>
              <a:buSzPct val="100000"/>
              <a:buNone/>
            </a:pPr>
            <a:r>
              <a:t/>
            </a:r>
            <a:endParaRPr/>
          </a:p>
          <a:p>
            <a:pPr indent="0" lvl="0" marL="0" rtl="0" algn="l">
              <a:lnSpc>
                <a:spcPct val="100000"/>
              </a:lnSpc>
              <a:spcBef>
                <a:spcPts val="336"/>
              </a:spcBef>
              <a:spcAft>
                <a:spcPts val="0"/>
              </a:spcAft>
              <a:buClr>
                <a:schemeClr val="dk1"/>
              </a:buClr>
              <a:buSzPct val="100000"/>
              <a:buNone/>
            </a:pPr>
            <a:r>
              <a:rPr lang="en-US"/>
              <a:t>		string2[0] = ‘a’;</a:t>
            </a:r>
            <a:endParaRPr/>
          </a:p>
          <a:p>
            <a:pPr indent="0" lvl="0" marL="0" rtl="0" algn="l">
              <a:lnSpc>
                <a:spcPct val="100000"/>
              </a:lnSpc>
              <a:spcBef>
                <a:spcPts val="336"/>
              </a:spcBef>
              <a:spcAft>
                <a:spcPts val="0"/>
              </a:spcAft>
              <a:buClr>
                <a:schemeClr val="dk1"/>
              </a:buClr>
              <a:buSzPct val="100000"/>
              <a:buNone/>
            </a:pPr>
            <a:r>
              <a:rPr lang="en-US"/>
              <a:t>		string2[1] = ‘b’;</a:t>
            </a:r>
            <a:endParaRPr/>
          </a:p>
          <a:p>
            <a:pPr indent="0" lvl="0" marL="0" rtl="0" algn="l">
              <a:lnSpc>
                <a:spcPct val="100000"/>
              </a:lnSpc>
              <a:spcBef>
                <a:spcPts val="336"/>
              </a:spcBef>
              <a:spcAft>
                <a:spcPts val="0"/>
              </a:spcAft>
              <a:buClr>
                <a:schemeClr val="dk1"/>
              </a:buClr>
              <a:buSzPct val="100000"/>
              <a:buNone/>
            </a:pPr>
            <a:r>
              <a:rPr lang="en-US"/>
              <a:t>		cout &lt;&lt; “The second string is “ &lt;&lt; string2 &lt;&lt; endl;</a:t>
            </a:r>
            <a:endParaRPr/>
          </a:p>
          <a:p>
            <a:pPr indent="0" lvl="0" marL="0" rtl="0" algn="l">
              <a:lnSpc>
                <a:spcPct val="100000"/>
              </a:lnSpc>
              <a:spcBef>
                <a:spcPts val="336"/>
              </a:spcBef>
              <a:spcAft>
                <a:spcPts val="0"/>
              </a:spcAft>
              <a:buClr>
                <a:schemeClr val="dk1"/>
              </a:buClr>
              <a:buSzPct val="100000"/>
              <a:buNone/>
            </a:pPr>
            <a:r>
              <a:rPr lang="en-US"/>
              <a:t>		</a:t>
            </a:r>
            <a:endParaRPr/>
          </a:p>
          <a:p>
            <a:pPr indent="0" lvl="0" marL="0" rtl="0" algn="l">
              <a:lnSpc>
                <a:spcPct val="100000"/>
              </a:lnSpc>
              <a:spcBef>
                <a:spcPts val="336"/>
              </a:spcBef>
              <a:spcAft>
                <a:spcPts val="0"/>
              </a:spcAft>
              <a:buClr>
                <a:schemeClr val="dk1"/>
              </a:buClr>
              <a:buSzPct val="100000"/>
              <a:buNone/>
            </a:pPr>
            <a:r>
              <a:rPr lang="en-US"/>
              <a:t>		cout  &lt;&lt; the first character is “&lt;&lt; string1[0] &lt;&lt; endl;</a:t>
            </a:r>
            <a:endParaRPr/>
          </a:p>
          <a:p>
            <a:pPr indent="0" lvl="0" marL="0" rtl="0" algn="l">
              <a:lnSpc>
                <a:spcPct val="100000"/>
              </a:lnSpc>
              <a:spcBef>
                <a:spcPts val="336"/>
              </a:spcBef>
              <a:spcAft>
                <a:spcPts val="0"/>
              </a:spcAft>
              <a:buClr>
                <a:schemeClr val="dk1"/>
              </a:buClr>
              <a:buSzPct val="100000"/>
              <a:buNone/>
            </a:pPr>
            <a:r>
              <a:rPr lang="en-US"/>
              <a:t>}</a:t>
            </a:r>
            <a:endParaRPr/>
          </a:p>
        </p:txBody>
      </p:sp>
      <p:sp>
        <p:nvSpPr>
          <p:cNvPr id="818" name="Google Shape;818;p10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Restriction on Operator Overloading</a:t>
            </a:r>
            <a:endParaRPr/>
          </a:p>
        </p:txBody>
      </p:sp>
      <p:sp>
        <p:nvSpPr>
          <p:cNvPr id="118" name="Google Shape;118;p16"/>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190500" lvl="0" marL="342900" rtl="0" algn="l">
              <a:lnSpc>
                <a:spcPct val="100000"/>
              </a:lnSpc>
              <a:spcBef>
                <a:spcPts val="0"/>
              </a:spcBef>
              <a:spcAft>
                <a:spcPts val="0"/>
              </a:spcAft>
              <a:buClr>
                <a:schemeClr val="dk1"/>
              </a:buClr>
              <a:buSzPts val="2400"/>
              <a:buNone/>
            </a:pPr>
            <a:r>
              <a:t/>
            </a:r>
            <a:endParaRPr/>
          </a:p>
        </p:txBody>
      </p:sp>
      <p:sp>
        <p:nvSpPr>
          <p:cNvPr id="119" name="Google Shape;119;p1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0" name="Google Shape;120;p16"/>
          <p:cNvPicPr preferRelativeResize="0"/>
          <p:nvPr/>
        </p:nvPicPr>
        <p:blipFill rotWithShape="1">
          <a:blip r:embed="rId3">
            <a:alphaModFix/>
          </a:blip>
          <a:srcRect b="0" l="0" r="0" t="0"/>
          <a:stretch/>
        </p:blipFill>
        <p:spPr>
          <a:xfrm>
            <a:off x="503854" y="4722815"/>
            <a:ext cx="7992447" cy="993775"/>
          </a:xfrm>
          <a:prstGeom prst="rect">
            <a:avLst/>
          </a:prstGeom>
          <a:noFill/>
          <a:ln>
            <a:noFill/>
          </a:ln>
        </p:spPr>
      </p:pic>
      <p:pic>
        <p:nvPicPr>
          <p:cNvPr id="121" name="Google Shape;121;p16"/>
          <p:cNvPicPr preferRelativeResize="0"/>
          <p:nvPr/>
        </p:nvPicPr>
        <p:blipFill rotWithShape="1">
          <a:blip r:embed="rId4">
            <a:alphaModFix/>
          </a:blip>
          <a:srcRect b="0" l="0" r="0" t="0"/>
          <a:stretch/>
        </p:blipFill>
        <p:spPr>
          <a:xfrm>
            <a:off x="-381000" y="1751015"/>
            <a:ext cx="9736306" cy="23015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How to Overload an Operator?</a:t>
            </a:r>
            <a:endParaRPr/>
          </a:p>
        </p:txBody>
      </p:sp>
      <p:sp>
        <p:nvSpPr>
          <p:cNvPr id="128" name="Google Shape;128;p17"/>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a:t>Member function: </a:t>
            </a:r>
            <a:r>
              <a:rPr lang="en-US"/>
              <a:t>If the left operand of that particular operator is an object of the same class, then the overloaded operator is said to be </a:t>
            </a:r>
            <a:r>
              <a:rPr lang="en-US">
                <a:solidFill>
                  <a:srgbClr val="0069BF"/>
                </a:solidFill>
              </a:rPr>
              <a:t>implemented by a member function</a:t>
            </a:r>
            <a:r>
              <a:rPr lang="en-US"/>
              <a:t>.</a:t>
            </a:r>
            <a:endParaRPr/>
          </a:p>
          <a:p>
            <a:pPr indent="0" lvl="0" marL="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b="1" lang="en-US"/>
              <a:t>Non-member function: </a:t>
            </a:r>
            <a:r>
              <a:rPr lang="en-US"/>
              <a:t>If the left operand of that particular operator is an object of a different class, then the overloaded operator is said to be implemented as a </a:t>
            </a:r>
            <a:r>
              <a:rPr lang="en-US">
                <a:solidFill>
                  <a:srgbClr val="0069BF"/>
                </a:solidFill>
              </a:rPr>
              <a:t>non-member function</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129" name="Google Shape;129;p1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Invoking Objects</a:t>
            </a:r>
            <a:endParaRPr/>
          </a:p>
        </p:txBody>
      </p:sp>
      <p:sp>
        <p:nvSpPr>
          <p:cNvPr id="135" name="Google Shape;135;p18"/>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If the </a:t>
            </a:r>
            <a:r>
              <a:rPr lang="en-US">
                <a:solidFill>
                  <a:srgbClr val="0069BF"/>
                </a:solidFill>
              </a:rPr>
              <a:t>operator is binary </a:t>
            </a:r>
            <a:r>
              <a:rPr lang="en-US"/>
              <a:t>but there is only </a:t>
            </a:r>
            <a:r>
              <a:rPr lang="en-US">
                <a:solidFill>
                  <a:srgbClr val="0069BF"/>
                </a:solidFill>
              </a:rPr>
              <a:t>one explicit argument</a:t>
            </a:r>
            <a:r>
              <a:rPr lang="en-US"/>
              <a:t>, the </a:t>
            </a:r>
            <a:r>
              <a:rPr lang="en-US">
                <a:solidFill>
                  <a:srgbClr val="FF0000"/>
                </a:solidFill>
              </a:rPr>
              <a:t>calling object </a:t>
            </a:r>
            <a:r>
              <a:rPr lang="en-US"/>
              <a:t>is assumed to be the </a:t>
            </a:r>
            <a:r>
              <a:rPr lang="en-US">
                <a:solidFill>
                  <a:srgbClr val="FF0000"/>
                </a:solidFill>
              </a:rPr>
              <a:t>left operand</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136" name="Google Shape;136;p1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7" name="Google Shape;137;p18"/>
          <p:cNvSpPr txBox="1"/>
          <p:nvPr/>
        </p:nvSpPr>
        <p:spPr>
          <a:xfrm>
            <a:off x="1028700" y="2802296"/>
            <a:ext cx="7086600" cy="347787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public:  // member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Date operator-(Date&amp; 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int main (void)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s1 - s2;  </a:t>
            </a:r>
            <a:r>
              <a:rPr b="1" i="0" lang="en-US" sz="2000" u="none" cap="none" strike="noStrike">
                <a:solidFill>
                  <a:srgbClr val="00B050"/>
                </a:solidFill>
                <a:latin typeface="Consolas"/>
                <a:ea typeface="Consolas"/>
                <a:cs typeface="Consolas"/>
                <a:sym typeface="Consolas"/>
              </a:rPr>
              <a:t>// instead of s1.operator-(s2);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1" i="0" sz="2800" u="none" cap="none" strike="noStrike">
              <a:solidFill>
                <a:schemeClr val="dk1"/>
              </a:solidFill>
              <a:latin typeface="Consolas"/>
              <a:ea typeface="Consolas"/>
              <a:cs typeface="Consolas"/>
              <a:sym typeface="Consolas"/>
            </a:endParaRPr>
          </a:p>
        </p:txBody>
      </p:sp>
      <p:sp>
        <p:nvSpPr>
          <p:cNvPr id="138" name="Google Shape;138;p18"/>
          <p:cNvSpPr/>
          <p:nvPr/>
        </p:nvSpPr>
        <p:spPr>
          <a:xfrm rot="1796038">
            <a:off x="2009808" y="3921503"/>
            <a:ext cx="236285" cy="1793499"/>
          </a:xfrm>
          <a:custGeom>
            <a:rect b="b" l="l" r="r" t="t"/>
            <a:pathLst>
              <a:path extrusionOk="0" h="2538919" w="842096">
                <a:moveTo>
                  <a:pt x="842096" y="2538919"/>
                </a:moveTo>
                <a:cubicBezTo>
                  <a:pt x="466770" y="1918781"/>
                  <a:pt x="91444" y="1298643"/>
                  <a:pt x="15244" y="875490"/>
                </a:cubicBezTo>
                <a:cubicBezTo>
                  <a:pt x="-60956" y="452337"/>
                  <a:pt x="161970" y="226168"/>
                  <a:pt x="384896" y="0"/>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
        <p:nvSpPr>
          <p:cNvPr id="139" name="Google Shape;139;p18"/>
          <p:cNvSpPr/>
          <p:nvPr/>
        </p:nvSpPr>
        <p:spPr>
          <a:xfrm>
            <a:off x="2518653" y="4050677"/>
            <a:ext cx="2999372" cy="1605064"/>
          </a:xfrm>
          <a:custGeom>
            <a:rect b="b" l="l" r="r" t="t"/>
            <a:pathLst>
              <a:path extrusionOk="0" h="1605064" w="2999372">
                <a:moveTo>
                  <a:pt x="0" y="1605064"/>
                </a:moveTo>
                <a:cubicBezTo>
                  <a:pt x="1267838" y="1359440"/>
                  <a:pt x="2535677" y="1113817"/>
                  <a:pt x="2889115" y="846306"/>
                </a:cubicBezTo>
                <a:cubicBezTo>
                  <a:pt x="3242553" y="578795"/>
                  <a:pt x="2681591" y="289397"/>
                  <a:pt x="2120630" y="0"/>
                </a:cubicBezTo>
              </a:path>
            </a:pathLst>
          </a:cu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Syntax</a:t>
            </a:r>
            <a:endParaRPr/>
          </a:p>
        </p:txBody>
      </p:sp>
      <p:sp>
        <p:nvSpPr>
          <p:cNvPr id="145" name="Google Shape;145;p19"/>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	</a:t>
            </a:r>
            <a:r>
              <a:rPr lang="en-US">
                <a:latin typeface="Consolas"/>
                <a:ea typeface="Consolas"/>
                <a:cs typeface="Consolas"/>
                <a:sym typeface="Consolas"/>
              </a:rPr>
              <a:t>a = b + c;</a:t>
            </a:r>
            <a:endParaRPr/>
          </a:p>
          <a:p>
            <a:pPr indent="-342900" lvl="0" marL="342900" rtl="0" algn="l">
              <a:lnSpc>
                <a:spcPct val="100000"/>
              </a:lnSpc>
              <a:spcBef>
                <a:spcPts val="480"/>
              </a:spcBef>
              <a:spcAft>
                <a:spcPts val="0"/>
              </a:spcAft>
              <a:buClr>
                <a:schemeClr val="dk1"/>
              </a:buClr>
              <a:buSzPts val="2400"/>
              <a:buChar char="•"/>
            </a:pPr>
            <a:r>
              <a:rPr lang="en-US">
                <a:latin typeface="Consolas"/>
                <a:ea typeface="Consolas"/>
                <a:cs typeface="Consolas"/>
                <a:sym typeface="Consolas"/>
              </a:rPr>
              <a:t>	datatype </a:t>
            </a:r>
            <a:r>
              <a:rPr b="1" lang="en-US">
                <a:latin typeface="Consolas"/>
                <a:ea typeface="Consolas"/>
                <a:cs typeface="Consolas"/>
                <a:sym typeface="Consolas"/>
              </a:rPr>
              <a:t>operator+ </a:t>
            </a:r>
            <a:r>
              <a:rPr lang="en-US">
                <a:latin typeface="Consolas"/>
                <a:ea typeface="Consolas"/>
                <a:cs typeface="Consolas"/>
                <a:sym typeface="Consolas"/>
              </a:rPr>
              <a:t>(datatype) { … }</a:t>
            </a:r>
            <a:endParaRPr/>
          </a:p>
        </p:txBody>
      </p:sp>
      <p:sp>
        <p:nvSpPr>
          <p:cNvPr id="146" name="Google Shape;146;p1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7" name="Google Shape;147;p19"/>
          <p:cNvSpPr txBox="1"/>
          <p:nvPr/>
        </p:nvSpPr>
        <p:spPr>
          <a:xfrm>
            <a:off x="609600" y="5178781"/>
            <a:ext cx="5638800" cy="86177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return parameter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(can be </a:t>
            </a:r>
            <a:r>
              <a:rPr b="1" i="0" lang="en-US" sz="2000" u="none" cap="none" strike="noStrike">
                <a:solidFill>
                  <a:srgbClr val="0070C0"/>
                </a:solidFill>
                <a:latin typeface="Calibri"/>
                <a:ea typeface="Calibri"/>
                <a:cs typeface="Calibri"/>
                <a:sym typeface="Calibri"/>
              </a:rPr>
              <a:t>native data type </a:t>
            </a:r>
            <a:r>
              <a:rPr b="1" i="0" lang="en-US" sz="2000" u="none" cap="none" strike="noStrike">
                <a:solidFill>
                  <a:schemeClr val="dk1"/>
                </a:solidFill>
                <a:latin typeface="Calibri"/>
                <a:ea typeface="Calibri"/>
                <a:cs typeface="Calibri"/>
                <a:sym typeface="Calibri"/>
              </a:rPr>
              <a:t>or </a:t>
            </a:r>
            <a:r>
              <a:rPr b="1" i="0" lang="en-US" sz="2000" u="none" cap="none" strike="noStrike">
                <a:solidFill>
                  <a:srgbClr val="0070C0"/>
                </a:solidFill>
                <a:latin typeface="Calibri"/>
                <a:ea typeface="Calibri"/>
                <a:cs typeface="Calibri"/>
                <a:sym typeface="Calibri"/>
              </a:rPr>
              <a:t>user defined data type</a:t>
            </a:r>
            <a:r>
              <a:rPr b="1"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48" name="Google Shape;148;p19"/>
          <p:cNvCxnSpPr/>
          <p:nvPr/>
        </p:nvCxnSpPr>
        <p:spPr>
          <a:xfrm>
            <a:off x="1600200" y="2057400"/>
            <a:ext cx="228600" cy="3147774"/>
          </a:xfrm>
          <a:prstGeom prst="straightConnector1">
            <a:avLst/>
          </a:prstGeom>
          <a:noFill/>
          <a:ln cap="flat" cmpd="sng" w="38100">
            <a:solidFill>
              <a:schemeClr val="dk1"/>
            </a:solidFill>
            <a:prstDash val="solid"/>
            <a:round/>
            <a:headEnd len="sm" w="sm" type="none"/>
            <a:tailEnd len="med" w="med" type="triangle"/>
          </a:ln>
        </p:spPr>
      </p:cxnSp>
      <p:sp>
        <p:nvSpPr>
          <p:cNvPr id="149" name="Google Shape;149;p19"/>
          <p:cNvSpPr txBox="1"/>
          <p:nvPr/>
        </p:nvSpPr>
        <p:spPr>
          <a:xfrm>
            <a:off x="4772025" y="2538096"/>
            <a:ext cx="4038600" cy="1015663"/>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Parameter</a:t>
            </a:r>
            <a:r>
              <a:rPr b="1" i="0" lang="en-US" sz="2000" u="none" cap="none" strike="noStrike">
                <a:solidFill>
                  <a:srgbClr val="B80000"/>
                </a:solidFill>
                <a:latin typeface="Calibri"/>
                <a:ea typeface="Calibri"/>
                <a:cs typeface="Calibri"/>
                <a:sym typeface="Calibri"/>
              </a:rPr>
              <a:t> </a:t>
            </a:r>
            <a:r>
              <a:rPr b="1" i="0" lang="en-US" sz="2000" u="none" cap="none" strike="noStrike">
                <a:solidFill>
                  <a:srgbClr val="FF0000"/>
                </a:solidFill>
                <a:latin typeface="Calibri"/>
                <a:ea typeface="Calibri"/>
                <a:cs typeface="Calibri"/>
                <a:sym typeface="Calibri"/>
              </a:rPr>
              <a:t>or Right operand </a:t>
            </a:r>
            <a:r>
              <a:rPr b="1" i="0" lang="en-US" sz="2000" u="none" cap="none" strike="noStrike">
                <a:solidFill>
                  <a:schemeClr val="dk1"/>
                </a:solidFill>
                <a:latin typeface="Calibri"/>
                <a:ea typeface="Calibri"/>
                <a:cs typeface="Calibri"/>
                <a:sym typeface="Calibri"/>
              </a:rPr>
              <a:t>in member functions</a:t>
            </a:r>
            <a:r>
              <a:rPr b="1" i="0" lang="en-US" sz="2000" u="none" cap="none" strike="noStrike">
                <a:solidFill>
                  <a:srgbClr val="B80000"/>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(can be </a:t>
            </a:r>
            <a:r>
              <a:rPr b="1" i="0" lang="en-US" sz="2000" u="none" cap="none" strike="noStrike">
                <a:solidFill>
                  <a:srgbClr val="0070C0"/>
                </a:solidFill>
                <a:latin typeface="Calibri"/>
                <a:ea typeface="Calibri"/>
                <a:cs typeface="Calibri"/>
                <a:sym typeface="Calibri"/>
              </a:rPr>
              <a:t>native data type</a:t>
            </a:r>
            <a:r>
              <a:rPr b="1" i="0" lang="en-US" sz="2000" u="none" cap="none" strike="noStrike">
                <a:solidFill>
                  <a:schemeClr val="dk1"/>
                </a:solidFill>
                <a:latin typeface="Calibri"/>
                <a:ea typeface="Calibri"/>
                <a:cs typeface="Calibri"/>
                <a:sym typeface="Calibri"/>
              </a:rPr>
              <a:t> or </a:t>
            </a:r>
            <a:r>
              <a:rPr b="1" i="0" lang="en-US" sz="2000" u="none" cap="none" strike="noStrike">
                <a:solidFill>
                  <a:srgbClr val="0070C0"/>
                </a:solidFill>
                <a:latin typeface="Calibri"/>
                <a:ea typeface="Calibri"/>
                <a:cs typeface="Calibri"/>
                <a:sym typeface="Calibri"/>
              </a:rPr>
              <a:t>user defined data type</a:t>
            </a:r>
            <a:r>
              <a:rPr b="1"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50" name="Google Shape;150;p19"/>
          <p:cNvCxnSpPr/>
          <p:nvPr/>
        </p:nvCxnSpPr>
        <p:spPr>
          <a:xfrm>
            <a:off x="5105400" y="2057400"/>
            <a:ext cx="1219200" cy="480694"/>
          </a:xfrm>
          <a:prstGeom prst="straightConnector1">
            <a:avLst/>
          </a:prstGeom>
          <a:noFill/>
          <a:ln cap="flat" cmpd="sng" w="38100">
            <a:solidFill>
              <a:schemeClr val="dk1"/>
            </a:solidFill>
            <a:prstDash val="solid"/>
            <a:round/>
            <a:headEnd len="sm" w="sm" type="none"/>
            <a:tailEnd len="med" w="med" type="triangle"/>
          </a:ln>
        </p:spPr>
      </p:cxnSp>
      <p:sp>
        <p:nvSpPr>
          <p:cNvPr id="151" name="Google Shape;151;p19"/>
          <p:cNvSpPr txBox="1"/>
          <p:nvPr/>
        </p:nvSpPr>
        <p:spPr>
          <a:xfrm>
            <a:off x="3276600" y="3671255"/>
            <a:ext cx="4876800" cy="132343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Remember </a:t>
            </a:r>
            <a:r>
              <a:rPr b="1" i="0" lang="en-US" sz="2000" u="none" cap="none" strike="noStrike">
                <a:solidFill>
                  <a:srgbClr val="FF0000"/>
                </a:solidFill>
                <a:latin typeface="Calibri"/>
                <a:ea typeface="Calibri"/>
                <a:cs typeface="Calibri"/>
                <a:sym typeface="Calibri"/>
              </a:rPr>
              <a:t>operator+</a:t>
            </a:r>
            <a:r>
              <a:rPr b="1" i="0" lang="en-US" sz="2000" u="none" cap="none" strike="noStrike">
                <a:solidFill>
                  <a:schemeClr val="dk1"/>
                </a:solidFill>
                <a:latin typeface="Calibri"/>
                <a:ea typeface="Calibri"/>
                <a:cs typeface="Calibri"/>
                <a:sym typeface="Calibri"/>
              </a:rPr>
              <a:t> is a </a:t>
            </a:r>
            <a:r>
              <a:rPr b="1" i="0" lang="en-US" sz="2000" u="none" cap="none" strike="noStrike">
                <a:solidFill>
                  <a:srgbClr val="0070C0"/>
                </a:solidFill>
                <a:latin typeface="Calibri"/>
                <a:ea typeface="Calibri"/>
                <a:cs typeface="Calibri"/>
                <a:sym typeface="Calibri"/>
              </a:rPr>
              <a:t>function</a:t>
            </a:r>
            <a:r>
              <a:rPr b="1" i="0" lang="en-US" sz="2000" u="none" cap="none" strike="noStrike">
                <a:solidFill>
                  <a:schemeClr val="dk1"/>
                </a:solidFill>
                <a:latin typeface="Calibri"/>
                <a:ea typeface="Calibri"/>
                <a:cs typeface="Calibri"/>
                <a:sym typeface="Calibri"/>
              </a:rPr>
              <a:t>, and it will be called with the help of any object, </a:t>
            </a:r>
            <a:r>
              <a:rPr b="1" i="0" lang="en-US" sz="2000" u="none" cap="none" strike="noStrike">
                <a:solidFill>
                  <a:srgbClr val="0070C0"/>
                </a:solidFill>
                <a:latin typeface="Calibri"/>
                <a:ea typeface="Calibri"/>
                <a:cs typeface="Calibri"/>
                <a:sym typeface="Calibri"/>
              </a:rPr>
              <a:t>thus for member functions the left operand is the calling object</a:t>
            </a:r>
            <a:endParaRPr b="0" i="0" sz="1400" u="none" cap="none" strike="noStrike">
              <a:solidFill>
                <a:srgbClr val="000000"/>
              </a:solidFill>
              <a:latin typeface="Arial"/>
              <a:ea typeface="Arial"/>
              <a:cs typeface="Arial"/>
              <a:sym typeface="Arial"/>
            </a:endParaRPr>
          </a:p>
        </p:txBody>
      </p:sp>
      <p:cxnSp>
        <p:nvCxnSpPr>
          <p:cNvPr id="152" name="Google Shape;152;p19"/>
          <p:cNvCxnSpPr/>
          <p:nvPr/>
        </p:nvCxnSpPr>
        <p:spPr>
          <a:xfrm>
            <a:off x="3276600" y="2057402"/>
            <a:ext cx="381000" cy="1613853"/>
          </a:xfrm>
          <a:prstGeom prst="straightConnector1">
            <a:avLst/>
          </a:prstGeom>
          <a:noFill/>
          <a:ln cap="flat" cmpd="sng" w="38100">
            <a:solidFill>
              <a:schemeClr val="dk1"/>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Syntax</a:t>
            </a:r>
            <a:endParaRPr/>
          </a:p>
        </p:txBody>
      </p:sp>
      <p:sp>
        <p:nvSpPr>
          <p:cNvPr id="158" name="Google Shape;158;p2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p20"/>
          <p:cNvSpPr txBox="1"/>
          <p:nvPr>
            <p:ph idx="1" type="body"/>
          </p:nvPr>
        </p:nvSpPr>
        <p:spPr>
          <a:xfrm>
            <a:off x="483577" y="1143000"/>
            <a:ext cx="8153400" cy="543007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lang="en-US"/>
              <a:t>datatype operator+ (datatype)</a:t>
            </a:r>
            <a:endParaRPr/>
          </a:p>
          <a:p>
            <a:pPr indent="0" lvl="0" marL="0" rtl="0" algn="l">
              <a:lnSpc>
                <a:spcPct val="100000"/>
              </a:lnSpc>
              <a:spcBef>
                <a:spcPts val="444"/>
              </a:spcBef>
              <a:spcAft>
                <a:spcPts val="0"/>
              </a:spcAft>
              <a:buClr>
                <a:schemeClr val="dk1"/>
              </a:buClr>
              <a:buSzPct val="100000"/>
              <a:buNone/>
            </a:pPr>
            <a:r>
              <a:rPr lang="en-US"/>
              <a:t>Example (1): </a:t>
            </a:r>
            <a:r>
              <a:rPr lang="en-US">
                <a:solidFill>
                  <a:srgbClr val="0070C0"/>
                </a:solidFill>
              </a:rPr>
              <a:t>parameter of primitive data type</a:t>
            </a:r>
            <a:endParaRPr/>
          </a:p>
          <a:p>
            <a:pPr indent="0" lvl="0" marL="0" rtl="0" algn="l">
              <a:lnSpc>
                <a:spcPct val="100000"/>
              </a:lnSpc>
              <a:spcBef>
                <a:spcPts val="444"/>
              </a:spcBef>
              <a:spcAft>
                <a:spcPts val="0"/>
              </a:spcAft>
              <a:buClr>
                <a:schemeClr val="dk1"/>
              </a:buClr>
              <a:buSzPct val="100000"/>
              <a:buNone/>
            </a:pPr>
            <a:r>
              <a:rPr lang="en-US"/>
              <a:t>		</a:t>
            </a:r>
            <a:r>
              <a:rPr lang="en-US">
                <a:solidFill>
                  <a:srgbClr val="0070C0"/>
                </a:solidFill>
              </a:rPr>
              <a:t>         return value of primitive data type </a:t>
            </a:r>
            <a:endParaRPr/>
          </a:p>
          <a:p>
            <a:pPr indent="0" lvl="0" marL="0" rtl="0" algn="l">
              <a:lnSpc>
                <a:spcPct val="100000"/>
              </a:lnSpc>
              <a:spcBef>
                <a:spcPts val="444"/>
              </a:spcBef>
              <a:spcAft>
                <a:spcPts val="0"/>
              </a:spcAft>
              <a:buClr>
                <a:schemeClr val="dk1"/>
              </a:buClr>
              <a:buSzPct val="100000"/>
              <a:buNone/>
            </a:pPr>
            <a:r>
              <a:t/>
            </a:r>
            <a:endParaRPr>
              <a:solidFill>
                <a:srgbClr val="0070C0"/>
              </a:solidFill>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class myClass</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a:t>
            </a:r>
            <a:r>
              <a:rPr lang="en-US" sz="2600">
                <a:solidFill>
                  <a:srgbClr val="FF0000"/>
                </a:solidFill>
                <a:latin typeface="Consolas"/>
                <a:ea typeface="Consolas"/>
                <a:cs typeface="Consolas"/>
                <a:sym typeface="Consolas"/>
              </a:rPr>
              <a:t>operator+ </a:t>
            </a: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a:p>
            <a:pPr indent="0" lvl="1" marL="457200" rtl="0" algn="l">
              <a:lnSpc>
                <a:spcPct val="100000"/>
              </a:lnSpc>
              <a:spcBef>
                <a:spcPts val="481"/>
              </a:spcBef>
              <a:spcAft>
                <a:spcPts val="0"/>
              </a:spcAft>
              <a:buClr>
                <a:schemeClr val="dk1"/>
              </a:buClr>
              <a:buSzPct val="100000"/>
              <a:buNone/>
            </a:pPr>
            <a:r>
              <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int main (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int a,b=5;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myClass object1;</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 = object1 + b;</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Syntax</a:t>
            </a:r>
            <a:endParaRPr/>
          </a:p>
        </p:txBody>
      </p:sp>
      <p:sp>
        <p:nvSpPr>
          <p:cNvPr id="165" name="Google Shape;165;p21"/>
          <p:cNvSpPr txBox="1"/>
          <p:nvPr>
            <p:ph idx="1" type="body"/>
          </p:nvPr>
        </p:nvSpPr>
        <p:spPr>
          <a:xfrm>
            <a:off x="483577" y="1143000"/>
            <a:ext cx="8153400" cy="543007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lang="en-US"/>
              <a:t>datatype operator+ (datatype)</a:t>
            </a:r>
            <a:endParaRPr/>
          </a:p>
          <a:p>
            <a:pPr indent="0" lvl="0" marL="0" rtl="0" algn="l">
              <a:lnSpc>
                <a:spcPct val="100000"/>
              </a:lnSpc>
              <a:spcBef>
                <a:spcPts val="444"/>
              </a:spcBef>
              <a:spcAft>
                <a:spcPts val="0"/>
              </a:spcAft>
              <a:buClr>
                <a:schemeClr val="dk1"/>
              </a:buClr>
              <a:buSzPct val="100000"/>
              <a:buNone/>
            </a:pPr>
            <a:r>
              <a:rPr lang="en-US"/>
              <a:t>Example (2): </a:t>
            </a:r>
            <a:r>
              <a:rPr lang="en-US">
                <a:solidFill>
                  <a:srgbClr val="0070C0"/>
                </a:solidFill>
              </a:rPr>
              <a:t>parameter of user defined data type</a:t>
            </a:r>
            <a:endParaRPr/>
          </a:p>
          <a:p>
            <a:pPr indent="0" lvl="0" marL="0" rtl="0" algn="l">
              <a:lnSpc>
                <a:spcPct val="100000"/>
              </a:lnSpc>
              <a:spcBef>
                <a:spcPts val="444"/>
              </a:spcBef>
              <a:spcAft>
                <a:spcPts val="0"/>
              </a:spcAft>
              <a:buClr>
                <a:schemeClr val="dk1"/>
              </a:buClr>
              <a:buSzPct val="100000"/>
              <a:buNone/>
            </a:pPr>
            <a:r>
              <a:rPr lang="en-US"/>
              <a:t>		</a:t>
            </a:r>
            <a:r>
              <a:rPr lang="en-US">
                <a:solidFill>
                  <a:srgbClr val="0070C0"/>
                </a:solidFill>
              </a:rPr>
              <a:t>         return value of primitive data type </a:t>
            </a:r>
            <a:endParaRPr/>
          </a:p>
          <a:p>
            <a:pPr indent="0" lvl="0" marL="0" rtl="0" algn="l">
              <a:lnSpc>
                <a:spcPct val="100000"/>
              </a:lnSpc>
              <a:spcBef>
                <a:spcPts val="444"/>
              </a:spcBef>
              <a:spcAft>
                <a:spcPts val="0"/>
              </a:spcAft>
              <a:buClr>
                <a:schemeClr val="dk1"/>
              </a:buClr>
              <a:buSzPct val="100000"/>
              <a:buNone/>
            </a:pPr>
            <a:r>
              <a:t/>
            </a:r>
            <a:endParaRPr>
              <a:solidFill>
                <a:srgbClr val="0070C0"/>
              </a:solidFill>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class myClass</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a:t>
            </a:r>
            <a:r>
              <a:rPr lang="en-US" sz="2600">
                <a:solidFill>
                  <a:srgbClr val="FF0000"/>
                </a:solidFill>
                <a:latin typeface="Consolas"/>
                <a:ea typeface="Consolas"/>
                <a:cs typeface="Consolas"/>
                <a:sym typeface="Consolas"/>
              </a:rPr>
              <a:t>operator+ </a:t>
            </a: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myClass &amp;a</a:t>
            </a:r>
            <a:r>
              <a:rPr lang="en-US" sz="2600">
                <a:latin typeface="Consolas"/>
                <a:ea typeface="Consolas"/>
                <a:cs typeface="Consolas"/>
                <a:sym typeface="Consolas"/>
              </a:rPr>
              <a:t> );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a:p>
            <a:pPr indent="0" lvl="1" marL="457200" rtl="0" algn="l">
              <a:lnSpc>
                <a:spcPct val="100000"/>
              </a:lnSpc>
              <a:spcBef>
                <a:spcPts val="481"/>
              </a:spcBef>
              <a:spcAft>
                <a:spcPts val="0"/>
              </a:spcAft>
              <a:buClr>
                <a:schemeClr val="dk1"/>
              </a:buClr>
              <a:buSzPct val="100000"/>
              <a:buNone/>
            </a:pPr>
            <a:r>
              <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int main (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int a;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myClass object1, object2;</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 = object1 + object2;</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p:txBody>
      </p:sp>
      <p:sp>
        <p:nvSpPr>
          <p:cNvPr id="166" name="Google Shape;166;p2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Syntax</a:t>
            </a:r>
            <a:endParaRPr/>
          </a:p>
        </p:txBody>
      </p:sp>
      <p:sp>
        <p:nvSpPr>
          <p:cNvPr id="172" name="Google Shape;172;p22"/>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lang="en-US"/>
              <a:t>datatype operator+ (datatype)</a:t>
            </a:r>
            <a:endParaRPr/>
          </a:p>
          <a:p>
            <a:pPr indent="0" lvl="0" marL="0" rtl="0" algn="l">
              <a:lnSpc>
                <a:spcPct val="100000"/>
              </a:lnSpc>
              <a:spcBef>
                <a:spcPts val="444"/>
              </a:spcBef>
              <a:spcAft>
                <a:spcPts val="0"/>
              </a:spcAft>
              <a:buClr>
                <a:schemeClr val="dk1"/>
              </a:buClr>
              <a:buSzPct val="100000"/>
              <a:buNone/>
            </a:pPr>
            <a:r>
              <a:rPr lang="en-US"/>
              <a:t>Example (3): </a:t>
            </a:r>
            <a:r>
              <a:rPr lang="en-US">
                <a:solidFill>
                  <a:srgbClr val="0070C0"/>
                </a:solidFill>
              </a:rPr>
              <a:t>parameter of primitive data type</a:t>
            </a:r>
            <a:endParaRPr/>
          </a:p>
          <a:p>
            <a:pPr indent="0" lvl="0" marL="0" rtl="0" algn="l">
              <a:lnSpc>
                <a:spcPct val="100000"/>
              </a:lnSpc>
              <a:spcBef>
                <a:spcPts val="444"/>
              </a:spcBef>
              <a:spcAft>
                <a:spcPts val="0"/>
              </a:spcAft>
              <a:buClr>
                <a:schemeClr val="dk1"/>
              </a:buClr>
              <a:buSzPct val="100000"/>
              <a:buNone/>
            </a:pPr>
            <a:r>
              <a:rPr lang="en-US"/>
              <a:t>		</a:t>
            </a:r>
            <a:r>
              <a:rPr lang="en-US">
                <a:solidFill>
                  <a:srgbClr val="0070C0"/>
                </a:solidFill>
              </a:rPr>
              <a:t>         return value of user defined data type </a:t>
            </a:r>
            <a:endParaRPr/>
          </a:p>
          <a:p>
            <a:pPr indent="0" lvl="0" marL="0" rtl="0" algn="l">
              <a:lnSpc>
                <a:spcPct val="100000"/>
              </a:lnSpc>
              <a:spcBef>
                <a:spcPts val="444"/>
              </a:spcBef>
              <a:spcAft>
                <a:spcPts val="0"/>
              </a:spcAft>
              <a:buClr>
                <a:schemeClr val="dk1"/>
              </a:buClr>
              <a:buSzPct val="100000"/>
              <a:buNone/>
            </a:pPr>
            <a:r>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class myClass</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myClass</a:t>
            </a:r>
            <a:r>
              <a:rPr lang="en-US" sz="2600">
                <a:latin typeface="Consolas"/>
                <a:ea typeface="Consolas"/>
                <a:cs typeface="Consolas"/>
                <a:sym typeface="Consolas"/>
              </a:rPr>
              <a:t> </a:t>
            </a:r>
            <a:r>
              <a:rPr lang="en-US" sz="2600">
                <a:solidFill>
                  <a:srgbClr val="FF0000"/>
                </a:solidFill>
                <a:latin typeface="Consolas"/>
                <a:ea typeface="Consolas"/>
                <a:cs typeface="Consolas"/>
                <a:sym typeface="Consolas"/>
              </a:rPr>
              <a:t>operator+ </a:t>
            </a: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    }</a:t>
            </a:r>
            <a:endParaRPr/>
          </a:p>
          <a:p>
            <a:pPr indent="0" lvl="1" marL="457200" rtl="0" algn="l">
              <a:lnSpc>
                <a:spcPct val="100000"/>
              </a:lnSpc>
              <a:spcBef>
                <a:spcPts val="481"/>
              </a:spcBef>
              <a:spcAft>
                <a:spcPts val="0"/>
              </a:spcAft>
              <a:buClr>
                <a:schemeClr val="dk1"/>
              </a:buClr>
              <a:buSzPct val="100000"/>
              <a:buNone/>
            </a:pPr>
            <a:r>
              <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t/>
            </a:r>
            <a:endParaRPr sz="2600">
              <a:latin typeface="Consolas"/>
              <a:ea typeface="Consolas"/>
              <a:cs typeface="Consolas"/>
              <a:sym typeface="Consolas"/>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int main (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int a = 5;	</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myClass object1, object2;</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			object2 = object1 + a;</a:t>
            </a:r>
            <a:endParaRPr/>
          </a:p>
          <a:p>
            <a:pPr indent="0" lvl="1" marL="457200" rtl="0" algn="l">
              <a:lnSpc>
                <a:spcPct val="100000"/>
              </a:lnSpc>
              <a:spcBef>
                <a:spcPts val="481"/>
              </a:spcBef>
              <a:spcAft>
                <a:spcPts val="0"/>
              </a:spcAft>
              <a:buClr>
                <a:schemeClr val="dk1"/>
              </a:buClr>
              <a:buSzPct val="100000"/>
              <a:buNone/>
            </a:pPr>
            <a:r>
              <a:rPr lang="en-US" sz="2600">
                <a:latin typeface="Consolas"/>
                <a:ea typeface="Consolas"/>
                <a:cs typeface="Consolas"/>
                <a:sym typeface="Consolas"/>
              </a:rPr>
              <a:t>}</a:t>
            </a:r>
            <a:endParaRPr/>
          </a:p>
        </p:txBody>
      </p:sp>
      <p:sp>
        <p:nvSpPr>
          <p:cNvPr id="173" name="Google Shape;173;p2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483577" y="0"/>
            <a:ext cx="8153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Syntax</a:t>
            </a:r>
            <a:endParaRPr/>
          </a:p>
        </p:txBody>
      </p:sp>
      <p:sp>
        <p:nvSpPr>
          <p:cNvPr id="180" name="Google Shape;180;p2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200"/>
              <a:buNone/>
            </a:pPr>
            <a:r>
              <a:rPr lang="en-US" sz="2200"/>
              <a:t>datatype operator+ (datatype)</a:t>
            </a:r>
            <a:endParaRPr/>
          </a:p>
          <a:p>
            <a:pPr indent="0" lvl="0" marL="0" rtl="0" algn="l">
              <a:lnSpc>
                <a:spcPct val="100000"/>
              </a:lnSpc>
              <a:spcBef>
                <a:spcPts val="440"/>
              </a:spcBef>
              <a:spcAft>
                <a:spcPts val="0"/>
              </a:spcAft>
              <a:buClr>
                <a:schemeClr val="dk1"/>
              </a:buClr>
              <a:buSzPts val="2200"/>
              <a:buNone/>
            </a:pPr>
            <a:r>
              <a:rPr lang="en-US" sz="2200"/>
              <a:t>Example (4):  </a:t>
            </a:r>
            <a:r>
              <a:rPr lang="en-US" sz="2000">
                <a:solidFill>
                  <a:srgbClr val="0070C0"/>
                </a:solidFill>
              </a:rPr>
              <a:t>parameter of user defined data type</a:t>
            </a:r>
            <a:endParaRPr/>
          </a:p>
          <a:p>
            <a:pPr indent="0" lvl="0" marL="0" rtl="0" algn="l">
              <a:lnSpc>
                <a:spcPct val="100000"/>
              </a:lnSpc>
              <a:spcBef>
                <a:spcPts val="400"/>
              </a:spcBef>
              <a:spcAft>
                <a:spcPts val="0"/>
              </a:spcAft>
              <a:buClr>
                <a:schemeClr val="dk1"/>
              </a:buClr>
              <a:buSzPts val="2000"/>
              <a:buNone/>
            </a:pPr>
            <a:r>
              <a:rPr lang="en-US" sz="2000"/>
              <a:t>		</a:t>
            </a:r>
            <a:r>
              <a:rPr lang="en-US" sz="2000">
                <a:solidFill>
                  <a:srgbClr val="0070C0"/>
                </a:solidFill>
              </a:rPr>
              <a:t>           return value of user defined data type </a:t>
            </a:r>
            <a:endParaRPr/>
          </a:p>
          <a:p>
            <a:pPr indent="0" lvl="0" marL="0" rtl="0" algn="l">
              <a:lnSpc>
                <a:spcPct val="100000"/>
              </a:lnSpc>
              <a:spcBef>
                <a:spcPts val="480"/>
              </a:spcBef>
              <a:spcAft>
                <a:spcPts val="0"/>
              </a:spcAft>
              <a:buClr>
                <a:schemeClr val="dk1"/>
              </a:buClr>
              <a:buSzPts val="2400"/>
              <a:buNone/>
            </a:pPr>
            <a:r>
              <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class myClass</a:t>
            </a:r>
            <a:endParaRPr>
              <a:latin typeface="Consolas"/>
              <a:ea typeface="Consolas"/>
              <a:cs typeface="Consolas"/>
              <a:sym typeface="Consolas"/>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		   </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		</a:t>
            </a:r>
            <a:r>
              <a:rPr lang="en-US">
                <a:solidFill>
                  <a:srgbClr val="0070C0"/>
                </a:solidFill>
                <a:latin typeface="Consolas"/>
                <a:ea typeface="Consolas"/>
                <a:cs typeface="Consolas"/>
                <a:sym typeface="Consolas"/>
              </a:rPr>
              <a:t>myClass</a:t>
            </a:r>
            <a:r>
              <a:rPr lang="en-US">
                <a:latin typeface="Consolas"/>
                <a:ea typeface="Consolas"/>
                <a:cs typeface="Consolas"/>
                <a:sym typeface="Consolas"/>
              </a:rPr>
              <a:t> </a:t>
            </a:r>
            <a:r>
              <a:rPr lang="en-US">
                <a:solidFill>
                  <a:srgbClr val="FF0000"/>
                </a:solidFill>
                <a:latin typeface="Consolas"/>
                <a:ea typeface="Consolas"/>
                <a:cs typeface="Consolas"/>
                <a:sym typeface="Consolas"/>
              </a:rPr>
              <a:t>operator+ </a:t>
            </a:r>
            <a:r>
              <a:rPr lang="en-US">
                <a:latin typeface="Consolas"/>
                <a:ea typeface="Consolas"/>
                <a:cs typeface="Consolas"/>
                <a:sym typeface="Consolas"/>
              </a:rPr>
              <a:t>( </a:t>
            </a:r>
            <a:r>
              <a:rPr lang="en-US">
                <a:solidFill>
                  <a:srgbClr val="0070C0"/>
                </a:solidFill>
                <a:latin typeface="Consolas"/>
                <a:ea typeface="Consolas"/>
                <a:cs typeface="Consolas"/>
                <a:sym typeface="Consolas"/>
              </a:rPr>
              <a:t>myClass &amp;a</a:t>
            </a:r>
            <a:r>
              <a:rPr lang="en-US">
                <a:latin typeface="Consolas"/>
                <a:ea typeface="Consolas"/>
                <a:cs typeface="Consolas"/>
                <a:sym typeface="Consolas"/>
              </a:rPr>
              <a:t> );    </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a:t>
            </a:r>
            <a:endParaRPr/>
          </a:p>
          <a:p>
            <a:pPr indent="-285750" lvl="1" marL="742950" rtl="0" algn="l">
              <a:lnSpc>
                <a:spcPct val="100000"/>
              </a:lnSpc>
              <a:spcBef>
                <a:spcPts val="0"/>
              </a:spcBef>
              <a:spcAft>
                <a:spcPts val="0"/>
              </a:spcAft>
              <a:buClr>
                <a:schemeClr val="dk1"/>
              </a:buClr>
              <a:buSzPts val="2400"/>
              <a:buFont typeface="Calibri"/>
              <a:buNone/>
            </a:pPr>
            <a:r>
              <a:t/>
            </a:r>
            <a:endParaRPr>
              <a:latin typeface="Consolas"/>
              <a:ea typeface="Consolas"/>
              <a:cs typeface="Consolas"/>
              <a:sym typeface="Consolas"/>
            </a:endParaRPr>
          </a:p>
          <a:p>
            <a:pPr indent="-285750" lvl="1" marL="742950" rtl="0" algn="l">
              <a:lnSpc>
                <a:spcPct val="100000"/>
              </a:lnSpc>
              <a:spcBef>
                <a:spcPts val="0"/>
              </a:spcBef>
              <a:spcAft>
                <a:spcPts val="0"/>
              </a:spcAft>
              <a:buClr>
                <a:schemeClr val="dk1"/>
              </a:buClr>
              <a:buSzPts val="2400"/>
              <a:buFont typeface="Calibri"/>
              <a:buNone/>
            </a:pPr>
            <a:r>
              <a:t/>
            </a:r>
            <a:endParaRPr>
              <a:latin typeface="Consolas"/>
              <a:ea typeface="Consolas"/>
              <a:cs typeface="Consolas"/>
              <a:sym typeface="Consolas"/>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int main ( )</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		   myClass object1, object2, object3;</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		   object3 = object1 + object2;</a:t>
            </a:r>
            <a:endParaRPr/>
          </a:p>
          <a:p>
            <a:pPr indent="-285750" lvl="1" marL="742950" rtl="0" algn="l">
              <a:lnSpc>
                <a:spcPct val="100000"/>
              </a:lnSpc>
              <a:spcBef>
                <a:spcPts val="0"/>
              </a:spcBef>
              <a:spcAft>
                <a:spcPts val="0"/>
              </a:spcAft>
              <a:buClr>
                <a:schemeClr val="dk1"/>
              </a:buClr>
              <a:buSzPts val="2400"/>
              <a:buFont typeface="Consolas"/>
              <a:buNone/>
            </a:pPr>
            <a:r>
              <a:rPr lang="en-US">
                <a:latin typeface="Consolas"/>
                <a:ea typeface="Consolas"/>
                <a:cs typeface="Consolas"/>
                <a:sym typeface="Consolas"/>
              </a:rPr>
              <a:t>}</a:t>
            </a:r>
            <a:endParaRPr/>
          </a:p>
        </p:txBody>
      </p:sp>
      <p:sp>
        <p:nvSpPr>
          <p:cNvPr id="181" name="Google Shape;181;p2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483577" y="86783"/>
            <a:ext cx="8153400" cy="139746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Overload as Member or Non-Member Function</a:t>
            </a:r>
            <a:endParaRPr/>
          </a:p>
        </p:txBody>
      </p:sp>
      <p:sp>
        <p:nvSpPr>
          <p:cNvPr id="188" name="Google Shape;188;p24"/>
          <p:cNvSpPr txBox="1"/>
          <p:nvPr>
            <p:ph idx="1" type="body"/>
          </p:nvPr>
        </p:nvSpPr>
        <p:spPr>
          <a:xfrm>
            <a:off x="483577" y="1669774"/>
            <a:ext cx="8153400" cy="468657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b="1" lang="en-US" u="sng"/>
              <a:t>Rule of Thumb:</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If it is a </a:t>
            </a:r>
            <a:r>
              <a:rPr lang="en-US">
                <a:solidFill>
                  <a:srgbClr val="0070C0"/>
                </a:solidFill>
              </a:rPr>
              <a:t>unary operator</a:t>
            </a:r>
            <a:r>
              <a:rPr lang="en-US"/>
              <a:t>, implement it as a </a:t>
            </a:r>
            <a:r>
              <a:rPr lang="en-US">
                <a:solidFill>
                  <a:srgbClr val="0070C0"/>
                </a:solidFill>
              </a:rPr>
              <a:t>member function</a:t>
            </a:r>
            <a:r>
              <a:rPr lang="en-US"/>
              <a: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If a </a:t>
            </a:r>
            <a:r>
              <a:rPr lang="en-US">
                <a:solidFill>
                  <a:srgbClr val="0070C0"/>
                </a:solidFill>
              </a:rPr>
              <a:t>binary operator</a:t>
            </a:r>
            <a:r>
              <a:rPr lang="en-US"/>
              <a:t> treats </a:t>
            </a:r>
            <a:r>
              <a:rPr lang="en-US">
                <a:solidFill>
                  <a:srgbClr val="0070C0"/>
                </a:solidFill>
              </a:rPr>
              <a:t>both operands equally </a:t>
            </a:r>
            <a:r>
              <a:rPr lang="en-US"/>
              <a:t>(it leaves them unchanged), implement this operator as a </a:t>
            </a:r>
            <a:r>
              <a:rPr lang="en-US">
                <a:solidFill>
                  <a:srgbClr val="0070C0"/>
                </a:solidFill>
              </a:rPr>
              <a:t>non-member function.</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If a </a:t>
            </a:r>
            <a:r>
              <a:rPr lang="en-US">
                <a:solidFill>
                  <a:srgbClr val="0070C0"/>
                </a:solidFill>
              </a:rPr>
              <a:t>binary operator </a:t>
            </a:r>
            <a:r>
              <a:rPr lang="en-US"/>
              <a:t>does </a:t>
            </a:r>
            <a:r>
              <a:rPr lang="en-US">
                <a:solidFill>
                  <a:srgbClr val="0070C0"/>
                </a:solidFill>
              </a:rPr>
              <a:t>not treat both of its operands equally </a:t>
            </a:r>
            <a:r>
              <a:rPr lang="en-US"/>
              <a:t>(usually it will change its left operand), it might be useful to make it a </a:t>
            </a:r>
            <a:r>
              <a:rPr lang="en-US">
                <a:solidFill>
                  <a:srgbClr val="FF0000"/>
                </a:solidFill>
              </a:rPr>
              <a:t>member function of its left operand’s class</a:t>
            </a:r>
            <a:endParaRPr/>
          </a:p>
        </p:txBody>
      </p:sp>
      <p:sp>
        <p:nvSpPr>
          <p:cNvPr id="189" name="Google Shape;189;p2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Function Overloading</a:t>
            </a:r>
            <a:endParaRPr/>
          </a:p>
        </p:txBody>
      </p:sp>
      <p:sp>
        <p:nvSpPr>
          <p:cNvPr id="49" name="Google Shape;49;p7"/>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An </a:t>
            </a:r>
            <a:r>
              <a:rPr lang="en-US">
                <a:solidFill>
                  <a:srgbClr val="0070C0"/>
                </a:solidFill>
              </a:rPr>
              <a:t>overloaded function </a:t>
            </a:r>
            <a:r>
              <a:rPr lang="en-US"/>
              <a:t>is one which has the </a:t>
            </a:r>
            <a:r>
              <a:rPr lang="en-US">
                <a:solidFill>
                  <a:srgbClr val="0070C0"/>
                </a:solidFill>
              </a:rPr>
              <a:t>same name but several different forms</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For example: </a:t>
            </a:r>
            <a:endParaRPr/>
          </a:p>
          <a:p>
            <a:pPr indent="-342900" lvl="0" marL="342900" rtl="0" algn="l">
              <a:lnSpc>
                <a:spcPct val="100000"/>
              </a:lnSpc>
              <a:spcBef>
                <a:spcPts val="480"/>
              </a:spcBef>
              <a:spcAft>
                <a:spcPts val="0"/>
              </a:spcAft>
              <a:buClr>
                <a:schemeClr val="dk1"/>
              </a:buClr>
              <a:buSzPts val="2400"/>
              <a:buChar char="•"/>
            </a:pPr>
            <a:r>
              <a:rPr lang="en-US"/>
              <a:t>We can overload the </a:t>
            </a:r>
            <a:r>
              <a:rPr lang="en-US">
                <a:solidFill>
                  <a:srgbClr val="0070C0"/>
                </a:solidFill>
              </a:rPr>
              <a:t>constructor</a:t>
            </a:r>
            <a:r>
              <a:rPr lang="en-US"/>
              <a:t> for the </a:t>
            </a:r>
            <a:r>
              <a:rPr lang="en-US">
                <a:solidFill>
                  <a:srgbClr val="0070C0"/>
                </a:solidFill>
              </a:rPr>
              <a:t>Date class</a:t>
            </a:r>
            <a:r>
              <a:rPr lang="en-US"/>
              <a:t>:</a:t>
            </a:r>
            <a:endParaRPr/>
          </a:p>
          <a:p>
            <a:pPr indent="-285750" lvl="1" marL="742950" rtl="0" algn="l">
              <a:lnSpc>
                <a:spcPct val="100000"/>
              </a:lnSpc>
              <a:spcBef>
                <a:spcPts val="480"/>
              </a:spcBef>
              <a:spcAft>
                <a:spcPts val="0"/>
              </a:spcAft>
              <a:buClr>
                <a:schemeClr val="dk1"/>
              </a:buClr>
              <a:buSzPts val="2400"/>
              <a:buChar char="–"/>
            </a:pPr>
            <a:r>
              <a:rPr lang="en-US"/>
              <a:t>default           			                 Date d;</a:t>
            </a:r>
            <a:endParaRPr/>
          </a:p>
          <a:p>
            <a:pPr indent="-285750" lvl="1" marL="742950" rtl="0" algn="l">
              <a:lnSpc>
                <a:spcPct val="100000"/>
              </a:lnSpc>
              <a:spcBef>
                <a:spcPts val="480"/>
              </a:spcBef>
              <a:spcAft>
                <a:spcPts val="0"/>
              </a:spcAft>
              <a:buClr>
                <a:schemeClr val="dk1"/>
              </a:buClr>
              <a:buSzPts val="2400"/>
              <a:buChar char="–"/>
            </a:pPr>
            <a:r>
              <a:rPr lang="en-US"/>
              <a:t>Parametrized (3 ints)                      Date d(9,22,20);</a:t>
            </a:r>
            <a:endParaRPr/>
          </a:p>
          <a:p>
            <a:pPr indent="-285750" lvl="1" marL="742950" rtl="0" algn="l">
              <a:lnSpc>
                <a:spcPct val="100000"/>
              </a:lnSpc>
              <a:spcBef>
                <a:spcPts val="480"/>
              </a:spcBef>
              <a:spcAft>
                <a:spcPts val="0"/>
              </a:spcAft>
              <a:buClr>
                <a:schemeClr val="dk1"/>
              </a:buClr>
              <a:buSzPts val="2400"/>
              <a:buChar char="–"/>
            </a:pPr>
            <a:r>
              <a:rPr lang="en-US"/>
              <a:t>copy                			                 Date d1(d);</a:t>
            </a:r>
            <a:endParaRPr/>
          </a:p>
          <a:p>
            <a:pPr indent="-285750" lvl="1" marL="742950" rtl="0" algn="l">
              <a:lnSpc>
                <a:spcPct val="100000"/>
              </a:lnSpc>
              <a:spcBef>
                <a:spcPts val="480"/>
              </a:spcBef>
              <a:spcAft>
                <a:spcPts val="0"/>
              </a:spcAft>
              <a:buClr>
                <a:schemeClr val="dk1"/>
              </a:buClr>
              <a:buSzPts val="2400"/>
              <a:buChar char="–"/>
            </a:pPr>
            <a:r>
              <a:rPr lang="en-US"/>
              <a:t>Parametrized (1 string, 2 ints)       Date d(“Sept”,22,2020);</a:t>
            </a:r>
            <a:endParaRPr/>
          </a:p>
        </p:txBody>
      </p:sp>
      <p:sp>
        <p:nvSpPr>
          <p:cNvPr id="50" name="Google Shape;50;p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a:t>
            </a:r>
            <a:endParaRPr/>
          </a:p>
        </p:txBody>
      </p:sp>
      <p:sp>
        <p:nvSpPr>
          <p:cNvPr id="195" name="Google Shape;195;p25"/>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Relational operators are also binary and can be overloaded in the same way</a:t>
            </a:r>
            <a:endParaRPr/>
          </a:p>
          <a:p>
            <a:pPr indent="0" lvl="0" marL="0" rtl="0" algn="ctr">
              <a:lnSpc>
                <a:spcPct val="100000"/>
              </a:lnSpc>
              <a:spcBef>
                <a:spcPts val="480"/>
              </a:spcBef>
              <a:spcAft>
                <a:spcPts val="0"/>
              </a:spcAft>
              <a:buClr>
                <a:srgbClr val="0070C0"/>
              </a:buClr>
              <a:buSzPts val="2400"/>
              <a:buNone/>
            </a:pPr>
            <a:r>
              <a:rPr b="1" lang="en-US">
                <a:solidFill>
                  <a:srgbClr val="0070C0"/>
                </a:solidFill>
                <a:latin typeface="Consolas"/>
                <a:ea typeface="Consolas"/>
                <a:cs typeface="Consolas"/>
                <a:sym typeface="Consolas"/>
              </a:rPr>
              <a:t>&lt;</a:t>
            </a:r>
            <a:r>
              <a:rPr lang="en-US">
                <a:latin typeface="Consolas"/>
                <a:ea typeface="Consolas"/>
                <a:cs typeface="Consolas"/>
                <a:sym typeface="Consolas"/>
              </a:rPr>
              <a:t> , </a:t>
            </a:r>
            <a:r>
              <a:rPr b="1" lang="en-US">
                <a:solidFill>
                  <a:srgbClr val="0070C0"/>
                </a:solidFill>
                <a:latin typeface="Consolas"/>
                <a:ea typeface="Consolas"/>
                <a:cs typeface="Consolas"/>
                <a:sym typeface="Consolas"/>
              </a:rPr>
              <a:t>&gt;</a:t>
            </a:r>
            <a:r>
              <a:rPr lang="en-US">
                <a:latin typeface="Consolas"/>
                <a:ea typeface="Consolas"/>
                <a:cs typeface="Consolas"/>
                <a:sym typeface="Consolas"/>
              </a:rPr>
              <a:t> , </a:t>
            </a:r>
            <a:r>
              <a:rPr b="1" lang="en-US">
                <a:solidFill>
                  <a:srgbClr val="0070C0"/>
                </a:solidFill>
                <a:latin typeface="Consolas"/>
                <a:ea typeface="Consolas"/>
                <a:cs typeface="Consolas"/>
                <a:sym typeface="Consolas"/>
              </a:rPr>
              <a:t>&lt;=</a:t>
            </a:r>
            <a:r>
              <a:rPr lang="en-US">
                <a:latin typeface="Consolas"/>
                <a:ea typeface="Consolas"/>
                <a:cs typeface="Consolas"/>
                <a:sym typeface="Consolas"/>
              </a:rPr>
              <a:t> ,</a:t>
            </a:r>
            <a:r>
              <a:rPr b="1" lang="en-US">
                <a:solidFill>
                  <a:srgbClr val="0070C0"/>
                </a:solidFill>
                <a:latin typeface="Consolas"/>
                <a:ea typeface="Consolas"/>
                <a:cs typeface="Consolas"/>
                <a:sym typeface="Consolas"/>
              </a:rPr>
              <a:t>&gt;=</a:t>
            </a:r>
            <a:r>
              <a:rPr lang="en-US">
                <a:latin typeface="Consolas"/>
                <a:ea typeface="Consolas"/>
                <a:cs typeface="Consolas"/>
                <a:sym typeface="Consolas"/>
              </a:rPr>
              <a:t> , </a:t>
            </a:r>
            <a:r>
              <a:rPr b="1" lang="en-US">
                <a:solidFill>
                  <a:srgbClr val="0070C0"/>
                </a:solidFill>
                <a:latin typeface="Consolas"/>
                <a:ea typeface="Consolas"/>
                <a:cs typeface="Consolas"/>
                <a:sym typeface="Consolas"/>
              </a:rPr>
              <a:t>==</a:t>
            </a:r>
            <a:endParaRPr/>
          </a:p>
          <a:p>
            <a:pPr indent="0" lvl="0" marL="0" rtl="0" algn="ctr">
              <a:lnSpc>
                <a:spcPct val="100000"/>
              </a:lnSpc>
              <a:spcBef>
                <a:spcPts val="480"/>
              </a:spcBef>
              <a:spcAft>
                <a:spcPts val="0"/>
              </a:spcAft>
              <a:buClr>
                <a:schemeClr val="dk1"/>
              </a:buClr>
              <a:buSzPts val="2400"/>
              <a:buNone/>
            </a:pPr>
            <a:r>
              <a:t/>
            </a:r>
            <a:endParaRPr b="1">
              <a:solidFill>
                <a:srgbClr val="0070C0"/>
              </a:solidFill>
              <a:latin typeface="Consolas"/>
              <a:ea typeface="Consolas"/>
              <a:cs typeface="Consolas"/>
              <a:sym typeface="Consolas"/>
            </a:endParaRPr>
          </a:p>
          <a:p>
            <a:pPr indent="-342900" lvl="0" marL="342900" rtl="0" algn="l">
              <a:lnSpc>
                <a:spcPct val="100000"/>
              </a:lnSpc>
              <a:spcBef>
                <a:spcPts val="480"/>
              </a:spcBef>
              <a:spcAft>
                <a:spcPts val="0"/>
              </a:spcAft>
              <a:buClr>
                <a:schemeClr val="dk1"/>
              </a:buClr>
              <a:buSzPts val="2400"/>
              <a:buChar char="•"/>
            </a:pPr>
            <a:r>
              <a:rPr lang="en-US"/>
              <a:t>To add operator functionality in the class</a:t>
            </a:r>
            <a:endParaRPr/>
          </a:p>
          <a:p>
            <a:pPr indent="-342900" lvl="0" marL="342900" rtl="0" algn="l">
              <a:lnSpc>
                <a:spcPct val="100000"/>
              </a:lnSpc>
              <a:spcBef>
                <a:spcPts val="480"/>
              </a:spcBef>
              <a:spcAft>
                <a:spcPts val="0"/>
              </a:spcAft>
              <a:buClr>
                <a:schemeClr val="dk1"/>
              </a:buClr>
              <a:buSzPts val="2400"/>
              <a:buChar char="•"/>
            </a:pPr>
            <a:r>
              <a:rPr lang="en-US"/>
              <a:t>First create a function for the class</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Set the name of the function with the operator name</a:t>
            </a:r>
            <a:endParaRPr/>
          </a:p>
          <a:p>
            <a:pPr indent="0" lvl="1" marL="457200" rtl="0" algn="l">
              <a:lnSpc>
                <a:spcPct val="100000"/>
              </a:lnSpc>
              <a:spcBef>
                <a:spcPts val="480"/>
              </a:spcBef>
              <a:spcAft>
                <a:spcPts val="0"/>
              </a:spcAft>
              <a:buClr>
                <a:srgbClr val="FF0000"/>
              </a:buClr>
              <a:buSzPts val="2400"/>
              <a:buNone/>
            </a:pPr>
            <a:r>
              <a:rPr b="1" i="1" lang="en-US">
                <a:solidFill>
                  <a:srgbClr val="FF0000"/>
                </a:solidFill>
              </a:rPr>
              <a:t>operator+ </a:t>
            </a:r>
            <a:r>
              <a:rPr lang="en-US"/>
              <a:t>for the addition operator ‘+’</a:t>
            </a:r>
            <a:endParaRPr/>
          </a:p>
          <a:p>
            <a:pPr indent="0" lvl="1" marL="457200" rtl="0" algn="l">
              <a:lnSpc>
                <a:spcPct val="100000"/>
              </a:lnSpc>
              <a:spcBef>
                <a:spcPts val="480"/>
              </a:spcBef>
              <a:spcAft>
                <a:spcPts val="0"/>
              </a:spcAft>
              <a:buClr>
                <a:srgbClr val="FF0000"/>
              </a:buClr>
              <a:buSzPts val="2400"/>
              <a:buNone/>
            </a:pPr>
            <a:r>
              <a:rPr b="1" i="1" lang="en-US">
                <a:solidFill>
                  <a:srgbClr val="FF0000"/>
                </a:solidFill>
              </a:rPr>
              <a:t>operator&gt; </a:t>
            </a:r>
            <a:r>
              <a:rPr lang="en-US"/>
              <a:t>for the comparison operator ‘&gt;’</a:t>
            </a:r>
            <a:endParaRPr/>
          </a:p>
        </p:txBody>
      </p:sp>
      <p:sp>
        <p:nvSpPr>
          <p:cNvPr id="196" name="Google Shape;196;p2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Overloading &gt; operator</a:t>
            </a:r>
            <a:endParaRPr/>
          </a:p>
        </p:txBody>
      </p:sp>
      <p:sp>
        <p:nvSpPr>
          <p:cNvPr id="202" name="Google Shape;202;p26"/>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latin typeface="Consolas"/>
                <a:ea typeface="Consolas"/>
                <a:cs typeface="Consolas"/>
                <a:sym typeface="Consolas"/>
              </a:rPr>
              <a:t>bool Employee::</a:t>
            </a:r>
            <a:r>
              <a:rPr lang="en-US">
                <a:solidFill>
                  <a:srgbClr val="FF0000"/>
                </a:solidFill>
                <a:latin typeface="Consolas"/>
                <a:ea typeface="Consolas"/>
                <a:cs typeface="Consolas"/>
                <a:sym typeface="Consolas"/>
              </a:rPr>
              <a:t>operator&gt;</a:t>
            </a:r>
            <a:r>
              <a:rPr lang="en-US">
                <a:latin typeface="Consolas"/>
                <a:ea typeface="Consolas"/>
                <a:cs typeface="Consolas"/>
                <a:sym typeface="Consolas"/>
              </a:rPr>
              <a:t>(Employee&amp; e)</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return(seniority &gt; e.getSeniority());</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called from the program like this:</a:t>
            </a:r>
            <a:endParaRPr/>
          </a:p>
          <a:p>
            <a:pPr indent="0" lvl="0" marL="0" rtl="0" algn="l">
              <a:lnSpc>
                <a:spcPct val="100000"/>
              </a:lnSpc>
              <a:spcBef>
                <a:spcPts val="480"/>
              </a:spcBef>
              <a:spcAft>
                <a:spcPts val="0"/>
              </a:spcAft>
              <a:buClr>
                <a:schemeClr val="dk1"/>
              </a:buClr>
              <a:buSzPts val="2400"/>
              <a:buNone/>
            </a:pPr>
            <a:r>
              <a:rPr lang="en-US"/>
              <a:t>    if (emp1 &gt; emp2) </a:t>
            </a:r>
            <a:endParaRPr/>
          </a:p>
        </p:txBody>
      </p:sp>
      <p:sp>
        <p:nvSpPr>
          <p:cNvPr id="203" name="Google Shape;203;p2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p26"/>
          <p:cNvSpPr/>
          <p:nvPr/>
        </p:nvSpPr>
        <p:spPr>
          <a:xfrm flipH="1" rot="1601782">
            <a:off x="2394561" y="1445690"/>
            <a:ext cx="442723" cy="3213612"/>
          </a:xfrm>
          <a:custGeom>
            <a:rect b="b" l="l" r="r" t="t"/>
            <a:pathLst>
              <a:path extrusionOk="0" h="2986392" w="1917849">
                <a:moveTo>
                  <a:pt x="1917849" y="2986392"/>
                </a:moveTo>
                <a:cubicBezTo>
                  <a:pt x="980751" y="2403543"/>
                  <a:pt x="43653" y="1820694"/>
                  <a:pt x="1500" y="1322962"/>
                </a:cubicBezTo>
                <a:cubicBezTo>
                  <a:pt x="-40653" y="825230"/>
                  <a:pt x="812138" y="412615"/>
                  <a:pt x="1664930" y="0"/>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26"/>
          <p:cNvSpPr/>
          <p:nvPr/>
        </p:nvSpPr>
        <p:spPr>
          <a:xfrm>
            <a:off x="2853138" y="1486997"/>
            <a:ext cx="4721290" cy="2976952"/>
          </a:xfrm>
          <a:custGeom>
            <a:rect b="b" l="l" r="r" t="t"/>
            <a:pathLst>
              <a:path extrusionOk="0" h="2976952" w="5217139">
                <a:moveTo>
                  <a:pt x="0" y="2966936"/>
                </a:moveTo>
                <a:cubicBezTo>
                  <a:pt x="2133599" y="2990444"/>
                  <a:pt x="4267199" y="3013953"/>
                  <a:pt x="4951378" y="2519464"/>
                </a:cubicBezTo>
                <a:cubicBezTo>
                  <a:pt x="5635557" y="2024975"/>
                  <a:pt x="4870314" y="1012487"/>
                  <a:pt x="4105072" y="0"/>
                </a:cubicBezTo>
              </a:path>
            </a:pathLst>
          </a:cu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Implementing Overloaded Operators</a:t>
            </a:r>
            <a:endParaRPr/>
          </a:p>
        </p:txBody>
      </p:sp>
      <p:sp>
        <p:nvSpPr>
          <p:cNvPr id="211" name="Google Shape;211;p27"/>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The compiler uses the types of arguments to choose the appropriate overloading.</a:t>
            </a:r>
            <a:endParaRPr/>
          </a:p>
          <a:p>
            <a:pPr indent="-190500" lvl="0" marL="34290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  int v1, v2; </a:t>
            </a:r>
            <a:endParaRPr/>
          </a:p>
          <a:p>
            <a:pPr indent="0" lvl="0" marL="0" rtl="0" algn="l">
              <a:lnSpc>
                <a:spcPct val="100000"/>
              </a:lnSpc>
              <a:spcBef>
                <a:spcPts val="480"/>
              </a:spcBef>
              <a:spcAft>
                <a:spcPts val="0"/>
              </a:spcAft>
              <a:buClr>
                <a:schemeClr val="dk1"/>
              </a:buClr>
              <a:buSzPts val="2400"/>
              <a:buNone/>
            </a:pPr>
            <a:r>
              <a:rPr lang="en-US"/>
              <a:t>  v1 + v2;</a:t>
            </a:r>
            <a:r>
              <a:rPr lang="en-US">
                <a:solidFill>
                  <a:srgbClr val="00B050"/>
                </a:solidFill>
              </a:rPr>
              <a:t>    // int +</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  float s1, s2; </a:t>
            </a:r>
            <a:endParaRPr/>
          </a:p>
          <a:p>
            <a:pPr indent="0" lvl="0" marL="0" rtl="0" algn="l">
              <a:lnSpc>
                <a:spcPct val="100000"/>
              </a:lnSpc>
              <a:spcBef>
                <a:spcPts val="480"/>
              </a:spcBef>
              <a:spcAft>
                <a:spcPts val="0"/>
              </a:spcAft>
              <a:buClr>
                <a:schemeClr val="dk1"/>
              </a:buClr>
              <a:buSzPts val="2400"/>
              <a:buNone/>
            </a:pPr>
            <a:r>
              <a:rPr lang="en-US"/>
              <a:t>  s1 + s2;   </a:t>
            </a:r>
            <a:r>
              <a:rPr lang="en-US">
                <a:solidFill>
                  <a:srgbClr val="00B050"/>
                </a:solidFill>
              </a:rPr>
              <a:t>// float+</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212" name="Google Shape;212;p2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Extended Example</a:t>
            </a:r>
            <a:endParaRPr/>
          </a:p>
        </p:txBody>
      </p:sp>
      <p:sp>
        <p:nvSpPr>
          <p:cNvPr id="218" name="Google Shape;218;p28"/>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Employee class and objects</a:t>
            </a:r>
            <a:endParaRPr/>
          </a:p>
          <a:p>
            <a:pPr indent="-201930" lvl="0" marL="342900" rtl="0" algn="l">
              <a:lnSpc>
                <a:spcPct val="100000"/>
              </a:lnSpc>
              <a:spcBef>
                <a:spcPts val="444"/>
              </a:spcBef>
              <a:spcAft>
                <a:spcPts val="0"/>
              </a:spcAft>
              <a:buClr>
                <a:schemeClr val="dk1"/>
              </a:buClr>
              <a:buSzPct val="100000"/>
              <a:buNone/>
            </a:pPr>
            <a:r>
              <a:t/>
            </a:r>
            <a:endParaRPr/>
          </a:p>
          <a:p>
            <a:pPr indent="-201930" lvl="0" marL="342900" rtl="0" algn="l">
              <a:lnSpc>
                <a:spcPct val="100000"/>
              </a:lnSpc>
              <a:spcBef>
                <a:spcPts val="444"/>
              </a:spcBef>
              <a:spcAft>
                <a:spcPts val="0"/>
              </a:spcAft>
              <a:buClr>
                <a:schemeClr val="dk1"/>
              </a:buClr>
              <a:buSzPct val="100000"/>
              <a:buNone/>
            </a:pPr>
            <a:r>
              <a:t/>
            </a:r>
            <a:endParaRPr/>
          </a:p>
          <a:p>
            <a:pPr indent="0" lvl="0" marL="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class Employee</a:t>
            </a:r>
            <a:endParaRPr/>
          </a:p>
          <a:p>
            <a:pPr indent="0" lvl="0" marL="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private:</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	int idNum;</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	double salary;</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public:</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	Employee(int  id, double salary);</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	double addTwo (Employee&amp; emp);</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	double operator+ (Employee&amp; emp);</a:t>
            </a:r>
            <a:endParaRPr/>
          </a:p>
          <a:p>
            <a:pPr indent="0" lvl="1" marL="45720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	double getSalary() { return salary; }</a:t>
            </a:r>
            <a:endParaRPr/>
          </a:p>
          <a:p>
            <a:pPr indent="0" lvl="0" marL="0" rtl="0" algn="l">
              <a:lnSpc>
                <a:spcPct val="100000"/>
              </a:lnSpc>
              <a:spcBef>
                <a:spcPts val="444"/>
              </a:spcBef>
              <a:spcAft>
                <a:spcPts val="0"/>
              </a:spcAft>
              <a:buClr>
                <a:schemeClr val="dk1"/>
              </a:buClr>
              <a:buSzPct val="100000"/>
              <a:buNone/>
            </a:pPr>
            <a:r>
              <a:rPr lang="en-US">
                <a:latin typeface="Consolas"/>
                <a:ea typeface="Consolas"/>
                <a:cs typeface="Consolas"/>
                <a:sym typeface="Consolas"/>
              </a:rPr>
              <a:t>};</a:t>
            </a:r>
            <a:endParaRPr/>
          </a:p>
          <a:p>
            <a:pPr indent="-201930" lvl="0" marL="342900" rtl="0" algn="l">
              <a:lnSpc>
                <a:spcPct val="100000"/>
              </a:lnSpc>
              <a:spcBef>
                <a:spcPts val="444"/>
              </a:spcBef>
              <a:spcAft>
                <a:spcPts val="0"/>
              </a:spcAft>
              <a:buClr>
                <a:schemeClr val="dk1"/>
              </a:buClr>
              <a:buSzPct val="100000"/>
              <a:buNone/>
            </a:pPr>
            <a:r>
              <a:t/>
            </a:r>
            <a:endParaRPr/>
          </a:p>
        </p:txBody>
      </p:sp>
      <p:sp>
        <p:nvSpPr>
          <p:cNvPr id="219" name="Google Shape;219;p2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483577" y="265128"/>
            <a:ext cx="8153400" cy="8297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The member functions ‘addTwo’ and operator+</a:t>
            </a:r>
            <a:endParaRPr/>
          </a:p>
        </p:txBody>
      </p:sp>
      <p:sp>
        <p:nvSpPr>
          <p:cNvPr id="225" name="Google Shape;225;p2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6" name="Google Shape;226;p29"/>
          <p:cNvSpPr txBox="1"/>
          <p:nvPr/>
        </p:nvSpPr>
        <p:spPr>
          <a:xfrm>
            <a:off x="382555" y="1295400"/>
            <a:ext cx="8304246" cy="51706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B050"/>
                </a:solidFill>
                <a:latin typeface="Consolas"/>
                <a:ea typeface="Consolas"/>
                <a:cs typeface="Consolas"/>
                <a:sym typeface="Consolas"/>
              </a:rPr>
              <a:t>//function notation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double Employee::addTwo(Employee&amp; 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   double total;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   total = this-&gt;salary + emp.getSalary();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   return total;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B050"/>
                </a:solidFill>
                <a:latin typeface="Consolas"/>
                <a:ea typeface="Consolas"/>
                <a:cs typeface="Consolas"/>
                <a:sym typeface="Consolas"/>
              </a:rPr>
              <a:t>//operator overloading notation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double Employee::</a:t>
            </a:r>
            <a:r>
              <a:rPr b="0" i="0" lang="en-US" sz="2200" u="none" cap="none" strike="noStrike">
                <a:solidFill>
                  <a:srgbClr val="FF0000"/>
                </a:solidFill>
                <a:latin typeface="Consolas"/>
                <a:ea typeface="Consolas"/>
                <a:cs typeface="Consolas"/>
                <a:sym typeface="Consolas"/>
              </a:rPr>
              <a:t>operator+</a:t>
            </a:r>
            <a:r>
              <a:rPr b="0" i="0" lang="en-US" sz="2200" u="none" cap="none" strike="noStrike">
                <a:solidFill>
                  <a:schemeClr val="dk1"/>
                </a:solidFill>
                <a:latin typeface="Consolas"/>
                <a:ea typeface="Consolas"/>
                <a:cs typeface="Consolas"/>
                <a:sym typeface="Consolas"/>
              </a:rPr>
              <a:t>(Employee&amp; 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   double total;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   total = this-&gt;salary + emp.getSalary();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   return total;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483577" y="172904"/>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Using the Member Functions</a:t>
            </a:r>
            <a:endParaRPr/>
          </a:p>
        </p:txBody>
      </p:sp>
      <p:sp>
        <p:nvSpPr>
          <p:cNvPr id="232" name="Google Shape;232;p3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3" name="Google Shape;233;p30"/>
          <p:cNvSpPr txBox="1"/>
          <p:nvPr/>
        </p:nvSpPr>
        <p:spPr>
          <a:xfrm>
            <a:off x="483577" y="1620982"/>
            <a:ext cx="8294914" cy="4462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double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Employee </a:t>
            </a:r>
            <a:r>
              <a:rPr b="0" i="0" lang="en-US" sz="2400" u="none" cap="none" strike="noStrike">
                <a:solidFill>
                  <a:srgbClr val="0070C0"/>
                </a:solidFill>
                <a:latin typeface="Consolas"/>
                <a:ea typeface="Consolas"/>
                <a:cs typeface="Consolas"/>
                <a:sym typeface="Consolas"/>
              </a:rPr>
              <a:t>Clerk</a:t>
            </a:r>
            <a:r>
              <a:rPr b="0" i="0" lang="en-US" sz="2400" u="none" cap="none" strike="noStrike">
                <a:solidFill>
                  <a:schemeClr val="dk1"/>
                </a:solidFill>
                <a:latin typeface="Consolas"/>
                <a:ea typeface="Consolas"/>
                <a:cs typeface="Consolas"/>
                <a:sym typeface="Consolas"/>
              </a:rPr>
              <a:t> (111, 10000), </a:t>
            </a:r>
            <a:r>
              <a:rPr b="0" i="0" lang="en-US" sz="2400" u="none" cap="none" strike="noStrike">
                <a:solidFill>
                  <a:srgbClr val="0070C0"/>
                </a:solidFill>
                <a:latin typeface="Consolas"/>
                <a:ea typeface="Consolas"/>
                <a:cs typeface="Consolas"/>
                <a:sym typeface="Consolas"/>
              </a:rPr>
              <a:t>Driver</a:t>
            </a:r>
            <a:r>
              <a:rPr b="0" i="0" lang="en-US" sz="2400" u="none" cap="none" strike="noStrike">
                <a:solidFill>
                  <a:schemeClr val="dk1"/>
                </a:solidFill>
                <a:latin typeface="Consolas"/>
                <a:ea typeface="Consolas"/>
                <a:cs typeface="Consolas"/>
                <a:sym typeface="Consolas"/>
              </a:rPr>
              <a:t> (222, 6000);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B050"/>
                </a:solidFill>
                <a:latin typeface="Consolas"/>
                <a:ea typeface="Consolas"/>
                <a:cs typeface="Consolas"/>
                <a:sym typeface="Consolas"/>
              </a:rPr>
              <a:t>// these three statements do the same thing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sum = Clerk.addTwo(Driver);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sum = Clerk.operator+(Driver);</a:t>
            </a:r>
            <a:endParaRPr b="0" i="0" sz="2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sum = Clerk +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the syntax for the last one is the most natural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and is easy to remember because it is consistent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 with how the + operator works for everything else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Multiple Operators</a:t>
            </a:r>
            <a:endParaRPr/>
          </a:p>
        </p:txBody>
      </p:sp>
      <p:sp>
        <p:nvSpPr>
          <p:cNvPr id="239" name="Google Shape;239;p3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Often, you may need to reference an operator </a:t>
            </a:r>
            <a:r>
              <a:rPr lang="en-US">
                <a:solidFill>
                  <a:srgbClr val="0070C0"/>
                </a:solidFill>
              </a:rPr>
              <a:t>more than once</a:t>
            </a:r>
            <a:r>
              <a:rPr lang="en-US"/>
              <a:t> in an expression:</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    Example:</a:t>
            </a:r>
            <a:endParaRPr/>
          </a:p>
          <a:p>
            <a:pPr indent="0" lvl="1" marL="457200" rtl="0" algn="l">
              <a:lnSpc>
                <a:spcPct val="100000"/>
              </a:lnSpc>
              <a:spcBef>
                <a:spcPts val="480"/>
              </a:spcBef>
              <a:spcAft>
                <a:spcPts val="0"/>
              </a:spcAft>
              <a:buClr>
                <a:schemeClr val="dk1"/>
              </a:buClr>
              <a:buSzPts val="2400"/>
              <a:buNone/>
            </a:pPr>
            <a:r>
              <a:rPr lang="en-US"/>
              <a:t>		total = a + b + c;</a:t>
            </a:r>
            <a:endParaRPr/>
          </a:p>
          <a:p>
            <a:pPr indent="-133350" lvl="1" marL="74295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But this can </a:t>
            </a:r>
            <a:r>
              <a:rPr lang="en-US">
                <a:solidFill>
                  <a:srgbClr val="0070C0"/>
                </a:solidFill>
              </a:rPr>
              <a:t>cause problems </a:t>
            </a:r>
            <a:r>
              <a:rPr lang="en-US"/>
              <a:t>when </a:t>
            </a:r>
            <a:r>
              <a:rPr lang="en-US">
                <a:solidFill>
                  <a:srgbClr val="0070C0"/>
                </a:solidFill>
              </a:rPr>
              <a:t>operator overloading </a:t>
            </a:r>
            <a:r>
              <a:rPr lang="en-US"/>
              <a:t>is involved</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See next example…</a:t>
            </a:r>
            <a:endParaRPr/>
          </a:p>
        </p:txBody>
      </p:sp>
      <p:sp>
        <p:nvSpPr>
          <p:cNvPr id="240" name="Google Shape;240;p3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Client Code for Class Employee</a:t>
            </a:r>
            <a:endParaRPr/>
          </a:p>
        </p:txBody>
      </p:sp>
      <p:sp>
        <p:nvSpPr>
          <p:cNvPr id="246" name="Google Shape;246;p3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7" name="Google Shape;247;p32"/>
          <p:cNvSpPr txBox="1"/>
          <p:nvPr/>
        </p:nvSpPr>
        <p:spPr>
          <a:xfrm>
            <a:off x="408154" y="1724891"/>
            <a:ext cx="830424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Clerk(115, 20000.00);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Driver(256, 15500.55);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Secretary(567, 34200.00);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double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a:t>
            </a:r>
            <a:r>
              <a:rPr b="0" i="0" lang="en-US" sz="2400" u="none" cap="none" strike="noStrike">
                <a:solidFill>
                  <a:srgbClr val="0070C0"/>
                </a:solidFill>
                <a:latin typeface="Consolas"/>
                <a:ea typeface="Consolas"/>
                <a:cs typeface="Consolas"/>
                <a:sym typeface="Consolas"/>
              </a:rPr>
              <a:t>sum = Clerk + Driver + Secretary;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cout &lt;&lt; “Sum is “ &lt;&lt;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The Problem</a:t>
            </a:r>
            <a:endParaRPr/>
          </a:p>
        </p:txBody>
      </p:sp>
      <p:sp>
        <p:nvSpPr>
          <p:cNvPr id="254" name="Google Shape;254;p3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Operator </a:t>
            </a:r>
            <a:r>
              <a:rPr b="1" lang="en-US">
                <a:solidFill>
                  <a:srgbClr val="FF0000"/>
                </a:solidFill>
              </a:rPr>
              <a:t>+</a:t>
            </a:r>
            <a:r>
              <a:rPr lang="en-US"/>
              <a:t> is </a:t>
            </a:r>
            <a:r>
              <a:rPr lang="en-US">
                <a:solidFill>
                  <a:srgbClr val="0070C0"/>
                </a:solidFill>
              </a:rPr>
              <a:t>left to right associative</a:t>
            </a:r>
            <a:r>
              <a:rPr lang="en-US"/>
              <a:t>, so Clerk and Driver are added.  </a:t>
            </a:r>
            <a:r>
              <a:rPr b="1" i="1" lang="en-US">
                <a:solidFill>
                  <a:srgbClr val="0070C0"/>
                </a:solidFill>
              </a:rPr>
              <a:t>The result is a double.</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double + Secretary; </a:t>
            </a:r>
            <a:r>
              <a:rPr lang="en-US">
                <a:solidFill>
                  <a:srgbClr val="FF0000"/>
                </a:solidFill>
              </a:rPr>
              <a:t>//ERROR</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The </a:t>
            </a:r>
            <a:r>
              <a:rPr lang="en-US">
                <a:solidFill>
                  <a:srgbClr val="FF0000"/>
                </a:solidFill>
              </a:rPr>
              <a:t>overloaded operator+ </a:t>
            </a:r>
            <a:r>
              <a:rPr lang="en-US"/>
              <a:t>function is a </a:t>
            </a:r>
            <a:r>
              <a:rPr lang="en-US">
                <a:solidFill>
                  <a:srgbClr val="0070C0"/>
                </a:solidFill>
              </a:rPr>
              <a:t>member of the employee class</a:t>
            </a:r>
            <a:r>
              <a:rPr lang="en-US"/>
              <a:t>. </a:t>
            </a:r>
            <a:endParaRPr/>
          </a:p>
          <a:p>
            <a:pPr indent="-190500" lvl="0" marL="342900" rtl="0" algn="l">
              <a:lnSpc>
                <a:spcPct val="100000"/>
              </a:lnSpc>
              <a:spcBef>
                <a:spcPts val="480"/>
              </a:spcBef>
              <a:spcAft>
                <a:spcPts val="0"/>
              </a:spcAft>
              <a:buClr>
                <a:schemeClr val="dk1"/>
              </a:buClr>
              <a:buSzPts val="2400"/>
              <a:buNone/>
            </a:pPr>
            <a:r>
              <a:t/>
            </a:r>
            <a:endParaRPr u="sng"/>
          </a:p>
          <a:p>
            <a:pPr indent="-342900" lvl="0" marL="342900" rtl="0" algn="l">
              <a:lnSpc>
                <a:spcPct val="100000"/>
              </a:lnSpc>
              <a:spcBef>
                <a:spcPts val="480"/>
              </a:spcBef>
              <a:spcAft>
                <a:spcPts val="0"/>
              </a:spcAft>
              <a:buClr>
                <a:schemeClr val="dk1"/>
              </a:buClr>
              <a:buSzPts val="2400"/>
              <a:buChar char="•"/>
            </a:pPr>
            <a:r>
              <a:rPr lang="en-US" u="sng"/>
              <a:t>Left operand </a:t>
            </a:r>
            <a:r>
              <a:rPr b="1" lang="en-US" u="sng"/>
              <a:t>MUST </a:t>
            </a:r>
            <a:r>
              <a:rPr lang="en-US" u="sng"/>
              <a:t>be an object of Employee class.</a:t>
            </a:r>
            <a:endParaRPr/>
          </a:p>
          <a:p>
            <a:pPr indent="-190500" lvl="0" marL="342900" rtl="0" algn="l">
              <a:lnSpc>
                <a:spcPct val="100000"/>
              </a:lnSpc>
              <a:spcBef>
                <a:spcPts val="480"/>
              </a:spcBef>
              <a:spcAft>
                <a:spcPts val="0"/>
              </a:spcAft>
              <a:buClr>
                <a:schemeClr val="dk1"/>
              </a:buClr>
              <a:buSzPts val="2400"/>
              <a:buNone/>
            </a:pPr>
            <a:r>
              <a:t/>
            </a:r>
            <a:endParaRPr>
              <a:solidFill>
                <a:srgbClr val="FF0000"/>
              </a:solidFill>
            </a:endParaRPr>
          </a:p>
        </p:txBody>
      </p:sp>
      <p:sp>
        <p:nvSpPr>
          <p:cNvPr id="255" name="Google Shape;255;p3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483577" y="282740"/>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The Problem Gets Worse</a:t>
            </a:r>
            <a:endParaRPr/>
          </a:p>
        </p:txBody>
      </p:sp>
      <p:sp>
        <p:nvSpPr>
          <p:cNvPr id="262" name="Google Shape;262;p34"/>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A </a:t>
            </a:r>
            <a:r>
              <a:rPr lang="en-US">
                <a:solidFill>
                  <a:srgbClr val="0070C0"/>
                </a:solidFill>
              </a:rPr>
              <a:t>member function </a:t>
            </a:r>
            <a:r>
              <a:rPr lang="en-US">
                <a:solidFill>
                  <a:srgbClr val="FF0000"/>
                </a:solidFill>
              </a:rPr>
              <a:t>CANNOT</a:t>
            </a:r>
            <a:r>
              <a:rPr lang="en-US"/>
              <a:t> overload an operator like this: </a:t>
            </a:r>
            <a:endParaRPr/>
          </a:p>
          <a:p>
            <a:pPr indent="-190500" lvl="0" marL="342900" rtl="0" algn="l">
              <a:lnSpc>
                <a:spcPct val="100000"/>
              </a:lnSpc>
              <a:spcBef>
                <a:spcPts val="480"/>
              </a:spcBef>
              <a:spcAft>
                <a:spcPts val="0"/>
              </a:spcAft>
              <a:buClr>
                <a:schemeClr val="dk1"/>
              </a:buClr>
              <a:buSzPts val="2400"/>
              <a:buNone/>
            </a:pPr>
            <a:r>
              <a:t/>
            </a:r>
            <a:endParaRPr/>
          </a:p>
          <a:p>
            <a:pPr indent="0" lvl="1" marL="457200" rtl="0" algn="l">
              <a:lnSpc>
                <a:spcPct val="100000"/>
              </a:lnSpc>
              <a:spcBef>
                <a:spcPts val="480"/>
              </a:spcBef>
              <a:spcAft>
                <a:spcPts val="0"/>
              </a:spcAft>
              <a:buClr>
                <a:schemeClr val="dk1"/>
              </a:buClr>
              <a:buSzPts val="2400"/>
              <a:buNone/>
            </a:pPr>
            <a:r>
              <a:rPr lang="en-US"/>
              <a:t>Primitive data type   +   User-defined data type </a:t>
            </a:r>
            <a:r>
              <a:rPr lang="en-US">
                <a:solidFill>
                  <a:srgbClr val="FF0000"/>
                </a:solidFill>
              </a:rPr>
              <a:t>//ERROR</a:t>
            </a:r>
            <a:endParaRPr/>
          </a:p>
          <a:p>
            <a:pPr indent="0" lvl="1" marL="457200" rtl="0" algn="l">
              <a:lnSpc>
                <a:spcPct val="100000"/>
              </a:lnSpc>
              <a:spcBef>
                <a:spcPts val="480"/>
              </a:spcBef>
              <a:spcAft>
                <a:spcPts val="0"/>
              </a:spcAft>
              <a:buClr>
                <a:schemeClr val="dk1"/>
              </a:buClr>
              <a:buSzPts val="2400"/>
              <a:buNone/>
            </a:pPr>
            <a:r>
              <a:rPr lang="en-US"/>
              <a:t>                       double  +   Employee				</a:t>
            </a:r>
            <a:endParaRPr/>
          </a:p>
          <a:p>
            <a:pPr indent="0" lvl="1" marL="457200" rtl="0" algn="l">
              <a:lnSpc>
                <a:spcPct val="100000"/>
              </a:lnSpc>
              <a:spcBef>
                <a:spcPts val="480"/>
              </a:spcBef>
              <a:spcAft>
                <a:spcPts val="0"/>
              </a:spcAft>
              <a:buClr>
                <a:schemeClr val="dk1"/>
              </a:buClr>
              <a:buSzPts val="2400"/>
              <a:buNone/>
            </a:pPr>
            <a:r>
              <a:rPr lang="en-US"/>
              <a:t>      </a:t>
            </a:r>
            <a:r>
              <a:rPr lang="en-US">
                <a:latin typeface="Consolas"/>
                <a:ea typeface="Consolas"/>
                <a:cs typeface="Consolas"/>
                <a:sym typeface="Consolas"/>
              </a:rPr>
              <a:t>sum  =  num  + Secretary;    </a:t>
            </a:r>
            <a:r>
              <a:rPr lang="en-US">
                <a:solidFill>
                  <a:srgbClr val="00B050"/>
                </a:solidFill>
              </a:rPr>
              <a:t>// why not?</a:t>
            </a:r>
            <a:endParaRPr/>
          </a:p>
          <a:p>
            <a:pPr indent="-190500" lvl="0" marL="342900" rtl="0" algn="l">
              <a:lnSpc>
                <a:spcPct val="100000"/>
              </a:lnSpc>
              <a:spcBef>
                <a:spcPts val="480"/>
              </a:spcBef>
              <a:spcAft>
                <a:spcPts val="0"/>
              </a:spcAft>
              <a:buClr>
                <a:schemeClr val="dk1"/>
              </a:buClr>
              <a:buSzPts val="2400"/>
              <a:buNone/>
            </a:pPr>
            <a:r>
              <a:t/>
            </a:r>
            <a:endParaRPr>
              <a:solidFill>
                <a:srgbClr val="00B050"/>
              </a:solidFill>
            </a:endParaRPr>
          </a:p>
          <a:p>
            <a:pPr indent="-342900" lvl="0" marL="342900" rtl="0" algn="l">
              <a:lnSpc>
                <a:spcPct val="100000"/>
              </a:lnSpc>
              <a:spcBef>
                <a:spcPts val="480"/>
              </a:spcBef>
              <a:spcAft>
                <a:spcPts val="0"/>
              </a:spcAft>
              <a:buClr>
                <a:schemeClr val="dk1"/>
              </a:buClr>
              <a:buSzPts val="2400"/>
              <a:buChar char="•"/>
            </a:pPr>
            <a:r>
              <a:rPr lang="en-US"/>
              <a:t>Whenever an </a:t>
            </a:r>
            <a:r>
              <a:rPr lang="en-US">
                <a:solidFill>
                  <a:srgbClr val="0070C0"/>
                </a:solidFill>
              </a:rPr>
              <a:t>operator is overloaded as a member function</a:t>
            </a:r>
            <a:r>
              <a:rPr lang="en-US"/>
              <a:t>. The </a:t>
            </a:r>
            <a:r>
              <a:rPr lang="en-US">
                <a:solidFill>
                  <a:srgbClr val="0070C0"/>
                </a:solidFill>
              </a:rPr>
              <a:t>left operand </a:t>
            </a:r>
            <a:r>
              <a:rPr lang="en-US"/>
              <a:t>must be of that </a:t>
            </a:r>
            <a:r>
              <a:rPr lang="en-US">
                <a:solidFill>
                  <a:srgbClr val="FF0000"/>
                </a:solidFill>
              </a:rPr>
              <a:t>SAME class</a:t>
            </a:r>
            <a:r>
              <a:rPr lang="en-US"/>
              <a: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Here the left operand is a </a:t>
            </a:r>
            <a:r>
              <a:rPr b="1" lang="en-US"/>
              <a:t>double</a:t>
            </a:r>
            <a:r>
              <a:rPr lang="en-US"/>
              <a:t>, we </a:t>
            </a:r>
            <a:r>
              <a:rPr lang="en-US">
                <a:solidFill>
                  <a:srgbClr val="0070C0"/>
                </a:solidFill>
              </a:rPr>
              <a:t>cannot create an overloaded function in the double class</a:t>
            </a:r>
            <a:endParaRPr/>
          </a:p>
          <a:p>
            <a:pPr indent="0" lvl="1" marL="457200" rtl="0" algn="l">
              <a:lnSpc>
                <a:spcPct val="100000"/>
              </a:lnSpc>
              <a:spcBef>
                <a:spcPts val="480"/>
              </a:spcBef>
              <a:spcAft>
                <a:spcPts val="0"/>
              </a:spcAft>
              <a:buClr>
                <a:schemeClr val="dk1"/>
              </a:buClr>
              <a:buSzPts val="2400"/>
              <a:buNone/>
            </a:pPr>
            <a:r>
              <a:t/>
            </a:r>
            <a:endParaRPr>
              <a:solidFill>
                <a:srgbClr val="00B050"/>
              </a:solidFill>
            </a:endParaRPr>
          </a:p>
          <a:p>
            <a:pPr indent="-133350" lvl="1" marL="742950" rtl="0" algn="l">
              <a:lnSpc>
                <a:spcPct val="100000"/>
              </a:lnSpc>
              <a:spcBef>
                <a:spcPts val="480"/>
              </a:spcBef>
              <a:spcAft>
                <a:spcPts val="0"/>
              </a:spcAft>
              <a:buClr>
                <a:schemeClr val="dk1"/>
              </a:buClr>
              <a:buSzPts val="2400"/>
              <a:buNone/>
            </a:pPr>
            <a:r>
              <a:t/>
            </a:r>
            <a:endParaRPr>
              <a:solidFill>
                <a:srgbClr val="00B050"/>
              </a:solidFill>
            </a:endParaRPr>
          </a:p>
        </p:txBody>
      </p:sp>
      <p:sp>
        <p:nvSpPr>
          <p:cNvPr id="263" name="Google Shape;263;p3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4" name="Google Shape;264;p34"/>
          <p:cNvSpPr/>
          <p:nvPr/>
        </p:nvSpPr>
        <p:spPr>
          <a:xfrm>
            <a:off x="4691895" y="-352808"/>
            <a:ext cx="4530436" cy="3006436"/>
          </a:xfrm>
          <a:prstGeom prst="cloudCallout">
            <a:avLst>
              <a:gd fmla="val -20833" name="adj1"/>
              <a:gd fmla="val 62500" name="adj2"/>
            </a:avLst>
          </a:prstGeom>
          <a:solidFill>
            <a:srgbClr val="BFBFBF"/>
          </a:soli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There are </a:t>
            </a:r>
            <a:r>
              <a:rPr b="1" i="0" lang="en-US" sz="2400" u="none" cap="none" strike="noStrike">
                <a:solidFill>
                  <a:srgbClr val="FF0000"/>
                </a:solidFill>
                <a:latin typeface="Calibri"/>
                <a:ea typeface="Calibri"/>
                <a:cs typeface="Calibri"/>
                <a:sym typeface="Calibri"/>
              </a:rPr>
              <a:t>two ways </a:t>
            </a:r>
            <a:r>
              <a:rPr b="0" i="0" lang="en-US" sz="2400" u="none" cap="none" strike="noStrike">
                <a:solidFill>
                  <a:schemeClr val="dk1"/>
                </a:solidFill>
                <a:latin typeface="Calibri"/>
                <a:ea typeface="Calibri"/>
                <a:cs typeface="Calibri"/>
                <a:sym typeface="Calibri"/>
              </a:rPr>
              <a:t>to make this work for </a:t>
            </a:r>
            <a:endParaRPr b="1" i="0" sz="2400" u="none" cap="none" strike="noStrike">
              <a:solidFill>
                <a:srgbClr val="FF0000"/>
              </a:solidFill>
              <a:latin typeface="Calibri"/>
              <a:ea typeface="Calibri"/>
              <a:cs typeface="Calibri"/>
              <a:sym typeface="Calibri"/>
            </a:endParaRPr>
          </a:p>
          <a:p>
            <a:pPr indent="-457200" lvl="0" marL="457200" marR="0" rtl="0" algn="ctr">
              <a:lnSpc>
                <a:spcPct val="100000"/>
              </a:lnSpc>
              <a:spcBef>
                <a:spcPts val="0"/>
              </a:spcBef>
              <a:spcAft>
                <a:spcPts val="0"/>
              </a:spcAft>
              <a:buClr>
                <a:srgbClr val="FF0000"/>
              </a:buClr>
              <a:buSzPts val="2400"/>
              <a:buFont typeface="Calibri"/>
              <a:buAutoNum type="arabicPeriod"/>
            </a:pPr>
            <a:r>
              <a:rPr b="1" i="0" lang="en-US" sz="2400" u="none" cap="none" strike="noStrike">
                <a:solidFill>
                  <a:srgbClr val="FF0000"/>
                </a:solidFill>
                <a:latin typeface="Calibri"/>
                <a:ea typeface="Calibri"/>
                <a:cs typeface="Calibri"/>
                <a:sym typeface="Calibri"/>
              </a:rPr>
              <a:t>non-member function</a:t>
            </a:r>
            <a:endParaRPr b="1" i="0" sz="2400" u="none" cap="none" strike="noStrike">
              <a:solidFill>
                <a:schemeClr val="dk1"/>
              </a:solidFill>
              <a:latin typeface="Calibri"/>
              <a:ea typeface="Calibri"/>
              <a:cs typeface="Calibri"/>
              <a:sym typeface="Calibri"/>
            </a:endParaRPr>
          </a:p>
          <a:p>
            <a:pPr indent="-457200" lvl="0" marL="457200" marR="0" rtl="0" algn="ctr">
              <a:lnSpc>
                <a:spcPct val="100000"/>
              </a:lnSpc>
              <a:spcBef>
                <a:spcPts val="0"/>
              </a:spcBef>
              <a:spcAft>
                <a:spcPts val="0"/>
              </a:spcAft>
              <a:buClr>
                <a:srgbClr val="FF0000"/>
              </a:buClr>
              <a:buSzPts val="2400"/>
              <a:buFont typeface="Calibri"/>
              <a:buAutoNum type="arabicPeriod"/>
            </a:pPr>
            <a:r>
              <a:rPr b="1" i="0" lang="en-US" sz="2400" u="none" cap="none" strike="noStrike">
                <a:solidFill>
                  <a:srgbClr val="FF0000"/>
                </a:solidFill>
                <a:latin typeface="Calibri"/>
                <a:ea typeface="Calibri"/>
                <a:cs typeface="Calibri"/>
                <a:sym typeface="Calibri"/>
              </a:rPr>
              <a:t>Friend function</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To be discussed later…</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a:t>
            </a:r>
            <a:endParaRPr/>
          </a:p>
        </p:txBody>
      </p:sp>
      <p:sp>
        <p:nvSpPr>
          <p:cNvPr id="56" name="Google Shape;56;p8"/>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The method of defining </a:t>
            </a:r>
            <a:r>
              <a:rPr lang="en-US">
                <a:solidFill>
                  <a:srgbClr val="0070C0"/>
                </a:solidFill>
              </a:rPr>
              <a:t>additional meanings for operators </a:t>
            </a:r>
            <a:r>
              <a:rPr lang="en-US"/>
              <a:t>is known as operator overloading</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Enables an operator to perform </a:t>
            </a:r>
            <a:r>
              <a:rPr lang="en-US">
                <a:solidFill>
                  <a:srgbClr val="0070C0"/>
                </a:solidFill>
              </a:rPr>
              <a:t>different operations depending upon the type of operands</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The basic operators i.e.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normally works with all primitive types i.e. integers, double, float, int, long.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57" name="Google Shape;57;p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Solution 1 </a:t>
            </a:r>
            <a:endParaRPr/>
          </a:p>
        </p:txBody>
      </p:sp>
      <p:sp>
        <p:nvSpPr>
          <p:cNvPr id="270" name="Google Shape;270;p35"/>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0070C0"/>
              </a:buClr>
              <a:buSzPts val="2400"/>
              <a:buNone/>
            </a:pPr>
            <a:r>
              <a:rPr lang="en-US">
                <a:solidFill>
                  <a:srgbClr val="0070C0"/>
                </a:solidFill>
                <a:latin typeface="Consolas"/>
                <a:ea typeface="Consolas"/>
                <a:cs typeface="Consolas"/>
                <a:sym typeface="Consolas"/>
              </a:rPr>
              <a:t>sum = Clerk + Driver + Secretary;</a:t>
            </a:r>
            <a:endParaRPr/>
          </a:p>
          <a:p>
            <a:pPr indent="-190500" lvl="0" marL="342900" rtl="0" algn="l">
              <a:lnSpc>
                <a:spcPct val="100000"/>
              </a:lnSpc>
              <a:spcBef>
                <a:spcPts val="480"/>
              </a:spcBef>
              <a:spcAft>
                <a:spcPts val="0"/>
              </a:spcAft>
              <a:buClr>
                <a:schemeClr val="dk1"/>
              </a:buClr>
              <a:buSzPts val="2400"/>
              <a:buNone/>
            </a:pPr>
            <a:r>
              <a:t/>
            </a:r>
            <a:endParaRPr>
              <a:latin typeface="Consolas"/>
              <a:ea typeface="Consolas"/>
              <a:cs typeface="Consolas"/>
              <a:sym typeface="Consolas"/>
            </a:endParaRPr>
          </a:p>
          <a:p>
            <a:pPr indent="0" lvl="0" marL="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Make sure that your </a:t>
            </a:r>
            <a:r>
              <a:rPr b="1" lang="en-US">
                <a:solidFill>
                  <a:srgbClr val="FF0000"/>
                </a:solidFill>
              </a:rPr>
              <a:t>operator+</a:t>
            </a:r>
            <a:r>
              <a:rPr lang="en-US"/>
              <a:t> function never </a:t>
            </a:r>
            <a:r>
              <a:rPr lang="en-US">
                <a:solidFill>
                  <a:srgbClr val="0070C0"/>
                </a:solidFill>
              </a:rPr>
              <a:t>returns a double</a:t>
            </a:r>
            <a:r>
              <a:rPr lang="en-US"/>
              <a:t> (or any other primitive type).</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An operator to add Employees should return an </a:t>
            </a:r>
            <a:r>
              <a:rPr lang="en-US">
                <a:solidFill>
                  <a:srgbClr val="0070C0"/>
                </a:solidFill>
              </a:rPr>
              <a:t>Employee object.</a:t>
            </a:r>
            <a:endParaRPr/>
          </a:p>
        </p:txBody>
      </p:sp>
      <p:sp>
        <p:nvSpPr>
          <p:cNvPr id="271" name="Google Shape;271;p3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2" name="Google Shape;272;p35"/>
          <p:cNvSpPr/>
          <p:nvPr/>
        </p:nvSpPr>
        <p:spPr>
          <a:xfrm>
            <a:off x="4613564" y="86783"/>
            <a:ext cx="4530436" cy="3006436"/>
          </a:xfrm>
          <a:prstGeom prst="cloudCallout">
            <a:avLst>
              <a:gd fmla="val -20833" name="adj1"/>
              <a:gd fmla="val 62500" name="adj2"/>
            </a:avLst>
          </a:prstGeom>
          <a:solidFill>
            <a:srgbClr val="BFBFBF"/>
          </a:soli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Good practice that all your arithmetic binary operators </a:t>
            </a:r>
            <a:r>
              <a:rPr b="1" i="0" lang="en-US" sz="2400" u="none" cap="none" strike="noStrike">
                <a:solidFill>
                  <a:schemeClr val="dk1"/>
                </a:solidFill>
                <a:latin typeface="Calibri"/>
                <a:ea typeface="Calibri"/>
                <a:cs typeface="Calibri"/>
                <a:sym typeface="Calibri"/>
              </a:rPr>
              <a:t>(</a:t>
            </a:r>
            <a:r>
              <a:rPr b="1" i="0" lang="en-US" sz="2400" u="none" cap="none" strike="noStrike">
                <a:solidFill>
                  <a:srgbClr val="FF0000"/>
                </a:solidFill>
                <a:latin typeface="Calibri"/>
                <a:ea typeface="Calibri"/>
                <a:cs typeface="Calibri"/>
                <a:sym typeface="Calibri"/>
              </a:rPr>
              <a:t>+ - * / %</a:t>
            </a:r>
            <a:r>
              <a:rPr b="1" i="0" lang="en-US" sz="2400" u="none" cap="none" strike="noStrike">
                <a:solidFill>
                  <a:schemeClr val="dk1"/>
                </a:solidFill>
                <a:latin typeface="Calibri"/>
                <a:ea typeface="Calibri"/>
                <a:cs typeface="Calibri"/>
                <a:sym typeface="Calibri"/>
              </a:rPr>
              <a:t>)</a:t>
            </a:r>
            <a:r>
              <a:rPr b="1" i="0" lang="en-US" sz="2400" u="none" cap="none" strike="noStrike">
                <a:solidFill>
                  <a:srgbClr val="FF00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when overloaded </a:t>
            </a:r>
            <a:r>
              <a:rPr b="1" i="0" lang="en-US" sz="2400" u="none" cap="none" strike="noStrike">
                <a:solidFill>
                  <a:srgbClr val="FF0000"/>
                </a:solidFill>
                <a:latin typeface="Calibri"/>
                <a:ea typeface="Calibri"/>
                <a:cs typeface="Calibri"/>
                <a:sym typeface="Calibri"/>
              </a:rPr>
              <a:t>should return an object</a:t>
            </a:r>
            <a:endParaRPr b="1"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Solution 1 </a:t>
            </a:r>
            <a:endParaRPr/>
          </a:p>
        </p:txBody>
      </p:sp>
      <p:sp>
        <p:nvSpPr>
          <p:cNvPr id="278" name="Google Shape;278;p36"/>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latin typeface="Consolas"/>
                <a:ea typeface="Consolas"/>
                <a:cs typeface="Consolas"/>
                <a:sym typeface="Consolas"/>
              </a:rPr>
              <a:t>Employee class and objects</a:t>
            </a:r>
            <a:endParaRPr/>
          </a:p>
          <a:p>
            <a:pPr indent="0" lvl="0" marL="0" rtl="0" algn="l">
              <a:lnSpc>
                <a:spcPct val="100000"/>
              </a:lnSpc>
              <a:spcBef>
                <a:spcPts val="480"/>
              </a:spcBef>
              <a:spcAft>
                <a:spcPts val="0"/>
              </a:spcAft>
              <a:buClr>
                <a:schemeClr val="dk1"/>
              </a:buClr>
              <a:buSzPts val="2400"/>
              <a:buNone/>
            </a:pPr>
            <a:r>
              <a:t/>
            </a:r>
            <a:endParaRPr>
              <a:latin typeface="Consolas"/>
              <a:ea typeface="Consolas"/>
              <a:cs typeface="Consolas"/>
              <a:sym typeface="Consolas"/>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class Employee</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private:</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int idNum;</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double salary;</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public:</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Employee(int  id, double salary);</a:t>
            </a:r>
            <a:endParaRPr/>
          </a:p>
          <a:p>
            <a:pPr indent="0" lvl="1" marL="457200" rtl="0" algn="l">
              <a:lnSpc>
                <a:spcPct val="100000"/>
              </a:lnSpc>
              <a:spcBef>
                <a:spcPts val="480"/>
              </a:spcBef>
              <a:spcAft>
                <a:spcPts val="0"/>
              </a:spcAft>
              <a:buClr>
                <a:srgbClr val="0070C0"/>
              </a:buClr>
              <a:buSzPts val="2400"/>
              <a:buNone/>
            </a:pPr>
            <a:r>
              <a:rPr lang="en-US">
                <a:solidFill>
                  <a:srgbClr val="0070C0"/>
                </a:solidFill>
                <a:latin typeface="Consolas"/>
                <a:ea typeface="Consolas"/>
                <a:cs typeface="Consolas"/>
                <a:sym typeface="Consolas"/>
              </a:rPr>
              <a:t>	Employee </a:t>
            </a:r>
            <a:r>
              <a:rPr lang="en-US">
                <a:solidFill>
                  <a:srgbClr val="FF0000"/>
                </a:solidFill>
                <a:latin typeface="Consolas"/>
                <a:ea typeface="Consolas"/>
                <a:cs typeface="Consolas"/>
                <a:sym typeface="Consolas"/>
              </a:rPr>
              <a:t>operator+ </a:t>
            </a:r>
            <a:r>
              <a:rPr lang="en-US">
                <a:latin typeface="Consolas"/>
                <a:ea typeface="Consolas"/>
                <a:cs typeface="Consolas"/>
                <a:sym typeface="Consolas"/>
              </a:rPr>
              <a:t>(</a:t>
            </a:r>
            <a:r>
              <a:rPr lang="en-US">
                <a:solidFill>
                  <a:srgbClr val="0070C0"/>
                </a:solidFill>
                <a:latin typeface="Consolas"/>
                <a:ea typeface="Consolas"/>
                <a:cs typeface="Consolas"/>
                <a:sym typeface="Consolas"/>
              </a:rPr>
              <a:t>Employee&amp; emp</a:t>
            </a:r>
            <a:r>
              <a:rPr lang="en-US">
                <a:latin typeface="Consolas"/>
                <a:ea typeface="Consolas"/>
                <a:cs typeface="Consolas"/>
                <a:sym typeface="Consolas"/>
              </a:rPr>
              <a:t>);</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double getSalary() { return salary; }</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279" name="Google Shape;279;p3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Solution Example</a:t>
            </a:r>
            <a:endParaRPr/>
          </a:p>
        </p:txBody>
      </p:sp>
      <p:sp>
        <p:nvSpPr>
          <p:cNvPr id="285" name="Google Shape;285;p3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p37"/>
          <p:cNvSpPr txBox="1"/>
          <p:nvPr/>
        </p:nvSpPr>
        <p:spPr>
          <a:xfrm>
            <a:off x="457200" y="1343373"/>
            <a:ext cx="82296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Consolas"/>
                <a:ea typeface="Consolas"/>
                <a:cs typeface="Consolas"/>
                <a:sym typeface="Consolas"/>
              </a:rPr>
              <a:t>Employee</a:t>
            </a:r>
            <a:r>
              <a:rPr b="0" i="0" lang="en-US" sz="2400" u="none" cap="none" strike="noStrike">
                <a:solidFill>
                  <a:schemeClr val="dk1"/>
                </a:solidFill>
                <a:latin typeface="Consolas"/>
                <a:ea typeface="Consolas"/>
                <a:cs typeface="Consolas"/>
                <a:sym typeface="Consolas"/>
              </a:rPr>
              <a:t> Employee::</a:t>
            </a:r>
            <a:r>
              <a:rPr b="0" i="0" lang="en-US" sz="2400" u="none" cap="none" strike="noStrike">
                <a:solidFill>
                  <a:srgbClr val="FF0000"/>
                </a:solidFill>
                <a:latin typeface="Consolas"/>
                <a:ea typeface="Consolas"/>
                <a:cs typeface="Consolas"/>
                <a:sym typeface="Consolas"/>
              </a:rPr>
              <a:t>operator+</a:t>
            </a:r>
            <a:r>
              <a:rPr b="0" i="0" lang="en-US" sz="2400" u="none" cap="none" strike="noStrike">
                <a:solidFill>
                  <a:schemeClr val="dk1"/>
                </a:solidFill>
                <a:latin typeface="Consolas"/>
                <a:ea typeface="Consolas"/>
                <a:cs typeface="Consolas"/>
                <a:sym typeface="Consolas"/>
              </a:rPr>
              <a:t>(Employee&amp; 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double sal = salary + emp.salary;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total(0, sal);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return total; </a:t>
            </a:r>
            <a:r>
              <a:rPr b="0" i="0" lang="en-US" sz="2400" u="none" cap="none" strike="noStrike">
                <a:solidFill>
                  <a:srgbClr val="00B050"/>
                </a:solidFill>
                <a:latin typeface="Consolas"/>
                <a:ea typeface="Consolas"/>
                <a:cs typeface="Consolas"/>
                <a:sym typeface="Consolas"/>
              </a:rPr>
              <a:t>//returns an 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7" name="Google Shape;287;p37"/>
          <p:cNvSpPr txBox="1"/>
          <p:nvPr/>
        </p:nvSpPr>
        <p:spPr>
          <a:xfrm>
            <a:off x="483577" y="3651697"/>
            <a:ext cx="8304246"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Clerk(115, 20000.00);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Driver(256, 15500.55);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Employee Secretary(567, 34200.00);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a:t>
            </a:r>
            <a:r>
              <a:rPr b="1" i="0" lang="en-US" sz="2400" u="none" cap="none" strike="noStrike">
                <a:solidFill>
                  <a:schemeClr val="dk1"/>
                </a:solidFill>
                <a:latin typeface="Consolas"/>
                <a:ea typeface="Consolas"/>
                <a:cs typeface="Consolas"/>
                <a:sym typeface="Consolas"/>
              </a:rPr>
              <a:t>Employee sum(0,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  </a:t>
            </a:r>
            <a:r>
              <a:rPr b="0" i="0" lang="en-US" sz="2400" u="none" cap="none" strike="noStrike">
                <a:solidFill>
                  <a:srgbClr val="002060"/>
                </a:solidFill>
                <a:latin typeface="Consolas"/>
                <a:ea typeface="Consolas"/>
                <a:cs typeface="Consolas"/>
                <a:sym typeface="Consolas"/>
              </a:rPr>
              <a:t> </a:t>
            </a:r>
            <a:r>
              <a:rPr b="1" i="0" lang="en-US" sz="2400" u="none" cap="none" strike="noStrike">
                <a:solidFill>
                  <a:srgbClr val="0070C0"/>
                </a:solidFill>
                <a:latin typeface="Consolas"/>
                <a:ea typeface="Consolas"/>
                <a:cs typeface="Consolas"/>
                <a:sym typeface="Consolas"/>
              </a:rPr>
              <a:t>sum = Clerk + Driver + Secretary;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Solution 2 </a:t>
            </a:r>
            <a:endParaRPr/>
          </a:p>
        </p:txBody>
      </p:sp>
      <p:sp>
        <p:nvSpPr>
          <p:cNvPr id="293" name="Google Shape;293;p38"/>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0070C0"/>
              </a:buClr>
              <a:buSzPts val="2400"/>
              <a:buNone/>
            </a:pPr>
            <a:r>
              <a:rPr lang="en-US">
                <a:solidFill>
                  <a:srgbClr val="0070C0"/>
                </a:solidFill>
                <a:latin typeface="Consolas"/>
                <a:ea typeface="Consolas"/>
                <a:cs typeface="Consolas"/>
                <a:sym typeface="Consolas"/>
              </a:rPr>
              <a:t>sum = Clerk + Driver + Secretary;</a:t>
            </a:r>
            <a:endParaRPr/>
          </a:p>
          <a:p>
            <a:pPr indent="-190500" lvl="0" marL="342900" rtl="0" algn="l">
              <a:lnSpc>
                <a:spcPct val="100000"/>
              </a:lnSpc>
              <a:spcBef>
                <a:spcPts val="480"/>
              </a:spcBef>
              <a:spcAft>
                <a:spcPts val="0"/>
              </a:spcAft>
              <a:buClr>
                <a:schemeClr val="dk1"/>
              </a:buClr>
              <a:buSzPts val="2400"/>
              <a:buNone/>
            </a:pPr>
            <a:r>
              <a:t/>
            </a:r>
            <a:endParaRPr>
              <a:latin typeface="Consolas"/>
              <a:ea typeface="Consolas"/>
              <a:cs typeface="Consolas"/>
              <a:sym typeface="Consolas"/>
            </a:endParaRPr>
          </a:p>
          <a:p>
            <a:pPr indent="0" lvl="0" marL="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Make a </a:t>
            </a:r>
            <a:r>
              <a:rPr b="1" lang="en-US" u="sng">
                <a:solidFill>
                  <a:srgbClr val="FF0000"/>
                </a:solidFill>
              </a:rPr>
              <a:t>non-member</a:t>
            </a:r>
            <a:r>
              <a:rPr lang="en-US" u="sng"/>
              <a:t> </a:t>
            </a:r>
            <a:r>
              <a:rPr b="1" lang="en-US">
                <a:solidFill>
                  <a:srgbClr val="FF0000"/>
                </a:solidFill>
              </a:rPr>
              <a:t>operator+</a:t>
            </a:r>
            <a:r>
              <a:rPr lang="en-US"/>
              <a:t> function that returns an </a:t>
            </a:r>
            <a:r>
              <a:rPr lang="en-US">
                <a:solidFill>
                  <a:srgbClr val="0070C0"/>
                </a:solidFill>
              </a:rPr>
              <a:t>Employee object.</a:t>
            </a:r>
            <a:endParaRPr/>
          </a:p>
        </p:txBody>
      </p:sp>
      <p:sp>
        <p:nvSpPr>
          <p:cNvPr id="294" name="Google Shape;294;p3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5257800" y="228600"/>
            <a:ext cx="3657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t>Non-member Operator Overloading Function</a:t>
            </a:r>
            <a:endParaRPr/>
          </a:p>
        </p:txBody>
      </p:sp>
      <p:pic>
        <p:nvPicPr>
          <p:cNvPr id="300" name="Google Shape;300;p39"/>
          <p:cNvPicPr preferRelativeResize="0"/>
          <p:nvPr/>
        </p:nvPicPr>
        <p:blipFill rotWithShape="1">
          <a:blip r:embed="rId3">
            <a:alphaModFix/>
          </a:blip>
          <a:srcRect b="0" l="0" r="0" t="0"/>
          <a:stretch/>
        </p:blipFill>
        <p:spPr>
          <a:xfrm>
            <a:off x="152400" y="0"/>
            <a:ext cx="4876800" cy="6866938"/>
          </a:xfrm>
          <a:prstGeom prst="rect">
            <a:avLst/>
          </a:prstGeom>
          <a:noFill/>
          <a:ln>
            <a:noFill/>
          </a:ln>
        </p:spPr>
      </p:pic>
      <p:sp>
        <p:nvSpPr>
          <p:cNvPr id="301" name="Google Shape;301;p3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Assignment Operator =</a:t>
            </a:r>
            <a:endParaRPr/>
          </a:p>
        </p:txBody>
      </p:sp>
      <p:sp>
        <p:nvSpPr>
          <p:cNvPr id="308" name="Google Shape;308;p40"/>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269875" lvl="0" marL="269875" rtl="0" algn="just">
              <a:lnSpc>
                <a:spcPct val="100000"/>
              </a:lnSpc>
              <a:spcBef>
                <a:spcPts val="0"/>
              </a:spcBef>
              <a:spcAft>
                <a:spcPts val="0"/>
              </a:spcAft>
              <a:buClr>
                <a:schemeClr val="dk1"/>
              </a:buClr>
              <a:buSzPts val="2400"/>
              <a:buFont typeface="Arial"/>
              <a:buChar char="•"/>
            </a:pPr>
            <a:r>
              <a:rPr lang="en-US"/>
              <a:t>Operator </a:t>
            </a:r>
            <a:r>
              <a:rPr b="1" lang="en-US">
                <a:solidFill>
                  <a:srgbClr val="FF0000"/>
                </a:solidFill>
              </a:rPr>
              <a:t>=</a:t>
            </a:r>
            <a:r>
              <a:rPr lang="en-US"/>
              <a:t> is overloaded implicitly for every class, so they can be used for each class objects. </a:t>
            </a:r>
            <a:endParaRPr/>
          </a:p>
          <a:p>
            <a:pPr indent="-117475" lvl="0" marL="269875" rtl="0" algn="just">
              <a:lnSpc>
                <a:spcPct val="100000"/>
              </a:lnSpc>
              <a:spcBef>
                <a:spcPts val="480"/>
              </a:spcBef>
              <a:spcAft>
                <a:spcPts val="0"/>
              </a:spcAft>
              <a:buClr>
                <a:schemeClr val="dk1"/>
              </a:buClr>
              <a:buSzPts val="2400"/>
              <a:buFont typeface="Arial"/>
              <a:buNone/>
            </a:pPr>
            <a:r>
              <a:t/>
            </a:r>
            <a:endParaRPr/>
          </a:p>
          <a:p>
            <a:pPr indent="-269875" lvl="0" marL="269875" rtl="0" algn="just">
              <a:lnSpc>
                <a:spcPct val="100000"/>
              </a:lnSpc>
              <a:spcBef>
                <a:spcPts val="480"/>
              </a:spcBef>
              <a:spcAft>
                <a:spcPts val="0"/>
              </a:spcAft>
              <a:buClr>
                <a:schemeClr val="dk1"/>
              </a:buClr>
              <a:buSzPts val="2400"/>
              <a:buFont typeface="Arial"/>
              <a:buChar char="•"/>
            </a:pPr>
            <a:r>
              <a:rPr lang="en-US"/>
              <a:t>Recall </a:t>
            </a:r>
            <a:r>
              <a:rPr lang="en-US">
                <a:solidFill>
                  <a:srgbClr val="0070C0"/>
                </a:solidFill>
              </a:rPr>
              <a:t>default copy constructor </a:t>
            </a:r>
            <a:endParaRPr/>
          </a:p>
          <a:p>
            <a:pPr indent="-190500" lvl="0" marL="342900" rtl="0" algn="just">
              <a:lnSpc>
                <a:spcPct val="100000"/>
              </a:lnSpc>
              <a:spcBef>
                <a:spcPts val="480"/>
              </a:spcBef>
              <a:spcAft>
                <a:spcPts val="0"/>
              </a:spcAft>
              <a:buClr>
                <a:schemeClr val="dk1"/>
              </a:buClr>
              <a:buSzPts val="2400"/>
              <a:buNone/>
            </a:pPr>
            <a:r>
              <a:t/>
            </a:r>
            <a:endParaRPr/>
          </a:p>
          <a:p>
            <a:pPr indent="-269875" lvl="0" marL="269875" rtl="0" algn="just">
              <a:lnSpc>
                <a:spcPct val="100000"/>
              </a:lnSpc>
              <a:spcBef>
                <a:spcPts val="480"/>
              </a:spcBef>
              <a:spcAft>
                <a:spcPts val="0"/>
              </a:spcAft>
              <a:buClr>
                <a:schemeClr val="dk1"/>
              </a:buClr>
              <a:buSzPts val="2400"/>
              <a:buFont typeface="Arial"/>
              <a:buChar char="•"/>
            </a:pPr>
            <a:r>
              <a:rPr lang="en-US"/>
              <a:t>operator = performs </a:t>
            </a:r>
            <a:r>
              <a:rPr lang="en-US">
                <a:solidFill>
                  <a:srgbClr val="0070C0"/>
                </a:solidFill>
              </a:rPr>
              <a:t>member-wise copy of the data members</a:t>
            </a:r>
            <a:r>
              <a:rPr lang="en-US"/>
              <a:t>. </a:t>
            </a:r>
            <a:endParaRPr/>
          </a:p>
          <a:p>
            <a:pPr indent="-117475" lvl="0" marL="269875" rtl="0" algn="just">
              <a:lnSpc>
                <a:spcPct val="100000"/>
              </a:lnSpc>
              <a:spcBef>
                <a:spcPts val="480"/>
              </a:spcBef>
              <a:spcAft>
                <a:spcPts val="0"/>
              </a:spcAft>
              <a:buClr>
                <a:schemeClr val="dk1"/>
              </a:buClr>
              <a:buSzPts val="2400"/>
              <a:buFont typeface="Arial"/>
              <a:buNone/>
            </a:pPr>
            <a:r>
              <a:t/>
            </a:r>
            <a:endParaRPr/>
          </a:p>
          <a:p>
            <a:pPr indent="-269875" lvl="0" marL="269875" rtl="0" algn="just">
              <a:lnSpc>
                <a:spcPct val="100000"/>
              </a:lnSpc>
              <a:spcBef>
                <a:spcPts val="480"/>
              </a:spcBef>
              <a:spcAft>
                <a:spcPts val="0"/>
              </a:spcAft>
              <a:buClr>
                <a:schemeClr val="dk1"/>
              </a:buClr>
              <a:buSzPts val="2400"/>
              <a:buFont typeface="Arial"/>
              <a:buChar char="•"/>
            </a:pPr>
            <a:r>
              <a:rPr lang="en-US"/>
              <a:t>However, there is a problem with implicitly overloaded operator=</a:t>
            </a:r>
            <a:endParaRPr/>
          </a:p>
          <a:p>
            <a:pPr indent="-117475" lvl="0" marL="269875" rtl="0" algn="just">
              <a:lnSpc>
                <a:spcPct val="100000"/>
              </a:lnSpc>
              <a:spcBef>
                <a:spcPts val="480"/>
              </a:spcBef>
              <a:spcAft>
                <a:spcPts val="0"/>
              </a:spcAft>
              <a:buClr>
                <a:schemeClr val="dk1"/>
              </a:buClr>
              <a:buSzPts val="2400"/>
              <a:buFont typeface="Arial"/>
              <a:buNone/>
            </a:pPr>
            <a:r>
              <a:t/>
            </a:r>
            <a:endParaRPr/>
          </a:p>
          <a:p>
            <a:pPr indent="-269875" lvl="0" marL="269875" rtl="0" algn="just">
              <a:lnSpc>
                <a:spcPct val="100000"/>
              </a:lnSpc>
              <a:spcBef>
                <a:spcPts val="480"/>
              </a:spcBef>
              <a:spcAft>
                <a:spcPts val="0"/>
              </a:spcAft>
              <a:buClr>
                <a:schemeClr val="dk1"/>
              </a:buClr>
              <a:buSzPts val="2400"/>
              <a:buFont typeface="Arial"/>
              <a:buChar char="•"/>
            </a:pPr>
            <a:r>
              <a:rPr lang="en-US"/>
              <a:t>Recall </a:t>
            </a:r>
            <a:r>
              <a:rPr b="1" lang="en-US">
                <a:solidFill>
                  <a:srgbClr val="FF0000"/>
                </a:solidFill>
              </a:rPr>
              <a:t>shallow copy</a:t>
            </a:r>
            <a:endParaRPr b="1">
              <a:solidFill>
                <a:srgbClr val="FF0000"/>
              </a:solidFill>
            </a:endParaRPr>
          </a:p>
        </p:txBody>
      </p:sp>
      <p:sp>
        <p:nvSpPr>
          <p:cNvPr id="309" name="Google Shape;309;p4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0" y="0"/>
            <a:ext cx="9144000" cy="685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lang="en-US" sz="3600"/>
              <a:t>Using implicit Overloaded Assignment Operator</a:t>
            </a:r>
            <a:endParaRPr/>
          </a:p>
        </p:txBody>
      </p:sp>
      <p:pic>
        <p:nvPicPr>
          <p:cNvPr id="316" name="Google Shape;316;p41"/>
          <p:cNvPicPr preferRelativeResize="0"/>
          <p:nvPr/>
        </p:nvPicPr>
        <p:blipFill rotWithShape="1">
          <a:blip r:embed="rId3">
            <a:alphaModFix/>
          </a:blip>
          <a:srcRect b="0" l="0" r="0" t="0"/>
          <a:stretch/>
        </p:blipFill>
        <p:spPr>
          <a:xfrm>
            <a:off x="228600" y="728057"/>
            <a:ext cx="7548950" cy="5977545"/>
          </a:xfrm>
          <a:prstGeom prst="rect">
            <a:avLst/>
          </a:prstGeom>
          <a:noFill/>
          <a:ln>
            <a:noFill/>
          </a:ln>
        </p:spPr>
      </p:pic>
      <p:pic>
        <p:nvPicPr>
          <p:cNvPr id="317" name="Google Shape;317;p41"/>
          <p:cNvPicPr preferRelativeResize="0"/>
          <p:nvPr/>
        </p:nvPicPr>
        <p:blipFill rotWithShape="1">
          <a:blip r:embed="rId4">
            <a:alphaModFix/>
          </a:blip>
          <a:srcRect b="0" l="0" r="0" t="0"/>
          <a:stretch/>
        </p:blipFill>
        <p:spPr>
          <a:xfrm>
            <a:off x="7325114" y="4572002"/>
            <a:ext cx="1362075" cy="276225"/>
          </a:xfrm>
          <a:prstGeom prst="rect">
            <a:avLst/>
          </a:prstGeom>
          <a:noFill/>
          <a:ln>
            <a:noFill/>
          </a:ln>
        </p:spPr>
      </p:pic>
      <p:sp>
        <p:nvSpPr>
          <p:cNvPr id="318" name="Google Shape;318;p4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9" name="Google Shape;319;p41"/>
          <p:cNvSpPr/>
          <p:nvPr/>
        </p:nvSpPr>
        <p:spPr>
          <a:xfrm>
            <a:off x="7325114" y="4329545"/>
            <a:ext cx="1551709" cy="761134"/>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9"/>
                                        </p:tgtEl>
                                      </p:cBhvr>
                                    </p:animEffect>
                                    <p:set>
                                      <p:cBhvr>
                                        <p:cTn dur="1" fill="hold">
                                          <p:stCondLst>
                                            <p:cond delay="500"/>
                                          </p:stCondLst>
                                        </p:cTn>
                                        <p:tgtEl>
                                          <p:spTgt spid="3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Assignment Operator =</a:t>
            </a:r>
            <a:endParaRPr/>
          </a:p>
        </p:txBody>
      </p:sp>
      <p:sp>
        <p:nvSpPr>
          <p:cNvPr id="325" name="Google Shape;325;p4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6" name="Google Shape;326;p42"/>
          <p:cNvSpPr txBox="1"/>
          <p:nvPr/>
        </p:nvSpPr>
        <p:spPr>
          <a:xfrm>
            <a:off x="483578" y="1175044"/>
            <a:ext cx="8153401"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Employee</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idNum;</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salary;</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public:</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Employee ( ) { idNum = 0, salary  = 0.0;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void setValues (int a, int b);</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rgbClr val="FF0000"/>
                </a:solidFill>
                <a:latin typeface="Consolas"/>
                <a:ea typeface="Consolas"/>
                <a:cs typeface="Consolas"/>
                <a:sym typeface="Consolas"/>
              </a:rPr>
              <a:t>void operator= (double); </a:t>
            </a:r>
            <a:r>
              <a:rPr b="1" i="0" lang="en-US" sz="2000" u="none" cap="none" strike="noStrike">
                <a:solidFill>
                  <a:srgbClr val="00B050"/>
                </a:solidFill>
                <a:latin typeface="Consolas"/>
                <a:ea typeface="Consolas"/>
                <a:cs typeface="Consolas"/>
                <a:sym typeface="Consolas"/>
              </a:rPr>
              <a:t>//prototype</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void Employee::setValues ( int idN , double sal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salary = sal; 	idNum  = idN;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void Employee::</a:t>
            </a:r>
            <a:r>
              <a:rPr b="1" i="0" lang="en-US" sz="2000" u="none" cap="none" strike="noStrike">
                <a:solidFill>
                  <a:srgbClr val="FF0000"/>
                </a:solidFill>
                <a:latin typeface="Consolas"/>
                <a:ea typeface="Consolas"/>
                <a:cs typeface="Consolas"/>
                <a:sym typeface="Consolas"/>
              </a:rPr>
              <a:t>operator=</a:t>
            </a:r>
            <a:r>
              <a:rPr b="1" i="0" lang="en-US" sz="2000" u="none" cap="none" strike="noStrike">
                <a:solidFill>
                  <a:srgbClr val="0070C0"/>
                </a:solidFill>
                <a:latin typeface="Consolas"/>
                <a:ea typeface="Consolas"/>
                <a:cs typeface="Consolas"/>
                <a:sym typeface="Consolas"/>
              </a:rPr>
              <a:t> (double sal)</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salary = sal;        }</a:t>
            </a:r>
            <a:endParaRPr b="0" i="0" sz="1400" u="none" cap="none" strike="noStrike">
              <a:solidFill>
                <a:srgbClr val="000000"/>
              </a:solidFill>
              <a:latin typeface="Arial"/>
              <a:ea typeface="Arial"/>
              <a:cs typeface="Arial"/>
              <a:sym typeface="Arial"/>
            </a:endParaRPr>
          </a:p>
        </p:txBody>
      </p:sp>
      <p:sp>
        <p:nvSpPr>
          <p:cNvPr id="327" name="Google Shape;327;p42"/>
          <p:cNvSpPr/>
          <p:nvPr/>
        </p:nvSpPr>
        <p:spPr>
          <a:xfrm>
            <a:off x="4613564" y="0"/>
            <a:ext cx="4530436" cy="3006436"/>
          </a:xfrm>
          <a:prstGeom prst="cloudCallout">
            <a:avLst>
              <a:gd fmla="val -20833" name="adj1"/>
              <a:gd fmla="val 62500" name="adj2"/>
            </a:avLst>
          </a:prstGeom>
          <a:solidFill>
            <a:srgbClr val="BFBFBF"/>
          </a:soli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Assignment operator can </a:t>
            </a:r>
            <a:r>
              <a:rPr b="1" i="0" lang="en-US" sz="2400" u="none" cap="none" strike="noStrike">
                <a:solidFill>
                  <a:srgbClr val="FF0000"/>
                </a:solidFill>
                <a:latin typeface="Calibri"/>
                <a:ea typeface="Calibri"/>
                <a:cs typeface="Calibri"/>
                <a:sym typeface="Calibri"/>
              </a:rPr>
              <a:t>ONLY</a:t>
            </a:r>
            <a:r>
              <a:rPr b="0" i="0" lang="en-US" sz="2400" u="none" cap="none" strike="noStrike">
                <a:solidFill>
                  <a:schemeClr val="dk1"/>
                </a:solidFill>
                <a:latin typeface="Calibri"/>
                <a:ea typeface="Calibri"/>
                <a:cs typeface="Calibri"/>
                <a:sym typeface="Calibri"/>
              </a:rPr>
              <a:t> be </a:t>
            </a:r>
            <a:r>
              <a:rPr b="1" i="0" lang="en-US" sz="2400" u="none" cap="none" strike="noStrike">
                <a:solidFill>
                  <a:srgbClr val="FF0000"/>
                </a:solidFill>
                <a:latin typeface="Calibri"/>
                <a:ea typeface="Calibri"/>
                <a:cs typeface="Calibri"/>
                <a:sym typeface="Calibri"/>
              </a:rPr>
              <a:t>overloaded as a member function</a:t>
            </a:r>
            <a:endParaRPr b="1"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457200" y="21125"/>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b="1" lang="en-US" sz="3300">
                <a:latin typeface="Arial"/>
                <a:ea typeface="Arial"/>
                <a:cs typeface="Arial"/>
                <a:sym typeface="Arial"/>
              </a:rPr>
              <a:t>Assignment Operator =</a:t>
            </a:r>
            <a:endParaRPr/>
          </a:p>
        </p:txBody>
      </p:sp>
      <p:sp>
        <p:nvSpPr>
          <p:cNvPr id="333" name="Google Shape;333;p43"/>
          <p:cNvSpPr txBox="1"/>
          <p:nvPr/>
        </p:nvSpPr>
        <p:spPr>
          <a:xfrm>
            <a:off x="382555" y="1168087"/>
            <a:ext cx="8388222"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int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Employee emp1;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emp1.setValues(10,33.5);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Employee emp2;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C14DE"/>
                </a:solidFill>
                <a:latin typeface="Consolas"/>
                <a:ea typeface="Consolas"/>
                <a:cs typeface="Consolas"/>
                <a:sym typeface="Consolas"/>
              </a:rPr>
              <a:t>	</a:t>
            </a:r>
            <a:r>
              <a:rPr b="1" i="0" lang="en-US" sz="2400" u="none" cap="none" strike="noStrike">
                <a:solidFill>
                  <a:srgbClr val="0070C0"/>
                </a:solidFill>
                <a:latin typeface="Consolas"/>
                <a:ea typeface="Consolas"/>
                <a:cs typeface="Consolas"/>
                <a:sym typeface="Consolas"/>
              </a:rPr>
              <a:t>emp2 </a:t>
            </a:r>
            <a:r>
              <a:rPr b="1" i="0" lang="en-US" sz="2400" u="none" cap="none" strike="noStrike">
                <a:solidFill>
                  <a:srgbClr val="FF0000"/>
                </a:solidFill>
                <a:latin typeface="Consolas"/>
                <a:ea typeface="Consolas"/>
                <a:cs typeface="Consolas"/>
                <a:sym typeface="Consolas"/>
              </a:rPr>
              <a:t>=</a:t>
            </a:r>
            <a:r>
              <a:rPr b="1" i="0" lang="en-US" sz="2400" u="none" cap="none" strike="noStrike">
                <a:solidFill>
                  <a:srgbClr val="0070C0"/>
                </a:solidFill>
                <a:latin typeface="Consolas"/>
                <a:ea typeface="Consolas"/>
                <a:cs typeface="Consolas"/>
                <a:sym typeface="Consolas"/>
              </a:rPr>
              <a:t> 44.6; </a:t>
            </a:r>
            <a:r>
              <a:rPr b="1" i="1" lang="en-US" sz="2400" u="none" cap="none" strike="noStrike">
                <a:solidFill>
                  <a:srgbClr val="00B050"/>
                </a:solidFill>
                <a:latin typeface="Consolas"/>
                <a:ea typeface="Consolas"/>
                <a:cs typeface="Consolas"/>
                <a:sym typeface="Consolas"/>
              </a:rPr>
              <a:t>// emp2 is calling 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1" sz="2400" u="none" cap="none" strike="noStrike">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Overloaded as a </a:t>
            </a:r>
            <a:r>
              <a:rPr b="0" i="0" lang="en-US" sz="2400" u="none" cap="none" strike="noStrike">
                <a:solidFill>
                  <a:srgbClr val="0070C0"/>
                </a:solidFill>
                <a:latin typeface="Calibri"/>
                <a:ea typeface="Calibri"/>
                <a:cs typeface="Calibri"/>
                <a:sym typeface="Calibri"/>
              </a:rPr>
              <a:t>member function </a:t>
            </a:r>
            <a:r>
              <a:rPr b="0" i="0" lang="en-US" sz="2400" u="none" cap="none" strike="noStrike">
                <a:solidFill>
                  <a:schemeClr val="dk1"/>
                </a:solidFill>
                <a:latin typeface="Calibri"/>
                <a:ea typeface="Calibri"/>
                <a:cs typeface="Calibri"/>
                <a:sym typeface="Calibri"/>
              </a:rPr>
              <a:t>so </a:t>
            </a:r>
            <a:r>
              <a:rPr b="0" i="0" lang="en-US" sz="2400" u="none" cap="none" strike="noStrike">
                <a:solidFill>
                  <a:srgbClr val="0070C0"/>
                </a:solidFill>
                <a:latin typeface="Calibri"/>
                <a:ea typeface="Calibri"/>
                <a:cs typeface="Calibri"/>
                <a:sym typeface="Calibri"/>
              </a:rPr>
              <a:t>left operand</a:t>
            </a:r>
            <a:r>
              <a:rPr b="0" i="0" lang="en-US" sz="2400" u="none" cap="none" strike="noStrike">
                <a:solidFill>
                  <a:schemeClr val="dk1"/>
                </a:solidFill>
                <a:latin typeface="Calibri"/>
                <a:ea typeface="Calibri"/>
                <a:cs typeface="Calibri"/>
                <a:sym typeface="Calibri"/>
              </a:rPr>
              <a:t> </a:t>
            </a:r>
            <a:r>
              <a:rPr b="1" i="0" lang="en-US" sz="2400" u="none" cap="none" strike="noStrike">
                <a:solidFill>
                  <a:srgbClr val="FF0000"/>
                </a:solidFill>
                <a:latin typeface="Calibri"/>
                <a:ea typeface="Calibri"/>
                <a:cs typeface="Calibri"/>
                <a:sym typeface="Calibri"/>
              </a:rPr>
              <a:t>must</a:t>
            </a:r>
            <a:r>
              <a:rPr b="0" i="0" lang="en-US" sz="2400" u="none" cap="none" strike="noStrike">
                <a:solidFill>
                  <a:schemeClr val="dk1"/>
                </a:solidFill>
                <a:latin typeface="Calibri"/>
                <a:ea typeface="Calibri"/>
                <a:cs typeface="Calibri"/>
                <a:sym typeface="Calibri"/>
              </a:rPr>
              <a:t> be an </a:t>
            </a:r>
            <a:r>
              <a:rPr b="0" i="0" lang="en-US" sz="2400" u="none" cap="none" strike="noStrike">
                <a:solidFill>
                  <a:srgbClr val="0070C0"/>
                </a:solidFill>
                <a:latin typeface="Calibri"/>
                <a:ea typeface="Calibri"/>
                <a:cs typeface="Calibri"/>
                <a:sym typeface="Calibri"/>
              </a:rPr>
              <a:t>object of the same class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70C0"/>
              </a:buClr>
              <a:buSzPts val="2400"/>
              <a:buFont typeface="Arial"/>
              <a:buChar char="•"/>
            </a:pPr>
            <a:r>
              <a:rPr b="0" i="0" lang="en-US" sz="2400" u="none" cap="none" strike="noStrike">
                <a:solidFill>
                  <a:srgbClr val="0070C0"/>
                </a:solidFill>
                <a:latin typeface="Calibri"/>
                <a:ea typeface="Calibri"/>
                <a:cs typeface="Calibri"/>
                <a:sym typeface="Calibri"/>
              </a:rPr>
              <a:t>Right operand </a:t>
            </a:r>
            <a:r>
              <a:rPr b="0" i="0" lang="en-US" sz="2400" u="none" cap="none" strike="noStrike">
                <a:solidFill>
                  <a:schemeClr val="dk1"/>
                </a:solidFill>
                <a:latin typeface="Calibri"/>
                <a:ea typeface="Calibri"/>
                <a:cs typeface="Calibri"/>
                <a:sym typeface="Calibri"/>
              </a:rPr>
              <a:t>a</a:t>
            </a:r>
            <a:r>
              <a:rPr b="0" i="0" lang="en-US" sz="2400" u="none" cap="none" strike="noStrike">
                <a:solidFill>
                  <a:srgbClr val="0070C0"/>
                </a:solidFill>
                <a:latin typeface="Calibri"/>
                <a:ea typeface="Calibri"/>
                <a:cs typeface="Calibri"/>
                <a:sym typeface="Calibri"/>
              </a:rPr>
              <a:t> double </a:t>
            </a:r>
            <a:r>
              <a:rPr b="0" i="0" lang="en-US" sz="2400" u="none" cap="none" strike="noStrike">
                <a:solidFill>
                  <a:schemeClr val="dk1"/>
                </a:solidFill>
                <a:latin typeface="Calibri"/>
                <a:ea typeface="Calibri"/>
                <a:cs typeface="Calibri"/>
                <a:sym typeface="Calibri"/>
              </a:rPr>
              <a:t>(parameter of the overloaded =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p:txBody>
      </p:sp>
      <p:sp>
        <p:nvSpPr>
          <p:cNvPr id="334" name="Google Shape;334;p43"/>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cxnSp>
        <p:nvCxnSpPr>
          <p:cNvPr id="335" name="Google Shape;335;p43"/>
          <p:cNvCxnSpPr/>
          <p:nvPr/>
        </p:nvCxnSpPr>
        <p:spPr>
          <a:xfrm flipH="1" rot="10800000">
            <a:off x="1177636" y="3948545"/>
            <a:ext cx="96982" cy="1759528"/>
          </a:xfrm>
          <a:prstGeom prst="straightConnector1">
            <a:avLst/>
          </a:prstGeom>
          <a:noFill/>
          <a:ln cap="flat" cmpd="sng" w="25400">
            <a:solidFill>
              <a:schemeClr val="dk1"/>
            </a:solidFill>
            <a:prstDash val="solid"/>
            <a:round/>
            <a:headEnd len="sm" w="sm" type="none"/>
            <a:tailEnd len="med" w="med" type="triangle"/>
          </a:ln>
        </p:spPr>
      </p:cxnSp>
      <p:cxnSp>
        <p:nvCxnSpPr>
          <p:cNvPr id="336" name="Google Shape;336;p43"/>
          <p:cNvCxnSpPr/>
          <p:nvPr/>
        </p:nvCxnSpPr>
        <p:spPr>
          <a:xfrm flipH="1" rot="10800000">
            <a:off x="2151270" y="3948547"/>
            <a:ext cx="96982" cy="2286001"/>
          </a:xfrm>
          <a:prstGeom prst="straightConnector1">
            <a:avLst/>
          </a:prstGeom>
          <a:noFill/>
          <a:ln cap="flat" cmpd="sng" w="25400">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Assignment Operator =</a:t>
            </a:r>
            <a:endParaRPr/>
          </a:p>
        </p:txBody>
      </p:sp>
      <p:sp>
        <p:nvSpPr>
          <p:cNvPr id="342" name="Google Shape;342;p4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3" name="Google Shape;343;p44"/>
          <p:cNvSpPr txBox="1"/>
          <p:nvPr/>
        </p:nvSpPr>
        <p:spPr>
          <a:xfrm>
            <a:off x="373224" y="1295400"/>
            <a:ext cx="8333116"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Employee</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idNum;</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salary;</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public:</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Employee ( ) { idNum = 0, salary  = 0.0;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void setValues (int a, int b);</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getSalary() { return salary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rgbClr val="0070C0"/>
                </a:solidFill>
                <a:latin typeface="Consolas"/>
                <a:ea typeface="Consolas"/>
                <a:cs typeface="Consolas"/>
                <a:sym typeface="Consolas"/>
              </a:rPr>
              <a:t>void operator= (Employee &amp;emp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void Employee::setValues ( int idN , double sal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salary = sal; 	idNum  = idN;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void Employee::operator = (Employee &amp;emp)</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salary = emp.getSalary();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a:t>
            </a:r>
            <a:endParaRPr/>
          </a:p>
        </p:txBody>
      </p:sp>
      <p:sp>
        <p:nvSpPr>
          <p:cNvPr id="63" name="Google Shape;63;p9"/>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The operator “</a:t>
            </a:r>
            <a:r>
              <a:rPr b="1" lang="en-US">
                <a:solidFill>
                  <a:srgbClr val="FF0000"/>
                </a:solidFill>
              </a:rPr>
              <a:t>+</a:t>
            </a:r>
            <a:r>
              <a:rPr lang="en-US"/>
              <a:t>”  also has different semantics depending on the type of its “arguments”</a:t>
            </a:r>
            <a:endParaRPr/>
          </a:p>
          <a:p>
            <a:pPr indent="-190500" lvl="0" marL="34290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Example</a:t>
            </a:r>
            <a:endParaRPr/>
          </a:p>
          <a:p>
            <a:pPr indent="0" lvl="0" marL="0" rtl="0" algn="l">
              <a:lnSpc>
                <a:spcPct val="100000"/>
              </a:lnSpc>
              <a:spcBef>
                <a:spcPts val="480"/>
              </a:spcBef>
              <a:spcAft>
                <a:spcPts val="0"/>
              </a:spcAft>
              <a:buClr>
                <a:schemeClr val="dk1"/>
              </a:buClr>
              <a:buSzPts val="2400"/>
              <a:buNone/>
            </a:pPr>
            <a:r>
              <a:rPr lang="en-US"/>
              <a:t>	</a:t>
            </a:r>
            <a:r>
              <a:rPr lang="en-US">
                <a:solidFill>
                  <a:srgbClr val="0070C0"/>
                </a:solidFill>
                <a:latin typeface="Consolas"/>
                <a:ea typeface="Consolas"/>
                <a:cs typeface="Consolas"/>
                <a:sym typeface="Consolas"/>
              </a:rPr>
              <a:t>int</a:t>
            </a:r>
            <a:r>
              <a:rPr lang="en-US">
                <a:latin typeface="Consolas"/>
                <a:ea typeface="Consolas"/>
                <a:cs typeface="Consolas"/>
                <a:sym typeface="Consolas"/>
              </a:rPr>
              <a:t> i=5, j=7;</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i </a:t>
            </a:r>
            <a:r>
              <a:rPr b="1" lang="en-US">
                <a:solidFill>
                  <a:srgbClr val="FF0000"/>
                </a:solidFill>
                <a:latin typeface="Consolas"/>
                <a:ea typeface="Consolas"/>
                <a:cs typeface="Consolas"/>
                <a:sym typeface="Consolas"/>
              </a:rPr>
              <a:t>+</a:t>
            </a:r>
            <a:r>
              <a:rPr lang="en-US">
                <a:latin typeface="Consolas"/>
                <a:ea typeface="Consolas"/>
                <a:cs typeface="Consolas"/>
                <a:sym typeface="Consolas"/>
              </a:rPr>
              <a:t> j;   </a:t>
            </a:r>
            <a:r>
              <a:rPr lang="en-US">
                <a:solidFill>
                  <a:srgbClr val="00B050"/>
                </a:solidFill>
                <a:latin typeface="Consolas"/>
                <a:ea typeface="Consolas"/>
                <a:cs typeface="Consolas"/>
                <a:sym typeface="Consolas"/>
              </a:rPr>
              <a:t>//add two int </a:t>
            </a:r>
            <a:endParaRPr/>
          </a:p>
          <a:p>
            <a:pPr indent="0" lvl="0" marL="0" rtl="0" algn="l">
              <a:lnSpc>
                <a:spcPct val="100000"/>
              </a:lnSpc>
              <a:spcBef>
                <a:spcPts val="480"/>
              </a:spcBef>
              <a:spcAft>
                <a:spcPts val="0"/>
              </a:spcAft>
              <a:buClr>
                <a:srgbClr val="0070C0"/>
              </a:buClr>
              <a:buSzPts val="2400"/>
              <a:buNone/>
            </a:pPr>
            <a:r>
              <a:rPr lang="en-US">
                <a:solidFill>
                  <a:srgbClr val="0070C0"/>
                </a:solidFill>
                <a:latin typeface="Consolas"/>
                <a:ea typeface="Consolas"/>
                <a:cs typeface="Consolas"/>
                <a:sym typeface="Consolas"/>
              </a:rPr>
              <a:t>	</a:t>
            </a:r>
            <a:endParaRPr/>
          </a:p>
          <a:p>
            <a:pPr indent="0" lvl="0" marL="0" rtl="0" algn="l">
              <a:lnSpc>
                <a:spcPct val="100000"/>
              </a:lnSpc>
              <a:spcBef>
                <a:spcPts val="480"/>
              </a:spcBef>
              <a:spcAft>
                <a:spcPts val="0"/>
              </a:spcAft>
              <a:buClr>
                <a:srgbClr val="0070C0"/>
              </a:buClr>
              <a:buSzPts val="2400"/>
              <a:buNone/>
            </a:pPr>
            <a:r>
              <a:rPr lang="en-US">
                <a:solidFill>
                  <a:srgbClr val="0070C0"/>
                </a:solidFill>
                <a:latin typeface="Consolas"/>
                <a:ea typeface="Consolas"/>
                <a:cs typeface="Consolas"/>
                <a:sym typeface="Consolas"/>
              </a:rPr>
              <a:t>   double</a:t>
            </a:r>
            <a:r>
              <a:rPr lang="en-US">
                <a:latin typeface="Consolas"/>
                <a:ea typeface="Consolas"/>
                <a:cs typeface="Consolas"/>
                <a:sym typeface="Consolas"/>
              </a:rPr>
              <a:t> d=5.4, e=3.0; </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i </a:t>
            </a:r>
            <a:r>
              <a:rPr b="1" lang="en-US">
                <a:solidFill>
                  <a:srgbClr val="FF0000"/>
                </a:solidFill>
                <a:latin typeface="Consolas"/>
                <a:ea typeface="Consolas"/>
                <a:cs typeface="Consolas"/>
                <a:sym typeface="Consolas"/>
              </a:rPr>
              <a:t>+</a:t>
            </a:r>
            <a:r>
              <a:rPr lang="en-US">
                <a:latin typeface="Consolas"/>
                <a:ea typeface="Consolas"/>
                <a:cs typeface="Consolas"/>
                <a:sym typeface="Consolas"/>
              </a:rPr>
              <a:t> d;   </a:t>
            </a:r>
            <a:r>
              <a:rPr lang="en-US">
                <a:solidFill>
                  <a:srgbClr val="00B050"/>
                </a:solidFill>
                <a:latin typeface="Consolas"/>
                <a:ea typeface="Consolas"/>
                <a:cs typeface="Consolas"/>
                <a:sym typeface="Consolas"/>
              </a:rPr>
              <a:t>//add an int and a double</a:t>
            </a:r>
            <a:endParaRPr/>
          </a:p>
          <a:p>
            <a:pPr indent="0" lvl="0" marL="0" rtl="0" algn="l">
              <a:lnSpc>
                <a:spcPct val="100000"/>
              </a:lnSpc>
              <a:spcBef>
                <a:spcPts val="480"/>
              </a:spcBef>
              <a:spcAft>
                <a:spcPts val="0"/>
              </a:spcAft>
              <a:buClr>
                <a:schemeClr val="dk1"/>
              </a:buClr>
              <a:buSzPts val="2400"/>
              <a:buNone/>
            </a:pPr>
            <a:r>
              <a:t/>
            </a:r>
            <a:endParaRPr>
              <a:solidFill>
                <a:srgbClr val="00B050"/>
              </a:solidFill>
              <a:latin typeface="Consolas"/>
              <a:ea typeface="Consolas"/>
              <a:cs typeface="Consolas"/>
              <a:sym typeface="Consolas"/>
            </a:endParaRPr>
          </a:p>
          <a:p>
            <a:pPr indent="0" lvl="0" marL="0" rtl="0" algn="l">
              <a:lnSpc>
                <a:spcPct val="100000"/>
              </a:lnSpc>
              <a:spcBef>
                <a:spcPts val="480"/>
              </a:spcBef>
              <a:spcAft>
                <a:spcPts val="0"/>
              </a:spcAft>
              <a:buClr>
                <a:srgbClr val="00B050"/>
              </a:buClr>
              <a:buSzPts val="2400"/>
              <a:buNone/>
            </a:pPr>
            <a:r>
              <a:rPr lang="en-US">
                <a:solidFill>
                  <a:srgbClr val="00B050"/>
                </a:solidFill>
                <a:latin typeface="Consolas"/>
                <a:ea typeface="Consolas"/>
                <a:cs typeface="Consolas"/>
                <a:sym typeface="Consolas"/>
              </a:rPr>
              <a:t>	</a:t>
            </a:r>
            <a:r>
              <a:rPr lang="en-US">
                <a:latin typeface="Consolas"/>
                <a:ea typeface="Consolas"/>
                <a:cs typeface="Consolas"/>
                <a:sym typeface="Consolas"/>
              </a:rPr>
              <a:t>d</a:t>
            </a:r>
            <a:r>
              <a:rPr b="1" lang="en-US">
                <a:solidFill>
                  <a:srgbClr val="FF0000"/>
                </a:solidFill>
                <a:latin typeface="Consolas"/>
                <a:ea typeface="Consolas"/>
                <a:cs typeface="Consolas"/>
                <a:sym typeface="Consolas"/>
              </a:rPr>
              <a:t> + </a:t>
            </a:r>
            <a:r>
              <a:rPr lang="en-US">
                <a:latin typeface="Consolas"/>
                <a:ea typeface="Consolas"/>
                <a:cs typeface="Consolas"/>
                <a:sym typeface="Consolas"/>
              </a:rPr>
              <a:t>e; </a:t>
            </a:r>
            <a:r>
              <a:rPr lang="en-US">
                <a:solidFill>
                  <a:srgbClr val="00B050"/>
                </a:solidFill>
                <a:latin typeface="Consolas"/>
                <a:ea typeface="Consolas"/>
                <a:cs typeface="Consolas"/>
                <a:sym typeface="Consolas"/>
              </a:rPr>
              <a:t>//add two doubles </a:t>
            </a:r>
            <a:endParaRPr/>
          </a:p>
          <a:p>
            <a:pPr indent="0" lvl="0" marL="0" rtl="0" algn="l">
              <a:lnSpc>
                <a:spcPct val="100000"/>
              </a:lnSpc>
              <a:spcBef>
                <a:spcPts val="480"/>
              </a:spcBef>
              <a:spcAft>
                <a:spcPts val="0"/>
              </a:spcAft>
              <a:buClr>
                <a:schemeClr val="dk1"/>
              </a:buClr>
              <a:buSzPts val="2400"/>
              <a:buNone/>
            </a:pPr>
            <a:r>
              <a:t/>
            </a:r>
            <a:endParaRPr>
              <a:solidFill>
                <a:srgbClr val="00B050"/>
              </a:solidFill>
              <a:latin typeface="Consolas"/>
              <a:ea typeface="Consolas"/>
              <a:cs typeface="Consolas"/>
              <a:sym typeface="Consolas"/>
            </a:endParaRPr>
          </a:p>
        </p:txBody>
      </p:sp>
      <p:sp>
        <p:nvSpPr>
          <p:cNvPr id="64" name="Google Shape;64;p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Assignment Operator =</a:t>
            </a:r>
            <a:endParaRPr/>
          </a:p>
        </p:txBody>
      </p:sp>
      <p:sp>
        <p:nvSpPr>
          <p:cNvPr id="349" name="Google Shape;349;p4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0" name="Google Shape;350;p45"/>
          <p:cNvSpPr txBox="1"/>
          <p:nvPr/>
        </p:nvSpPr>
        <p:spPr>
          <a:xfrm>
            <a:off x="381000" y="1371602"/>
            <a:ext cx="8229600"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int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Employee emp1;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emp1.setValues(10,33.5);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Employee emp2;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emp2 = emp1; </a:t>
            </a:r>
            <a:r>
              <a:rPr b="1" i="1" lang="en-US" sz="2400" u="none" cap="none" strike="noStrike">
                <a:solidFill>
                  <a:srgbClr val="FF0000"/>
                </a:solidFill>
                <a:latin typeface="Consolas"/>
                <a:ea typeface="Consolas"/>
                <a:cs typeface="Consolas"/>
                <a:sym typeface="Consolas"/>
              </a:rPr>
              <a:t>// emp2 is calling 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idx="1" type="body"/>
          </p:nvPr>
        </p:nvSpPr>
        <p:spPr>
          <a:xfrm>
            <a:off x="174174" y="250512"/>
            <a:ext cx="6139541" cy="60515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a:t>
            </a:r>
            <a:endParaRPr/>
          </a:p>
          <a:p>
            <a:pPr indent="0" lvl="0" marL="0" rtl="0" algn="l">
              <a:lnSpc>
                <a:spcPct val="100000"/>
              </a:lnSpc>
              <a:spcBef>
                <a:spcPts val="320"/>
              </a:spcBef>
              <a:spcAft>
                <a:spcPts val="0"/>
              </a:spcAft>
              <a:buClr>
                <a:srgbClr val="0000FF"/>
              </a:buClr>
              <a:buSzPts val="1600"/>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"copy constructor"</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getA()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setA(</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operator=</a:t>
            </a:r>
            <a:r>
              <a:rPr lang="en-US" sz="1600">
                <a:solidFill>
                  <a:srgbClr val="000000"/>
                </a:solidFill>
                <a:latin typeface="Consolas"/>
                <a:ea typeface="Consolas"/>
                <a:cs typeface="Consolas"/>
                <a:sym typeface="Consolas"/>
              </a:rPr>
              <a:t>(</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"\nOverloaded = function"</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-&gt;a =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.a;</a:t>
            </a:r>
            <a:endParaRPr sz="1600">
              <a:solidFill>
                <a:srgbClr val="000000"/>
              </a:solidFill>
              <a:latin typeface="Consolas"/>
              <a:ea typeface="Consolas"/>
              <a:cs typeface="Consolas"/>
              <a:sym typeface="Consolas"/>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a:t>
            </a:r>
            <a:endParaRPr/>
          </a:p>
        </p:txBody>
      </p:sp>
      <p:sp>
        <p:nvSpPr>
          <p:cNvPr id="356" name="Google Shape;356;p4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7" name="Google Shape;357;p46"/>
          <p:cNvSpPr txBox="1"/>
          <p:nvPr/>
        </p:nvSpPr>
        <p:spPr>
          <a:xfrm>
            <a:off x="4020482" y="95877"/>
            <a:ext cx="5123518" cy="4801314"/>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//copy constructor will be called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//object creation</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c3 = c2;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cout </a:t>
            </a:r>
            <a:r>
              <a:rPr b="0" i="0" lang="en-US" sz="1800" u="none" cap="none" strike="noStrike">
                <a:solidFill>
                  <a:srgbClr val="008080"/>
                </a:solidFill>
                <a:latin typeface="Consolas"/>
                <a:ea typeface="Consolas"/>
                <a:cs typeface="Consolas"/>
                <a:sym typeface="Consolas"/>
              </a:rPr>
              <a:t>&lt;&lt;</a:t>
            </a:r>
            <a:r>
              <a:rPr b="0" i="0" lang="en-US" sz="1800" u="none" cap="none" strike="noStrike">
                <a:solidFill>
                  <a:srgbClr val="000000"/>
                </a:solidFill>
                <a:latin typeface="Consolas"/>
                <a:ea typeface="Consolas"/>
                <a:cs typeface="Consolas"/>
                <a:sym typeface="Consolas"/>
              </a:rPr>
              <a:t> c3.getA();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//overloaded = operator function called</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c1 </a:t>
            </a:r>
            <a:r>
              <a:rPr b="0" i="0" lang="en-US" sz="1800" u="none" cap="none" strike="noStrike">
                <a:solidFill>
                  <a:srgbClr val="008080"/>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 c2;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cout </a:t>
            </a:r>
            <a:r>
              <a:rPr b="0" i="0" lang="en-US" sz="1800" u="none" cap="none" strike="noStrike">
                <a:solidFill>
                  <a:srgbClr val="008080"/>
                </a:solidFill>
                <a:latin typeface="Consolas"/>
                <a:ea typeface="Consolas"/>
                <a:cs typeface="Consolas"/>
                <a:sym typeface="Consolas"/>
              </a:rPr>
              <a:t>&lt;&lt;</a:t>
            </a:r>
            <a:r>
              <a:rPr b="0" i="0" lang="en-US" sz="1800" u="none" cap="none" strike="noStrike">
                <a:solidFill>
                  <a:srgbClr val="000000"/>
                </a:solidFill>
                <a:latin typeface="Consolas"/>
                <a:ea typeface="Consolas"/>
                <a:cs typeface="Consolas"/>
                <a:sym typeface="Consolas"/>
              </a:rPr>
              <a:t> c1.getA();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return</a:t>
            </a:r>
            <a:r>
              <a:rPr b="0" i="0" lang="en-US" sz="1800" u="none" cap="none" strike="noStrike">
                <a:solidFill>
                  <a:srgbClr val="000000"/>
                </a:solidFill>
                <a:latin typeface="Consolas"/>
                <a:ea typeface="Consolas"/>
                <a:cs typeface="Consolas"/>
                <a:sym typeface="Consolas"/>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46"/>
          <p:cNvSpPr txBox="1"/>
          <p:nvPr/>
        </p:nvSpPr>
        <p:spPr>
          <a:xfrm>
            <a:off x="6249793" y="5051828"/>
            <a:ext cx="2516138" cy="1323439"/>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copy constructor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Overloaded =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5</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idx="1" type="body"/>
          </p:nvPr>
        </p:nvSpPr>
        <p:spPr>
          <a:xfrm>
            <a:off x="174174" y="250512"/>
            <a:ext cx="6139541" cy="60515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a:t>
            </a:r>
            <a:endParaRPr/>
          </a:p>
          <a:p>
            <a:pPr indent="0" lvl="0" marL="0" rtl="0" algn="l">
              <a:lnSpc>
                <a:spcPct val="100000"/>
              </a:lnSpc>
              <a:spcBef>
                <a:spcPts val="320"/>
              </a:spcBef>
              <a:spcAft>
                <a:spcPts val="0"/>
              </a:spcAft>
              <a:buClr>
                <a:srgbClr val="0000FF"/>
              </a:buClr>
              <a:buSzPts val="1600"/>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"copy constructor"</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getA()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setA(</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operator=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m(0);</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"\nOverloaded = function"</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sz="1600">
              <a:solidFill>
                <a:srgbClr val="000000"/>
              </a:solidFill>
              <a:latin typeface="Consolas"/>
              <a:ea typeface="Consolas"/>
              <a:cs typeface="Consolas"/>
              <a:sym typeface="Consolas"/>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m.a =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m;  }</a:t>
            </a:r>
            <a:endParaRPr sz="1600">
              <a:solidFill>
                <a:srgbClr val="000000"/>
              </a:solidFill>
              <a:latin typeface="Consolas"/>
              <a:ea typeface="Consolas"/>
              <a:cs typeface="Consolas"/>
              <a:sym typeface="Consolas"/>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p:txBody>
      </p:sp>
      <p:sp>
        <p:nvSpPr>
          <p:cNvPr id="364" name="Google Shape;364;p4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5" name="Google Shape;365;p47"/>
          <p:cNvSpPr txBox="1"/>
          <p:nvPr/>
        </p:nvSpPr>
        <p:spPr>
          <a:xfrm>
            <a:off x="4020482" y="95879"/>
            <a:ext cx="5123518" cy="5078313"/>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//copy constructor will be called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//object creation</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c3 = c2;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cout </a:t>
            </a:r>
            <a:r>
              <a:rPr b="0" i="0" lang="en-US" sz="1800" u="none" cap="none" strike="noStrike">
                <a:solidFill>
                  <a:srgbClr val="008080"/>
                </a:solidFill>
                <a:latin typeface="Consolas"/>
                <a:ea typeface="Consolas"/>
                <a:cs typeface="Consolas"/>
                <a:sym typeface="Consolas"/>
              </a:rPr>
              <a:t>&lt;&lt;</a:t>
            </a:r>
            <a:r>
              <a:rPr b="0" i="0" lang="en-US" sz="1800" u="none" cap="none" strike="noStrike">
                <a:solidFill>
                  <a:srgbClr val="000000"/>
                </a:solidFill>
                <a:latin typeface="Consolas"/>
                <a:ea typeface="Consolas"/>
                <a:cs typeface="Consolas"/>
                <a:sym typeface="Consolas"/>
              </a:rPr>
              <a:t> c3.getA();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//overloaded = operator function called</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c1 </a:t>
            </a:r>
            <a:r>
              <a:rPr b="0" i="0" lang="en-US" sz="1800" u="none" cap="none" strike="noStrike">
                <a:solidFill>
                  <a:srgbClr val="008080"/>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 c2;    </a:t>
            </a:r>
            <a:r>
              <a:rPr b="1" i="0" lang="en-US" sz="1800" u="none" cap="none" strike="noStrike">
                <a:solidFill>
                  <a:srgbClr val="FF0000"/>
                </a:solidFill>
                <a:latin typeface="Consolas"/>
                <a:ea typeface="Consolas"/>
                <a:cs typeface="Consolas"/>
                <a:sym typeface="Consolas"/>
              </a:rPr>
              <a:t>//c1.operator=(c2);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//c1 is unchanged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cout </a:t>
            </a:r>
            <a:r>
              <a:rPr b="0" i="0" lang="en-US" sz="1800" u="none" cap="none" strike="noStrike">
                <a:solidFill>
                  <a:srgbClr val="008080"/>
                </a:solidFill>
                <a:latin typeface="Consolas"/>
                <a:ea typeface="Consolas"/>
                <a:cs typeface="Consolas"/>
                <a:sym typeface="Consolas"/>
              </a:rPr>
              <a:t>&lt;&lt;</a:t>
            </a:r>
            <a:r>
              <a:rPr b="0" i="0" lang="en-US" sz="1800" u="none" cap="none" strike="noStrike">
                <a:solidFill>
                  <a:srgbClr val="000000"/>
                </a:solidFill>
                <a:latin typeface="Consolas"/>
                <a:ea typeface="Consolas"/>
                <a:cs typeface="Consolas"/>
                <a:sym typeface="Consolas"/>
              </a:rPr>
              <a:t> c1.getA();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return</a:t>
            </a:r>
            <a:r>
              <a:rPr b="0" i="0" lang="en-US" sz="1800" u="none" cap="none" strike="noStrike">
                <a:solidFill>
                  <a:srgbClr val="000000"/>
                </a:solidFill>
                <a:latin typeface="Consolas"/>
                <a:ea typeface="Consolas"/>
                <a:cs typeface="Consolas"/>
                <a:sym typeface="Consolas"/>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alibri"/>
              <a:ea typeface="Calibri"/>
              <a:cs typeface="Calibri"/>
              <a:sym typeface="Calibri"/>
            </a:endParaRPr>
          </a:p>
        </p:txBody>
      </p:sp>
      <p:sp>
        <p:nvSpPr>
          <p:cNvPr id="366" name="Google Shape;366;p47"/>
          <p:cNvSpPr txBox="1"/>
          <p:nvPr/>
        </p:nvSpPr>
        <p:spPr>
          <a:xfrm>
            <a:off x="6249793" y="5409629"/>
            <a:ext cx="2516138" cy="1323439"/>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copy constructor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Overloaded =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-3</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Comparison Operator ==</a:t>
            </a:r>
            <a:endParaRPr/>
          </a:p>
        </p:txBody>
      </p:sp>
      <p:sp>
        <p:nvSpPr>
          <p:cNvPr id="372" name="Google Shape;372;p4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3" name="Google Shape;373;p48"/>
          <p:cNvSpPr txBox="1"/>
          <p:nvPr/>
        </p:nvSpPr>
        <p:spPr>
          <a:xfrm>
            <a:off x="391886" y="1295400"/>
            <a:ext cx="8333014"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Employee</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idNum;</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salary;</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public:</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Employee ( ) { idNum = 0, salary  = 0.0;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void setValues (int a, int b);</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getSalary() { return salary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rgbClr val="2C14DE"/>
                </a:solidFill>
                <a:latin typeface="Consolas"/>
                <a:ea typeface="Consolas"/>
                <a:cs typeface="Consolas"/>
                <a:sym typeface="Consolas"/>
              </a:rPr>
              <a:t>  </a:t>
            </a:r>
            <a:r>
              <a:rPr b="1" i="0" lang="en-US" sz="2000" u="none" cap="none" strike="noStrike">
                <a:solidFill>
                  <a:srgbClr val="0070C0"/>
                </a:solidFill>
                <a:latin typeface="Consolas"/>
                <a:ea typeface="Consolas"/>
                <a:cs typeface="Consolas"/>
                <a:sym typeface="Consolas"/>
              </a:rPr>
              <a:t>bool operator== ( Employee &amp;emp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void Employee::setValues ( int idN , double sal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salary = sal; 	idNum  = idN;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rgbClr val="0070C0"/>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bool Employee::operator == (Employee &amp;emp)</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return (salary == emp.getSalary());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Comparison Operator ==</a:t>
            </a:r>
            <a:endParaRPr/>
          </a:p>
        </p:txBody>
      </p:sp>
      <p:sp>
        <p:nvSpPr>
          <p:cNvPr id="379" name="Google Shape;379;p4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0" name="Google Shape;380;p49"/>
          <p:cNvSpPr txBox="1"/>
          <p:nvPr/>
        </p:nvSpPr>
        <p:spPr>
          <a:xfrm>
            <a:off x="391886" y="1295400"/>
            <a:ext cx="8333014"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Employee</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idNum;</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salary;</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public:</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Employee ( ) { idNum = 0, salary  = 0.0;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void setValues (int a, int b);</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double getSalary() { return salary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1" i="0" lang="en-US" sz="2000" u="none" cap="none" strike="noStrike">
                <a:solidFill>
                  <a:srgbClr val="FF3300"/>
                </a:solidFill>
                <a:latin typeface="Consolas"/>
                <a:ea typeface="Consolas"/>
                <a:cs typeface="Consolas"/>
                <a:sym typeface="Consolas"/>
              </a:rPr>
              <a:t>	</a:t>
            </a: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Comparison Operator ==</a:t>
            </a:r>
            <a:endParaRPr/>
          </a:p>
        </p:txBody>
      </p:sp>
      <p:sp>
        <p:nvSpPr>
          <p:cNvPr id="386" name="Google Shape;386;p5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7" name="Google Shape;387;p50"/>
          <p:cNvSpPr txBox="1"/>
          <p:nvPr/>
        </p:nvSpPr>
        <p:spPr>
          <a:xfrm>
            <a:off x="581892" y="1225550"/>
            <a:ext cx="8030263"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int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Employee emp1;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emp1.setValues(10,33.5);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Employee emp2;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emp2.setValues(10,33.1);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Consolas"/>
                <a:ea typeface="Consolas"/>
                <a:cs typeface="Consolas"/>
                <a:sym typeface="Consolas"/>
              </a:rPr>
              <a:t>	</a:t>
            </a:r>
            <a:r>
              <a:rPr b="1" i="0" lang="en-US" sz="2000" u="none" cap="none" strike="noStrike">
                <a:solidFill>
                  <a:srgbClr val="0070C0"/>
                </a:solidFill>
                <a:latin typeface="Consolas"/>
                <a:ea typeface="Consolas"/>
                <a:cs typeface="Consolas"/>
                <a:sym typeface="Consolas"/>
              </a:rPr>
              <a:t>if ( emp2 == emp1 )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          cout &lt;&lt;“Both objects have equal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C14DE"/>
                </a:solidFill>
                <a:latin typeface="Consolas"/>
                <a:ea typeface="Consolas"/>
                <a:cs typeface="Consolas"/>
                <a:sym typeface="Consolas"/>
              </a:rPr>
              <a:t>	</a:t>
            </a:r>
            <a:r>
              <a:rPr b="1" i="0" lang="en-US" sz="2000" u="none" cap="none" strike="noStrike">
                <a:solidFill>
                  <a:srgbClr val="0070C0"/>
                </a:solidFill>
                <a:latin typeface="Consolas"/>
                <a:ea typeface="Consolas"/>
                <a:cs typeface="Consolas"/>
                <a:sym typeface="Consolas"/>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	    cout &lt;&lt;“objects do not have equal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Syntax</a:t>
            </a:r>
            <a:endParaRPr/>
          </a:p>
        </p:txBody>
      </p:sp>
      <p:sp>
        <p:nvSpPr>
          <p:cNvPr id="393" name="Google Shape;393;p5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Syntax of an overloaded operator function:</a:t>
            </a:r>
            <a:endParaRPr/>
          </a:p>
          <a:p>
            <a:pPr indent="0" lvl="1" marL="457200" rtl="0" algn="l">
              <a:lnSpc>
                <a:spcPct val="100000"/>
              </a:lnSpc>
              <a:spcBef>
                <a:spcPts val="480"/>
              </a:spcBef>
              <a:spcAft>
                <a:spcPts val="0"/>
              </a:spcAft>
              <a:buClr>
                <a:schemeClr val="dk1"/>
              </a:buClr>
              <a:buSzPts val="2400"/>
              <a:buNone/>
            </a:pPr>
            <a:r>
              <a:rPr lang="en-US"/>
              <a:t>   datatype operator+ (datatype)</a:t>
            </a:r>
            <a:endParaRPr/>
          </a:p>
          <a:p>
            <a:pPr indent="-133350" lvl="1" marL="74295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However, for some operators, this syntax will be slightly different:</a:t>
            </a:r>
            <a:endParaRPr/>
          </a:p>
          <a:p>
            <a:pPr indent="-285750" lvl="1" marL="742950" rtl="0" algn="l">
              <a:lnSpc>
                <a:spcPct val="100000"/>
              </a:lnSpc>
              <a:spcBef>
                <a:spcPts val="480"/>
              </a:spcBef>
              <a:spcAft>
                <a:spcPts val="0"/>
              </a:spcAft>
              <a:buClr>
                <a:schemeClr val="dk1"/>
              </a:buClr>
              <a:buSzPts val="2400"/>
              <a:buChar char="–"/>
            </a:pPr>
            <a:r>
              <a:rPr lang="en-US"/>
              <a:t>	</a:t>
            </a:r>
            <a:r>
              <a:rPr b="1" lang="en-US">
                <a:solidFill>
                  <a:srgbClr val="FF0000"/>
                </a:solidFill>
              </a:rPr>
              <a:t>++</a:t>
            </a:r>
            <a:r>
              <a:rPr lang="en-US"/>
              <a:t>, </a:t>
            </a:r>
            <a:r>
              <a:rPr b="1" lang="en-US">
                <a:solidFill>
                  <a:srgbClr val="FF0000"/>
                </a:solidFill>
              </a:rPr>
              <a:t>--</a:t>
            </a:r>
            <a:r>
              <a:rPr lang="en-US"/>
              <a:t> operators</a:t>
            </a:r>
            <a:endParaRPr/>
          </a:p>
          <a:p>
            <a:pPr indent="-285750" lvl="1" marL="742950" rtl="0" algn="l">
              <a:lnSpc>
                <a:spcPct val="100000"/>
              </a:lnSpc>
              <a:spcBef>
                <a:spcPts val="480"/>
              </a:spcBef>
              <a:spcAft>
                <a:spcPts val="0"/>
              </a:spcAft>
              <a:buClr>
                <a:schemeClr val="dk1"/>
              </a:buClr>
              <a:buSzPts val="2400"/>
              <a:buChar char="–"/>
            </a:pPr>
            <a:r>
              <a:rPr lang="en-US"/>
              <a:t>	</a:t>
            </a:r>
            <a:r>
              <a:rPr b="1" lang="en-US">
                <a:solidFill>
                  <a:srgbClr val="FF0000"/>
                </a:solidFill>
              </a:rPr>
              <a:t>&gt;&gt;</a:t>
            </a:r>
            <a:r>
              <a:rPr lang="en-US"/>
              <a:t>, </a:t>
            </a:r>
            <a:r>
              <a:rPr b="1" lang="en-US">
                <a:solidFill>
                  <a:srgbClr val="FF0000"/>
                </a:solidFill>
              </a:rPr>
              <a:t>&lt;&lt;</a:t>
            </a:r>
            <a:r>
              <a:rPr lang="en-US"/>
              <a:t> operators</a:t>
            </a:r>
            <a:endParaRPr/>
          </a:p>
          <a:p>
            <a:pPr indent="-285750" lvl="1" marL="742950" rtl="0" algn="l">
              <a:lnSpc>
                <a:spcPct val="100000"/>
              </a:lnSpc>
              <a:spcBef>
                <a:spcPts val="480"/>
              </a:spcBef>
              <a:spcAft>
                <a:spcPts val="0"/>
              </a:spcAft>
              <a:buClr>
                <a:schemeClr val="dk1"/>
              </a:buClr>
              <a:buSzPts val="2400"/>
              <a:buChar char="–"/>
            </a:pPr>
            <a:r>
              <a:rPr lang="en-US"/>
              <a:t>	</a:t>
            </a:r>
            <a:r>
              <a:rPr b="1" lang="en-US">
                <a:solidFill>
                  <a:srgbClr val="FF0000"/>
                </a:solidFill>
              </a:rPr>
              <a:t>&amp;</a:t>
            </a:r>
            <a:r>
              <a:rPr lang="en-US"/>
              <a:t> and </a:t>
            </a:r>
            <a:r>
              <a:rPr b="1" lang="en-US">
                <a:solidFill>
                  <a:srgbClr val="FF0000"/>
                </a:solidFill>
              </a:rPr>
              <a:t>[ ] </a:t>
            </a:r>
            <a:r>
              <a:rPr lang="en-US"/>
              <a:t>operators</a:t>
            </a:r>
            <a:endParaRPr/>
          </a:p>
        </p:txBody>
      </p:sp>
      <p:sp>
        <p:nvSpPr>
          <p:cNvPr id="394" name="Google Shape;394;p5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Overloading ++ and --</a:t>
            </a:r>
            <a:endParaRPr/>
          </a:p>
        </p:txBody>
      </p:sp>
      <p:sp>
        <p:nvSpPr>
          <p:cNvPr id="400" name="Google Shape;400;p52"/>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Operator </a:t>
            </a:r>
            <a:r>
              <a:rPr b="1" lang="en-US">
                <a:solidFill>
                  <a:srgbClr val="FF0000"/>
                </a:solidFill>
              </a:rPr>
              <a:t>++</a:t>
            </a:r>
            <a:r>
              <a:rPr lang="en-US"/>
              <a:t> and</a:t>
            </a:r>
            <a:r>
              <a:rPr b="1" lang="en-US">
                <a:solidFill>
                  <a:srgbClr val="FF0000"/>
                </a:solidFill>
              </a:rPr>
              <a:t> -- </a:t>
            </a:r>
            <a:r>
              <a:rPr lang="en-US"/>
              <a:t>are different to other operators of C++</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We can call them: </a:t>
            </a:r>
            <a:endParaRPr/>
          </a:p>
          <a:p>
            <a:pPr indent="-285750" lvl="1" marL="742950" rtl="0" algn="l">
              <a:lnSpc>
                <a:spcPct val="100000"/>
              </a:lnSpc>
              <a:spcBef>
                <a:spcPts val="480"/>
              </a:spcBef>
              <a:spcAft>
                <a:spcPts val="0"/>
              </a:spcAft>
              <a:buClr>
                <a:schemeClr val="dk1"/>
              </a:buClr>
              <a:buSzPts val="2400"/>
              <a:buChar char="–"/>
            </a:pPr>
            <a:r>
              <a:rPr lang="en-US"/>
              <a:t>either in the form of </a:t>
            </a:r>
            <a:r>
              <a:rPr lang="en-US">
                <a:solidFill>
                  <a:srgbClr val="0070C0"/>
                </a:solidFill>
              </a:rPr>
              <a:t>prefix</a:t>
            </a:r>
            <a:r>
              <a:rPr lang="en-US"/>
              <a:t> (++i) before an object</a:t>
            </a:r>
            <a:endParaRPr/>
          </a:p>
          <a:p>
            <a:pPr indent="-285750" lvl="1" marL="742950" rtl="0" algn="l">
              <a:lnSpc>
                <a:spcPct val="100000"/>
              </a:lnSpc>
              <a:spcBef>
                <a:spcPts val="480"/>
              </a:spcBef>
              <a:spcAft>
                <a:spcPts val="0"/>
              </a:spcAft>
              <a:buClr>
                <a:schemeClr val="dk1"/>
              </a:buClr>
              <a:buSzPts val="2400"/>
              <a:buChar char="–"/>
            </a:pPr>
            <a:r>
              <a:rPr lang="en-US"/>
              <a:t>or in the form of </a:t>
            </a:r>
            <a:r>
              <a:rPr lang="en-US">
                <a:solidFill>
                  <a:srgbClr val="0070C0"/>
                </a:solidFill>
              </a:rPr>
              <a:t>postfix</a:t>
            </a:r>
            <a:r>
              <a:rPr lang="en-US"/>
              <a:t> (i++) after an object</a:t>
            </a:r>
            <a:endParaRPr/>
          </a:p>
          <a:p>
            <a:pPr indent="-285750" lvl="1" marL="742950" rtl="0" algn="l">
              <a:lnSpc>
                <a:spcPct val="100000"/>
              </a:lnSpc>
              <a:spcBef>
                <a:spcPts val="480"/>
              </a:spcBef>
              <a:spcAft>
                <a:spcPts val="0"/>
              </a:spcAft>
              <a:buClr>
                <a:schemeClr val="dk1"/>
              </a:buClr>
              <a:buSzPts val="2400"/>
              <a:buChar char="–"/>
            </a:pPr>
            <a:r>
              <a:rPr lang="en-US"/>
              <a:t>But in both cases, the calling object will be i.</a:t>
            </a:r>
            <a:endParaRPr/>
          </a:p>
        </p:txBody>
      </p:sp>
      <p:sp>
        <p:nvSpPr>
          <p:cNvPr id="401" name="Google Shape;401;p5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i++ and ++i ?</a:t>
            </a:r>
            <a:endParaRPr/>
          </a:p>
        </p:txBody>
      </p:sp>
      <p:sp>
        <p:nvSpPr>
          <p:cNvPr id="408" name="Google Shape;408;p5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u="sng"/>
              <a:t>Prefix</a:t>
            </a:r>
            <a:r>
              <a:rPr lang="en-US">
                <a:solidFill>
                  <a:srgbClr val="0070C0"/>
                </a:solidFill>
              </a:rPr>
              <a:t> makes the change</a:t>
            </a:r>
            <a:r>
              <a:rPr lang="en-US"/>
              <a:t>, and </a:t>
            </a:r>
            <a:r>
              <a:rPr lang="en-US">
                <a:solidFill>
                  <a:srgbClr val="FF0000"/>
                </a:solidFill>
              </a:rPr>
              <a:t>then processes the variable </a:t>
            </a:r>
            <a:endParaRPr/>
          </a:p>
          <a:p>
            <a:pPr indent="-190500" lvl="0" marL="342900" rtl="0" algn="l">
              <a:lnSpc>
                <a:spcPct val="100000"/>
              </a:lnSpc>
              <a:spcBef>
                <a:spcPts val="480"/>
              </a:spcBef>
              <a:spcAft>
                <a:spcPts val="0"/>
              </a:spcAft>
              <a:buClr>
                <a:schemeClr val="dk1"/>
              </a:buClr>
              <a:buSzPts val="2400"/>
              <a:buNone/>
            </a:pPr>
            <a:r>
              <a:t/>
            </a:r>
            <a:endParaRPr>
              <a:solidFill>
                <a:srgbClr val="FF0000"/>
              </a:solidFill>
            </a:endParaRPr>
          </a:p>
          <a:p>
            <a:pPr indent="-342900" lvl="0" marL="342900" rtl="0" algn="l">
              <a:lnSpc>
                <a:spcPct val="100000"/>
              </a:lnSpc>
              <a:spcBef>
                <a:spcPts val="480"/>
              </a:spcBef>
              <a:spcAft>
                <a:spcPts val="0"/>
              </a:spcAft>
              <a:buClr>
                <a:schemeClr val="dk1"/>
              </a:buClr>
              <a:buSzPts val="2400"/>
              <a:buChar char="•"/>
            </a:pPr>
            <a:r>
              <a:rPr b="1" lang="en-US" u="sng"/>
              <a:t>Postfix</a:t>
            </a:r>
            <a:r>
              <a:rPr lang="en-US">
                <a:solidFill>
                  <a:srgbClr val="FF0000"/>
                </a:solidFill>
              </a:rPr>
              <a:t> processes the variable</a:t>
            </a:r>
            <a:r>
              <a:rPr lang="en-US"/>
              <a:t>, </a:t>
            </a:r>
            <a:r>
              <a:rPr lang="en-US">
                <a:solidFill>
                  <a:srgbClr val="0070C0"/>
                </a:solidFill>
              </a:rPr>
              <a:t>then makes the change</a:t>
            </a:r>
            <a:r>
              <a:rPr lang="en-US"/>
              <a:t>.</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409" name="Google Shape;409;p5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0" name="Google Shape;410;p53"/>
          <p:cNvSpPr/>
          <p:nvPr/>
        </p:nvSpPr>
        <p:spPr>
          <a:xfrm>
            <a:off x="361545" y="3878530"/>
            <a:ext cx="3886200" cy="13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chemeClr val="dk1"/>
                </a:solidFill>
                <a:latin typeface="Consolas"/>
                <a:ea typeface="Consolas"/>
                <a:cs typeface="Consolas"/>
                <a:sym typeface="Consolas"/>
              </a:rPr>
              <a:t>i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nsolas"/>
                <a:ea typeface="Consolas"/>
                <a:cs typeface="Consolas"/>
                <a:sym typeface="Consolas"/>
              </a:rPr>
              <a:t> j =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nsolas"/>
                <a:ea typeface="Consolas"/>
                <a:cs typeface="Consolas"/>
                <a:sym typeface="Consolas"/>
              </a:rPr>
              <a:t> (i is 2, j is 2)</a:t>
            </a:r>
            <a:endParaRPr b="1" i="0" sz="2800" u="none" cap="none" strike="noStrike">
              <a:solidFill>
                <a:schemeClr val="dk1"/>
              </a:solidFill>
              <a:latin typeface="Consolas"/>
              <a:ea typeface="Consolas"/>
              <a:cs typeface="Consolas"/>
              <a:sym typeface="Consolas"/>
            </a:endParaRPr>
          </a:p>
        </p:txBody>
      </p:sp>
      <p:sp>
        <p:nvSpPr>
          <p:cNvPr id="411" name="Google Shape;411;p53"/>
          <p:cNvSpPr/>
          <p:nvPr/>
        </p:nvSpPr>
        <p:spPr>
          <a:xfrm>
            <a:off x="4800600" y="3878530"/>
            <a:ext cx="4038600" cy="13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chemeClr val="dk1"/>
                </a:solidFill>
                <a:latin typeface="Consolas"/>
                <a:ea typeface="Consolas"/>
                <a:cs typeface="Consolas"/>
                <a:sym typeface="Consolas"/>
              </a:rPr>
              <a:t>i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nsolas"/>
                <a:ea typeface="Consolas"/>
                <a:cs typeface="Consolas"/>
                <a:sym typeface="Consolas"/>
              </a:rPr>
              <a:t> j =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nsolas"/>
                <a:ea typeface="Consolas"/>
                <a:cs typeface="Consolas"/>
                <a:sym typeface="Consolas"/>
              </a:rPr>
              <a:t> (i is 2, j is 1)</a:t>
            </a:r>
            <a:endParaRPr b="1" i="0" sz="2800" u="none" cap="none" strike="noStrike">
              <a:solidFill>
                <a:schemeClr val="dk1"/>
              </a:solidFill>
              <a:latin typeface="Consolas"/>
              <a:ea typeface="Consolas"/>
              <a:cs typeface="Consolas"/>
              <a:sym typeface="Consolas"/>
            </a:endParaRPr>
          </a:p>
        </p:txBody>
      </p:sp>
      <p:cxnSp>
        <p:nvCxnSpPr>
          <p:cNvPr id="412" name="Google Shape;412;p53"/>
          <p:cNvCxnSpPr/>
          <p:nvPr/>
        </p:nvCxnSpPr>
        <p:spPr>
          <a:xfrm>
            <a:off x="4424464" y="3276600"/>
            <a:ext cx="22698" cy="304800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483836" y="0"/>
            <a:ext cx="8202964"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b="1" lang="en-US" sz="3300">
                <a:latin typeface="Arial"/>
                <a:ea typeface="Arial"/>
                <a:cs typeface="Arial"/>
                <a:sym typeface="Arial"/>
              </a:rPr>
              <a:t>Overloaded ++</a:t>
            </a:r>
            <a:endParaRPr/>
          </a:p>
        </p:txBody>
      </p:sp>
      <p:sp>
        <p:nvSpPr>
          <p:cNvPr id="418" name="Google Shape;418;p54"/>
          <p:cNvSpPr txBox="1"/>
          <p:nvPr/>
        </p:nvSpPr>
        <p:spPr>
          <a:xfrm>
            <a:off x="483836" y="1295400"/>
            <a:ext cx="8279164"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Inventory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stockNum;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numSold;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Inventory(int stknum, int sold);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C14DE"/>
                </a:solidFill>
                <a:latin typeface="Consolas"/>
                <a:ea typeface="Consolas"/>
                <a:cs typeface="Consolas"/>
                <a:sym typeface="Consolas"/>
              </a:rPr>
              <a:t>	</a:t>
            </a:r>
            <a:r>
              <a:rPr b="1" i="0" lang="en-US" sz="2000" u="none" cap="none" strike="noStrike">
                <a:solidFill>
                  <a:srgbClr val="0070C0"/>
                </a:solidFill>
                <a:latin typeface="Consolas"/>
                <a:ea typeface="Consolas"/>
                <a:cs typeface="Consolas"/>
                <a:sym typeface="Consolas"/>
              </a:rPr>
              <a:t>void operator++();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void Inventory::operator++()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numSold++;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9" name="Google Shape;419;p5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a:t>
            </a:r>
            <a:endParaRPr/>
          </a:p>
        </p:txBody>
      </p:sp>
      <p:sp>
        <p:nvSpPr>
          <p:cNvPr id="70" name="Google Shape;70;p10"/>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Example (already overloaded operator </a:t>
            </a:r>
            <a:r>
              <a:rPr b="1" lang="en-US">
                <a:solidFill>
                  <a:srgbClr val="FF0000"/>
                </a:solidFill>
              </a:rPr>
              <a:t>/ </a:t>
            </a:r>
            <a:r>
              <a:rPr lang="en-US"/>
              <a:t>):</a:t>
            </a:r>
            <a:endParaRPr/>
          </a:p>
          <a:p>
            <a:pPr indent="-342900" lvl="0" marL="342900" rtl="0" algn="l">
              <a:lnSpc>
                <a:spcPct val="100000"/>
              </a:lnSpc>
              <a:spcBef>
                <a:spcPts val="480"/>
              </a:spcBef>
              <a:spcAft>
                <a:spcPts val="0"/>
              </a:spcAft>
              <a:buClr>
                <a:srgbClr val="0070C0"/>
              </a:buClr>
              <a:buSzPts val="2400"/>
              <a:buChar char="•"/>
            </a:pPr>
            <a:r>
              <a:rPr lang="en-US">
                <a:solidFill>
                  <a:srgbClr val="0070C0"/>
                </a:solidFill>
              </a:rPr>
              <a:t>Same operator </a:t>
            </a:r>
            <a:r>
              <a:rPr lang="en-US"/>
              <a:t>has </a:t>
            </a:r>
            <a:r>
              <a:rPr lang="en-US">
                <a:solidFill>
                  <a:srgbClr val="FF0000"/>
                </a:solidFill>
              </a:rPr>
              <a:t>different meaning</a:t>
            </a:r>
            <a:r>
              <a:rPr lang="en-US"/>
              <a:t> for </a:t>
            </a:r>
            <a:r>
              <a:rPr lang="en-US">
                <a:solidFill>
                  <a:srgbClr val="0070C0"/>
                </a:solidFill>
              </a:rPr>
              <a:t>different operands</a:t>
            </a:r>
            <a:endParaRPr/>
          </a:p>
        </p:txBody>
      </p:sp>
      <p:sp>
        <p:nvSpPr>
          <p:cNvPr id="71" name="Google Shape;71;p1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ptgmedia.pearsoncmg.com/images/chap3_0672326973/elementLinks/03fig04.jpg" id="72" name="Google Shape;72;p10"/>
          <p:cNvPicPr preferRelativeResize="0"/>
          <p:nvPr/>
        </p:nvPicPr>
        <p:blipFill rotWithShape="1">
          <a:blip r:embed="rId3">
            <a:alphaModFix/>
          </a:blip>
          <a:srcRect b="0" l="0" r="0" t="0"/>
          <a:stretch/>
        </p:blipFill>
        <p:spPr>
          <a:xfrm>
            <a:off x="1172246" y="2161224"/>
            <a:ext cx="6799511" cy="428953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Use of the operator ++</a:t>
            </a:r>
            <a:endParaRPr/>
          </a:p>
        </p:txBody>
      </p:sp>
      <p:sp>
        <p:nvSpPr>
          <p:cNvPr id="426" name="Google Shape;426;p5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7" name="Google Shape;427;p55"/>
          <p:cNvSpPr txBox="1"/>
          <p:nvPr/>
        </p:nvSpPr>
        <p:spPr>
          <a:xfrm>
            <a:off x="483577" y="1427471"/>
            <a:ext cx="8382000" cy="5324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int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 someItem(789, 84);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 the stockNum is 789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 the numSold is 84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++someItem;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 Item2 = ++someItem;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r>
              <a:rPr b="1" i="1" lang="en-US" sz="2000" u="none" cap="none" strike="noStrike">
                <a:solidFill>
                  <a:srgbClr val="FF0000"/>
                </a:solidFill>
                <a:latin typeface="Consolas"/>
                <a:ea typeface="Consolas"/>
                <a:cs typeface="Consolas"/>
                <a:sym typeface="Consolas"/>
              </a:rPr>
              <a:t>//will this instruction 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Will </a:t>
            </a:r>
            <a:r>
              <a:rPr b="1" i="0" lang="en-US" sz="2000" u="none" cap="none" strike="noStrike">
                <a:solidFill>
                  <a:schemeClr val="dk1"/>
                </a:solidFill>
                <a:latin typeface="Arial"/>
                <a:ea typeface="Arial"/>
                <a:cs typeface="Arial"/>
                <a:sym typeface="Arial"/>
              </a:rPr>
              <a:t>not work </a:t>
            </a:r>
            <a:r>
              <a:rPr b="0" i="0" lang="en-US" sz="2000" u="none" cap="none" strike="noStrike">
                <a:solidFill>
                  <a:schemeClr val="dk1"/>
                </a:solidFill>
                <a:latin typeface="Arial"/>
                <a:ea typeface="Arial"/>
                <a:cs typeface="Arial"/>
                <a:sym typeface="Arial"/>
              </a:rPr>
              <a:t>as the overloaded function does not return anything</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p:txBody>
      </p:sp>
      <p:sp>
        <p:nvSpPr>
          <p:cNvPr id="428" name="Google Shape;428;p55"/>
          <p:cNvSpPr/>
          <p:nvPr/>
        </p:nvSpPr>
        <p:spPr>
          <a:xfrm>
            <a:off x="569651" y="4084557"/>
            <a:ext cx="4953000" cy="1066800"/>
          </a:xfrm>
          <a:prstGeom prst="rect">
            <a:avLst/>
          </a:prstGeom>
          <a:solidFill>
            <a:schemeClr val="lt1">
              <a:alpha val="0"/>
            </a:schemeClr>
          </a:solidFill>
          <a:ln cap="flat" cmpd="sng" w="476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2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228600" y="0"/>
            <a:ext cx="86868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b="1" lang="en-US" sz="3300">
                <a:latin typeface="Arial"/>
                <a:ea typeface="Arial"/>
                <a:cs typeface="Arial"/>
                <a:sym typeface="Arial"/>
              </a:rPr>
              <a:t>Overloaded ++</a:t>
            </a:r>
            <a:endParaRPr/>
          </a:p>
        </p:txBody>
      </p:sp>
      <p:sp>
        <p:nvSpPr>
          <p:cNvPr id="434" name="Google Shape;434;p56"/>
          <p:cNvSpPr txBox="1"/>
          <p:nvPr/>
        </p:nvSpPr>
        <p:spPr>
          <a:xfrm>
            <a:off x="457200" y="1197116"/>
            <a:ext cx="8305800"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Inventory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stockNum;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int numSold;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Inventory(int stknum, int sold);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r>
              <a:rPr b="1" i="0" lang="en-US" sz="2000" u="none" cap="none" strike="noStrike">
                <a:solidFill>
                  <a:srgbClr val="0070C0"/>
                </a:solidFill>
                <a:latin typeface="Consolas"/>
                <a:ea typeface="Consolas"/>
                <a:cs typeface="Consolas"/>
                <a:sym typeface="Consolas"/>
              </a:rPr>
              <a:t>Inventory&amp; operator++();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Inventory&amp; Inventory::operator++()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 *object = new Inventory(0,0);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numSold++;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object-&gt;numSold = numSold;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return(*object);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35" name="Google Shape;435;p5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57"/>
          <p:cNvPicPr preferRelativeResize="0"/>
          <p:nvPr/>
        </p:nvPicPr>
        <p:blipFill rotWithShape="1">
          <a:blip r:embed="rId3">
            <a:alphaModFix/>
          </a:blip>
          <a:srcRect b="0" l="0" r="0" t="0"/>
          <a:stretch/>
        </p:blipFill>
        <p:spPr>
          <a:xfrm>
            <a:off x="12970" y="32426"/>
            <a:ext cx="7772400" cy="6769510"/>
          </a:xfrm>
          <a:prstGeom prst="rect">
            <a:avLst/>
          </a:prstGeom>
          <a:noFill/>
          <a:ln>
            <a:noFill/>
          </a:ln>
        </p:spPr>
      </p:pic>
      <p:sp>
        <p:nvSpPr>
          <p:cNvPr id="442" name="Google Shape;442;p57"/>
          <p:cNvSpPr txBox="1"/>
          <p:nvPr>
            <p:ph type="title"/>
          </p:nvPr>
        </p:nvSpPr>
        <p:spPr>
          <a:xfrm>
            <a:off x="5486402" y="304800"/>
            <a:ext cx="3393541" cy="1219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lang="en-US" sz="3200" u="sng"/>
              <a:t>Using ++ </a:t>
            </a:r>
            <a:br>
              <a:rPr b="1" lang="en-US" sz="3200" u="sng"/>
            </a:br>
            <a:r>
              <a:rPr b="1" lang="en-US" sz="3200" u="sng"/>
              <a:t>(Prefix Notation)</a:t>
            </a:r>
            <a:endParaRPr/>
          </a:p>
        </p:txBody>
      </p:sp>
      <p:pic>
        <p:nvPicPr>
          <p:cNvPr id="443" name="Google Shape;443;p57"/>
          <p:cNvPicPr preferRelativeResize="0"/>
          <p:nvPr/>
        </p:nvPicPr>
        <p:blipFill rotWithShape="1">
          <a:blip r:embed="rId4">
            <a:alphaModFix/>
          </a:blip>
          <a:srcRect b="0" l="0" r="0" t="0"/>
          <a:stretch/>
        </p:blipFill>
        <p:spPr>
          <a:xfrm>
            <a:off x="5870041" y="4876800"/>
            <a:ext cx="3009900" cy="781050"/>
          </a:xfrm>
          <a:prstGeom prst="rect">
            <a:avLst/>
          </a:prstGeom>
          <a:noFill/>
          <a:ln>
            <a:noFill/>
          </a:ln>
        </p:spPr>
      </p:pic>
      <p:sp>
        <p:nvSpPr>
          <p:cNvPr id="444" name="Google Shape;444;p5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Problem</a:t>
            </a:r>
            <a:endParaRPr/>
          </a:p>
        </p:txBody>
      </p:sp>
      <p:sp>
        <p:nvSpPr>
          <p:cNvPr id="450" name="Google Shape;450;p58"/>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The definition of the prefix operator is simple.  It increments the value </a:t>
            </a:r>
            <a:r>
              <a:rPr lang="en-US">
                <a:solidFill>
                  <a:srgbClr val="0070C0"/>
                </a:solidFill>
              </a:rPr>
              <a:t>before any other operation</a:t>
            </a:r>
            <a:r>
              <a:rPr lang="en-US"/>
              <a: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But, how will C++ be able to tell the difference between a </a:t>
            </a:r>
            <a:r>
              <a:rPr lang="en-US">
                <a:solidFill>
                  <a:srgbClr val="0070C0"/>
                </a:solidFill>
              </a:rPr>
              <a:t>prefix ++ </a:t>
            </a:r>
            <a:r>
              <a:rPr lang="en-US"/>
              <a:t>operator and a </a:t>
            </a:r>
            <a:r>
              <a:rPr lang="en-US">
                <a:solidFill>
                  <a:srgbClr val="0070C0"/>
                </a:solidFill>
              </a:rPr>
              <a:t>postfix ++ </a:t>
            </a:r>
            <a:r>
              <a:rPr lang="en-US"/>
              <a:t>operator?</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b="1" lang="en-US" u="sng"/>
              <a:t>Answer: </a:t>
            </a:r>
            <a:r>
              <a:rPr lang="en-US"/>
              <a:t>overloaded </a:t>
            </a:r>
            <a:r>
              <a:rPr lang="en-US">
                <a:solidFill>
                  <a:srgbClr val="0070C0"/>
                </a:solidFill>
              </a:rPr>
              <a:t>postfix operator </a:t>
            </a:r>
            <a:r>
              <a:rPr lang="en-US"/>
              <a:t>will take a </a:t>
            </a:r>
            <a:r>
              <a:rPr lang="en-US">
                <a:solidFill>
                  <a:srgbClr val="FF0000"/>
                </a:solidFill>
              </a:rPr>
              <a:t>dummy argument</a:t>
            </a:r>
            <a:r>
              <a:rPr lang="en-US"/>
              <a:t> (just for differentiation between postfix and prefix).</a:t>
            </a:r>
            <a:endParaRPr/>
          </a:p>
        </p:txBody>
      </p:sp>
      <p:sp>
        <p:nvSpPr>
          <p:cNvPr id="451" name="Google Shape;451;p5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457200" y="88765"/>
            <a:ext cx="8229600" cy="1028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b="1" lang="en-US" sz="3300">
                <a:latin typeface="Arial"/>
                <a:ea typeface="Arial"/>
                <a:cs typeface="Arial"/>
                <a:sym typeface="Arial"/>
              </a:rPr>
              <a:t>Postfix operator</a:t>
            </a:r>
            <a:endParaRPr/>
          </a:p>
        </p:txBody>
      </p:sp>
      <p:sp>
        <p:nvSpPr>
          <p:cNvPr id="457" name="Google Shape;457;p59"/>
          <p:cNvSpPr txBox="1"/>
          <p:nvPr/>
        </p:nvSpPr>
        <p:spPr>
          <a:xfrm>
            <a:off x="345233" y="1367124"/>
            <a:ext cx="8416212" cy="5324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Inventory&amp; Inventory::operator++()</a:t>
            </a:r>
            <a:r>
              <a:rPr b="1" i="0" lang="en-US" sz="2000" u="none" cap="none" strike="noStrike">
                <a:solidFill>
                  <a:srgbClr val="2C14DE"/>
                </a:solidFill>
                <a:latin typeface="Consolas"/>
                <a:ea typeface="Consolas"/>
                <a:cs typeface="Consolas"/>
                <a:sym typeface="Consolas"/>
              </a:rPr>
              <a:t>  </a:t>
            </a:r>
            <a:r>
              <a:rPr b="1" i="0" lang="en-US" sz="2000" u="sng" cap="none" strike="noStrike">
                <a:solidFill>
                  <a:srgbClr val="00B050"/>
                </a:solidFill>
                <a:latin typeface="Consolas"/>
                <a:ea typeface="Consolas"/>
                <a:cs typeface="Consolas"/>
                <a:sym typeface="Consolas"/>
              </a:rPr>
              <a:t>// prefix version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 *object = new Inventory(0,0);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numSold++;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object-&gt;numSold = numSold;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return(*object);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Inventory&amp; Inventory::operator++(int)  </a:t>
            </a:r>
            <a:r>
              <a:rPr b="1" i="0" lang="en-US" sz="2000" u="sng" cap="none" strike="noStrike">
                <a:solidFill>
                  <a:srgbClr val="00B050"/>
                </a:solidFill>
                <a:latin typeface="Consolas"/>
                <a:ea typeface="Consolas"/>
                <a:cs typeface="Consolas"/>
                <a:sym typeface="Consolas"/>
              </a:rPr>
              <a:t>// postfix version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Inventory *object = new Inventory(0,0);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object-&gt;numSold = numSold;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numSold++;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return(*object);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58" name="Google Shape;458;p59"/>
          <p:cNvSpPr txBox="1"/>
          <p:nvPr/>
        </p:nvSpPr>
        <p:spPr>
          <a:xfrm>
            <a:off x="5257800" y="6164721"/>
            <a:ext cx="32766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sng" cap="none" strike="noStrike">
                <a:solidFill>
                  <a:srgbClr val="D20000"/>
                </a:solidFill>
                <a:latin typeface="Arial"/>
                <a:ea typeface="Arial"/>
                <a:cs typeface="Arial"/>
                <a:sym typeface="Arial"/>
              </a:rPr>
              <a:t>dummy argument</a:t>
            </a:r>
            <a:endParaRPr b="0" i="0" sz="1400" u="none" cap="none" strike="noStrike">
              <a:solidFill>
                <a:srgbClr val="000000"/>
              </a:solidFill>
              <a:latin typeface="Arial"/>
              <a:ea typeface="Arial"/>
              <a:cs typeface="Arial"/>
              <a:sym typeface="Arial"/>
            </a:endParaRPr>
          </a:p>
        </p:txBody>
      </p:sp>
      <p:sp>
        <p:nvSpPr>
          <p:cNvPr id="459" name="Google Shape;459;p59"/>
          <p:cNvSpPr/>
          <p:nvPr/>
        </p:nvSpPr>
        <p:spPr>
          <a:xfrm>
            <a:off x="5204300" y="4727643"/>
            <a:ext cx="1848255" cy="1527242"/>
          </a:xfrm>
          <a:custGeom>
            <a:rect b="b" l="l" r="r" t="t"/>
            <a:pathLst>
              <a:path extrusionOk="0" h="1527242" w="1848255">
                <a:moveTo>
                  <a:pt x="1848255" y="1527242"/>
                </a:moveTo>
                <a:cubicBezTo>
                  <a:pt x="1768812" y="1109763"/>
                  <a:pt x="1689370" y="692284"/>
                  <a:pt x="1381328" y="437744"/>
                </a:cubicBezTo>
                <a:cubicBezTo>
                  <a:pt x="1073286" y="183204"/>
                  <a:pt x="536643" y="91602"/>
                  <a:pt x="0" y="0"/>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0" name="Google Shape;460;p5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60"/>
          <p:cNvPicPr preferRelativeResize="0"/>
          <p:nvPr/>
        </p:nvPicPr>
        <p:blipFill rotWithShape="1">
          <a:blip r:embed="rId3">
            <a:alphaModFix/>
          </a:blip>
          <a:srcRect b="0" l="0" r="0" t="743"/>
          <a:stretch/>
        </p:blipFill>
        <p:spPr>
          <a:xfrm>
            <a:off x="76200" y="2"/>
            <a:ext cx="7592320" cy="6857999"/>
          </a:xfrm>
          <a:prstGeom prst="rect">
            <a:avLst/>
          </a:prstGeom>
          <a:noFill/>
          <a:ln>
            <a:noFill/>
          </a:ln>
        </p:spPr>
      </p:pic>
      <p:pic>
        <p:nvPicPr>
          <p:cNvPr id="467" name="Google Shape;467;p60"/>
          <p:cNvPicPr preferRelativeResize="0"/>
          <p:nvPr/>
        </p:nvPicPr>
        <p:blipFill rotWithShape="1">
          <a:blip r:embed="rId4">
            <a:alphaModFix/>
          </a:blip>
          <a:srcRect b="0" l="0" r="0" t="0"/>
          <a:stretch/>
        </p:blipFill>
        <p:spPr>
          <a:xfrm>
            <a:off x="6162676" y="4270377"/>
            <a:ext cx="2676525" cy="20859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
        <p:nvSpPr>
          <p:cNvPr id="468" name="Google Shape;468;p60"/>
          <p:cNvSpPr txBox="1"/>
          <p:nvPr>
            <p:ph type="title"/>
          </p:nvPr>
        </p:nvSpPr>
        <p:spPr>
          <a:xfrm>
            <a:off x="5257800" y="152400"/>
            <a:ext cx="3748982"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r>
              <a:rPr b="1" lang="en-US" sz="3200" u="sng"/>
              <a:t>Postfix and Prefix ++</a:t>
            </a:r>
            <a:endParaRPr/>
          </a:p>
        </p:txBody>
      </p:sp>
      <p:pic>
        <p:nvPicPr>
          <p:cNvPr id="469" name="Google Shape;469;p60"/>
          <p:cNvPicPr preferRelativeResize="0"/>
          <p:nvPr/>
        </p:nvPicPr>
        <p:blipFill rotWithShape="1">
          <a:blip r:embed="rId5">
            <a:alphaModFix/>
          </a:blip>
          <a:srcRect b="0" l="0" r="0" t="0"/>
          <a:stretch/>
        </p:blipFill>
        <p:spPr>
          <a:xfrm>
            <a:off x="6143626" y="3189036"/>
            <a:ext cx="2695575" cy="838200"/>
          </a:xfrm>
          <a:prstGeom prst="rect">
            <a:avLst/>
          </a:prstGeom>
          <a:noFill/>
          <a:ln>
            <a:noFill/>
          </a:ln>
        </p:spPr>
      </p:pic>
      <p:sp>
        <p:nvSpPr>
          <p:cNvPr id="470" name="Google Shape;470;p6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Subscript operator [ ]</a:t>
            </a:r>
            <a:endParaRPr/>
          </a:p>
        </p:txBody>
      </p:sp>
      <p:sp>
        <p:nvSpPr>
          <p:cNvPr id="476" name="Google Shape;476;p6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With the help of </a:t>
            </a:r>
            <a:r>
              <a:rPr b="1" lang="en-US">
                <a:solidFill>
                  <a:srgbClr val="FF0000"/>
                </a:solidFill>
              </a:rPr>
              <a:t>[ ] </a:t>
            </a:r>
            <a:r>
              <a:rPr lang="en-US"/>
              <a:t>operator, we can define array style syntax for accessing or assigning individual elements of classes</a:t>
            </a:r>
            <a:endParaRPr/>
          </a:p>
          <a:p>
            <a:pPr indent="-228600" lvl="2" marL="1143000" rtl="0" algn="l">
              <a:lnSpc>
                <a:spcPct val="100000"/>
              </a:lnSpc>
              <a:spcBef>
                <a:spcPts val="440"/>
              </a:spcBef>
              <a:spcAft>
                <a:spcPts val="0"/>
              </a:spcAft>
              <a:buClr>
                <a:srgbClr val="0070C0"/>
              </a:buClr>
              <a:buSzPts val="2200"/>
              <a:buChar char="•"/>
            </a:pPr>
            <a:r>
              <a:rPr b="1" lang="en-US">
                <a:solidFill>
                  <a:srgbClr val="0070C0"/>
                </a:solidFill>
              </a:rPr>
              <a:t>Student</a:t>
            </a:r>
            <a:r>
              <a:rPr lang="en-US"/>
              <a:t> semesterGPA;</a:t>
            </a:r>
            <a:endParaRPr/>
          </a:p>
          <a:p>
            <a:pPr indent="-228600" lvl="2" marL="1143000" rtl="0" algn="l">
              <a:lnSpc>
                <a:spcPct val="100000"/>
              </a:lnSpc>
              <a:spcBef>
                <a:spcPts val="440"/>
              </a:spcBef>
              <a:spcAft>
                <a:spcPts val="0"/>
              </a:spcAft>
              <a:buClr>
                <a:schemeClr val="dk1"/>
              </a:buClr>
              <a:buSzPts val="2200"/>
              <a:buChar char="•"/>
            </a:pPr>
            <a:r>
              <a:rPr lang="en-US"/>
              <a:t>semesterGPA</a:t>
            </a:r>
            <a:r>
              <a:rPr b="1" lang="en-US">
                <a:solidFill>
                  <a:srgbClr val="FF0000"/>
                </a:solidFill>
              </a:rPr>
              <a:t>[</a:t>
            </a:r>
            <a:r>
              <a:rPr lang="en-US"/>
              <a:t>0</a:t>
            </a:r>
            <a:r>
              <a:rPr b="1" lang="en-US">
                <a:solidFill>
                  <a:srgbClr val="FF0000"/>
                </a:solidFill>
              </a:rPr>
              <a:t>]</a:t>
            </a:r>
            <a:r>
              <a:rPr lang="en-US"/>
              <a:t> = 3.5;</a:t>
            </a:r>
            <a:endParaRPr/>
          </a:p>
          <a:p>
            <a:pPr indent="-228600" lvl="2" marL="1143000" rtl="0" algn="l">
              <a:lnSpc>
                <a:spcPct val="100000"/>
              </a:lnSpc>
              <a:spcBef>
                <a:spcPts val="440"/>
              </a:spcBef>
              <a:spcAft>
                <a:spcPts val="0"/>
              </a:spcAft>
              <a:buClr>
                <a:schemeClr val="dk1"/>
              </a:buClr>
              <a:buSzPts val="2200"/>
              <a:buChar char="•"/>
            </a:pPr>
            <a:r>
              <a:rPr lang="en-US"/>
              <a:t>semesterGPA</a:t>
            </a:r>
            <a:r>
              <a:rPr b="1" lang="en-US">
                <a:solidFill>
                  <a:srgbClr val="FF0000"/>
                </a:solidFill>
              </a:rPr>
              <a:t>[</a:t>
            </a:r>
            <a:r>
              <a:rPr lang="en-US"/>
              <a:t>1</a:t>
            </a:r>
            <a:r>
              <a:rPr b="1" lang="en-US">
                <a:solidFill>
                  <a:srgbClr val="FF0000"/>
                </a:solidFill>
              </a:rPr>
              <a:t>]</a:t>
            </a:r>
            <a:r>
              <a:rPr lang="en-US"/>
              <a:t> = 3.3;</a:t>
            </a:r>
            <a:endParaRPr/>
          </a:p>
        </p:txBody>
      </p:sp>
      <p:sp>
        <p:nvSpPr>
          <p:cNvPr id="477" name="Google Shape;477;p6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2"/>
          <p:cNvSpPr txBox="1"/>
          <p:nvPr>
            <p:ph type="title"/>
          </p:nvPr>
        </p:nvSpPr>
        <p:spPr>
          <a:xfrm>
            <a:off x="495300" y="0"/>
            <a:ext cx="81534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Subscript operator[ ]</a:t>
            </a:r>
            <a:endParaRPr/>
          </a:p>
        </p:txBody>
      </p:sp>
      <p:sp>
        <p:nvSpPr>
          <p:cNvPr id="483" name="Google Shape;483;p62"/>
          <p:cNvSpPr txBox="1"/>
          <p:nvPr/>
        </p:nvSpPr>
        <p:spPr>
          <a:xfrm>
            <a:off x="378070" y="1219202"/>
            <a:ext cx="8387863" cy="525624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class Student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r>
              <a:rPr b="0" i="0" lang="en-US" sz="2000" u="none" cap="none" strike="noStrike">
                <a:solidFill>
                  <a:schemeClr val="dk1"/>
                </a:solidFill>
                <a:latin typeface="Consolas"/>
                <a:ea typeface="Consolas"/>
                <a:cs typeface="Consolas"/>
                <a:sym typeface="Consolas"/>
              </a:rPr>
              <a:t> private:</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Consolas"/>
                <a:ea typeface="Consolas"/>
                <a:cs typeface="Consolas"/>
                <a:sym typeface="Consolas"/>
              </a:rPr>
              <a:t>		double gpa[8];</a:t>
            </a:r>
            <a:endParaRPr b="0" i="0" sz="1400" u="none" cap="none" strike="noStrike">
              <a:solidFill>
                <a:srgbClr val="000000"/>
              </a:solidFill>
              <a:latin typeface="Arial"/>
              <a:ea typeface="Arial"/>
              <a:cs typeface="Arial"/>
              <a:sym typeface="Arial"/>
            </a:endParaRPr>
          </a:p>
          <a:p>
            <a:pPr indent="-342900" lvl="1" marL="34290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Consolas"/>
                <a:ea typeface="Consolas"/>
                <a:cs typeface="Consolas"/>
                <a:sym typeface="Consolas"/>
              </a:rPr>
              <a:t> 	  public:</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Consolas"/>
                <a:ea typeface="Consolas"/>
                <a:cs typeface="Consolas"/>
                <a:sym typeface="Consolas"/>
              </a:rPr>
              <a:t>		Student ()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Consolas"/>
                <a:ea typeface="Consolas"/>
                <a:cs typeface="Consolas"/>
                <a:sym typeface="Consolas"/>
              </a:rPr>
              <a:t>   {    </a:t>
            </a:r>
            <a:r>
              <a:rPr b="0" i="0" lang="en-US" sz="1800" u="none" cap="none" strike="noStrike">
                <a:solidFill>
                  <a:schemeClr val="dk1"/>
                </a:solidFill>
                <a:latin typeface="Consolas"/>
                <a:ea typeface="Consolas"/>
                <a:cs typeface="Consolas"/>
                <a:sym typeface="Consolas"/>
              </a:rPr>
              <a:t>gpa[0]=3.5;  gpa[1]=3.2;   gpa[2]=4;    gpa[3]=3.3;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36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gpa[4]=3.8;  gpa[5]=3.6;   gpa[6]=3.5;  gpa[7]=3.8;</a:t>
            </a:r>
            <a:endParaRPr b="0" i="0" sz="2800" u="none" cap="none" strike="noStrike">
              <a:solidFill>
                <a:schemeClr val="dk1"/>
              </a:solidFill>
              <a:latin typeface="Consolas"/>
              <a:ea typeface="Consolas"/>
              <a:cs typeface="Consolas"/>
              <a:sym typeface="Consolas"/>
            </a:endParaRPr>
          </a:p>
          <a:p>
            <a:pPr indent="-285750" lvl="1" marL="74295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None/>
            </a:pPr>
            <a:r>
              <a:rPr b="0" i="0" lang="en-US" sz="2000" u="none" cap="none" strike="noStrike">
                <a:solidFill>
                  <a:srgbClr val="B80000"/>
                </a:solidFill>
                <a:latin typeface="Consolas"/>
                <a:ea typeface="Consolas"/>
                <a:cs typeface="Consolas"/>
                <a:sym typeface="Consolas"/>
              </a:rPr>
              <a:t>	 </a:t>
            </a:r>
            <a:r>
              <a:rPr b="1" i="0" lang="en-US" sz="2000" u="none" cap="none" strike="noStrike">
                <a:solidFill>
                  <a:srgbClr val="FF0000"/>
                </a:solidFill>
                <a:latin typeface="Consolas"/>
                <a:ea typeface="Consolas"/>
                <a:cs typeface="Consolas"/>
                <a:sym typeface="Consolas"/>
              </a:rPr>
              <a:t>double&amp; opeator[] (int Index);</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t/>
            </a:r>
            <a:endParaRPr b="0"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t/>
            </a:r>
            <a:endParaRPr b="0" i="0" sz="20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rgbClr val="0070C0"/>
                </a:solidFill>
                <a:latin typeface="Consolas"/>
                <a:ea typeface="Consolas"/>
                <a:cs typeface="Consolas"/>
                <a:sym typeface="Consolas"/>
              </a:rPr>
              <a:t>double&amp; Student::operator [ ] (int Index)</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		return gpa[Index];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rgbClr val="000000"/>
              </a:buClr>
              <a:buSzPts val="2000"/>
              <a:buFont typeface="Arial"/>
              <a:buNone/>
            </a:pPr>
            <a:r>
              <a:rPr b="1" i="0" lang="en-US" sz="2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84" name="Google Shape;484;p6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Subscript operator[ ]</a:t>
            </a:r>
            <a:endParaRPr/>
          </a:p>
        </p:txBody>
      </p:sp>
      <p:sp>
        <p:nvSpPr>
          <p:cNvPr id="490" name="Google Shape;490;p6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a:latin typeface="Consolas"/>
                <a:ea typeface="Consolas"/>
                <a:cs typeface="Consolas"/>
                <a:sym typeface="Consolas"/>
              </a:rPr>
              <a:t>int main ( )</a:t>
            </a:r>
            <a:endParaRPr/>
          </a:p>
          <a:p>
            <a:pPr indent="0" lvl="0" marL="0" rtl="0" algn="l">
              <a:lnSpc>
                <a:spcPct val="100000"/>
              </a:lnSpc>
              <a:spcBef>
                <a:spcPts val="480"/>
              </a:spcBef>
              <a:spcAft>
                <a:spcPts val="0"/>
              </a:spcAft>
              <a:buClr>
                <a:schemeClr val="dk1"/>
              </a:buClr>
              <a:buSzPts val="2400"/>
              <a:buNone/>
            </a:pPr>
            <a:r>
              <a:rPr b="1" lang="en-US">
                <a:latin typeface="Consolas"/>
                <a:ea typeface="Consolas"/>
                <a:cs typeface="Consolas"/>
                <a:sym typeface="Consolas"/>
              </a:rPr>
              <a:t>{</a:t>
            </a:r>
            <a:endParaRPr/>
          </a:p>
          <a:p>
            <a:pPr indent="0" lvl="0" marL="0" rtl="0" algn="l">
              <a:lnSpc>
                <a:spcPct val="100000"/>
              </a:lnSpc>
              <a:spcBef>
                <a:spcPts val="480"/>
              </a:spcBef>
              <a:spcAft>
                <a:spcPts val="0"/>
              </a:spcAft>
              <a:buClr>
                <a:schemeClr val="dk1"/>
              </a:buClr>
              <a:buSzPts val="2400"/>
              <a:buNone/>
            </a:pPr>
            <a:r>
              <a:rPr b="1" lang="en-US">
                <a:latin typeface="Consolas"/>
                <a:ea typeface="Consolas"/>
                <a:cs typeface="Consolas"/>
                <a:sym typeface="Consolas"/>
              </a:rPr>
              <a:t>	Student semesterGPA;</a:t>
            </a:r>
            <a:endParaRPr/>
          </a:p>
          <a:p>
            <a:pPr indent="0" lvl="0" marL="0" rtl="0" algn="l">
              <a:lnSpc>
                <a:spcPct val="100000"/>
              </a:lnSpc>
              <a:spcBef>
                <a:spcPts val="480"/>
              </a:spcBef>
              <a:spcAft>
                <a:spcPts val="0"/>
              </a:spcAft>
              <a:buClr>
                <a:schemeClr val="dk1"/>
              </a:buClr>
              <a:buSzPts val="2400"/>
              <a:buNone/>
            </a:pPr>
            <a:r>
              <a:rPr b="1" lang="en-US">
                <a:latin typeface="Consolas"/>
                <a:ea typeface="Consolas"/>
                <a:cs typeface="Consolas"/>
                <a:sym typeface="Consolas"/>
              </a:rPr>
              <a:t>	semesterGPA</a:t>
            </a:r>
            <a:r>
              <a:rPr b="1" lang="en-US">
                <a:solidFill>
                  <a:srgbClr val="FF0000"/>
                </a:solidFill>
                <a:latin typeface="Consolas"/>
                <a:ea typeface="Consolas"/>
                <a:cs typeface="Consolas"/>
                <a:sym typeface="Consolas"/>
              </a:rPr>
              <a:t>[</a:t>
            </a:r>
            <a:r>
              <a:rPr b="1" lang="en-US">
                <a:latin typeface="Consolas"/>
                <a:ea typeface="Consolas"/>
                <a:cs typeface="Consolas"/>
                <a:sym typeface="Consolas"/>
              </a:rPr>
              <a:t>0</a:t>
            </a:r>
            <a:r>
              <a:rPr b="1" lang="en-US">
                <a:solidFill>
                  <a:srgbClr val="FF0000"/>
                </a:solidFill>
                <a:latin typeface="Consolas"/>
                <a:ea typeface="Consolas"/>
                <a:cs typeface="Consolas"/>
                <a:sym typeface="Consolas"/>
              </a:rPr>
              <a:t>]</a:t>
            </a:r>
            <a:r>
              <a:rPr b="1" lang="en-US">
                <a:latin typeface="Consolas"/>
                <a:ea typeface="Consolas"/>
                <a:cs typeface="Consolas"/>
                <a:sym typeface="Consolas"/>
              </a:rPr>
              <a:t> = 3.7;</a:t>
            </a:r>
            <a:endParaRPr/>
          </a:p>
          <a:p>
            <a:pPr indent="0" lvl="0" marL="0" rtl="0" algn="l">
              <a:lnSpc>
                <a:spcPct val="100000"/>
              </a:lnSpc>
              <a:spcBef>
                <a:spcPts val="480"/>
              </a:spcBef>
              <a:spcAft>
                <a:spcPts val="0"/>
              </a:spcAft>
              <a:buClr>
                <a:schemeClr val="dk1"/>
              </a:buClr>
              <a:buSzPts val="2400"/>
              <a:buNone/>
            </a:pPr>
            <a:r>
              <a:t/>
            </a:r>
            <a:endParaRPr b="1">
              <a:latin typeface="Consolas"/>
              <a:ea typeface="Consolas"/>
              <a:cs typeface="Consolas"/>
              <a:sym typeface="Consolas"/>
            </a:endParaRPr>
          </a:p>
          <a:p>
            <a:pPr indent="0" lvl="0" marL="0" rtl="0" algn="l">
              <a:lnSpc>
                <a:spcPct val="100000"/>
              </a:lnSpc>
              <a:spcBef>
                <a:spcPts val="480"/>
              </a:spcBef>
              <a:spcAft>
                <a:spcPts val="0"/>
              </a:spcAft>
              <a:buClr>
                <a:schemeClr val="dk1"/>
              </a:buClr>
              <a:buSzPts val="2400"/>
              <a:buNone/>
            </a:pPr>
            <a:r>
              <a:rPr b="1" lang="en-US">
                <a:latin typeface="Consolas"/>
                <a:ea typeface="Consolas"/>
                <a:cs typeface="Consolas"/>
                <a:sym typeface="Consolas"/>
              </a:rPr>
              <a:t>   double gpa = semesterGPA</a:t>
            </a:r>
            <a:r>
              <a:rPr b="1" lang="en-US">
                <a:solidFill>
                  <a:srgbClr val="FF0000"/>
                </a:solidFill>
                <a:latin typeface="Consolas"/>
                <a:ea typeface="Consolas"/>
                <a:cs typeface="Consolas"/>
                <a:sym typeface="Consolas"/>
              </a:rPr>
              <a:t>[</a:t>
            </a:r>
            <a:r>
              <a:rPr b="1" lang="en-US">
                <a:latin typeface="Consolas"/>
                <a:ea typeface="Consolas"/>
                <a:cs typeface="Consolas"/>
                <a:sym typeface="Consolas"/>
              </a:rPr>
              <a:t>4</a:t>
            </a:r>
            <a:r>
              <a:rPr b="1" lang="en-US">
                <a:solidFill>
                  <a:srgbClr val="FF0000"/>
                </a:solidFill>
                <a:latin typeface="Consolas"/>
                <a:ea typeface="Consolas"/>
                <a:cs typeface="Consolas"/>
                <a:sym typeface="Consolas"/>
              </a:rPr>
              <a:t>]</a:t>
            </a:r>
            <a:r>
              <a:rPr b="1" lang="en-US">
                <a:latin typeface="Consolas"/>
                <a:ea typeface="Consolas"/>
                <a:cs typeface="Consolas"/>
                <a:sym typeface="Consolas"/>
              </a:rPr>
              <a:t>;</a:t>
            </a:r>
            <a:endParaRPr/>
          </a:p>
          <a:p>
            <a:pPr indent="0" lvl="0" marL="0" rtl="0" algn="l">
              <a:lnSpc>
                <a:spcPct val="100000"/>
              </a:lnSpc>
              <a:spcBef>
                <a:spcPts val="480"/>
              </a:spcBef>
              <a:spcAft>
                <a:spcPts val="0"/>
              </a:spcAft>
              <a:buClr>
                <a:schemeClr val="dk1"/>
              </a:buClr>
              <a:buSzPts val="2400"/>
              <a:buNone/>
            </a:pPr>
            <a:r>
              <a:rPr b="1" lang="en-US">
                <a:latin typeface="Consolas"/>
                <a:ea typeface="Consolas"/>
                <a:cs typeface="Consolas"/>
                <a:sym typeface="Consolas"/>
              </a:rPr>
              <a:t>		</a:t>
            </a:r>
            <a:endParaRPr/>
          </a:p>
          <a:p>
            <a:pPr indent="0" lvl="0" marL="0" rtl="0" algn="l">
              <a:lnSpc>
                <a:spcPct val="100000"/>
              </a:lnSpc>
              <a:spcBef>
                <a:spcPts val="480"/>
              </a:spcBef>
              <a:spcAft>
                <a:spcPts val="0"/>
              </a:spcAft>
              <a:buClr>
                <a:schemeClr val="dk1"/>
              </a:buClr>
              <a:buSzPts val="2400"/>
              <a:buNone/>
            </a:pPr>
            <a:r>
              <a:rPr b="1" lang="en-US">
                <a:latin typeface="Consolas"/>
                <a:ea typeface="Consolas"/>
                <a:cs typeface="Consolas"/>
                <a:sym typeface="Consolas"/>
              </a:rPr>
              <a:t>}</a:t>
            </a:r>
            <a:endParaRPr/>
          </a:p>
          <a:p>
            <a:pPr indent="0" lvl="0" marL="0" rtl="0" algn="l">
              <a:lnSpc>
                <a:spcPct val="100000"/>
              </a:lnSpc>
              <a:spcBef>
                <a:spcPts val="480"/>
              </a:spcBef>
              <a:spcAft>
                <a:spcPts val="0"/>
              </a:spcAft>
              <a:buClr>
                <a:schemeClr val="dk1"/>
              </a:buClr>
              <a:buSzPts val="2400"/>
              <a:buNone/>
            </a:pPr>
            <a:r>
              <a:t/>
            </a:r>
            <a:endParaRPr/>
          </a:p>
        </p:txBody>
      </p:sp>
      <p:sp>
        <p:nvSpPr>
          <p:cNvPr id="491" name="Google Shape;491;p6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4"/>
          <p:cNvSpPr txBox="1"/>
          <p:nvPr>
            <p:ph type="title"/>
          </p:nvPr>
        </p:nvSpPr>
        <p:spPr>
          <a:xfrm>
            <a:off x="495300" y="0"/>
            <a:ext cx="81534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Subscript operator[ ]</a:t>
            </a:r>
            <a:endParaRPr/>
          </a:p>
        </p:txBody>
      </p:sp>
      <p:sp>
        <p:nvSpPr>
          <p:cNvPr id="497" name="Google Shape;497;p64"/>
          <p:cNvSpPr txBox="1"/>
          <p:nvPr>
            <p:ph idx="1" type="body"/>
          </p:nvPr>
        </p:nvSpPr>
        <p:spPr>
          <a:xfrm>
            <a:off x="378070" y="1219200"/>
            <a:ext cx="8387863" cy="526557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a:t>How does this statement execute?</a:t>
            </a:r>
            <a:endParaRPr/>
          </a:p>
          <a:p>
            <a:pPr indent="0" lvl="1" marL="457200" rtl="0" algn="just">
              <a:lnSpc>
                <a:spcPct val="100000"/>
              </a:lnSpc>
              <a:spcBef>
                <a:spcPts val="480"/>
              </a:spcBef>
              <a:spcAft>
                <a:spcPts val="0"/>
              </a:spcAft>
              <a:buClr>
                <a:schemeClr val="dk1"/>
              </a:buClr>
              <a:buSzPts val="2400"/>
              <a:buNone/>
            </a:pPr>
            <a:r>
              <a:rPr lang="en-US"/>
              <a:t>semesterGPA[0] = 3.7;</a:t>
            </a:r>
            <a:endParaRPr/>
          </a:p>
          <a:p>
            <a:pPr indent="-133350" lvl="1" marL="742950" rtl="0" algn="just">
              <a:lnSpc>
                <a:spcPct val="100000"/>
              </a:lnSpc>
              <a:spcBef>
                <a:spcPts val="480"/>
              </a:spcBef>
              <a:spcAft>
                <a:spcPts val="0"/>
              </a:spcAft>
              <a:buClr>
                <a:schemeClr val="dk1"/>
              </a:buClr>
              <a:buSzPts val="2400"/>
              <a:buNone/>
            </a:pPr>
            <a:r>
              <a:t/>
            </a:r>
            <a:endParaRPr/>
          </a:p>
          <a:p>
            <a:pPr indent="-342900" lvl="0" marL="342900" rtl="0" algn="just">
              <a:lnSpc>
                <a:spcPct val="100000"/>
              </a:lnSpc>
              <a:spcBef>
                <a:spcPts val="480"/>
              </a:spcBef>
              <a:spcAft>
                <a:spcPts val="0"/>
              </a:spcAft>
              <a:buClr>
                <a:schemeClr val="dk1"/>
              </a:buClr>
              <a:buSzPts val="2400"/>
              <a:buChar char="•"/>
            </a:pPr>
            <a:r>
              <a:rPr lang="en-US"/>
              <a:t>The </a:t>
            </a:r>
            <a:r>
              <a:rPr b="1" lang="en-US">
                <a:solidFill>
                  <a:srgbClr val="0070C0"/>
                </a:solidFill>
              </a:rPr>
              <a:t>[ ] </a:t>
            </a:r>
            <a:r>
              <a:rPr lang="en-US"/>
              <a:t>has higher priority than the assignment operator, therefore </a:t>
            </a:r>
            <a:r>
              <a:rPr b="1" lang="en-US">
                <a:solidFill>
                  <a:srgbClr val="0070C0"/>
                </a:solidFill>
              </a:rPr>
              <a:t>semesterGPA[0] </a:t>
            </a:r>
            <a:r>
              <a:rPr lang="en-US"/>
              <a:t>is processed first. </a:t>
            </a:r>
            <a:endParaRPr/>
          </a:p>
          <a:p>
            <a:pPr indent="-190500" lvl="0" marL="342900" rtl="0" algn="just">
              <a:lnSpc>
                <a:spcPct val="100000"/>
              </a:lnSpc>
              <a:spcBef>
                <a:spcPts val="480"/>
              </a:spcBef>
              <a:spcAft>
                <a:spcPts val="0"/>
              </a:spcAft>
              <a:buClr>
                <a:schemeClr val="dk1"/>
              </a:buClr>
              <a:buSzPts val="2400"/>
              <a:buNone/>
            </a:pPr>
            <a:r>
              <a:t/>
            </a:r>
            <a:endParaRPr/>
          </a:p>
          <a:p>
            <a:pPr indent="-342900" lvl="0" marL="342900" rtl="0" algn="just">
              <a:lnSpc>
                <a:spcPct val="100000"/>
              </a:lnSpc>
              <a:spcBef>
                <a:spcPts val="480"/>
              </a:spcBef>
              <a:spcAft>
                <a:spcPts val="0"/>
              </a:spcAft>
              <a:buClr>
                <a:schemeClr val="dk1"/>
              </a:buClr>
              <a:buSzPts val="2400"/>
              <a:buChar char="•"/>
            </a:pPr>
            <a:r>
              <a:rPr lang="en-US"/>
              <a:t>semesterGPA[0] calls operator </a:t>
            </a:r>
            <a:r>
              <a:rPr b="1" lang="en-US">
                <a:solidFill>
                  <a:srgbClr val="FF0000"/>
                </a:solidFill>
              </a:rPr>
              <a:t>[ ]</a:t>
            </a:r>
            <a:r>
              <a:rPr lang="en-US"/>
              <a:t>, which then return a reference of semesterGPA.gpa[0].</a:t>
            </a:r>
            <a:endParaRPr/>
          </a:p>
        </p:txBody>
      </p:sp>
      <p:sp>
        <p:nvSpPr>
          <p:cNvPr id="498" name="Google Shape;498;p6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 Motivation</a:t>
            </a:r>
            <a:endParaRPr/>
          </a:p>
        </p:txBody>
      </p:sp>
      <p:sp>
        <p:nvSpPr>
          <p:cNvPr id="79" name="Google Shape;79;p1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So, can these operators be applied to </a:t>
            </a:r>
            <a:r>
              <a:rPr b="1" i="1" lang="en-US">
                <a:solidFill>
                  <a:srgbClr val="0070C0"/>
                </a:solidFill>
              </a:rPr>
              <a:t>user-defined data types</a:t>
            </a:r>
            <a:r>
              <a:rPr lang="en-US"/>
              <a:t>?</a:t>
            </a:r>
            <a:endParaRPr/>
          </a:p>
          <a:p>
            <a:pPr indent="0" lvl="0" marL="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Yes, using </a:t>
            </a:r>
            <a:r>
              <a:rPr b="1" lang="en-US"/>
              <a:t>Operator overloading</a:t>
            </a:r>
            <a:r>
              <a:rPr lang="en-US"/>
              <a:t>:</a:t>
            </a:r>
            <a:endParaRPr/>
          </a:p>
          <a:p>
            <a:pPr indent="-285750" lvl="1" marL="742950" rtl="0" algn="l">
              <a:lnSpc>
                <a:spcPct val="100000"/>
              </a:lnSpc>
              <a:spcBef>
                <a:spcPts val="480"/>
              </a:spcBef>
              <a:spcAft>
                <a:spcPts val="0"/>
              </a:spcAft>
              <a:buClr>
                <a:schemeClr val="dk1"/>
              </a:buClr>
              <a:buSzPts val="2400"/>
              <a:buChar char="–"/>
            </a:pPr>
            <a:r>
              <a:rPr lang="en-US"/>
              <a:t> Enabling C++’s operators to work with </a:t>
            </a:r>
            <a:r>
              <a:rPr lang="en-US">
                <a:solidFill>
                  <a:srgbClr val="0070C0"/>
                </a:solidFill>
              </a:rPr>
              <a:t>class objects</a:t>
            </a:r>
            <a:endParaRPr/>
          </a:p>
          <a:p>
            <a:pPr indent="-285750" lvl="1" marL="742950" rtl="0" algn="l">
              <a:lnSpc>
                <a:spcPct val="100000"/>
              </a:lnSpc>
              <a:spcBef>
                <a:spcPts val="480"/>
              </a:spcBef>
              <a:spcAft>
                <a:spcPts val="0"/>
              </a:spcAft>
              <a:buClr>
                <a:schemeClr val="dk1"/>
              </a:buClr>
              <a:buSzPts val="2400"/>
              <a:buChar char="–"/>
            </a:pPr>
            <a:r>
              <a:rPr lang="en-US"/>
              <a:t> Using traditional operators with user-defined objects</a:t>
            </a:r>
            <a:endParaRPr/>
          </a:p>
          <a:p>
            <a:pPr indent="-285750" lvl="1" marL="742950" rtl="0" algn="l">
              <a:lnSpc>
                <a:spcPct val="100000"/>
              </a:lnSpc>
              <a:spcBef>
                <a:spcPts val="480"/>
              </a:spcBef>
              <a:spcAft>
                <a:spcPts val="0"/>
              </a:spcAft>
              <a:buClr>
                <a:schemeClr val="dk1"/>
              </a:buClr>
              <a:buSzPts val="2400"/>
              <a:buChar char="–"/>
            </a:pPr>
            <a:r>
              <a:rPr lang="en-US"/>
              <a:t> </a:t>
            </a:r>
            <a:r>
              <a:rPr lang="en-US">
                <a:solidFill>
                  <a:srgbClr val="FF0000"/>
                </a:solidFill>
              </a:rPr>
              <a:t>Requires great care; </a:t>
            </a:r>
            <a:r>
              <a:rPr lang="en-US"/>
              <a:t>when overloading is misused,  program difficult to understand</a:t>
            </a:r>
            <a:endParaRPr/>
          </a:p>
          <a:p>
            <a:pPr indent="-133350" lvl="1" marL="742950" rtl="0" algn="l">
              <a:lnSpc>
                <a:spcPct val="100000"/>
              </a:lnSpc>
              <a:spcBef>
                <a:spcPts val="480"/>
              </a:spcBef>
              <a:spcAft>
                <a:spcPts val="0"/>
              </a:spcAft>
              <a:buClr>
                <a:schemeClr val="dk1"/>
              </a:buClr>
              <a:buSzPts val="2400"/>
              <a:buNone/>
            </a:pPr>
            <a:r>
              <a:t/>
            </a:r>
            <a:endParaRPr/>
          </a:p>
          <a:p>
            <a:pPr indent="0" lvl="1" marL="457200" rtl="0" algn="l">
              <a:lnSpc>
                <a:spcPct val="100000"/>
              </a:lnSpc>
              <a:spcBef>
                <a:spcPts val="480"/>
              </a:spcBef>
              <a:spcAft>
                <a:spcPts val="0"/>
              </a:spcAft>
              <a:buClr>
                <a:schemeClr val="dk1"/>
              </a:buClr>
              <a:buSzPts val="2400"/>
              <a:buNone/>
            </a:pPr>
            <a:r>
              <a:t/>
            </a:r>
            <a:endParaRPr/>
          </a:p>
        </p:txBody>
      </p:sp>
      <p:sp>
        <p:nvSpPr>
          <p:cNvPr id="80" name="Google Shape;80;p1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5"/>
          <p:cNvSpPr txBox="1"/>
          <p:nvPr>
            <p:ph type="title"/>
          </p:nvPr>
        </p:nvSpPr>
        <p:spPr>
          <a:xfrm>
            <a:off x="495300" y="5512"/>
            <a:ext cx="81534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Subscript operator[ ]</a:t>
            </a:r>
            <a:endParaRPr/>
          </a:p>
        </p:txBody>
      </p:sp>
      <p:sp>
        <p:nvSpPr>
          <p:cNvPr id="504" name="Google Shape;504;p65"/>
          <p:cNvSpPr txBox="1"/>
          <p:nvPr>
            <p:ph idx="1" type="body"/>
          </p:nvPr>
        </p:nvSpPr>
        <p:spPr>
          <a:xfrm>
            <a:off x="357684" y="1196135"/>
            <a:ext cx="8428632" cy="4876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a:t>The return value is </a:t>
            </a:r>
            <a:r>
              <a:rPr b="1" i="1" lang="en-US">
                <a:solidFill>
                  <a:srgbClr val="0070C0"/>
                </a:solidFill>
              </a:rPr>
              <a:t>reference </a:t>
            </a:r>
            <a:r>
              <a:rPr lang="en-US"/>
              <a:t>to semesterGPA.gpa[0],  and the statement semesterGPA[0] = 3.7 is actually integer assignment</a:t>
            </a:r>
            <a:endParaRPr/>
          </a:p>
          <a:p>
            <a:pPr indent="-190500" lvl="0" marL="342900" rtl="0" algn="l">
              <a:lnSpc>
                <a:spcPct val="100000"/>
              </a:lnSpc>
              <a:spcBef>
                <a:spcPts val="480"/>
              </a:spcBef>
              <a:spcAft>
                <a:spcPts val="0"/>
              </a:spcAft>
              <a:buClr>
                <a:schemeClr val="dk1"/>
              </a:buClr>
              <a:buSzPts val="2400"/>
              <a:buNone/>
            </a:pPr>
            <a:r>
              <a:t/>
            </a:r>
            <a:endParaRPr>
              <a:solidFill>
                <a:srgbClr val="FF3300"/>
              </a:solidFill>
            </a:endParaRPr>
          </a:p>
          <a:p>
            <a:pPr indent="-190500" lvl="0" marL="342900" rtl="0" algn="l">
              <a:lnSpc>
                <a:spcPct val="100000"/>
              </a:lnSpc>
              <a:spcBef>
                <a:spcPts val="480"/>
              </a:spcBef>
              <a:spcAft>
                <a:spcPts val="0"/>
              </a:spcAft>
              <a:buClr>
                <a:schemeClr val="dk1"/>
              </a:buClr>
              <a:buSzPts val="2400"/>
              <a:buNone/>
            </a:pPr>
            <a:r>
              <a:t/>
            </a:r>
            <a:endParaRPr>
              <a:solidFill>
                <a:srgbClr val="FF3300"/>
              </a:solidFill>
            </a:endParaRPr>
          </a:p>
        </p:txBody>
      </p:sp>
      <p:sp>
        <p:nvSpPr>
          <p:cNvPr id="505" name="Google Shape;505;p65"/>
          <p:cNvSpPr txBox="1"/>
          <p:nvPr/>
        </p:nvSpPr>
        <p:spPr>
          <a:xfrm>
            <a:off x="495300" y="3092245"/>
            <a:ext cx="8153400"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int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Student semesterGPA;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semesterGPA[0] = 3.7;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onsolas"/>
                <a:ea typeface="Consolas"/>
                <a:cs typeface="Consolas"/>
                <a:sym typeface="Consolas"/>
              </a:rPr>
              <a:t>	</a:t>
            </a:r>
            <a:r>
              <a:rPr b="1" i="0" lang="en-US" sz="2400" u="none" cap="none" strike="noStrike">
                <a:solidFill>
                  <a:srgbClr val="00B050"/>
                </a:solidFill>
                <a:latin typeface="Consolas"/>
                <a:ea typeface="Consolas"/>
                <a:cs typeface="Consolas"/>
                <a:sym typeface="Consolas"/>
              </a:rPr>
              <a:t>// the above statement is processed like 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onsolas"/>
                <a:ea typeface="Consolas"/>
                <a:cs typeface="Consolas"/>
                <a:sym typeface="Consolas"/>
              </a:rPr>
              <a:t>	</a:t>
            </a:r>
            <a:r>
              <a:rPr b="1" i="0" lang="en-US" sz="2400" u="none" cap="none" strike="noStrike">
                <a:solidFill>
                  <a:srgbClr val="0070C0"/>
                </a:solidFill>
                <a:latin typeface="Consolas"/>
                <a:ea typeface="Consolas"/>
                <a:cs typeface="Consolas"/>
                <a:sym typeface="Consolas"/>
              </a:rPr>
              <a:t>semesterGPA</a:t>
            </a:r>
            <a:r>
              <a:rPr b="1" i="0" lang="en-US" sz="2400" u="none" cap="none" strike="noStrike">
                <a:solidFill>
                  <a:srgbClr val="FF0000"/>
                </a:solidFill>
                <a:latin typeface="Consolas"/>
                <a:ea typeface="Consolas"/>
                <a:cs typeface="Consolas"/>
                <a:sym typeface="Consolas"/>
              </a:rPr>
              <a:t>.gpa[0] </a:t>
            </a:r>
            <a:r>
              <a:rPr b="1" i="0" lang="en-US" sz="2400" u="none" cap="none" strike="noStrike">
                <a:solidFill>
                  <a:schemeClr val="dk1"/>
                </a:solidFill>
                <a:latin typeface="Consolas"/>
                <a:ea typeface="Consolas"/>
                <a:cs typeface="Consolas"/>
                <a:sym typeface="Consolas"/>
              </a:rPr>
              <a:t>= 3.7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p:txBody>
      </p:sp>
      <p:sp>
        <p:nvSpPr>
          <p:cNvPr id="506" name="Google Shape;506;p6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66"/>
          <p:cNvPicPr preferRelativeResize="0"/>
          <p:nvPr/>
        </p:nvPicPr>
        <p:blipFill rotWithShape="1">
          <a:blip r:embed="rId3">
            <a:alphaModFix/>
          </a:blip>
          <a:srcRect b="0" l="0" r="0" t="0"/>
          <a:stretch/>
        </p:blipFill>
        <p:spPr>
          <a:xfrm>
            <a:off x="2343980" y="80232"/>
            <a:ext cx="4456043" cy="6777768"/>
          </a:xfrm>
          <a:prstGeom prst="rect">
            <a:avLst/>
          </a:prstGeom>
          <a:noFill/>
          <a:ln>
            <a:noFill/>
          </a:ln>
        </p:spPr>
      </p:pic>
      <p:sp>
        <p:nvSpPr>
          <p:cNvPr id="513" name="Google Shape;513;p6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7"/>
          <p:cNvSpPr txBox="1"/>
          <p:nvPr>
            <p:ph type="title"/>
          </p:nvPr>
        </p:nvSpPr>
        <p:spPr>
          <a:xfrm>
            <a:off x="495300" y="5512"/>
            <a:ext cx="81534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Parenthesis operator ()</a:t>
            </a:r>
            <a:endParaRPr/>
          </a:p>
        </p:txBody>
      </p:sp>
      <p:sp>
        <p:nvSpPr>
          <p:cNvPr id="519" name="Google Shape;519;p67"/>
          <p:cNvSpPr txBox="1"/>
          <p:nvPr>
            <p:ph idx="1" type="body"/>
          </p:nvPr>
        </p:nvSpPr>
        <p:spPr>
          <a:xfrm>
            <a:off x="357684" y="1196135"/>
            <a:ext cx="8428632" cy="4876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a:t>Can only be overloaded as a </a:t>
            </a:r>
            <a:r>
              <a:rPr lang="en-US">
                <a:solidFill>
                  <a:srgbClr val="0070C0"/>
                </a:solidFill>
              </a:rPr>
              <a:t>member function</a:t>
            </a:r>
            <a:endParaRPr/>
          </a:p>
          <a:p>
            <a:pPr indent="-190500" lvl="0" marL="342900" rtl="0" algn="l">
              <a:lnSpc>
                <a:spcPct val="100000"/>
              </a:lnSpc>
              <a:spcBef>
                <a:spcPts val="480"/>
              </a:spcBef>
              <a:spcAft>
                <a:spcPts val="0"/>
              </a:spcAft>
              <a:buClr>
                <a:schemeClr val="dk1"/>
              </a:buClr>
              <a:buSzPts val="2400"/>
              <a:buNone/>
            </a:pPr>
            <a:r>
              <a:t/>
            </a:r>
            <a:endParaRPr>
              <a:solidFill>
                <a:srgbClr val="FF3300"/>
              </a:solidFill>
            </a:endParaRPr>
          </a:p>
          <a:p>
            <a:pPr indent="-342900" lvl="0" marL="342900" rtl="0" algn="l">
              <a:lnSpc>
                <a:spcPct val="100000"/>
              </a:lnSpc>
              <a:spcBef>
                <a:spcPts val="480"/>
              </a:spcBef>
              <a:spcAft>
                <a:spcPts val="0"/>
              </a:spcAft>
              <a:buClr>
                <a:schemeClr val="dk1"/>
              </a:buClr>
              <a:buSzPts val="2400"/>
              <a:buChar char="•"/>
            </a:pPr>
            <a:r>
              <a:rPr lang="en-US"/>
              <a:t>Can have </a:t>
            </a:r>
            <a:r>
              <a:rPr lang="en-US">
                <a:solidFill>
                  <a:srgbClr val="0070C0"/>
                </a:solidFill>
              </a:rPr>
              <a:t>any return type</a:t>
            </a:r>
            <a:endParaRPr/>
          </a:p>
          <a:p>
            <a:pPr indent="-190500" lvl="0" marL="342900" rtl="0" algn="l">
              <a:lnSpc>
                <a:spcPct val="100000"/>
              </a:lnSpc>
              <a:spcBef>
                <a:spcPts val="480"/>
              </a:spcBef>
              <a:spcAft>
                <a:spcPts val="0"/>
              </a:spcAft>
              <a:buClr>
                <a:schemeClr val="dk1"/>
              </a:buClr>
              <a:buSzPts val="2400"/>
              <a:buNone/>
            </a:pPr>
            <a:r>
              <a:t/>
            </a:r>
            <a:endParaRPr>
              <a:solidFill>
                <a:srgbClr val="0070C0"/>
              </a:solidFill>
            </a:endParaRPr>
          </a:p>
          <a:p>
            <a:pPr indent="-342900" lvl="0" marL="342900" rtl="0" algn="l">
              <a:lnSpc>
                <a:spcPct val="100000"/>
              </a:lnSpc>
              <a:spcBef>
                <a:spcPts val="480"/>
              </a:spcBef>
              <a:spcAft>
                <a:spcPts val="0"/>
              </a:spcAft>
              <a:buClr>
                <a:schemeClr val="dk1"/>
              </a:buClr>
              <a:buSzPts val="2400"/>
              <a:buChar char="•"/>
            </a:pPr>
            <a:r>
              <a:rPr lang="en-US"/>
              <a:t>Can have </a:t>
            </a:r>
            <a:r>
              <a:rPr lang="en-US">
                <a:solidFill>
                  <a:srgbClr val="0070C0"/>
                </a:solidFill>
              </a:rPr>
              <a:t>zero</a:t>
            </a:r>
            <a:r>
              <a:rPr lang="en-US"/>
              <a:t> or </a:t>
            </a:r>
            <a:r>
              <a:rPr lang="en-US">
                <a:solidFill>
                  <a:srgbClr val="0070C0"/>
                </a:solidFill>
              </a:rPr>
              <a:t>more parameters</a:t>
            </a:r>
            <a:endParaRPr/>
          </a:p>
          <a:p>
            <a:pPr indent="-190500" lvl="0" marL="342900" rtl="0" algn="l">
              <a:lnSpc>
                <a:spcPct val="100000"/>
              </a:lnSpc>
              <a:spcBef>
                <a:spcPts val="480"/>
              </a:spcBef>
              <a:spcAft>
                <a:spcPts val="0"/>
              </a:spcAft>
              <a:buClr>
                <a:schemeClr val="dk1"/>
              </a:buClr>
              <a:buSzPts val="2400"/>
              <a:buNone/>
            </a:pPr>
            <a:r>
              <a:t/>
            </a:r>
            <a:endParaRPr>
              <a:solidFill>
                <a:srgbClr val="0070C0"/>
              </a:solidFill>
            </a:endParaRPr>
          </a:p>
          <a:p>
            <a:pPr indent="-342900" lvl="0" marL="342900" rtl="0" algn="l">
              <a:lnSpc>
                <a:spcPct val="100000"/>
              </a:lnSpc>
              <a:spcBef>
                <a:spcPts val="480"/>
              </a:spcBef>
              <a:spcAft>
                <a:spcPts val="0"/>
              </a:spcAft>
              <a:buClr>
                <a:schemeClr val="dk1"/>
              </a:buClr>
              <a:buSzPts val="2400"/>
              <a:buChar char="•"/>
            </a:pPr>
            <a:r>
              <a:rPr lang="en-US"/>
              <a:t>Implement any logic in the function</a:t>
            </a:r>
            <a:endParaRPr/>
          </a:p>
          <a:p>
            <a:pPr indent="-190500" lvl="0" marL="342900" rtl="0" algn="l">
              <a:lnSpc>
                <a:spcPct val="100000"/>
              </a:lnSpc>
              <a:spcBef>
                <a:spcPts val="480"/>
              </a:spcBef>
              <a:spcAft>
                <a:spcPts val="0"/>
              </a:spcAft>
              <a:buClr>
                <a:schemeClr val="dk1"/>
              </a:buClr>
              <a:buSzPts val="2400"/>
              <a:buNone/>
            </a:pPr>
            <a:r>
              <a:t/>
            </a:r>
            <a:endParaRPr>
              <a:solidFill>
                <a:srgbClr val="FF3300"/>
              </a:solidFill>
            </a:endParaRPr>
          </a:p>
        </p:txBody>
      </p:sp>
      <p:sp>
        <p:nvSpPr>
          <p:cNvPr id="520" name="Google Shape;520;p6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8"/>
          <p:cNvSpPr txBox="1"/>
          <p:nvPr>
            <p:ph idx="1" type="body"/>
          </p:nvPr>
        </p:nvSpPr>
        <p:spPr>
          <a:xfrm>
            <a:off x="44863" y="105998"/>
            <a:ext cx="8428632" cy="664600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0000FF"/>
              </a:buClr>
              <a:buSzPct val="100000"/>
              <a:buNone/>
            </a:pPr>
            <a:r>
              <a:rPr lang="en-US" sz="1700">
                <a:solidFill>
                  <a:srgbClr val="0000FF"/>
                </a:solidFill>
                <a:latin typeface="Consolas"/>
                <a:ea typeface="Consolas"/>
                <a:cs typeface="Consolas"/>
                <a:sym typeface="Consolas"/>
              </a:rPr>
              <a:t>class</a:t>
            </a:r>
            <a:r>
              <a:rPr lang="en-US" sz="1700">
                <a:solidFill>
                  <a:srgbClr val="000000"/>
                </a:solidFill>
                <a:latin typeface="Consolas"/>
                <a:ea typeface="Consolas"/>
                <a:cs typeface="Consolas"/>
                <a:sym typeface="Consolas"/>
              </a:rPr>
              <a:t> </a:t>
            </a:r>
            <a:r>
              <a:rPr lang="en-US" sz="1700">
                <a:solidFill>
                  <a:srgbClr val="2B91AF"/>
                </a:solidFill>
                <a:latin typeface="Consolas"/>
                <a:ea typeface="Consolas"/>
                <a:cs typeface="Consolas"/>
                <a:sym typeface="Consolas"/>
              </a:rPr>
              <a:t>myClass</a:t>
            </a: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char</a:t>
            </a:r>
            <a:r>
              <a:rPr lang="en-US" sz="1700">
                <a:solidFill>
                  <a:srgbClr val="000000"/>
                </a:solidFill>
                <a:latin typeface="Consolas"/>
                <a:ea typeface="Consolas"/>
                <a:cs typeface="Consolas"/>
                <a:sym typeface="Consolas"/>
              </a:rPr>
              <a:t> arr[15] = </a:t>
            </a:r>
            <a:r>
              <a:rPr lang="en-US" sz="1700">
                <a:solidFill>
                  <a:srgbClr val="A31515"/>
                </a:solidFill>
                <a:latin typeface="Consolas"/>
                <a:ea typeface="Consolas"/>
                <a:cs typeface="Consolas"/>
                <a:sym typeface="Consolas"/>
              </a:rPr>
              <a:t>"something"</a:t>
            </a:r>
            <a:r>
              <a:rPr lang="en-US" sz="1700">
                <a:solidFill>
                  <a:srgbClr val="000000"/>
                </a:solidFill>
                <a:latin typeface="Consolas"/>
                <a:ea typeface="Consolas"/>
                <a:cs typeface="Consolas"/>
                <a:sym typeface="Consolas"/>
              </a:rPr>
              <a:t>;</a:t>
            </a:r>
            <a:endParaRPr/>
          </a:p>
          <a:p>
            <a:pPr indent="0" lvl="0" marL="0" rtl="0" algn="l">
              <a:lnSpc>
                <a:spcPct val="100000"/>
              </a:lnSpc>
              <a:spcBef>
                <a:spcPts val="314"/>
              </a:spcBef>
              <a:spcAft>
                <a:spcPts val="0"/>
              </a:spcAft>
              <a:buClr>
                <a:srgbClr val="0000FF"/>
              </a:buClr>
              <a:buSzPct val="100000"/>
              <a:buNone/>
            </a:pPr>
            <a:r>
              <a:rPr lang="en-US" sz="1700">
                <a:solidFill>
                  <a:srgbClr val="0000FF"/>
                </a:solidFill>
                <a:latin typeface="Consolas"/>
                <a:ea typeface="Consolas"/>
                <a:cs typeface="Consolas"/>
                <a:sym typeface="Consolas"/>
              </a:rPr>
              <a:t>public</a:t>
            </a:r>
            <a:r>
              <a:rPr lang="en-US" sz="1700">
                <a:solidFill>
                  <a:srgbClr val="000000"/>
                </a:solidFill>
                <a:latin typeface="Consolas"/>
                <a:ea typeface="Consolas"/>
                <a:cs typeface="Consolas"/>
                <a:sym typeface="Consolas"/>
              </a:rPr>
              <a:t>:</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myClass(</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t>
            </a:r>
            <a:r>
              <a:rPr lang="en-US" sz="1700">
                <a:solidFill>
                  <a:srgbClr val="808080"/>
                </a:solidFill>
                <a:latin typeface="Consolas"/>
                <a:ea typeface="Consolas"/>
                <a:cs typeface="Consolas"/>
                <a:sym typeface="Consolas"/>
              </a:rPr>
              <a:t>x</a:t>
            </a: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cout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a:t>
            </a:r>
            <a:r>
              <a:rPr lang="en-US" sz="1700">
                <a:solidFill>
                  <a:srgbClr val="A31515"/>
                </a:solidFill>
                <a:latin typeface="Consolas"/>
                <a:ea typeface="Consolas"/>
                <a:cs typeface="Consolas"/>
                <a:sym typeface="Consolas"/>
              </a:rPr>
              <a:t>"\nConstructor called"</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endl;</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 = </a:t>
            </a:r>
            <a:r>
              <a:rPr lang="en-US" sz="1700">
                <a:solidFill>
                  <a:srgbClr val="808080"/>
                </a:solidFill>
                <a:latin typeface="Consolas"/>
                <a:ea typeface="Consolas"/>
                <a:cs typeface="Consolas"/>
                <a:sym typeface="Consolas"/>
              </a:rPr>
              <a:t>x</a:t>
            </a:r>
            <a:r>
              <a:rPr lang="en-US" sz="1700">
                <a:solidFill>
                  <a:srgbClr val="000000"/>
                </a:solidFill>
                <a:latin typeface="Consolas"/>
                <a:ea typeface="Consolas"/>
                <a:cs typeface="Consolas"/>
                <a:sym typeface="Consolas"/>
              </a:rPr>
              <a:t>;</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myClass(</a:t>
            </a:r>
            <a:r>
              <a:rPr lang="en-US" sz="1700">
                <a:solidFill>
                  <a:srgbClr val="2B91AF"/>
                </a:solidFill>
                <a:latin typeface="Consolas"/>
                <a:ea typeface="Consolas"/>
                <a:cs typeface="Consolas"/>
                <a:sym typeface="Consolas"/>
              </a:rPr>
              <a:t>myClass</a:t>
            </a:r>
            <a:r>
              <a:rPr lang="en-US" sz="1700">
                <a:solidFill>
                  <a:srgbClr val="000000"/>
                </a:solidFill>
                <a:latin typeface="Consolas"/>
                <a:ea typeface="Consolas"/>
                <a:cs typeface="Consolas"/>
                <a:sym typeface="Consolas"/>
              </a:rPr>
              <a:t>&amp; </a:t>
            </a:r>
            <a:r>
              <a:rPr lang="en-US" sz="1700">
                <a:solidFill>
                  <a:srgbClr val="808080"/>
                </a:solidFill>
                <a:latin typeface="Consolas"/>
                <a:ea typeface="Consolas"/>
                <a:cs typeface="Consolas"/>
                <a:sym typeface="Consolas"/>
              </a:rPr>
              <a:t>m</a:t>
            </a: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cout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a:t>
            </a:r>
            <a:r>
              <a:rPr lang="en-US" sz="1700">
                <a:solidFill>
                  <a:srgbClr val="A31515"/>
                </a:solidFill>
                <a:latin typeface="Consolas"/>
                <a:ea typeface="Consolas"/>
                <a:cs typeface="Consolas"/>
                <a:sym typeface="Consolas"/>
              </a:rPr>
              <a:t>"copy constructor"</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endl;</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 = </a:t>
            </a:r>
            <a:r>
              <a:rPr lang="en-US" sz="1700">
                <a:solidFill>
                  <a:srgbClr val="808080"/>
                </a:solidFill>
                <a:latin typeface="Consolas"/>
                <a:ea typeface="Consolas"/>
                <a:cs typeface="Consolas"/>
                <a:sym typeface="Consolas"/>
              </a:rPr>
              <a:t>m</a:t>
            </a:r>
            <a:r>
              <a:rPr lang="en-US" sz="1700">
                <a:solidFill>
                  <a:srgbClr val="000000"/>
                </a:solidFill>
                <a:latin typeface="Consolas"/>
                <a:ea typeface="Consolas"/>
                <a:cs typeface="Consolas"/>
                <a:sym typeface="Consolas"/>
              </a:rPr>
              <a:t>.a;</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getA()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return</a:t>
            </a:r>
            <a:r>
              <a:rPr lang="en-US" sz="1700">
                <a:solidFill>
                  <a:srgbClr val="000000"/>
                </a:solidFill>
                <a:latin typeface="Consolas"/>
                <a:ea typeface="Consolas"/>
                <a:cs typeface="Consolas"/>
                <a:sym typeface="Consolas"/>
              </a:rPr>
              <a:t> a;</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void</a:t>
            </a:r>
            <a:r>
              <a:rPr lang="en-US" sz="1700">
                <a:solidFill>
                  <a:srgbClr val="000000"/>
                </a:solidFill>
                <a:latin typeface="Consolas"/>
                <a:ea typeface="Consolas"/>
                <a:cs typeface="Consolas"/>
                <a:sym typeface="Consolas"/>
              </a:rPr>
              <a:t> setA(</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t>
            </a:r>
            <a:r>
              <a:rPr lang="en-US" sz="1700">
                <a:solidFill>
                  <a:srgbClr val="808080"/>
                </a:solidFill>
                <a:latin typeface="Consolas"/>
                <a:ea typeface="Consolas"/>
                <a:cs typeface="Consolas"/>
                <a:sym typeface="Consolas"/>
              </a:rPr>
              <a:t>aa</a:t>
            </a: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 = </a:t>
            </a:r>
            <a:r>
              <a:rPr lang="en-US" sz="1700">
                <a:solidFill>
                  <a:srgbClr val="808080"/>
                </a:solidFill>
                <a:latin typeface="Consolas"/>
                <a:ea typeface="Consolas"/>
                <a:cs typeface="Consolas"/>
                <a:sym typeface="Consolas"/>
              </a:rPr>
              <a:t>aa</a:t>
            </a:r>
            <a:r>
              <a:rPr lang="en-US" sz="1700">
                <a:solidFill>
                  <a:srgbClr val="000000"/>
                </a:solidFill>
                <a:latin typeface="Consolas"/>
                <a:ea typeface="Consolas"/>
                <a:cs typeface="Consolas"/>
                <a:sym typeface="Consolas"/>
              </a:rPr>
              <a:t>;</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operator()</a:t>
            </a:r>
            <a:r>
              <a:rPr lang="en-US" sz="1700">
                <a:solidFill>
                  <a:srgbClr val="000000"/>
                </a:solidFill>
                <a:latin typeface="Consolas"/>
                <a:ea typeface="Consolas"/>
                <a:cs typeface="Consolas"/>
                <a:sym typeface="Consolas"/>
              </a:rPr>
              <a:t>(</a:t>
            </a:r>
            <a:r>
              <a:rPr lang="en-US" sz="1700">
                <a:solidFill>
                  <a:srgbClr val="0000FF"/>
                </a:solidFill>
                <a:latin typeface="Consolas"/>
                <a:ea typeface="Consolas"/>
                <a:cs typeface="Consolas"/>
                <a:sym typeface="Consolas"/>
              </a:rPr>
              <a:t>char</a:t>
            </a:r>
            <a:r>
              <a:rPr lang="en-US" sz="1700">
                <a:solidFill>
                  <a:srgbClr val="000000"/>
                </a:solidFill>
                <a:latin typeface="Consolas"/>
                <a:ea typeface="Consolas"/>
                <a:cs typeface="Consolas"/>
                <a:sym typeface="Consolas"/>
              </a:rPr>
              <a:t> </a:t>
            </a:r>
            <a:r>
              <a:rPr lang="en-US" sz="1700">
                <a:solidFill>
                  <a:srgbClr val="808080"/>
                </a:solidFill>
                <a:latin typeface="Consolas"/>
                <a:ea typeface="Consolas"/>
                <a:cs typeface="Consolas"/>
                <a:sym typeface="Consolas"/>
              </a:rPr>
              <a:t>find</a:t>
            </a:r>
            <a:r>
              <a:rPr lang="en-US" sz="1700">
                <a:solidFill>
                  <a:srgbClr val="000000"/>
                </a:solidFill>
                <a:latin typeface="Consolas"/>
                <a:ea typeface="Consolas"/>
                <a:cs typeface="Consolas"/>
                <a:sym typeface="Consolas"/>
              </a:rPr>
              <a:t> )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cout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a:t>
            </a:r>
            <a:r>
              <a:rPr lang="en-US" sz="1700">
                <a:solidFill>
                  <a:srgbClr val="A31515"/>
                </a:solidFill>
                <a:latin typeface="Consolas"/>
                <a:ea typeface="Consolas"/>
                <a:cs typeface="Consolas"/>
                <a:sym typeface="Consolas"/>
              </a:rPr>
              <a:t>"\nOverloaded () called"</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endl;</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for</a:t>
            </a: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i = 0; arr[i] != </a:t>
            </a:r>
            <a:r>
              <a:rPr lang="en-US" sz="1700">
                <a:solidFill>
                  <a:srgbClr val="A31515"/>
                </a:solidFill>
                <a:latin typeface="Consolas"/>
                <a:ea typeface="Consolas"/>
                <a:cs typeface="Consolas"/>
                <a:sym typeface="Consolas"/>
              </a:rPr>
              <a:t>'\0'</a:t>
            </a:r>
            <a:r>
              <a:rPr lang="en-US" sz="1700">
                <a:solidFill>
                  <a:srgbClr val="000000"/>
                </a:solidFill>
                <a:latin typeface="Consolas"/>
                <a:ea typeface="Consolas"/>
                <a:cs typeface="Consolas"/>
                <a:sym typeface="Consolas"/>
              </a:rPr>
              <a:t>; i++)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if</a:t>
            </a:r>
            <a:r>
              <a:rPr lang="en-US" sz="1700">
                <a:solidFill>
                  <a:srgbClr val="000000"/>
                </a:solidFill>
                <a:latin typeface="Consolas"/>
                <a:ea typeface="Consolas"/>
                <a:cs typeface="Consolas"/>
                <a:sym typeface="Consolas"/>
              </a:rPr>
              <a:t> (arr[i] == </a:t>
            </a:r>
            <a:r>
              <a:rPr lang="en-US" sz="1700">
                <a:solidFill>
                  <a:srgbClr val="808080"/>
                </a:solidFill>
                <a:latin typeface="Consolas"/>
                <a:ea typeface="Consolas"/>
                <a:cs typeface="Consolas"/>
                <a:sym typeface="Consolas"/>
              </a:rPr>
              <a:t>find</a:t>
            </a:r>
            <a:r>
              <a:rPr lang="en-US" sz="1700">
                <a:solidFill>
                  <a:srgbClr val="000000"/>
                </a:solidFill>
                <a:latin typeface="Consolas"/>
                <a:ea typeface="Consolas"/>
                <a:cs typeface="Consolas"/>
                <a:sym typeface="Consolas"/>
              </a:rPr>
              <a:t>)</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return</a:t>
            </a:r>
            <a:r>
              <a:rPr lang="en-US" sz="1700">
                <a:solidFill>
                  <a:srgbClr val="000000"/>
                </a:solidFill>
                <a:latin typeface="Consolas"/>
                <a:ea typeface="Consolas"/>
                <a:cs typeface="Consolas"/>
                <a:sym typeface="Consolas"/>
              </a:rPr>
              <a:t> i;</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return</a:t>
            </a:r>
            <a:r>
              <a:rPr lang="en-US" sz="1700">
                <a:solidFill>
                  <a:srgbClr val="000000"/>
                </a:solidFill>
                <a:latin typeface="Consolas"/>
                <a:ea typeface="Consolas"/>
                <a:cs typeface="Consolas"/>
                <a:sym typeface="Consolas"/>
              </a:rPr>
              <a:t> -1;</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indent="0" lvl="0" marL="0" rtl="0" algn="l">
              <a:lnSpc>
                <a:spcPct val="100000"/>
              </a:lnSpc>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a:t>
            </a:r>
            <a:endParaRPr/>
          </a:p>
          <a:p>
            <a:pPr indent="0" lvl="0" marL="0" rtl="0" algn="l">
              <a:lnSpc>
                <a:spcPct val="100000"/>
              </a:lnSpc>
              <a:spcBef>
                <a:spcPts val="185"/>
              </a:spcBef>
              <a:spcAft>
                <a:spcPts val="0"/>
              </a:spcAft>
              <a:buClr>
                <a:schemeClr val="dk1"/>
              </a:buClr>
              <a:buSzPct val="100000"/>
              <a:buNone/>
            </a:pPr>
            <a:r>
              <a:t/>
            </a:r>
            <a:endParaRPr sz="1000">
              <a:solidFill>
                <a:srgbClr val="000000"/>
              </a:solidFill>
              <a:latin typeface="Consolas"/>
              <a:ea typeface="Consolas"/>
              <a:cs typeface="Consolas"/>
              <a:sym typeface="Consolas"/>
            </a:endParaRPr>
          </a:p>
        </p:txBody>
      </p:sp>
      <p:sp>
        <p:nvSpPr>
          <p:cNvPr id="526" name="Google Shape;526;p6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7" name="Google Shape;527;p68"/>
          <p:cNvSpPr txBox="1"/>
          <p:nvPr/>
        </p:nvSpPr>
        <p:spPr>
          <a:xfrm>
            <a:off x="4527030" y="2836"/>
            <a:ext cx="4616970" cy="3693319"/>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8000"/>
                </a:solidFill>
                <a:latin typeface="Consolas"/>
                <a:ea typeface="Consolas"/>
                <a:cs typeface="Consolas"/>
                <a:sym typeface="Consolas"/>
              </a:rPr>
              <a:t>//constructor called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c1(15);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8000"/>
                </a:solidFill>
                <a:latin typeface="Consolas"/>
                <a:ea typeface="Consolas"/>
                <a:cs typeface="Consolas"/>
                <a:sym typeface="Consolas"/>
              </a:rPr>
              <a:t>//overloaded () called</a:t>
            </a: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ind = c1</a:t>
            </a:r>
            <a:r>
              <a:rPr b="0" i="0" lang="en-US" sz="1800" u="none" cap="none" strike="noStrike">
                <a:solidFill>
                  <a:srgbClr val="008080"/>
                </a:solidFill>
                <a:latin typeface="Consolas"/>
                <a:ea typeface="Consolas"/>
                <a:cs typeface="Consolas"/>
                <a:sym typeface="Consolas"/>
              </a:rPr>
              <a:t>(</a:t>
            </a:r>
            <a:r>
              <a:rPr b="0" i="0" lang="en-US" sz="1800" u="none" cap="none" strike="noStrike">
                <a:solidFill>
                  <a:srgbClr val="A31515"/>
                </a:solidFill>
                <a:latin typeface="Consolas"/>
                <a:ea typeface="Consolas"/>
                <a:cs typeface="Consolas"/>
                <a:sym typeface="Consolas"/>
              </a:rPr>
              <a:t>'m’</a:t>
            </a:r>
            <a:r>
              <a:rPr b="0" i="0" lang="en-US" sz="1800" u="none" cap="none" strike="noStrike">
                <a:solidFill>
                  <a:srgbClr val="008080"/>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cout</a:t>
            </a:r>
            <a:r>
              <a:rPr b="0" i="0" lang="en-US" sz="1800" u="none" cap="none" strike="noStrike">
                <a:solidFill>
                  <a:srgbClr val="008080"/>
                </a:solidFill>
                <a:latin typeface="Consolas"/>
                <a:ea typeface="Consolas"/>
                <a:cs typeface="Consolas"/>
                <a:sym typeface="Consolas"/>
              </a:rPr>
              <a:t>&lt;&lt;</a:t>
            </a:r>
            <a:r>
              <a:rPr b="0" i="0" lang="en-US" sz="1800" u="none" cap="none" strike="noStrike">
                <a:solidFill>
                  <a:srgbClr val="A31515"/>
                </a:solidFill>
                <a:latin typeface="Consolas"/>
                <a:ea typeface="Consolas"/>
                <a:cs typeface="Consolas"/>
                <a:sym typeface="Consolas"/>
              </a:rPr>
              <a:t>"Index of 'm' is: "</a:t>
            </a:r>
            <a:r>
              <a:rPr b="0" i="0" lang="en-US" sz="1800" u="none" cap="none" strike="noStrike">
                <a:solidFill>
                  <a:srgbClr val="008080"/>
                </a:solidFill>
                <a:latin typeface="Consolas"/>
                <a:ea typeface="Consolas"/>
                <a:cs typeface="Consolas"/>
                <a:sym typeface="Consolas"/>
              </a:rPr>
              <a:t>&lt;&lt;</a:t>
            </a:r>
            <a:r>
              <a:rPr b="0" i="0" lang="en-US" sz="1800" u="none" cap="none" strike="noStrike">
                <a:solidFill>
                  <a:srgbClr val="000000"/>
                </a:solidFill>
                <a:latin typeface="Consolas"/>
                <a:ea typeface="Consolas"/>
                <a:cs typeface="Consolas"/>
                <a:sym typeface="Consolas"/>
              </a:rPr>
              <a:t>ind;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return</a:t>
            </a:r>
            <a:r>
              <a:rPr b="0" i="0" lang="en-US" sz="1800" u="none" cap="none" strike="noStrike">
                <a:solidFill>
                  <a:srgbClr val="000000"/>
                </a:solidFill>
                <a:latin typeface="Consolas"/>
                <a:ea typeface="Consolas"/>
                <a:cs typeface="Consolas"/>
                <a:sym typeface="Consolas"/>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3200" u="none" cap="none" strike="noStrike">
              <a:solidFill>
                <a:srgbClr val="FF33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8" name="Google Shape;528;p68"/>
          <p:cNvSpPr txBox="1"/>
          <p:nvPr/>
        </p:nvSpPr>
        <p:spPr>
          <a:xfrm>
            <a:off x="6632331" y="4120517"/>
            <a:ext cx="2075248" cy="1200329"/>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Constructor called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Overloaded () called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9"/>
          <p:cNvSpPr txBox="1"/>
          <p:nvPr>
            <p:ph idx="1" type="body"/>
          </p:nvPr>
        </p:nvSpPr>
        <p:spPr>
          <a:xfrm>
            <a:off x="44863" y="105998"/>
            <a:ext cx="8428632" cy="664600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char</a:t>
            </a:r>
            <a:r>
              <a:rPr lang="en-US" sz="1600">
                <a:solidFill>
                  <a:srgbClr val="000000"/>
                </a:solidFill>
                <a:latin typeface="Consolas"/>
                <a:ea typeface="Consolas"/>
                <a:cs typeface="Consolas"/>
                <a:sym typeface="Consolas"/>
              </a:rPr>
              <a:t> arr[15] = </a:t>
            </a:r>
            <a:r>
              <a:rPr lang="en-US" sz="1600">
                <a:solidFill>
                  <a:srgbClr val="A31515"/>
                </a:solidFill>
                <a:latin typeface="Consolas"/>
                <a:ea typeface="Consolas"/>
                <a:cs typeface="Consolas"/>
                <a:sym typeface="Consolas"/>
              </a:rPr>
              <a:t>"something"</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FF"/>
              </a:buClr>
              <a:buSzPts val="1600"/>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"\nConstructor called"</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"copy constructor"</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getA()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setA(</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operator()</a:t>
            </a:r>
            <a:r>
              <a:rPr lang="en-US" sz="1600">
                <a:solidFill>
                  <a:srgbClr val="000000"/>
                </a:solidFill>
                <a:latin typeface="Consolas"/>
                <a:ea typeface="Consolas"/>
                <a:cs typeface="Consolas"/>
                <a:sym typeface="Consolas"/>
              </a:rPr>
              <a:t>(</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&amp;</a:t>
            </a:r>
            <a:r>
              <a:rPr lang="en-US" sz="1600">
                <a:solidFill>
                  <a:srgbClr val="808080"/>
                </a:solidFill>
                <a:latin typeface="Consolas"/>
                <a:ea typeface="Consolas"/>
                <a:cs typeface="Consolas"/>
                <a:sym typeface="Consolas"/>
              </a:rPr>
              <a:t>find</a:t>
            </a: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"\nOverloaded () called"</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-1;</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indent="0" lvl="0" marL="0" rtl="0" algn="l">
              <a:lnSpc>
                <a:spcPct val="100000"/>
              </a:lnSpc>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a:t>
            </a:r>
            <a:endParaRPr/>
          </a:p>
        </p:txBody>
      </p:sp>
      <p:sp>
        <p:nvSpPr>
          <p:cNvPr id="534" name="Google Shape;534;p6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5" name="Google Shape;535;p69"/>
          <p:cNvSpPr txBox="1"/>
          <p:nvPr/>
        </p:nvSpPr>
        <p:spPr>
          <a:xfrm>
            <a:off x="5241991" y="21062"/>
            <a:ext cx="3857146" cy="3693319"/>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c1(15),c3(0);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8000"/>
                </a:solidFill>
                <a:latin typeface="Consolas"/>
                <a:ea typeface="Consolas"/>
                <a:cs typeface="Consolas"/>
                <a:sym typeface="Consolas"/>
              </a:rPr>
              <a:t>//constructor called</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c1</a:t>
            </a:r>
            <a:r>
              <a:rPr b="0" i="0" lang="en-US" sz="1800" u="none" cap="none" strike="noStrike">
                <a:solidFill>
                  <a:srgbClr val="008080"/>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c3</a:t>
            </a:r>
            <a:r>
              <a:rPr b="0" i="0" lang="en-US" sz="1800" u="none" cap="none" strike="noStrike">
                <a:solidFill>
                  <a:srgbClr val="008080"/>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8000"/>
                </a:solidFill>
                <a:latin typeface="Consolas"/>
                <a:ea typeface="Consolas"/>
                <a:cs typeface="Consolas"/>
                <a:sym typeface="Consolas"/>
              </a:rPr>
              <a:t>//overloaded () called</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B91AF"/>
                </a:solidFill>
                <a:latin typeface="Consolas"/>
                <a:ea typeface="Consolas"/>
                <a:cs typeface="Consolas"/>
                <a:sym typeface="Consolas"/>
              </a:rPr>
              <a:t>    myClass</a:t>
            </a:r>
            <a:r>
              <a:rPr b="0" i="0" lang="en-US" sz="1800" u="none" cap="none" strike="noStrike">
                <a:solidFill>
                  <a:srgbClr val="000000"/>
                </a:solidFill>
                <a:latin typeface="Consolas"/>
                <a:ea typeface="Consolas"/>
                <a:cs typeface="Consolas"/>
                <a:sym typeface="Consolas"/>
              </a:rPr>
              <a:t> c2(c1);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8000"/>
                </a:solidFill>
                <a:latin typeface="Consolas"/>
                <a:ea typeface="Consolas"/>
                <a:cs typeface="Consolas"/>
                <a:sym typeface="Consolas"/>
              </a:rPr>
              <a:t>//copy constructor called</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return</a:t>
            </a:r>
            <a:r>
              <a:rPr b="0" i="0" lang="en-US" sz="1800" u="none" cap="none" strike="noStrike">
                <a:solidFill>
                  <a:srgbClr val="000000"/>
                </a:solidFill>
                <a:latin typeface="Consolas"/>
                <a:ea typeface="Consolas"/>
                <a:cs typeface="Consolas"/>
                <a:sym typeface="Consolas"/>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alibri"/>
              <a:ea typeface="Calibri"/>
              <a:cs typeface="Calibri"/>
              <a:sym typeface="Calibri"/>
            </a:endParaRPr>
          </a:p>
        </p:txBody>
      </p:sp>
      <p:sp>
        <p:nvSpPr>
          <p:cNvPr id="536" name="Google Shape;536;p69"/>
          <p:cNvSpPr txBox="1"/>
          <p:nvPr/>
        </p:nvSpPr>
        <p:spPr>
          <a:xfrm>
            <a:off x="6632331" y="4120517"/>
            <a:ext cx="2075248" cy="2031325"/>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Constructor called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Constructor called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Overloaded () called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copy constructor</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0"/>
          <p:cNvSpPr txBox="1"/>
          <p:nvPr>
            <p:ph idx="1" type="body"/>
          </p:nvPr>
        </p:nvSpPr>
        <p:spPr>
          <a:xfrm>
            <a:off x="146693" y="116307"/>
            <a:ext cx="8153400" cy="662538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1300"/>
              <a:buNone/>
            </a:pPr>
            <a:r>
              <a:rPr lang="en-US" sz="1300">
                <a:solidFill>
                  <a:srgbClr val="0000FF"/>
                </a:solidFill>
                <a:latin typeface="Consolas"/>
                <a:ea typeface="Consolas"/>
                <a:cs typeface="Consolas"/>
                <a:sym typeface="Consolas"/>
              </a:rPr>
              <a:t>class</a:t>
            </a:r>
            <a:r>
              <a:rPr lang="en-US" sz="1300">
                <a:solidFill>
                  <a:srgbClr val="000000"/>
                </a:solidFill>
                <a:latin typeface="Consolas"/>
                <a:ea typeface="Consolas"/>
                <a:cs typeface="Consolas"/>
                <a:sym typeface="Consolas"/>
              </a:rPr>
              <a:t> </a:t>
            </a:r>
            <a:r>
              <a:rPr lang="en-US" sz="1300">
                <a:solidFill>
                  <a:srgbClr val="2B91AF"/>
                </a:solidFill>
                <a:latin typeface="Consolas"/>
                <a:ea typeface="Consolas"/>
                <a:cs typeface="Consolas"/>
                <a:sym typeface="Consolas"/>
              </a:rPr>
              <a:t>myClass</a:t>
            </a: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a;</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char</a:t>
            </a:r>
            <a:r>
              <a:rPr lang="en-US" sz="1300">
                <a:solidFill>
                  <a:srgbClr val="000000"/>
                </a:solidFill>
                <a:latin typeface="Consolas"/>
                <a:ea typeface="Consolas"/>
                <a:cs typeface="Consolas"/>
                <a:sym typeface="Consolas"/>
              </a:rPr>
              <a:t> arr[15] = </a:t>
            </a:r>
            <a:r>
              <a:rPr lang="en-US" sz="1300">
                <a:solidFill>
                  <a:srgbClr val="A31515"/>
                </a:solidFill>
                <a:latin typeface="Consolas"/>
                <a:ea typeface="Consolas"/>
                <a:cs typeface="Consolas"/>
                <a:sym typeface="Consolas"/>
              </a:rPr>
              <a:t>"something"</a:t>
            </a:r>
            <a:r>
              <a:rPr lang="en-US" sz="1300">
                <a:solidFill>
                  <a:srgbClr val="000000"/>
                </a:solidFill>
                <a:latin typeface="Consolas"/>
                <a:ea typeface="Consolas"/>
                <a:cs typeface="Consolas"/>
                <a:sym typeface="Consolas"/>
              </a:rPr>
              <a:t>;</a:t>
            </a:r>
            <a:endParaRPr/>
          </a:p>
          <a:p>
            <a:pPr indent="0" lvl="0" marL="0" rtl="0" algn="l">
              <a:lnSpc>
                <a:spcPct val="100000"/>
              </a:lnSpc>
              <a:spcBef>
                <a:spcPts val="260"/>
              </a:spcBef>
              <a:spcAft>
                <a:spcPts val="0"/>
              </a:spcAft>
              <a:buClr>
                <a:srgbClr val="0000FF"/>
              </a:buClr>
              <a:buSzPts val="1300"/>
              <a:buNone/>
            </a:pPr>
            <a:r>
              <a:rPr lang="en-US" sz="1300">
                <a:solidFill>
                  <a:srgbClr val="0000FF"/>
                </a:solidFill>
                <a:latin typeface="Consolas"/>
                <a:ea typeface="Consolas"/>
                <a:cs typeface="Consolas"/>
                <a:sym typeface="Consolas"/>
              </a:rPr>
              <a:t>public</a:t>
            </a:r>
            <a:r>
              <a:rPr lang="en-US" sz="1300">
                <a:solidFill>
                  <a:srgbClr val="000000"/>
                </a:solidFill>
                <a:latin typeface="Consolas"/>
                <a:ea typeface="Consolas"/>
                <a:cs typeface="Consolas"/>
                <a:sym typeface="Consolas"/>
              </a:rPr>
              <a:t>:</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myClass(</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x</a:t>
            </a:r>
            <a:r>
              <a:rPr lang="en-US" sz="1300">
                <a:solidFill>
                  <a:srgbClr val="000000"/>
                </a:solidFill>
                <a:latin typeface="Consolas"/>
                <a:ea typeface="Consolas"/>
                <a:cs typeface="Consolas"/>
                <a:sym typeface="Consolas"/>
              </a:rPr>
              <a:t>=0)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"\nConstructor called"</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myClass(</a:t>
            </a:r>
            <a:r>
              <a:rPr lang="en-US" sz="1300">
                <a:solidFill>
                  <a:srgbClr val="0000FF"/>
                </a:solidFill>
                <a:latin typeface="Consolas"/>
                <a:ea typeface="Consolas"/>
                <a:cs typeface="Consolas"/>
                <a:sym typeface="Consolas"/>
              </a:rPr>
              <a:t>const</a:t>
            </a:r>
            <a:r>
              <a:rPr lang="en-US" sz="1300">
                <a:solidFill>
                  <a:srgbClr val="000000"/>
                </a:solidFill>
                <a:latin typeface="Consolas"/>
                <a:ea typeface="Consolas"/>
                <a:cs typeface="Consolas"/>
                <a:sym typeface="Consolas"/>
              </a:rPr>
              <a:t> </a:t>
            </a:r>
            <a:r>
              <a:rPr lang="en-US" sz="1300">
                <a:solidFill>
                  <a:srgbClr val="2B91AF"/>
                </a:solidFill>
                <a:latin typeface="Consolas"/>
                <a:ea typeface="Consolas"/>
                <a:cs typeface="Consolas"/>
                <a:sym typeface="Consolas"/>
              </a:rPr>
              <a:t>myClass</a:t>
            </a:r>
            <a:r>
              <a:rPr lang="en-US" sz="1300">
                <a:solidFill>
                  <a:srgbClr val="000000"/>
                </a:solidFill>
                <a:latin typeface="Consolas"/>
                <a:ea typeface="Consolas"/>
                <a:cs typeface="Consolas"/>
                <a:sym typeface="Consolas"/>
              </a:rPr>
              <a:t>&amp; </a:t>
            </a:r>
            <a:r>
              <a:rPr lang="en-US" sz="1300">
                <a:solidFill>
                  <a:srgbClr val="808080"/>
                </a:solidFill>
                <a:latin typeface="Consolas"/>
                <a:ea typeface="Consolas"/>
                <a:cs typeface="Consolas"/>
                <a:sym typeface="Consolas"/>
              </a:rPr>
              <a:t>m</a:t>
            </a: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"copy constructor"</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 = </a:t>
            </a:r>
            <a:r>
              <a:rPr lang="en-US" sz="1300">
                <a:solidFill>
                  <a:srgbClr val="808080"/>
                </a:solidFill>
                <a:latin typeface="Consolas"/>
                <a:ea typeface="Consolas"/>
                <a:cs typeface="Consolas"/>
                <a:sym typeface="Consolas"/>
              </a:rPr>
              <a:t>m</a:t>
            </a:r>
            <a:r>
              <a:rPr lang="en-US" sz="1300">
                <a:solidFill>
                  <a:srgbClr val="000000"/>
                </a:solidFill>
                <a:latin typeface="Consolas"/>
                <a:ea typeface="Consolas"/>
                <a:cs typeface="Consolas"/>
                <a:sym typeface="Consolas"/>
              </a:rPr>
              <a:t>.a;</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getA()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return</a:t>
            </a:r>
            <a:r>
              <a:rPr lang="en-US" sz="1300">
                <a:solidFill>
                  <a:srgbClr val="000000"/>
                </a:solidFill>
                <a:latin typeface="Consolas"/>
                <a:ea typeface="Consolas"/>
                <a:cs typeface="Consolas"/>
                <a:sym typeface="Consolas"/>
              </a:rPr>
              <a:t> a;</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setA(</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aa</a:t>
            </a: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 = </a:t>
            </a:r>
            <a:r>
              <a:rPr lang="en-US" sz="1300">
                <a:solidFill>
                  <a:srgbClr val="808080"/>
                </a:solidFill>
                <a:latin typeface="Consolas"/>
                <a:ea typeface="Consolas"/>
                <a:cs typeface="Consolas"/>
                <a:sym typeface="Consolas"/>
              </a:rPr>
              <a:t>aa</a:t>
            </a:r>
            <a:r>
              <a:rPr lang="en-US" sz="1300">
                <a:solidFill>
                  <a:srgbClr val="000000"/>
                </a:solidFill>
                <a:latin typeface="Consolas"/>
                <a:ea typeface="Consolas"/>
                <a:cs typeface="Consolas"/>
                <a:sym typeface="Consolas"/>
              </a:rPr>
              <a:t>;</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2B91AF"/>
                </a:solidFill>
                <a:latin typeface="Consolas"/>
                <a:ea typeface="Consolas"/>
                <a:cs typeface="Consolas"/>
                <a:sym typeface="Consolas"/>
              </a:rPr>
              <a:t>size_t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"\nOverloaded new called"</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p =::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r>
              <a:rPr lang="en-US" sz="1300">
                <a:solidFill>
                  <a:srgbClr val="008000"/>
                </a:solidFill>
                <a:latin typeface="Consolas"/>
                <a:ea typeface="Consolas"/>
                <a:cs typeface="Consolas"/>
                <a:sym typeface="Consolas"/>
              </a:rPr>
              <a:t>//:: calls standard new operator</a:t>
            </a:r>
            <a:endParaRPr sz="1300">
              <a:solidFill>
                <a:srgbClr val="000000"/>
              </a:solidFill>
              <a:latin typeface="Consolas"/>
              <a:ea typeface="Consolas"/>
              <a:cs typeface="Consolas"/>
              <a:sym typeface="Consolas"/>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return</a:t>
            </a:r>
            <a:r>
              <a:rPr lang="en-US" sz="1300">
                <a:solidFill>
                  <a:srgbClr val="000000"/>
                </a:solidFill>
                <a:latin typeface="Consolas"/>
                <a:ea typeface="Consolas"/>
                <a:cs typeface="Consolas"/>
                <a:sym typeface="Consolas"/>
              </a:rPr>
              <a:t> p;</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2B91AF"/>
                </a:solidFill>
                <a:latin typeface="Consolas"/>
                <a:ea typeface="Consolas"/>
                <a:cs typeface="Consolas"/>
                <a:sym typeface="Consolas"/>
              </a:rPr>
              <a:t>size_t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"\nOverloaded new [] called"</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p =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r>
              <a:rPr lang="en-US" sz="1300">
                <a:solidFill>
                  <a:srgbClr val="008000"/>
                </a:solidFill>
                <a:latin typeface="Consolas"/>
                <a:ea typeface="Consolas"/>
                <a:cs typeface="Consolas"/>
                <a:sym typeface="Consolas"/>
              </a:rPr>
              <a:t>//:: calls standard new [] operator</a:t>
            </a:r>
            <a:endParaRPr sz="1300">
              <a:solidFill>
                <a:srgbClr val="000000"/>
              </a:solidFill>
              <a:latin typeface="Consolas"/>
              <a:ea typeface="Consolas"/>
              <a:cs typeface="Consolas"/>
              <a:sym typeface="Consolas"/>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return</a:t>
            </a:r>
            <a:r>
              <a:rPr lang="en-US" sz="1300">
                <a:solidFill>
                  <a:srgbClr val="000000"/>
                </a:solidFill>
                <a:latin typeface="Consolas"/>
                <a:ea typeface="Consolas"/>
                <a:cs typeface="Consolas"/>
                <a:sym typeface="Consolas"/>
              </a:rPr>
              <a:t> p;</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indent="0" lvl="0" marL="0" rtl="0" algn="l">
              <a:lnSpc>
                <a:spcPct val="100000"/>
              </a:lnSpc>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a:t>
            </a:r>
            <a:endParaRPr/>
          </a:p>
        </p:txBody>
      </p:sp>
      <p:sp>
        <p:nvSpPr>
          <p:cNvPr id="542" name="Google Shape;542;p7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43" name="Google Shape;543;p70"/>
          <p:cNvSpPr txBox="1"/>
          <p:nvPr/>
        </p:nvSpPr>
        <p:spPr>
          <a:xfrm>
            <a:off x="4886888" y="1359639"/>
            <a:ext cx="4110421" cy="2585323"/>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*p=</a:t>
            </a:r>
            <a:r>
              <a:rPr b="0" i="0" lang="en-US" sz="1800" u="none" cap="none" strike="noStrike">
                <a:solidFill>
                  <a:srgbClr val="0000FF"/>
                </a:solidFill>
                <a:latin typeface="Consolas"/>
                <a:ea typeface="Consolas"/>
                <a:cs typeface="Consolas"/>
                <a:sym typeface="Consolas"/>
              </a:rPr>
              <a:t>new</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00"/>
                </a:solidFill>
                <a:latin typeface="Consolas"/>
                <a:ea typeface="Consolas"/>
                <a:cs typeface="Consolas"/>
                <a:sym typeface="Consolas"/>
              </a:rPr>
              <a:t>    //calls overloaded new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p = </a:t>
            </a:r>
            <a:r>
              <a:rPr b="0" i="0" lang="en-US" sz="1800" u="none" cap="none" strike="noStrike">
                <a:solidFill>
                  <a:srgbClr val="0000FF"/>
                </a:solidFill>
                <a:latin typeface="Consolas"/>
                <a:ea typeface="Consolas"/>
                <a:cs typeface="Consolas"/>
                <a:sym typeface="Consolas"/>
              </a:rPr>
              <a:t>new</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myClass</a:t>
            </a: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8000"/>
                </a:solidFill>
                <a:latin typeface="Consolas"/>
                <a:ea typeface="Consolas"/>
                <a:cs typeface="Consolas"/>
                <a:sym typeface="Consolas"/>
              </a:rPr>
              <a:t>//calls overloaded new</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p70"/>
          <p:cNvSpPr txBox="1"/>
          <p:nvPr>
            <p:ph type="title"/>
          </p:nvPr>
        </p:nvSpPr>
        <p:spPr>
          <a:xfrm>
            <a:off x="5067300" y="105995"/>
            <a:ext cx="8153400" cy="106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new vs new[ ] </a:t>
            </a:r>
            <a:br>
              <a:rPr lang="en-US"/>
            </a:br>
            <a:r>
              <a:rPr lang="en-US"/>
              <a:t>operator overloaded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1"/>
          <p:cNvSpPr txBox="1"/>
          <p:nvPr>
            <p:ph type="title"/>
          </p:nvPr>
        </p:nvSpPr>
        <p:spPr>
          <a:xfrm>
            <a:off x="483577" y="86783"/>
            <a:ext cx="8153400" cy="8297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300"/>
              <a:buFont typeface="Arial"/>
              <a:buNone/>
            </a:pPr>
            <a:r>
              <a:rPr lang="en-US"/>
              <a:t>Calling an overloaded operator from native data types</a:t>
            </a:r>
            <a:endParaRPr/>
          </a:p>
        </p:txBody>
      </p:sp>
      <p:sp>
        <p:nvSpPr>
          <p:cNvPr id="550" name="Google Shape;550;p7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190500" lvl="0" marL="342900" rtl="0" algn="l">
              <a:lnSpc>
                <a:spcPct val="100000"/>
              </a:lnSpc>
              <a:spcBef>
                <a:spcPts val="0"/>
              </a:spcBef>
              <a:spcAft>
                <a:spcPts val="0"/>
              </a:spcAft>
              <a:buClr>
                <a:schemeClr val="dk1"/>
              </a:buClr>
              <a:buSzPts val="2400"/>
              <a:buNone/>
            </a:pPr>
            <a:r>
              <a:t/>
            </a:r>
            <a:endParaRPr/>
          </a:p>
          <a:p>
            <a:pPr indent="-285750" lvl="1" marL="742950" rtl="0" algn="l">
              <a:lnSpc>
                <a:spcPct val="100000"/>
              </a:lnSpc>
              <a:spcBef>
                <a:spcPts val="480"/>
              </a:spcBef>
              <a:spcAft>
                <a:spcPts val="0"/>
              </a:spcAft>
              <a:buClr>
                <a:srgbClr val="0070C0"/>
              </a:buClr>
              <a:buSzPts val="2400"/>
              <a:buFont typeface="Calibri"/>
              <a:buNone/>
            </a:pPr>
            <a:r>
              <a:rPr b="1" lang="en-US">
                <a:solidFill>
                  <a:srgbClr val="0070C0"/>
                </a:solidFill>
              </a:rPr>
              <a:t>	</a:t>
            </a:r>
            <a:r>
              <a:rPr b="1" lang="en-US">
                <a:solidFill>
                  <a:srgbClr val="0070C0"/>
                </a:solidFill>
                <a:latin typeface="Consolas"/>
                <a:ea typeface="Consolas"/>
                <a:cs typeface="Consolas"/>
                <a:sym typeface="Consolas"/>
              </a:rPr>
              <a:t>int </a:t>
            </a:r>
            <a:r>
              <a:rPr lang="en-US">
                <a:latin typeface="Consolas"/>
                <a:ea typeface="Consolas"/>
                <a:cs typeface="Consolas"/>
                <a:sym typeface="Consolas"/>
              </a:rPr>
              <a:t>var;</a:t>
            </a:r>
            <a:endParaRPr/>
          </a:p>
          <a:p>
            <a:pPr indent="-285750" lvl="1" marL="742950" rtl="0" algn="l">
              <a:lnSpc>
                <a:spcPct val="100000"/>
              </a:lnSpc>
              <a:spcBef>
                <a:spcPts val="480"/>
              </a:spcBef>
              <a:spcAft>
                <a:spcPts val="0"/>
              </a:spcAft>
              <a:buClr>
                <a:srgbClr val="00B050"/>
              </a:buClr>
              <a:buSzPts val="2400"/>
              <a:buFont typeface="Consolas"/>
              <a:buNone/>
            </a:pPr>
            <a:r>
              <a:rPr b="1" lang="en-US">
                <a:solidFill>
                  <a:srgbClr val="00B050"/>
                </a:solidFill>
                <a:latin typeface="Consolas"/>
                <a:ea typeface="Consolas"/>
                <a:cs typeface="Consolas"/>
                <a:sym typeface="Consolas"/>
              </a:rPr>
              <a:t>	Point </a:t>
            </a:r>
            <a:r>
              <a:rPr lang="en-US">
                <a:latin typeface="Consolas"/>
                <a:ea typeface="Consolas"/>
                <a:cs typeface="Consolas"/>
                <a:sym typeface="Consolas"/>
              </a:rPr>
              <a:t>object;</a:t>
            </a:r>
            <a:endParaRPr/>
          </a:p>
          <a:p>
            <a:pPr indent="-285750" lvl="1" marL="742950" rtl="0" algn="l">
              <a:lnSpc>
                <a:spcPct val="100000"/>
              </a:lnSpc>
              <a:spcBef>
                <a:spcPts val="480"/>
              </a:spcBef>
              <a:spcAft>
                <a:spcPts val="0"/>
              </a:spcAft>
              <a:buClr>
                <a:schemeClr val="dk1"/>
              </a:buClr>
              <a:buSzPts val="2400"/>
              <a:buFont typeface="Consolas"/>
              <a:buNone/>
            </a:pPr>
            <a:r>
              <a:rPr lang="en-US">
                <a:latin typeface="Consolas"/>
                <a:ea typeface="Consolas"/>
                <a:cs typeface="Consolas"/>
                <a:sym typeface="Consolas"/>
              </a:rPr>
              <a:t>	var = var + object; </a:t>
            </a:r>
            <a:endParaRPr/>
          </a:p>
          <a:p>
            <a:pPr indent="-285750" lvl="1" marL="742950" rtl="0" algn="l">
              <a:lnSpc>
                <a:spcPct val="100000"/>
              </a:lnSpc>
              <a:spcBef>
                <a:spcPts val="480"/>
              </a:spcBef>
              <a:spcAft>
                <a:spcPts val="0"/>
              </a:spcAft>
              <a:buClr>
                <a:schemeClr val="dk1"/>
              </a:buClr>
              <a:buSzPts val="2400"/>
              <a:buFont typeface="Calibri"/>
              <a:buNone/>
            </a:pPr>
            <a:r>
              <a:t/>
            </a:r>
            <a:endParaRPr/>
          </a:p>
          <a:p>
            <a:pPr indent="-342900" lvl="0" marL="342900" rtl="0" algn="just">
              <a:lnSpc>
                <a:spcPct val="100000"/>
              </a:lnSpc>
              <a:spcBef>
                <a:spcPts val="480"/>
              </a:spcBef>
              <a:spcAft>
                <a:spcPts val="0"/>
              </a:spcAft>
              <a:buClr>
                <a:schemeClr val="dk1"/>
              </a:buClr>
              <a:buSzPts val="2400"/>
              <a:buChar char="•"/>
            </a:pPr>
            <a:r>
              <a:rPr lang="en-US"/>
              <a:t>In above example, it seems that we need to overload + operator for integer (native-data type). </a:t>
            </a:r>
            <a:endParaRPr/>
          </a:p>
          <a:p>
            <a:pPr indent="-190500" lvl="0" marL="342900" rtl="0" algn="just">
              <a:lnSpc>
                <a:spcPct val="100000"/>
              </a:lnSpc>
              <a:spcBef>
                <a:spcPts val="480"/>
              </a:spcBef>
              <a:spcAft>
                <a:spcPts val="0"/>
              </a:spcAft>
              <a:buClr>
                <a:schemeClr val="dk1"/>
              </a:buClr>
              <a:buSzPts val="2400"/>
              <a:buNone/>
            </a:pPr>
            <a:r>
              <a:t/>
            </a:r>
            <a:endParaRPr/>
          </a:p>
          <a:p>
            <a:pPr indent="-342900" lvl="0" marL="342900" rtl="0" algn="just">
              <a:lnSpc>
                <a:spcPct val="100000"/>
              </a:lnSpc>
              <a:spcBef>
                <a:spcPts val="480"/>
              </a:spcBef>
              <a:spcAft>
                <a:spcPts val="0"/>
              </a:spcAft>
              <a:buClr>
                <a:schemeClr val="dk1"/>
              </a:buClr>
              <a:buSzPts val="2400"/>
              <a:buChar char="•"/>
            </a:pPr>
            <a:r>
              <a:rPr lang="en-US"/>
              <a:t>But in operator overloading we </a:t>
            </a:r>
            <a:r>
              <a:rPr b="1" i="1" lang="en-US">
                <a:solidFill>
                  <a:srgbClr val="FF0000"/>
                </a:solidFill>
              </a:rPr>
              <a:t>can't change the functionality of integer (or any primitive) data type</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551" name="Google Shape;551;p7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2"/>
          <p:cNvSpPr txBox="1"/>
          <p:nvPr>
            <p:ph type="title"/>
          </p:nvPr>
        </p:nvSpPr>
        <p:spPr>
          <a:xfrm>
            <a:off x="495300" y="327416"/>
            <a:ext cx="8153400" cy="8297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300"/>
              <a:buFont typeface="Arial"/>
              <a:buNone/>
            </a:pPr>
            <a:r>
              <a:rPr lang="en-US"/>
              <a:t>Calling an overloaded operator from native data types</a:t>
            </a:r>
            <a:endParaRPr/>
          </a:p>
        </p:txBody>
      </p:sp>
      <p:sp>
        <p:nvSpPr>
          <p:cNvPr id="557" name="Google Shape;557;p72"/>
          <p:cNvSpPr txBox="1"/>
          <p:nvPr>
            <p:ph idx="1" type="body"/>
          </p:nvPr>
        </p:nvSpPr>
        <p:spPr>
          <a:xfrm>
            <a:off x="483577" y="1508126"/>
            <a:ext cx="8153400" cy="4848225"/>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rgbClr val="FF0000"/>
              </a:buClr>
              <a:buSzPts val="2400"/>
              <a:buChar char="•"/>
            </a:pPr>
            <a:r>
              <a:rPr b="1" i="1" lang="en-US">
                <a:solidFill>
                  <a:srgbClr val="FF0000"/>
                </a:solidFill>
              </a:rPr>
              <a:t>Friend functions </a:t>
            </a:r>
            <a:r>
              <a:rPr lang="en-US"/>
              <a:t>can help solve this problem.</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A Friend function </a:t>
            </a:r>
            <a:r>
              <a:rPr lang="en-US">
                <a:solidFill>
                  <a:srgbClr val="0070C0"/>
                </a:solidFill>
              </a:rPr>
              <a:t>does not need</a:t>
            </a:r>
            <a:r>
              <a:rPr lang="en-US"/>
              <a:t> an object of a class for its calling.</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just">
              <a:lnSpc>
                <a:spcPct val="100000"/>
              </a:lnSpc>
              <a:spcBef>
                <a:spcPts val="480"/>
              </a:spcBef>
              <a:spcAft>
                <a:spcPts val="0"/>
              </a:spcAft>
              <a:buClr>
                <a:schemeClr val="dk1"/>
              </a:buClr>
              <a:buSzPts val="2400"/>
              <a:buChar char="•"/>
            </a:pPr>
            <a:r>
              <a:rPr lang="en-US"/>
              <a:t>Thus, with a simple trick we can set parameter1 of an overloaded operator to a native data type and parameter2 to class object.</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558" name="Google Shape;558;p7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Friend Functions</a:t>
            </a:r>
            <a:endParaRPr/>
          </a:p>
        </p:txBody>
      </p:sp>
      <p:sp>
        <p:nvSpPr>
          <p:cNvPr id="564" name="Google Shape;564;p7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Friend functions: can be given special grant to access private and protected members. A friend function can be:</a:t>
            </a:r>
            <a:endParaRPr/>
          </a:p>
          <a:p>
            <a:pPr indent="0" lvl="0" marL="0" rtl="0" algn="l">
              <a:lnSpc>
                <a:spcPct val="100000"/>
              </a:lnSpc>
              <a:spcBef>
                <a:spcPts val="480"/>
              </a:spcBef>
              <a:spcAft>
                <a:spcPts val="0"/>
              </a:spcAft>
              <a:buClr>
                <a:schemeClr val="dk1"/>
              </a:buClr>
              <a:buSzPts val="2400"/>
              <a:buNone/>
            </a:pPr>
            <a:br>
              <a:rPr lang="en-US"/>
            </a:br>
            <a:r>
              <a:rPr lang="en-US"/>
              <a:t>	a) method of another class</a:t>
            </a:r>
            <a:endParaRPr/>
          </a:p>
          <a:p>
            <a:pPr indent="-342900" lvl="0" marL="342900" rtl="0" algn="l">
              <a:lnSpc>
                <a:spcPct val="100000"/>
              </a:lnSpc>
              <a:spcBef>
                <a:spcPts val="480"/>
              </a:spcBef>
              <a:spcAft>
                <a:spcPts val="0"/>
              </a:spcAft>
              <a:buClr>
                <a:schemeClr val="dk1"/>
              </a:buClr>
              <a:buSzPts val="2400"/>
              <a:buChar char="•"/>
            </a:pPr>
            <a:r>
              <a:rPr lang="en-US"/>
              <a:t>   	b) global function</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Friends should be used only for limited purpose, too many functions declared as friends with protected or private data access, lessens the value of encapsulation</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565" name="Google Shape;565;p7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4"/>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Calling an overloaded operator from native data types</a:t>
            </a:r>
            <a:endParaRPr/>
          </a:p>
        </p:txBody>
      </p:sp>
      <p:sp>
        <p:nvSpPr>
          <p:cNvPr id="571" name="Google Shape;571;p74"/>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For friend function the syntax is changed, the first operator is moved from calling object to first parameter of function.</a:t>
            </a:r>
            <a:endParaRPr/>
          </a:p>
          <a:p>
            <a:pPr indent="0" lvl="0" marL="0" rtl="0" algn="l">
              <a:lnSpc>
                <a:spcPct val="100000"/>
              </a:lnSpc>
              <a:spcBef>
                <a:spcPts val="560"/>
              </a:spcBef>
              <a:spcAft>
                <a:spcPts val="0"/>
              </a:spcAft>
              <a:buClr>
                <a:schemeClr val="dk1"/>
              </a:buClr>
              <a:buSzPts val="2400"/>
              <a:buNone/>
            </a:pPr>
            <a:r>
              <a:rPr lang="en-US"/>
              <a:t>  </a:t>
            </a:r>
            <a:r>
              <a:rPr b="1" i="1" lang="en-US" sz="2800">
                <a:solidFill>
                  <a:srgbClr val="FF0000"/>
                </a:solidFill>
              </a:rPr>
              <a:t>friend</a:t>
            </a:r>
            <a:r>
              <a:rPr b="1" lang="en-US" sz="2800"/>
              <a:t> datatype operator+ (datatype, datatype)</a:t>
            </a:r>
            <a:endParaRPr b="1"/>
          </a:p>
        </p:txBody>
      </p:sp>
      <p:sp>
        <p:nvSpPr>
          <p:cNvPr id="572" name="Google Shape;572;p7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3" name="Google Shape;573;p74"/>
          <p:cNvSpPr txBox="1"/>
          <p:nvPr/>
        </p:nvSpPr>
        <p:spPr>
          <a:xfrm>
            <a:off x="152400" y="5400135"/>
            <a:ext cx="4114800" cy="708025"/>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return parameter (can be </a:t>
            </a:r>
            <a:r>
              <a:rPr b="1" i="0" lang="en-US" sz="2000" u="none" cap="none" strike="noStrike">
                <a:solidFill>
                  <a:srgbClr val="0070C0"/>
                </a:solidFill>
                <a:latin typeface="Calibri"/>
                <a:ea typeface="Calibri"/>
                <a:cs typeface="Calibri"/>
                <a:sym typeface="Calibri"/>
              </a:rPr>
              <a:t>native data type</a:t>
            </a:r>
            <a:r>
              <a:rPr b="1" i="0" lang="en-US" sz="2000" u="none" cap="none" strike="noStrike">
                <a:solidFill>
                  <a:schemeClr val="dk1"/>
                </a:solidFill>
                <a:latin typeface="Calibri"/>
                <a:ea typeface="Calibri"/>
                <a:cs typeface="Calibri"/>
                <a:sym typeface="Calibri"/>
              </a:rPr>
              <a:t> or </a:t>
            </a:r>
            <a:r>
              <a:rPr b="1" i="0" lang="en-US" sz="2000" u="none" cap="none" strike="noStrike">
                <a:solidFill>
                  <a:srgbClr val="0070C0"/>
                </a:solidFill>
                <a:latin typeface="Calibri"/>
                <a:ea typeface="Calibri"/>
                <a:cs typeface="Calibri"/>
                <a:sym typeface="Calibri"/>
              </a:rPr>
              <a:t>user defined data type</a:t>
            </a:r>
            <a:r>
              <a:rPr b="1"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574" name="Google Shape;574;p74"/>
          <p:cNvCxnSpPr/>
          <p:nvPr/>
        </p:nvCxnSpPr>
        <p:spPr>
          <a:xfrm flipH="1">
            <a:off x="990600" y="2451654"/>
            <a:ext cx="1523996" cy="2948481"/>
          </a:xfrm>
          <a:prstGeom prst="straightConnector1">
            <a:avLst/>
          </a:prstGeom>
          <a:noFill/>
          <a:ln cap="flat" cmpd="sng" w="38100">
            <a:solidFill>
              <a:schemeClr val="dk1"/>
            </a:solidFill>
            <a:prstDash val="solid"/>
            <a:round/>
            <a:headEnd len="sm" w="sm" type="none"/>
            <a:tailEnd len="med" w="med" type="triangle"/>
          </a:ln>
        </p:spPr>
      </p:cxnSp>
      <p:sp>
        <p:nvSpPr>
          <p:cNvPr id="575" name="Google Shape;575;p74"/>
          <p:cNvSpPr txBox="1"/>
          <p:nvPr/>
        </p:nvSpPr>
        <p:spPr>
          <a:xfrm>
            <a:off x="4876800" y="4712384"/>
            <a:ext cx="4075946" cy="708025"/>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Second parameter (can be </a:t>
            </a:r>
            <a:r>
              <a:rPr b="1" i="0" lang="en-US" sz="2000" u="none" cap="none" strike="noStrike">
                <a:solidFill>
                  <a:srgbClr val="0070C0"/>
                </a:solidFill>
                <a:latin typeface="Calibri"/>
                <a:ea typeface="Calibri"/>
                <a:cs typeface="Calibri"/>
                <a:sym typeface="Calibri"/>
              </a:rPr>
              <a:t>native data type</a:t>
            </a:r>
            <a:r>
              <a:rPr b="1" i="0" lang="en-US" sz="2000" u="none" cap="none" strike="noStrike">
                <a:solidFill>
                  <a:schemeClr val="dk1"/>
                </a:solidFill>
                <a:latin typeface="Calibri"/>
                <a:ea typeface="Calibri"/>
                <a:cs typeface="Calibri"/>
                <a:sym typeface="Calibri"/>
              </a:rPr>
              <a:t> or </a:t>
            </a:r>
            <a:r>
              <a:rPr b="1" i="0" lang="en-US" sz="2000" u="none" cap="none" strike="noStrike">
                <a:solidFill>
                  <a:srgbClr val="0070C0"/>
                </a:solidFill>
                <a:latin typeface="Calibri"/>
                <a:ea typeface="Calibri"/>
                <a:cs typeface="Calibri"/>
                <a:sym typeface="Calibri"/>
              </a:rPr>
              <a:t>user defined data type</a:t>
            </a:r>
            <a:r>
              <a:rPr b="1"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76" name="Google Shape;576;p74"/>
          <p:cNvSpPr txBox="1"/>
          <p:nvPr/>
        </p:nvSpPr>
        <p:spPr>
          <a:xfrm>
            <a:off x="2362200" y="3657060"/>
            <a:ext cx="3962400" cy="708025"/>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First parameter (can be </a:t>
            </a:r>
            <a:r>
              <a:rPr b="1" i="0" lang="en-US" sz="2000" u="sng" cap="none" strike="noStrike">
                <a:solidFill>
                  <a:srgbClr val="0070C0"/>
                </a:solidFill>
                <a:latin typeface="Calibri"/>
                <a:ea typeface="Calibri"/>
                <a:cs typeface="Calibri"/>
                <a:sym typeface="Calibri"/>
              </a:rPr>
              <a:t>native data </a:t>
            </a:r>
            <a:r>
              <a:rPr b="1" i="0" lang="en-US" sz="2000" u="none" cap="none" strike="noStrike">
                <a:solidFill>
                  <a:schemeClr val="dk1"/>
                </a:solidFill>
                <a:latin typeface="Calibri"/>
                <a:ea typeface="Calibri"/>
                <a:cs typeface="Calibri"/>
                <a:sym typeface="Calibri"/>
              </a:rPr>
              <a:t>type or user </a:t>
            </a:r>
            <a:r>
              <a:rPr b="1" i="0" lang="en-US" sz="2000" u="none" cap="none" strike="noStrike">
                <a:solidFill>
                  <a:srgbClr val="0070C0"/>
                </a:solidFill>
                <a:latin typeface="Calibri"/>
                <a:ea typeface="Calibri"/>
                <a:cs typeface="Calibri"/>
                <a:sym typeface="Calibri"/>
              </a:rPr>
              <a:t>defined data type</a:t>
            </a:r>
            <a:r>
              <a:rPr b="1"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577" name="Google Shape;577;p74"/>
          <p:cNvCxnSpPr/>
          <p:nvPr/>
        </p:nvCxnSpPr>
        <p:spPr>
          <a:xfrm>
            <a:off x="7315200" y="2451654"/>
            <a:ext cx="0" cy="2230249"/>
          </a:xfrm>
          <a:prstGeom prst="straightConnector1">
            <a:avLst/>
          </a:prstGeom>
          <a:noFill/>
          <a:ln cap="flat" cmpd="sng" w="38100">
            <a:solidFill>
              <a:schemeClr val="dk1"/>
            </a:solidFill>
            <a:prstDash val="solid"/>
            <a:round/>
            <a:headEnd len="sm" w="sm" type="none"/>
            <a:tailEnd len="med" w="med" type="triangle"/>
          </a:ln>
        </p:spPr>
      </p:cxnSp>
      <p:cxnSp>
        <p:nvCxnSpPr>
          <p:cNvPr id="578" name="Google Shape;578;p74"/>
          <p:cNvCxnSpPr/>
          <p:nvPr/>
        </p:nvCxnSpPr>
        <p:spPr>
          <a:xfrm flipH="1">
            <a:off x="4343402" y="2451652"/>
            <a:ext cx="944217" cy="1205406"/>
          </a:xfrm>
          <a:prstGeom prst="straightConnector1">
            <a:avLst/>
          </a:prstGeom>
          <a:noFill/>
          <a:ln cap="flat" cmpd="sng" w="38100">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How to Overload an Operator?</a:t>
            </a:r>
            <a:endParaRPr/>
          </a:p>
        </p:txBody>
      </p:sp>
      <p:sp>
        <p:nvSpPr>
          <p:cNvPr id="87" name="Google Shape;87;p12"/>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An </a:t>
            </a:r>
            <a:r>
              <a:rPr lang="en-US">
                <a:solidFill>
                  <a:srgbClr val="0070C0"/>
                </a:solidFill>
              </a:rPr>
              <a:t>operator can be overloaded </a:t>
            </a:r>
            <a:r>
              <a:rPr lang="en-US"/>
              <a:t>by declaring a </a:t>
            </a:r>
            <a:r>
              <a:rPr lang="en-US">
                <a:solidFill>
                  <a:srgbClr val="0070C0"/>
                </a:solidFill>
              </a:rPr>
              <a:t>special function</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Name of the function is </a:t>
            </a:r>
            <a:r>
              <a:rPr i="1" lang="en-US">
                <a:solidFill>
                  <a:srgbClr val="FF0000"/>
                </a:solidFill>
              </a:rPr>
              <a:t>operator</a:t>
            </a:r>
            <a:r>
              <a:rPr lang="en-US"/>
              <a:t> followed by </a:t>
            </a:r>
            <a:r>
              <a:rPr b="1" i="1" lang="en-US">
                <a:solidFill>
                  <a:srgbClr val="FF0000"/>
                </a:solidFill>
              </a:rPr>
              <a:t>operator symbol</a:t>
            </a:r>
            <a:r>
              <a:rPr lang="en-US"/>
              <a:t> e.g., </a:t>
            </a:r>
            <a:r>
              <a:rPr b="1" lang="en-US"/>
              <a:t>operator+</a:t>
            </a:r>
            <a:r>
              <a:rPr lang="en-US"/>
              <a:t>, </a:t>
            </a:r>
            <a:r>
              <a:rPr b="1" lang="en-US"/>
              <a:t>operator/</a:t>
            </a:r>
            <a:r>
              <a:rPr lang="en-US"/>
              <a:t>, etc.</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rgbClr val="0070C0"/>
              </a:buClr>
              <a:buSzPts val="2400"/>
              <a:buChar char="•"/>
            </a:pPr>
            <a:r>
              <a:rPr i="1" lang="en-US">
                <a:solidFill>
                  <a:srgbClr val="0070C0"/>
                </a:solidFill>
              </a:rPr>
              <a:t>operator</a:t>
            </a:r>
            <a:r>
              <a:rPr lang="en-US"/>
              <a:t> is a keyword here</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Can be a </a:t>
            </a:r>
            <a:r>
              <a:rPr lang="en-US">
                <a:solidFill>
                  <a:srgbClr val="0070C0"/>
                </a:solidFill>
              </a:rPr>
              <a:t>member function </a:t>
            </a:r>
            <a:r>
              <a:rPr lang="en-US"/>
              <a:t>of the class (must be non-static)</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Can be </a:t>
            </a:r>
            <a:r>
              <a:rPr lang="en-US">
                <a:solidFill>
                  <a:srgbClr val="0070C0"/>
                </a:solidFill>
              </a:rPr>
              <a:t>non-member function </a:t>
            </a:r>
            <a:r>
              <a:rPr lang="en-US"/>
              <a:t>(except for the following operators: ( ), [ ], -&gt;,=</a:t>
            </a:r>
            <a:endParaRPr/>
          </a:p>
        </p:txBody>
      </p:sp>
      <p:sp>
        <p:nvSpPr>
          <p:cNvPr id="88" name="Google Shape;88;p1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5"/>
          <p:cNvSpPr txBox="1"/>
          <p:nvPr>
            <p:ph type="title"/>
          </p:nvPr>
        </p:nvSpPr>
        <p:spPr>
          <a:xfrm>
            <a:off x="495300" y="2"/>
            <a:ext cx="8153400" cy="103631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Example</a:t>
            </a:r>
            <a:endParaRPr/>
          </a:p>
        </p:txBody>
      </p:sp>
      <p:sp>
        <p:nvSpPr>
          <p:cNvPr id="584" name="Google Shape;584;p75"/>
          <p:cNvSpPr txBox="1"/>
          <p:nvPr>
            <p:ph idx="1" type="body"/>
          </p:nvPr>
        </p:nvSpPr>
        <p:spPr>
          <a:xfrm>
            <a:off x="261257" y="1219200"/>
            <a:ext cx="8504674" cy="534022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Font typeface="Arial"/>
              <a:buNone/>
            </a:pPr>
            <a:r>
              <a:rPr b="1" lang="en-US">
                <a:latin typeface="Consolas"/>
                <a:ea typeface="Consolas"/>
                <a:cs typeface="Consolas"/>
                <a:sym typeface="Consolas"/>
              </a:rPr>
              <a:t>class Point</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private:</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float m_dX, m_dY, m_dZ; </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public:</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Point(float dX, float dY, float dZ)</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  </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m_dX = dX;</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m_dY = dY; </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m_dZ = dZ;    </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 </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  </a:t>
            </a:r>
            <a:r>
              <a:rPr b="1" i="1" lang="en-US">
                <a:solidFill>
                  <a:srgbClr val="FF0000"/>
                </a:solidFill>
                <a:latin typeface="Consolas"/>
                <a:ea typeface="Consolas"/>
                <a:cs typeface="Consolas"/>
                <a:sym typeface="Consolas"/>
              </a:rPr>
              <a:t>friend</a:t>
            </a:r>
            <a:r>
              <a:rPr b="1" lang="en-US">
                <a:solidFill>
                  <a:srgbClr val="FF0000"/>
                </a:solidFill>
                <a:latin typeface="Consolas"/>
                <a:ea typeface="Consolas"/>
                <a:cs typeface="Consolas"/>
                <a:sym typeface="Consolas"/>
              </a:rPr>
              <a:t> float operator+ (float, Point &amp;);</a:t>
            </a:r>
            <a:r>
              <a:rPr b="1" lang="en-US">
                <a:solidFill>
                  <a:srgbClr val="2C14DE"/>
                </a:solidFill>
                <a:latin typeface="Consolas"/>
                <a:ea typeface="Consolas"/>
                <a:cs typeface="Consolas"/>
                <a:sym typeface="Consolas"/>
              </a:rPr>
              <a:t> </a:t>
            </a:r>
            <a:endParaRPr/>
          </a:p>
          <a:p>
            <a:pPr indent="-342900" lvl="0" marL="342900" rtl="0" algn="l">
              <a:lnSpc>
                <a:spcPct val="80000"/>
              </a:lnSpc>
              <a:spcBef>
                <a:spcPts val="480"/>
              </a:spcBef>
              <a:spcAft>
                <a:spcPts val="0"/>
              </a:spcAft>
              <a:buClr>
                <a:schemeClr val="dk1"/>
              </a:buClr>
              <a:buSzPts val="2400"/>
              <a:buFont typeface="Arial"/>
              <a:buNone/>
            </a:pPr>
            <a:r>
              <a:rPr b="1" lang="en-US">
                <a:latin typeface="Consolas"/>
                <a:ea typeface="Consolas"/>
                <a:cs typeface="Consolas"/>
                <a:sym typeface="Consolas"/>
              </a:rPr>
              <a:t>};</a:t>
            </a:r>
            <a:endParaRPr/>
          </a:p>
        </p:txBody>
      </p:sp>
      <p:sp>
        <p:nvSpPr>
          <p:cNvPr id="585" name="Google Shape;585;p7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6"/>
          <p:cNvSpPr txBox="1"/>
          <p:nvPr>
            <p:ph type="title"/>
          </p:nvPr>
        </p:nvSpPr>
        <p:spPr>
          <a:xfrm>
            <a:off x="495300" y="0"/>
            <a:ext cx="81534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Example</a:t>
            </a:r>
            <a:endParaRPr/>
          </a:p>
        </p:txBody>
      </p:sp>
      <p:sp>
        <p:nvSpPr>
          <p:cNvPr id="591" name="Google Shape;591;p76"/>
          <p:cNvSpPr txBox="1"/>
          <p:nvPr/>
        </p:nvSpPr>
        <p:spPr>
          <a:xfrm>
            <a:off x="457200" y="1219202"/>
            <a:ext cx="8308733" cy="5324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Consolas"/>
                <a:ea typeface="Consolas"/>
                <a:cs typeface="Consolas"/>
                <a:sym typeface="Consolas"/>
              </a:rPr>
              <a:t>float operator+(float var1, Point &amp;p)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return ( var1 + p.m_dX);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int main (void)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float variable = 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Point cPoint ( 2, 9.8, 3.3 );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float returnVar;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r>
              <a:rPr b="1" i="0" lang="en-US" sz="2400" u="none" cap="none" strike="noStrike">
                <a:solidFill>
                  <a:srgbClr val="0070C0"/>
                </a:solidFill>
                <a:latin typeface="Consolas"/>
                <a:ea typeface="Consolas"/>
                <a:cs typeface="Consolas"/>
                <a:sym typeface="Consolas"/>
              </a:rPr>
              <a:t>returnVar = variable + cPoint;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cout &lt;&lt; returnVar; // 7.6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92" name="Google Shape;592;p7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7"/>
          <p:cNvSpPr txBox="1"/>
          <p:nvPr>
            <p:ph type="title"/>
          </p:nvPr>
        </p:nvSpPr>
        <p:spPr>
          <a:xfrm>
            <a:off x="96982" y="76200"/>
            <a:ext cx="9144000" cy="10668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Overloading iostream operators </a:t>
            </a:r>
            <a:r>
              <a:rPr lang="en-US">
                <a:solidFill>
                  <a:srgbClr val="FF0000"/>
                </a:solidFill>
              </a:rPr>
              <a:t>&gt;&gt;</a:t>
            </a:r>
            <a:r>
              <a:rPr lang="en-US"/>
              <a:t> and </a:t>
            </a:r>
            <a:r>
              <a:rPr lang="en-US">
                <a:solidFill>
                  <a:srgbClr val="FF0000"/>
                </a:solidFill>
              </a:rPr>
              <a:t>&lt;&lt;</a:t>
            </a:r>
            <a:endParaRPr/>
          </a:p>
        </p:txBody>
      </p:sp>
      <p:sp>
        <p:nvSpPr>
          <p:cNvPr id="599" name="Google Shape;599;p77"/>
          <p:cNvSpPr txBox="1"/>
          <p:nvPr>
            <p:ph idx="1" type="body"/>
          </p:nvPr>
        </p:nvSpPr>
        <p:spPr>
          <a:xfrm>
            <a:off x="279920" y="1143000"/>
            <a:ext cx="8486013" cy="550039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70C0"/>
              </a:buClr>
              <a:buSzPts val="2400"/>
              <a:buChar char="•"/>
            </a:pPr>
            <a:r>
              <a:rPr b="0" i="0" lang="en-US">
                <a:solidFill>
                  <a:srgbClr val="0070C0"/>
                </a:solidFill>
                <a:latin typeface="Arial"/>
                <a:ea typeface="Arial"/>
                <a:cs typeface="Arial"/>
                <a:sym typeface="Arial"/>
              </a:rPr>
              <a:t>stream insertion operator </a:t>
            </a:r>
            <a:r>
              <a:rPr lang="en-US">
                <a:solidFill>
                  <a:srgbClr val="273239"/>
                </a:solidFill>
                <a:latin typeface="Arial"/>
                <a:ea typeface="Arial"/>
                <a:cs typeface="Arial"/>
                <a:sym typeface="Arial"/>
              </a:rPr>
              <a:t> </a:t>
            </a:r>
            <a:r>
              <a:rPr b="1" i="0" lang="en-US">
                <a:solidFill>
                  <a:srgbClr val="FF0000"/>
                </a:solidFill>
                <a:latin typeface="Arial"/>
                <a:ea typeface="Arial"/>
                <a:cs typeface="Arial"/>
                <a:sym typeface="Arial"/>
              </a:rPr>
              <a:t>&lt;&lt;</a:t>
            </a:r>
            <a:r>
              <a:rPr b="0" i="0" lang="en-US">
                <a:solidFill>
                  <a:srgbClr val="273239"/>
                </a:solidFill>
                <a:latin typeface="Arial"/>
                <a:ea typeface="Arial"/>
                <a:cs typeface="Arial"/>
                <a:sym typeface="Arial"/>
              </a:rPr>
              <a:t> is used for output </a:t>
            </a:r>
            <a:endParaRPr/>
          </a:p>
          <a:p>
            <a:pPr indent="-190500" lvl="0" marL="342900" rtl="0" algn="l">
              <a:lnSpc>
                <a:spcPct val="100000"/>
              </a:lnSpc>
              <a:spcBef>
                <a:spcPts val="480"/>
              </a:spcBef>
              <a:spcAft>
                <a:spcPts val="0"/>
              </a:spcAft>
              <a:buClr>
                <a:schemeClr val="dk1"/>
              </a:buClr>
              <a:buSzPts val="2400"/>
              <a:buNone/>
            </a:pPr>
            <a:r>
              <a:t/>
            </a:r>
            <a:endParaRPr>
              <a:solidFill>
                <a:srgbClr val="273239"/>
              </a:solidFill>
              <a:latin typeface="Arial"/>
              <a:ea typeface="Arial"/>
              <a:cs typeface="Arial"/>
              <a:sym typeface="Arial"/>
            </a:endParaRPr>
          </a:p>
          <a:p>
            <a:pPr indent="-342900" lvl="0" marL="342900" rtl="0" algn="l">
              <a:lnSpc>
                <a:spcPct val="100000"/>
              </a:lnSpc>
              <a:spcBef>
                <a:spcPts val="480"/>
              </a:spcBef>
              <a:spcAft>
                <a:spcPts val="0"/>
              </a:spcAft>
              <a:buClr>
                <a:srgbClr val="0070C0"/>
              </a:buClr>
              <a:buSzPts val="2400"/>
              <a:buChar char="•"/>
            </a:pPr>
            <a:r>
              <a:rPr lang="en-US">
                <a:solidFill>
                  <a:srgbClr val="0070C0"/>
                </a:solidFill>
                <a:latin typeface="Arial"/>
                <a:ea typeface="Arial"/>
                <a:cs typeface="Arial"/>
                <a:sym typeface="Arial"/>
              </a:rPr>
              <a:t>s</a:t>
            </a:r>
            <a:r>
              <a:rPr b="0" i="0" lang="en-US">
                <a:solidFill>
                  <a:srgbClr val="0070C0"/>
                </a:solidFill>
                <a:latin typeface="Arial"/>
                <a:ea typeface="Arial"/>
                <a:cs typeface="Arial"/>
                <a:sym typeface="Arial"/>
              </a:rPr>
              <a:t>tream extraction operator</a:t>
            </a:r>
            <a:r>
              <a:rPr b="0" i="0" lang="en-US">
                <a:solidFill>
                  <a:srgbClr val="273239"/>
                </a:solidFill>
                <a:latin typeface="Arial"/>
                <a:ea typeface="Arial"/>
                <a:cs typeface="Arial"/>
                <a:sym typeface="Arial"/>
              </a:rPr>
              <a:t> </a:t>
            </a:r>
            <a:r>
              <a:rPr b="1" i="0" lang="en-US">
                <a:solidFill>
                  <a:srgbClr val="FF0000"/>
                </a:solidFill>
                <a:latin typeface="Arial"/>
                <a:ea typeface="Arial"/>
                <a:cs typeface="Arial"/>
                <a:sym typeface="Arial"/>
              </a:rPr>
              <a:t>&gt;&gt;</a:t>
            </a:r>
            <a:r>
              <a:rPr b="0" i="0" lang="en-US">
                <a:solidFill>
                  <a:srgbClr val="273239"/>
                </a:solidFill>
                <a:latin typeface="Arial"/>
                <a:ea typeface="Arial"/>
                <a:cs typeface="Arial"/>
                <a:sym typeface="Arial"/>
              </a:rPr>
              <a:t> is used for input</a:t>
            </a:r>
            <a:endParaRPr/>
          </a:p>
          <a:p>
            <a:pPr indent="0" lvl="1" marL="457200" rtl="0" algn="l">
              <a:lnSpc>
                <a:spcPct val="100000"/>
              </a:lnSpc>
              <a:spcBef>
                <a:spcPts val="480"/>
              </a:spcBef>
              <a:spcAft>
                <a:spcPts val="0"/>
              </a:spcAft>
              <a:buClr>
                <a:schemeClr val="dk1"/>
              </a:buClr>
              <a:buSzPts val="2400"/>
              <a:buNone/>
            </a:pPr>
            <a:r>
              <a:t/>
            </a:r>
            <a:endParaRPr b="0" i="0">
              <a:solidFill>
                <a:srgbClr val="FF0000"/>
              </a:solidFill>
              <a:latin typeface="Arial"/>
              <a:ea typeface="Arial"/>
              <a:cs typeface="Arial"/>
              <a:sym typeface="Arial"/>
            </a:endParaRPr>
          </a:p>
          <a:p>
            <a:pPr indent="0" lvl="1" marL="457200" rtl="0" algn="l">
              <a:lnSpc>
                <a:spcPct val="100000"/>
              </a:lnSpc>
              <a:spcBef>
                <a:spcPts val="480"/>
              </a:spcBef>
              <a:spcAft>
                <a:spcPts val="0"/>
              </a:spcAft>
              <a:buClr>
                <a:srgbClr val="FF0000"/>
              </a:buClr>
              <a:buSzPts val="2400"/>
              <a:buNone/>
            </a:pPr>
            <a:r>
              <a:rPr b="0" i="0" lang="en-US">
                <a:solidFill>
                  <a:srgbClr val="FF0000"/>
                </a:solidFill>
                <a:latin typeface="Arial"/>
                <a:ea typeface="Arial"/>
                <a:cs typeface="Arial"/>
                <a:sym typeface="Arial"/>
              </a:rPr>
              <a:t>cout</a:t>
            </a:r>
            <a:r>
              <a:rPr b="0" i="0" lang="en-US">
                <a:solidFill>
                  <a:srgbClr val="273239"/>
                </a:solidFill>
                <a:latin typeface="Arial"/>
                <a:ea typeface="Arial"/>
                <a:cs typeface="Arial"/>
                <a:sym typeface="Arial"/>
              </a:rPr>
              <a:t> is an object of </a:t>
            </a:r>
            <a:r>
              <a:rPr b="0" i="0" lang="en-US">
                <a:solidFill>
                  <a:srgbClr val="FF0000"/>
                </a:solidFill>
                <a:latin typeface="Arial"/>
                <a:ea typeface="Arial"/>
                <a:cs typeface="Arial"/>
                <a:sym typeface="Arial"/>
              </a:rPr>
              <a:t>ostream </a:t>
            </a:r>
            <a:r>
              <a:rPr b="0" i="0" lang="en-US">
                <a:solidFill>
                  <a:srgbClr val="273239"/>
                </a:solidFill>
                <a:latin typeface="Arial"/>
                <a:ea typeface="Arial"/>
                <a:cs typeface="Arial"/>
                <a:sym typeface="Arial"/>
              </a:rPr>
              <a:t>class </a:t>
            </a:r>
            <a:endParaRPr/>
          </a:p>
          <a:p>
            <a:pPr indent="0" lvl="1" marL="457200" rtl="0" algn="l">
              <a:lnSpc>
                <a:spcPct val="100000"/>
              </a:lnSpc>
              <a:spcBef>
                <a:spcPts val="480"/>
              </a:spcBef>
              <a:spcAft>
                <a:spcPts val="0"/>
              </a:spcAft>
              <a:buClr>
                <a:srgbClr val="FF0000"/>
              </a:buClr>
              <a:buSzPts val="2400"/>
              <a:buNone/>
            </a:pPr>
            <a:r>
              <a:rPr b="0" i="0" lang="en-US">
                <a:solidFill>
                  <a:srgbClr val="FF0000"/>
                </a:solidFill>
                <a:latin typeface="Arial"/>
                <a:ea typeface="Arial"/>
                <a:cs typeface="Arial"/>
                <a:sym typeface="Arial"/>
              </a:rPr>
              <a:t>cin</a:t>
            </a:r>
            <a:r>
              <a:rPr b="0" i="0" lang="en-US">
                <a:solidFill>
                  <a:srgbClr val="273239"/>
                </a:solidFill>
                <a:latin typeface="Arial"/>
                <a:ea typeface="Arial"/>
                <a:cs typeface="Arial"/>
                <a:sym typeface="Arial"/>
              </a:rPr>
              <a:t> is an object of </a:t>
            </a:r>
            <a:r>
              <a:rPr b="0" i="0" lang="en-US">
                <a:solidFill>
                  <a:srgbClr val="FF0000"/>
                </a:solidFill>
                <a:latin typeface="Arial"/>
                <a:ea typeface="Arial"/>
                <a:cs typeface="Arial"/>
                <a:sym typeface="Arial"/>
              </a:rPr>
              <a:t>istream</a:t>
            </a:r>
            <a:r>
              <a:rPr b="0" i="0" lang="en-US">
                <a:solidFill>
                  <a:srgbClr val="273239"/>
                </a:solidFill>
                <a:latin typeface="Arial"/>
                <a:ea typeface="Arial"/>
                <a:cs typeface="Arial"/>
                <a:sym typeface="Arial"/>
              </a:rPr>
              <a:t> class </a:t>
            </a:r>
            <a:endParaRPr/>
          </a:p>
          <a:p>
            <a:pPr indent="0" lvl="0" marL="0" rtl="0" algn="l">
              <a:lnSpc>
                <a:spcPct val="100000"/>
              </a:lnSpc>
              <a:spcBef>
                <a:spcPts val="480"/>
              </a:spcBef>
              <a:spcAft>
                <a:spcPts val="0"/>
              </a:spcAft>
              <a:buClr>
                <a:schemeClr val="dk1"/>
              </a:buClr>
              <a:buSzPts val="2400"/>
              <a:buNone/>
            </a:pPr>
            <a:r>
              <a:t/>
            </a:r>
            <a:endParaRPr>
              <a:solidFill>
                <a:srgbClr val="273239"/>
              </a:solidFill>
              <a:latin typeface="Arial"/>
              <a:ea typeface="Arial"/>
              <a:cs typeface="Arial"/>
              <a:sym typeface="Arial"/>
            </a:endParaRPr>
          </a:p>
          <a:p>
            <a:pPr indent="0" lvl="0" marL="0" rtl="0" algn="l">
              <a:lnSpc>
                <a:spcPct val="100000"/>
              </a:lnSpc>
              <a:spcBef>
                <a:spcPts val="480"/>
              </a:spcBef>
              <a:spcAft>
                <a:spcPts val="0"/>
              </a:spcAft>
              <a:buClr>
                <a:schemeClr val="dk1"/>
              </a:buClr>
              <a:buSzPts val="2400"/>
              <a:buNone/>
            </a:pPr>
            <a:br>
              <a:rPr lang="en-US"/>
            </a:br>
            <a:r>
              <a:rPr b="0" i="0" lang="en-US">
                <a:solidFill>
                  <a:srgbClr val="273239"/>
                </a:solidFill>
                <a:latin typeface="Arial"/>
                <a:ea typeface="Arial"/>
                <a:cs typeface="Arial"/>
                <a:sym typeface="Arial"/>
              </a:rPr>
              <a:t>These operators </a:t>
            </a:r>
            <a:r>
              <a:rPr b="0" i="0" lang="en-US">
                <a:solidFill>
                  <a:srgbClr val="0070C0"/>
                </a:solidFill>
                <a:latin typeface="Arial"/>
                <a:ea typeface="Arial"/>
                <a:cs typeface="Arial"/>
                <a:sym typeface="Arial"/>
              </a:rPr>
              <a:t>must be overloaded as a global function</a:t>
            </a:r>
            <a:r>
              <a:rPr b="0" i="0" lang="en-US">
                <a:solidFill>
                  <a:srgbClr val="273239"/>
                </a:solidFill>
                <a:latin typeface="Arial"/>
                <a:ea typeface="Arial"/>
                <a:cs typeface="Arial"/>
                <a:sym typeface="Arial"/>
              </a:rPr>
              <a:t>. And if we want to allow them to access private data members of the class, we </a:t>
            </a:r>
            <a:r>
              <a:rPr b="0" i="0" lang="en-US">
                <a:solidFill>
                  <a:srgbClr val="0070C0"/>
                </a:solidFill>
                <a:latin typeface="Arial"/>
                <a:ea typeface="Arial"/>
                <a:cs typeface="Arial"/>
                <a:sym typeface="Arial"/>
              </a:rPr>
              <a:t>must make them friend</a:t>
            </a:r>
            <a:r>
              <a:rPr b="0" i="0" lang="en-US">
                <a:solidFill>
                  <a:srgbClr val="273239"/>
                </a:solidFill>
                <a:latin typeface="Arial"/>
                <a:ea typeface="Arial"/>
                <a:cs typeface="Arial"/>
                <a:sym typeface="Arial"/>
              </a:rPr>
              <a:t>. </a:t>
            </a:r>
            <a:br>
              <a:rPr lang="en-US"/>
            </a:br>
            <a:endParaRPr/>
          </a:p>
        </p:txBody>
      </p:sp>
      <p:sp>
        <p:nvSpPr>
          <p:cNvPr id="600" name="Google Shape;600;p7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8"/>
          <p:cNvSpPr txBox="1"/>
          <p:nvPr>
            <p:ph type="title"/>
          </p:nvPr>
        </p:nvSpPr>
        <p:spPr>
          <a:xfrm>
            <a:off x="96982" y="76200"/>
            <a:ext cx="9144000" cy="10668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Overloading iostream operators </a:t>
            </a:r>
            <a:r>
              <a:rPr lang="en-US">
                <a:solidFill>
                  <a:srgbClr val="FF0000"/>
                </a:solidFill>
              </a:rPr>
              <a:t>&gt;&gt;</a:t>
            </a:r>
            <a:r>
              <a:rPr lang="en-US"/>
              <a:t> and </a:t>
            </a:r>
            <a:r>
              <a:rPr lang="en-US">
                <a:solidFill>
                  <a:srgbClr val="FF0000"/>
                </a:solidFill>
              </a:rPr>
              <a:t>&lt;&lt;</a:t>
            </a:r>
            <a:endParaRPr/>
          </a:p>
        </p:txBody>
      </p:sp>
      <p:sp>
        <p:nvSpPr>
          <p:cNvPr id="607" name="Google Shape;607;p78"/>
          <p:cNvSpPr txBox="1"/>
          <p:nvPr>
            <p:ph idx="1" type="body"/>
          </p:nvPr>
        </p:nvSpPr>
        <p:spPr>
          <a:xfrm>
            <a:off x="279920" y="1143000"/>
            <a:ext cx="8486013" cy="550039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273239"/>
              </a:buClr>
              <a:buSzPts val="2400"/>
              <a:buChar char="•"/>
            </a:pPr>
            <a:r>
              <a:rPr b="1" i="0" lang="en-US">
                <a:solidFill>
                  <a:srgbClr val="273239"/>
                </a:solidFill>
                <a:latin typeface="Arial"/>
                <a:ea typeface="Arial"/>
                <a:cs typeface="Arial"/>
                <a:sym typeface="Arial"/>
              </a:rPr>
              <a:t>Why these operators must be overloaded as </a:t>
            </a:r>
            <a:r>
              <a:rPr b="1" i="1" lang="en-US">
                <a:solidFill>
                  <a:srgbClr val="0070C0"/>
                </a:solidFill>
                <a:latin typeface="Arial"/>
                <a:ea typeface="Arial"/>
                <a:cs typeface="Arial"/>
                <a:sym typeface="Arial"/>
              </a:rPr>
              <a:t>global</a:t>
            </a:r>
            <a:r>
              <a:rPr b="1" i="0" lang="en-US">
                <a:solidFill>
                  <a:srgbClr val="273239"/>
                </a:solidFill>
                <a:latin typeface="Arial"/>
                <a:ea typeface="Arial"/>
                <a:cs typeface="Arial"/>
                <a:sym typeface="Arial"/>
              </a:rPr>
              <a:t>?</a:t>
            </a:r>
            <a:r>
              <a:rPr b="0" i="0" lang="en-US">
                <a:solidFill>
                  <a:srgbClr val="273239"/>
                </a:solidFill>
                <a:latin typeface="Arial"/>
                <a:ea typeface="Arial"/>
                <a:cs typeface="Arial"/>
                <a:sym typeface="Arial"/>
              </a:rPr>
              <a:t> </a:t>
            </a:r>
            <a:br>
              <a:rPr lang="en-US"/>
            </a:br>
            <a:endParaRPr/>
          </a:p>
          <a:p>
            <a:pPr indent="-342900" lvl="0" marL="342900" rtl="0" algn="l">
              <a:lnSpc>
                <a:spcPct val="100000"/>
              </a:lnSpc>
              <a:spcBef>
                <a:spcPts val="480"/>
              </a:spcBef>
              <a:spcAft>
                <a:spcPts val="0"/>
              </a:spcAft>
              <a:buClr>
                <a:schemeClr val="dk1"/>
              </a:buClr>
              <a:buSzPts val="2400"/>
              <a:buChar char="•"/>
            </a:pPr>
            <a:r>
              <a:rPr lang="en-US"/>
              <a:t>Left operand with &lt;&lt; and &gt;&gt; is always going to be cin and cout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rgbClr val="273239"/>
              </a:buClr>
              <a:buSzPts val="2400"/>
              <a:buChar char="•"/>
            </a:pPr>
            <a:r>
              <a:rPr b="0" i="0" lang="en-US">
                <a:solidFill>
                  <a:srgbClr val="273239"/>
                </a:solidFill>
                <a:latin typeface="Arial"/>
                <a:ea typeface="Arial"/>
                <a:cs typeface="Arial"/>
                <a:sym typeface="Arial"/>
              </a:rPr>
              <a:t>if we want to make them a member function, then they must be made members of </a:t>
            </a:r>
            <a:r>
              <a:rPr b="0" i="0" lang="en-US">
                <a:solidFill>
                  <a:srgbClr val="0070C0"/>
                </a:solidFill>
                <a:latin typeface="Arial"/>
                <a:ea typeface="Arial"/>
                <a:cs typeface="Arial"/>
                <a:sym typeface="Arial"/>
              </a:rPr>
              <a:t>ostream</a:t>
            </a:r>
            <a:r>
              <a:rPr b="0" i="0" lang="en-US">
                <a:solidFill>
                  <a:srgbClr val="273239"/>
                </a:solidFill>
                <a:latin typeface="Arial"/>
                <a:ea typeface="Arial"/>
                <a:cs typeface="Arial"/>
                <a:sym typeface="Arial"/>
              </a:rPr>
              <a:t> and </a:t>
            </a:r>
            <a:r>
              <a:rPr b="0" i="0" lang="en-US">
                <a:solidFill>
                  <a:srgbClr val="0070C0"/>
                </a:solidFill>
                <a:latin typeface="Arial"/>
                <a:ea typeface="Arial"/>
                <a:cs typeface="Arial"/>
                <a:sym typeface="Arial"/>
              </a:rPr>
              <a:t>istream</a:t>
            </a:r>
            <a:r>
              <a:rPr b="0" i="0" lang="en-US">
                <a:solidFill>
                  <a:srgbClr val="273239"/>
                </a:solidFill>
                <a:latin typeface="Arial"/>
                <a:ea typeface="Arial"/>
                <a:cs typeface="Arial"/>
                <a:sym typeface="Arial"/>
              </a:rPr>
              <a:t> classes, not a good option.</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rgbClr val="273239"/>
              </a:buClr>
              <a:buSzPts val="2400"/>
              <a:buChar char="•"/>
            </a:pPr>
            <a:r>
              <a:rPr b="0" i="0" lang="en-US">
                <a:solidFill>
                  <a:srgbClr val="273239"/>
                </a:solidFill>
                <a:latin typeface="Arial"/>
                <a:ea typeface="Arial"/>
                <a:cs typeface="Arial"/>
                <a:sym typeface="Arial"/>
              </a:rPr>
              <a:t>Therefore, these operators are overloaded as </a:t>
            </a:r>
            <a:r>
              <a:rPr b="0" i="0" lang="en-US">
                <a:solidFill>
                  <a:srgbClr val="0070C0"/>
                </a:solidFill>
                <a:latin typeface="Arial"/>
                <a:ea typeface="Arial"/>
                <a:cs typeface="Arial"/>
                <a:sym typeface="Arial"/>
              </a:rPr>
              <a:t>global functions </a:t>
            </a:r>
            <a:r>
              <a:rPr b="0" i="0" lang="en-US">
                <a:solidFill>
                  <a:srgbClr val="273239"/>
                </a:solidFill>
                <a:latin typeface="Arial"/>
                <a:ea typeface="Arial"/>
                <a:cs typeface="Arial"/>
                <a:sym typeface="Arial"/>
              </a:rPr>
              <a:t>with two parameters, </a:t>
            </a:r>
            <a:r>
              <a:rPr lang="en-US">
                <a:solidFill>
                  <a:srgbClr val="0070C0"/>
                </a:solidFill>
                <a:latin typeface="Arial"/>
                <a:ea typeface="Arial"/>
                <a:cs typeface="Arial"/>
                <a:sym typeface="Arial"/>
              </a:rPr>
              <a:t>istream/ostream</a:t>
            </a:r>
            <a:r>
              <a:rPr b="0" i="0" lang="en-US">
                <a:solidFill>
                  <a:srgbClr val="0070C0"/>
                </a:solidFill>
                <a:latin typeface="Arial"/>
                <a:ea typeface="Arial"/>
                <a:cs typeface="Arial"/>
                <a:sym typeface="Arial"/>
              </a:rPr>
              <a:t> </a:t>
            </a:r>
            <a:r>
              <a:rPr b="0" i="0" lang="en-US">
                <a:solidFill>
                  <a:srgbClr val="273239"/>
                </a:solidFill>
                <a:latin typeface="Arial"/>
                <a:ea typeface="Arial"/>
                <a:cs typeface="Arial"/>
                <a:sym typeface="Arial"/>
              </a:rPr>
              <a:t>and </a:t>
            </a:r>
            <a:r>
              <a:rPr b="0" i="0" lang="en-US">
                <a:solidFill>
                  <a:srgbClr val="0070C0"/>
                </a:solidFill>
                <a:latin typeface="Arial"/>
                <a:ea typeface="Arial"/>
                <a:cs typeface="Arial"/>
                <a:sym typeface="Arial"/>
              </a:rPr>
              <a:t>object of user-defined class</a:t>
            </a:r>
            <a:r>
              <a:rPr b="0" i="0" lang="en-US">
                <a:solidFill>
                  <a:srgbClr val="273239"/>
                </a:solidFill>
                <a:latin typeface="Arial"/>
                <a:ea typeface="Arial"/>
                <a:cs typeface="Arial"/>
                <a:sym typeface="Arial"/>
              </a:rPr>
              <a:t>.</a:t>
            </a:r>
            <a:endParaRPr/>
          </a:p>
        </p:txBody>
      </p:sp>
      <p:sp>
        <p:nvSpPr>
          <p:cNvPr id="608" name="Google Shape;608;p7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9"/>
          <p:cNvSpPr txBox="1"/>
          <p:nvPr>
            <p:ph type="title"/>
          </p:nvPr>
        </p:nvSpPr>
        <p:spPr>
          <a:xfrm>
            <a:off x="96982" y="76200"/>
            <a:ext cx="9144000" cy="10668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Overloading iostream operators </a:t>
            </a:r>
            <a:r>
              <a:rPr lang="en-US">
                <a:solidFill>
                  <a:srgbClr val="FF0000"/>
                </a:solidFill>
              </a:rPr>
              <a:t>&gt;&gt;</a:t>
            </a:r>
            <a:r>
              <a:rPr lang="en-US"/>
              <a:t> and </a:t>
            </a:r>
            <a:r>
              <a:rPr lang="en-US">
                <a:solidFill>
                  <a:srgbClr val="FF0000"/>
                </a:solidFill>
              </a:rPr>
              <a:t>&lt;&lt;</a:t>
            </a:r>
            <a:endParaRPr/>
          </a:p>
        </p:txBody>
      </p:sp>
      <p:sp>
        <p:nvSpPr>
          <p:cNvPr id="615" name="Google Shape;615;p79"/>
          <p:cNvSpPr txBox="1"/>
          <p:nvPr>
            <p:ph idx="1" type="body"/>
          </p:nvPr>
        </p:nvSpPr>
        <p:spPr>
          <a:xfrm>
            <a:off x="279920" y="1143000"/>
            <a:ext cx="8486013" cy="550039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a:t>We can use friend function for overloading iostream operators ( &gt;&gt; or &lt;&lt;).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just">
              <a:lnSpc>
                <a:spcPct val="100000"/>
              </a:lnSpc>
              <a:spcBef>
                <a:spcPts val="480"/>
              </a:spcBef>
              <a:spcAft>
                <a:spcPts val="0"/>
              </a:spcAft>
              <a:buClr>
                <a:schemeClr val="dk1"/>
              </a:buClr>
              <a:buSzPts val="2400"/>
              <a:buChar char="•"/>
            </a:pPr>
            <a:r>
              <a:rPr lang="en-US"/>
              <a:t>Usually iostream operators ( &gt;&gt; or &lt;&lt; ) are not called from an object of the class</a:t>
            </a:r>
            <a:endParaRPr/>
          </a:p>
          <a:p>
            <a:pPr indent="-228600" lvl="2" marL="1143000" rtl="0" algn="l">
              <a:lnSpc>
                <a:spcPct val="100000"/>
              </a:lnSpc>
              <a:spcBef>
                <a:spcPts val="440"/>
              </a:spcBef>
              <a:spcAft>
                <a:spcPts val="0"/>
              </a:spcAft>
              <a:buClr>
                <a:schemeClr val="dk1"/>
              </a:buClr>
              <a:buSzPts val="2200"/>
              <a:buFont typeface="Calibri"/>
              <a:buNone/>
            </a:pPr>
            <a:r>
              <a:rPr lang="en-US"/>
              <a:t>Point p; </a:t>
            </a:r>
            <a:endParaRPr/>
          </a:p>
          <a:p>
            <a:pPr indent="-228600" lvl="2" marL="1143000" rtl="0" algn="l">
              <a:lnSpc>
                <a:spcPct val="100000"/>
              </a:lnSpc>
              <a:spcBef>
                <a:spcPts val="440"/>
              </a:spcBef>
              <a:spcAft>
                <a:spcPts val="0"/>
              </a:spcAft>
              <a:buClr>
                <a:schemeClr val="dk1"/>
              </a:buClr>
              <a:buSzPts val="2200"/>
              <a:buFont typeface="Calibri"/>
              <a:buNone/>
            </a:pPr>
            <a:r>
              <a:rPr lang="en-US"/>
              <a:t>cin  &gt;&gt; p;</a:t>
            </a:r>
            <a:endParaRPr/>
          </a:p>
          <a:p>
            <a:pPr indent="-228600" lvl="2" marL="1143000" rtl="0" algn="l">
              <a:lnSpc>
                <a:spcPct val="100000"/>
              </a:lnSpc>
              <a:spcBef>
                <a:spcPts val="440"/>
              </a:spcBef>
              <a:spcAft>
                <a:spcPts val="0"/>
              </a:spcAft>
              <a:buClr>
                <a:schemeClr val="dk1"/>
              </a:buClr>
              <a:buSzPts val="2200"/>
              <a:buFont typeface="Calibri"/>
              <a:buNone/>
            </a:pPr>
            <a:r>
              <a:rPr lang="en-US"/>
              <a:t>cout &lt;&lt; p;</a:t>
            </a:r>
            <a:endParaRPr/>
          </a:p>
          <a:p>
            <a:pPr indent="0" lvl="0" marL="0" rtl="0" algn="l">
              <a:lnSpc>
                <a:spcPct val="100000"/>
              </a:lnSpc>
              <a:spcBef>
                <a:spcPts val="480"/>
              </a:spcBef>
              <a:spcAft>
                <a:spcPts val="0"/>
              </a:spcAft>
              <a:buClr>
                <a:schemeClr val="dk1"/>
              </a:buClr>
              <a:buSzPts val="2400"/>
              <a:buNone/>
            </a:pPr>
            <a:r>
              <a:rPr lang="en-US"/>
              <a:t>	</a:t>
            </a:r>
            <a:endParaRPr/>
          </a:p>
          <a:p>
            <a:pPr indent="0" lvl="0" marL="0" rtl="0" algn="l">
              <a:lnSpc>
                <a:spcPct val="100000"/>
              </a:lnSpc>
              <a:spcBef>
                <a:spcPts val="480"/>
              </a:spcBef>
              <a:spcAft>
                <a:spcPts val="0"/>
              </a:spcAft>
              <a:buClr>
                <a:schemeClr val="dk1"/>
              </a:buClr>
              <a:buSzPts val="2400"/>
              <a:buNone/>
            </a:pPr>
            <a:r>
              <a:rPr lang="en-US"/>
              <a:t>	where cin and cout are object of iostream class</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616" name="Google Shape;616;p7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0"/>
          <p:cNvSpPr txBox="1"/>
          <p:nvPr>
            <p:ph type="title"/>
          </p:nvPr>
        </p:nvSpPr>
        <p:spPr>
          <a:xfrm>
            <a:off x="457200" y="46404"/>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3600"/>
              <a:t>Overloading iostream operators &gt;&gt; and &lt;&lt;</a:t>
            </a:r>
            <a:endParaRPr/>
          </a:p>
        </p:txBody>
      </p:sp>
      <p:sp>
        <p:nvSpPr>
          <p:cNvPr id="622" name="Google Shape;622;p80"/>
          <p:cNvSpPr txBox="1"/>
          <p:nvPr>
            <p:ph idx="1" type="body"/>
          </p:nvPr>
        </p:nvSpPr>
        <p:spPr>
          <a:xfrm>
            <a:off x="378070" y="1143000"/>
            <a:ext cx="8387863" cy="534177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a:t>We can define the </a:t>
            </a:r>
            <a:r>
              <a:rPr b="1" lang="en-US"/>
              <a:t>prototype </a:t>
            </a:r>
            <a:r>
              <a:rPr lang="en-US"/>
              <a:t>of </a:t>
            </a:r>
            <a:r>
              <a:rPr b="1" lang="en-US">
                <a:solidFill>
                  <a:srgbClr val="0070C0"/>
                </a:solidFill>
              </a:rPr>
              <a:t>iostream operators </a:t>
            </a:r>
            <a:r>
              <a:rPr lang="en-US"/>
              <a:t>( </a:t>
            </a:r>
            <a:r>
              <a:rPr b="1" lang="en-US">
                <a:solidFill>
                  <a:srgbClr val="0070C0"/>
                </a:solidFill>
              </a:rPr>
              <a:t>&gt;&gt;</a:t>
            </a:r>
            <a:r>
              <a:rPr lang="en-US">
                <a:solidFill>
                  <a:srgbClr val="2C14DE"/>
                </a:solidFill>
              </a:rPr>
              <a:t> </a:t>
            </a:r>
            <a:r>
              <a:rPr lang="en-US"/>
              <a:t>and </a:t>
            </a:r>
            <a:r>
              <a:rPr b="1" lang="en-US">
                <a:solidFill>
                  <a:srgbClr val="0070C0"/>
                </a:solidFill>
              </a:rPr>
              <a:t>&lt;&lt;</a:t>
            </a:r>
            <a:r>
              <a:rPr lang="en-US">
                <a:solidFill>
                  <a:srgbClr val="2C14DE"/>
                </a:solidFill>
              </a:rPr>
              <a:t> </a:t>
            </a:r>
            <a:r>
              <a:rPr lang="en-US"/>
              <a:t>) inside a class with the help of </a:t>
            </a:r>
            <a:r>
              <a:rPr b="1" i="1" lang="en-US">
                <a:solidFill>
                  <a:srgbClr val="FF0000"/>
                </a:solidFill>
              </a:rPr>
              <a:t>friend function</a:t>
            </a:r>
            <a:r>
              <a:rPr lang="en-US"/>
              <a:t>, and </a:t>
            </a:r>
            <a:r>
              <a:rPr b="1" lang="en-US"/>
              <a:t>then</a:t>
            </a:r>
            <a:r>
              <a:rPr lang="en-US"/>
              <a:t> </a:t>
            </a:r>
            <a:r>
              <a:rPr b="1" i="1" lang="en-US">
                <a:solidFill>
                  <a:srgbClr val="0070C0"/>
                </a:solidFill>
              </a:rPr>
              <a:t>we can access private data members.</a:t>
            </a:r>
            <a:endParaRPr sz="2800"/>
          </a:p>
          <a:p>
            <a:pPr indent="-165100" lvl="0" marL="342900" rtl="0" algn="l">
              <a:lnSpc>
                <a:spcPct val="100000"/>
              </a:lnSpc>
              <a:spcBef>
                <a:spcPts val="560"/>
              </a:spcBef>
              <a:spcAft>
                <a:spcPts val="0"/>
              </a:spcAft>
              <a:buClr>
                <a:schemeClr val="dk1"/>
              </a:buClr>
              <a:buSzPts val="2800"/>
              <a:buNone/>
            </a:pPr>
            <a:r>
              <a:t/>
            </a:r>
            <a:endParaRPr sz="2800"/>
          </a:p>
          <a:p>
            <a:pPr indent="-342900" lvl="0" marL="342900" rtl="0" algn="l">
              <a:lnSpc>
                <a:spcPct val="100000"/>
              </a:lnSpc>
              <a:spcBef>
                <a:spcPts val="480"/>
              </a:spcBef>
              <a:spcAft>
                <a:spcPts val="0"/>
              </a:spcAft>
              <a:buClr>
                <a:schemeClr val="dk1"/>
              </a:buClr>
              <a:buSzPts val="2400"/>
              <a:buChar char="•"/>
            </a:pPr>
            <a:r>
              <a:rPr lang="en-US"/>
              <a:t>We can also overload these operators </a:t>
            </a:r>
            <a:r>
              <a:rPr lang="en-US">
                <a:solidFill>
                  <a:srgbClr val="0070C0"/>
                </a:solidFill>
              </a:rPr>
              <a:t>without making friend functions</a:t>
            </a:r>
            <a:endParaRPr/>
          </a:p>
          <a:p>
            <a:pPr indent="-165100" lvl="0" marL="342900" rtl="0" algn="l">
              <a:lnSpc>
                <a:spcPct val="100000"/>
              </a:lnSpc>
              <a:spcBef>
                <a:spcPts val="560"/>
              </a:spcBef>
              <a:spcAft>
                <a:spcPts val="0"/>
              </a:spcAft>
              <a:buClr>
                <a:schemeClr val="dk1"/>
              </a:buClr>
              <a:buSzPts val="2800"/>
              <a:buNone/>
            </a:pPr>
            <a:r>
              <a:t/>
            </a:r>
            <a:endParaRPr sz="2800"/>
          </a:p>
          <a:p>
            <a:pPr indent="-165100" lvl="0" marL="342900" rtl="0" algn="l">
              <a:lnSpc>
                <a:spcPct val="100000"/>
              </a:lnSpc>
              <a:spcBef>
                <a:spcPts val="560"/>
              </a:spcBef>
              <a:spcAft>
                <a:spcPts val="0"/>
              </a:spcAft>
              <a:buClr>
                <a:schemeClr val="dk1"/>
              </a:buClr>
              <a:buSzPts val="2800"/>
              <a:buNone/>
            </a:pPr>
            <a:r>
              <a:t/>
            </a:r>
            <a:endParaRPr sz="2800"/>
          </a:p>
          <a:p>
            <a:pPr indent="-165100" lvl="0" marL="342900" rtl="0" algn="l">
              <a:lnSpc>
                <a:spcPct val="100000"/>
              </a:lnSpc>
              <a:spcBef>
                <a:spcPts val="560"/>
              </a:spcBef>
              <a:spcAft>
                <a:spcPts val="0"/>
              </a:spcAft>
              <a:buClr>
                <a:schemeClr val="dk1"/>
              </a:buClr>
              <a:buSzPts val="2800"/>
              <a:buNone/>
            </a:pPr>
            <a:r>
              <a:t/>
            </a:r>
            <a:endParaRPr sz="2800"/>
          </a:p>
        </p:txBody>
      </p:sp>
      <p:sp>
        <p:nvSpPr>
          <p:cNvPr id="623" name="Google Shape;623;p8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1"/>
          <p:cNvSpPr txBox="1"/>
          <p:nvPr>
            <p:ph type="title"/>
          </p:nvPr>
        </p:nvSpPr>
        <p:spPr>
          <a:xfrm>
            <a:off x="533400" y="28575"/>
            <a:ext cx="8153400" cy="106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Example</a:t>
            </a:r>
            <a:endParaRPr/>
          </a:p>
        </p:txBody>
      </p:sp>
      <p:sp>
        <p:nvSpPr>
          <p:cNvPr id="629" name="Google Shape;629;p81"/>
          <p:cNvSpPr txBox="1"/>
          <p:nvPr>
            <p:ph idx="1" type="body"/>
          </p:nvPr>
        </p:nvSpPr>
        <p:spPr>
          <a:xfrm>
            <a:off x="378070" y="1190625"/>
            <a:ext cx="8387863" cy="535013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rPr b="1" lang="en-US" sz="2000">
                <a:latin typeface="Consolas"/>
                <a:ea typeface="Consolas"/>
                <a:cs typeface="Consolas"/>
                <a:sym typeface="Consolas"/>
              </a:rPr>
              <a:t>class Point</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a:t>
            </a:r>
            <a:endParaRPr/>
          </a:p>
          <a:p>
            <a:pPr indent="-342900" lvl="0" marL="342900" rtl="0" algn="l">
              <a:lnSpc>
                <a:spcPct val="80000"/>
              </a:lnSpc>
              <a:spcBef>
                <a:spcPts val="400"/>
              </a:spcBef>
              <a:spcAft>
                <a:spcPts val="0"/>
              </a:spcAft>
              <a:buClr>
                <a:schemeClr val="dk1"/>
              </a:buClr>
              <a:buSzPts val="2000"/>
              <a:buFont typeface="Arial"/>
              <a:buNone/>
            </a:pPr>
            <a:r>
              <a:rPr lang="en-US" sz="2000">
                <a:latin typeface="Consolas"/>
                <a:ea typeface="Consolas"/>
                <a:cs typeface="Consolas"/>
                <a:sym typeface="Consolas"/>
              </a:rPr>
              <a:t>	</a:t>
            </a:r>
            <a:r>
              <a:rPr b="1" lang="en-US" sz="2000">
                <a:latin typeface="Consolas"/>
                <a:ea typeface="Consolas"/>
                <a:cs typeface="Consolas"/>
                <a:sym typeface="Consolas"/>
              </a:rPr>
              <a:t>private:</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float m_dX, m_dY, m_dZ; </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public:</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Point(float dX, float dY, float dZ)</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  </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m_dX = dX;</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m_dY = dY; </a:t>
            </a:r>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			m_dZ = dZ;    </a:t>
            </a:r>
            <a:endParaRPr/>
          </a:p>
          <a:p>
            <a:pPr indent="-342900" lvl="0" marL="342900" rtl="0" algn="l">
              <a:lnSpc>
                <a:spcPct val="80000"/>
              </a:lnSpc>
              <a:spcBef>
                <a:spcPts val="400"/>
              </a:spcBef>
              <a:spcAft>
                <a:spcPts val="0"/>
              </a:spcAft>
              <a:buClr>
                <a:schemeClr val="dk1"/>
              </a:buClr>
              <a:buSzPts val="2000"/>
              <a:buFont typeface="Arial"/>
              <a:buNone/>
            </a:pPr>
            <a:r>
              <a:rPr lang="en-US" sz="2000">
                <a:latin typeface="Consolas"/>
                <a:ea typeface="Consolas"/>
                <a:cs typeface="Consolas"/>
                <a:sym typeface="Consolas"/>
              </a:rPr>
              <a:t>   </a:t>
            </a:r>
            <a:r>
              <a:rPr b="1" lang="en-US" sz="2000">
                <a:latin typeface="Consolas"/>
                <a:ea typeface="Consolas"/>
                <a:cs typeface="Consolas"/>
                <a:sym typeface="Consolas"/>
              </a:rPr>
              <a:t>}</a:t>
            </a:r>
            <a:r>
              <a:rPr lang="en-US" sz="2000">
                <a:latin typeface="Consolas"/>
                <a:ea typeface="Consolas"/>
                <a:cs typeface="Consolas"/>
                <a:sym typeface="Consolas"/>
              </a:rPr>
              <a:t> </a:t>
            </a:r>
            <a:endParaRPr/>
          </a:p>
          <a:p>
            <a:pPr indent="-342900" lvl="0" marL="342900" rtl="0" algn="l">
              <a:lnSpc>
                <a:spcPct val="80000"/>
              </a:lnSpc>
              <a:spcBef>
                <a:spcPts val="400"/>
              </a:spcBef>
              <a:spcAft>
                <a:spcPts val="0"/>
              </a:spcAft>
              <a:buClr>
                <a:schemeClr val="dk1"/>
              </a:buClr>
              <a:buSzPts val="2000"/>
              <a:buFont typeface="Arial"/>
              <a:buNone/>
            </a:pPr>
            <a:r>
              <a:t/>
            </a:r>
            <a:endParaRPr b="1" sz="2000">
              <a:solidFill>
                <a:srgbClr val="2C14DE"/>
              </a:solidFill>
              <a:latin typeface="Consolas"/>
              <a:ea typeface="Consolas"/>
              <a:cs typeface="Consolas"/>
              <a:sym typeface="Consolas"/>
            </a:endParaRPr>
          </a:p>
          <a:p>
            <a:pPr indent="-342900" lvl="0" marL="342900" rtl="0" algn="l">
              <a:lnSpc>
                <a:spcPct val="80000"/>
              </a:lnSpc>
              <a:spcBef>
                <a:spcPts val="400"/>
              </a:spcBef>
              <a:spcAft>
                <a:spcPts val="0"/>
              </a:spcAft>
              <a:buClr>
                <a:srgbClr val="2C14DE"/>
              </a:buClr>
              <a:buSzPts val="2000"/>
              <a:buFont typeface="Arial"/>
              <a:buNone/>
            </a:pPr>
            <a:r>
              <a:rPr b="1" lang="en-US" sz="2000">
                <a:solidFill>
                  <a:srgbClr val="2C14DE"/>
                </a:solidFill>
                <a:latin typeface="Consolas"/>
                <a:ea typeface="Consolas"/>
                <a:cs typeface="Consolas"/>
                <a:sym typeface="Consolas"/>
              </a:rPr>
              <a:t> </a:t>
            </a:r>
            <a:r>
              <a:rPr b="1" lang="en-US" sz="2000">
                <a:solidFill>
                  <a:srgbClr val="0070C0"/>
                </a:solidFill>
                <a:latin typeface="Consolas"/>
                <a:ea typeface="Consolas"/>
                <a:cs typeface="Consolas"/>
                <a:sym typeface="Consolas"/>
              </a:rPr>
              <a:t>friend ostream&amp; operator&lt;&lt; (ostream &amp;out, Point &amp;cPoint);</a:t>
            </a:r>
            <a:endParaRPr/>
          </a:p>
          <a:p>
            <a:pPr indent="-342900" lvl="0" marL="342900" rtl="0" algn="l">
              <a:lnSpc>
                <a:spcPct val="80000"/>
              </a:lnSpc>
              <a:spcBef>
                <a:spcPts val="400"/>
              </a:spcBef>
              <a:spcAft>
                <a:spcPts val="0"/>
              </a:spcAft>
              <a:buClr>
                <a:srgbClr val="0070C0"/>
              </a:buClr>
              <a:buSzPts val="2000"/>
              <a:buFont typeface="Arial"/>
              <a:buNone/>
            </a:pPr>
            <a:r>
              <a:rPr b="1" lang="en-US" sz="2000">
                <a:solidFill>
                  <a:srgbClr val="0070C0"/>
                </a:solidFill>
                <a:latin typeface="Consolas"/>
                <a:ea typeface="Consolas"/>
                <a:cs typeface="Consolas"/>
                <a:sym typeface="Consolas"/>
              </a:rPr>
              <a:t> friend istream&amp; operator&gt;&gt; (istream &amp;in, Point &amp;cPoint);</a:t>
            </a:r>
            <a:endParaRPr/>
          </a:p>
          <a:p>
            <a:pPr indent="-342900" lvl="0" marL="342900" rtl="0" algn="l">
              <a:lnSpc>
                <a:spcPct val="80000"/>
              </a:lnSpc>
              <a:spcBef>
                <a:spcPts val="400"/>
              </a:spcBef>
              <a:spcAft>
                <a:spcPts val="0"/>
              </a:spcAft>
              <a:buClr>
                <a:schemeClr val="dk1"/>
              </a:buClr>
              <a:buSzPts val="2000"/>
              <a:buFont typeface="Arial"/>
              <a:buNone/>
            </a:pPr>
            <a:r>
              <a:t/>
            </a:r>
            <a:endParaRPr b="1" sz="2000">
              <a:solidFill>
                <a:srgbClr val="0070C0"/>
              </a:solidFill>
              <a:latin typeface="Consolas"/>
              <a:ea typeface="Consolas"/>
              <a:cs typeface="Consolas"/>
              <a:sym typeface="Consolas"/>
            </a:endParaRPr>
          </a:p>
          <a:p>
            <a:pPr indent="-342900" lvl="0" marL="342900" rtl="0" algn="l">
              <a:lnSpc>
                <a:spcPct val="80000"/>
              </a:lnSpc>
              <a:spcBef>
                <a:spcPts val="400"/>
              </a:spcBef>
              <a:spcAft>
                <a:spcPts val="0"/>
              </a:spcAft>
              <a:buClr>
                <a:schemeClr val="dk1"/>
              </a:buClr>
              <a:buSzPts val="2000"/>
              <a:buFont typeface="Arial"/>
              <a:buNone/>
            </a:pPr>
            <a:r>
              <a:rPr b="1" lang="en-US" sz="2000">
                <a:latin typeface="Consolas"/>
                <a:ea typeface="Consolas"/>
                <a:cs typeface="Consolas"/>
                <a:sym typeface="Consolas"/>
              </a:rPr>
              <a:t>};</a:t>
            </a:r>
            <a:endParaRPr/>
          </a:p>
          <a:p>
            <a:pPr indent="-342900" lvl="0" marL="342900" rtl="0" algn="l">
              <a:lnSpc>
                <a:spcPct val="80000"/>
              </a:lnSpc>
              <a:spcBef>
                <a:spcPts val="240"/>
              </a:spcBef>
              <a:spcAft>
                <a:spcPts val="0"/>
              </a:spcAft>
              <a:buClr>
                <a:schemeClr val="dk1"/>
              </a:buClr>
              <a:buSzPts val="1200"/>
              <a:buFont typeface="Arial"/>
              <a:buNone/>
            </a:pPr>
            <a:r>
              <a:t/>
            </a:r>
            <a:endParaRPr sz="1200">
              <a:latin typeface="Consolas"/>
              <a:ea typeface="Consolas"/>
              <a:cs typeface="Consolas"/>
              <a:sym typeface="Consolas"/>
            </a:endParaRPr>
          </a:p>
        </p:txBody>
      </p:sp>
      <p:sp>
        <p:nvSpPr>
          <p:cNvPr id="630" name="Google Shape;630;p8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2"/>
          <p:cNvSpPr txBox="1"/>
          <p:nvPr>
            <p:ph type="title"/>
          </p:nvPr>
        </p:nvSpPr>
        <p:spPr>
          <a:xfrm>
            <a:off x="495300" y="2"/>
            <a:ext cx="8153400" cy="103631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Example</a:t>
            </a:r>
            <a:endParaRPr/>
          </a:p>
        </p:txBody>
      </p:sp>
      <p:sp>
        <p:nvSpPr>
          <p:cNvPr id="636" name="Google Shape;636;p82"/>
          <p:cNvSpPr txBox="1"/>
          <p:nvPr/>
        </p:nvSpPr>
        <p:spPr>
          <a:xfrm>
            <a:off x="378069" y="1207613"/>
            <a:ext cx="8551328"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Consolas"/>
                <a:ea typeface="Consolas"/>
                <a:cs typeface="Consolas"/>
                <a:sym typeface="Consolas"/>
              </a:rPr>
              <a:t>ostream&amp; operator&lt;&lt; (ostream &amp;out, Point &amp;cPoint)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out &lt;&lt; "(" &lt;&lt; cPoint.m_dX &lt;&lt; ", " &lt;&lt;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cPoint.m_dY &lt;&lt; ", " &lt;&lt; cPoint.m_dZ &lt;&lt;")";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return 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Consolas"/>
                <a:ea typeface="Consolas"/>
                <a:cs typeface="Consolas"/>
                <a:sym typeface="Consolas"/>
              </a:rPr>
              <a:t>istream&amp; operator&gt;&gt; (istream &amp;in, Point &amp;cPoint)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in &gt;&gt; cPoint.m_dX;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in &gt;&gt; cPoint.m_dY;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in &gt;&gt; cPoint.m_dZ;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return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1" i="0" sz="2000" u="none" cap="none" strike="noStrike">
              <a:solidFill>
                <a:schemeClr val="dk1"/>
              </a:solidFill>
              <a:latin typeface="Consolas"/>
              <a:ea typeface="Consolas"/>
              <a:cs typeface="Consolas"/>
              <a:sym typeface="Consolas"/>
            </a:endParaRPr>
          </a:p>
        </p:txBody>
      </p:sp>
      <p:sp>
        <p:nvSpPr>
          <p:cNvPr id="637" name="Google Shape;637;p8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Example</a:t>
            </a:r>
            <a:endParaRPr/>
          </a:p>
        </p:txBody>
      </p:sp>
      <p:sp>
        <p:nvSpPr>
          <p:cNvPr id="643" name="Google Shape;643;p8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44" name="Google Shape;644;p83"/>
          <p:cNvSpPr txBox="1"/>
          <p:nvPr/>
        </p:nvSpPr>
        <p:spPr>
          <a:xfrm>
            <a:off x="391888" y="1295400"/>
            <a:ext cx="8374045"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int main (void)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cout &lt;&lt; "Enter a point: " &lt;&lt; endl;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Point cPoint;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r>
              <a:rPr b="1" i="0" lang="en-US" sz="2400" u="none" cap="none" strike="noStrike">
                <a:solidFill>
                  <a:srgbClr val="0070C0"/>
                </a:solidFill>
                <a:latin typeface="Consolas"/>
                <a:ea typeface="Consolas"/>
                <a:cs typeface="Consolas"/>
                <a:sym typeface="Consolas"/>
              </a:rPr>
              <a:t>cin </a:t>
            </a:r>
            <a:r>
              <a:rPr b="1" i="0" lang="en-US" sz="2400" u="none" cap="none" strike="noStrike">
                <a:solidFill>
                  <a:srgbClr val="FF0000"/>
                </a:solidFill>
                <a:latin typeface="Consolas"/>
                <a:ea typeface="Consolas"/>
                <a:cs typeface="Consolas"/>
                <a:sym typeface="Consolas"/>
              </a:rPr>
              <a:t>&gt;&gt;</a:t>
            </a:r>
            <a:r>
              <a:rPr b="1" i="0" lang="en-US" sz="2400" u="none" cap="none" strike="noStrike">
                <a:solidFill>
                  <a:srgbClr val="0070C0"/>
                </a:solidFill>
                <a:latin typeface="Consolas"/>
                <a:ea typeface="Consolas"/>
                <a:cs typeface="Consolas"/>
                <a:sym typeface="Consolas"/>
              </a:rPr>
              <a:t> cPoint;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r>
              <a:rPr b="1" i="0" lang="en-US" sz="2400" u="none" cap="none" strike="noStrike">
                <a:solidFill>
                  <a:srgbClr val="0070C0"/>
                </a:solidFill>
                <a:latin typeface="Consolas"/>
                <a:ea typeface="Consolas"/>
                <a:cs typeface="Consolas"/>
                <a:sym typeface="Consolas"/>
              </a:rPr>
              <a:t>cout </a:t>
            </a:r>
            <a:r>
              <a:rPr b="1" i="0" lang="en-US" sz="2400" u="none" cap="none" strike="noStrike">
                <a:solidFill>
                  <a:srgbClr val="FF0000"/>
                </a:solidFill>
                <a:latin typeface="Consolas"/>
                <a:ea typeface="Consolas"/>
                <a:cs typeface="Consolas"/>
                <a:sym typeface="Consolas"/>
              </a:rPr>
              <a:t>&lt;&lt;</a:t>
            </a:r>
            <a:r>
              <a:rPr b="1" i="0" lang="en-US" sz="2400" u="none" cap="none" strike="noStrike">
                <a:solidFill>
                  <a:srgbClr val="0070C0"/>
                </a:solidFill>
                <a:latin typeface="Consolas"/>
                <a:ea typeface="Consolas"/>
                <a:cs typeface="Consolas"/>
                <a:sym typeface="Consolas"/>
              </a:rPr>
              <a:t> "You entered: " </a:t>
            </a:r>
            <a:r>
              <a:rPr b="1" i="0" lang="en-US" sz="2400" u="none" cap="none" strike="noStrike">
                <a:solidFill>
                  <a:srgbClr val="FF0000"/>
                </a:solidFill>
                <a:latin typeface="Consolas"/>
                <a:ea typeface="Consolas"/>
                <a:cs typeface="Consolas"/>
                <a:sym typeface="Consolas"/>
              </a:rPr>
              <a:t>&lt;&lt;</a:t>
            </a:r>
            <a:r>
              <a:rPr b="1" i="0" lang="en-US" sz="2400" u="none" cap="none" strike="noStrike">
                <a:solidFill>
                  <a:srgbClr val="0070C0"/>
                </a:solidFill>
                <a:latin typeface="Consolas"/>
                <a:ea typeface="Consolas"/>
                <a:cs typeface="Consolas"/>
                <a:sym typeface="Consolas"/>
              </a:rPr>
              <a:t> cPoint </a:t>
            </a:r>
            <a:r>
              <a:rPr b="1" i="0" lang="en-US" sz="2400" u="none" cap="none" strike="noStrike">
                <a:solidFill>
                  <a:srgbClr val="FF0000"/>
                </a:solidFill>
                <a:latin typeface="Consolas"/>
                <a:ea typeface="Consolas"/>
                <a:cs typeface="Consolas"/>
                <a:sym typeface="Consolas"/>
              </a:rPr>
              <a:t>&lt;&lt;</a:t>
            </a:r>
            <a:r>
              <a:rPr b="1" i="0" lang="en-US" sz="2400" u="none" cap="none" strike="noStrike">
                <a:solidFill>
                  <a:srgbClr val="0070C0"/>
                </a:solidFill>
                <a:latin typeface="Consolas"/>
                <a:ea typeface="Consolas"/>
                <a:cs typeface="Consolas"/>
                <a:sym typeface="Consolas"/>
              </a:rPr>
              <a: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1"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4"/>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Overloading iostream operators &gt;&gt; and &lt;&lt;</a:t>
            </a:r>
            <a:endParaRPr/>
          </a:p>
        </p:txBody>
      </p:sp>
      <p:sp>
        <p:nvSpPr>
          <p:cNvPr id="650" name="Google Shape;650;p84"/>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But, what is the advantage of </a:t>
            </a:r>
            <a:r>
              <a:rPr lang="en-US">
                <a:solidFill>
                  <a:srgbClr val="0070C0"/>
                </a:solidFill>
              </a:rPr>
              <a:t>returning references of iostream objects</a:t>
            </a:r>
            <a:endParaRPr/>
          </a:p>
          <a:p>
            <a:pPr indent="0" lvl="0" marL="0" rtl="0" algn="l">
              <a:lnSpc>
                <a:spcPct val="100000"/>
              </a:lnSpc>
              <a:spcBef>
                <a:spcPts val="480"/>
              </a:spcBef>
              <a:spcAft>
                <a:spcPts val="0"/>
              </a:spcAft>
              <a:buClr>
                <a:schemeClr val="dk1"/>
              </a:buClr>
              <a:buSzPts val="2400"/>
              <a:buNone/>
            </a:pPr>
            <a:r>
              <a:rPr lang="en-US"/>
              <a:t>		</a:t>
            </a:r>
            <a:r>
              <a:rPr lang="en-US" sz="2000"/>
              <a:t>friend </a:t>
            </a:r>
            <a:r>
              <a:rPr b="1" lang="en-US" sz="2000">
                <a:solidFill>
                  <a:srgbClr val="FF0000"/>
                </a:solidFill>
              </a:rPr>
              <a:t>ostream&amp;</a:t>
            </a:r>
            <a:r>
              <a:rPr lang="en-US" sz="2000"/>
              <a:t> operator&lt;&lt; (ostream &amp;out, Point &amp;cPoint);</a:t>
            </a:r>
            <a:endParaRPr/>
          </a:p>
          <a:p>
            <a:pPr indent="0" lvl="0" marL="0" rtl="0" algn="l">
              <a:lnSpc>
                <a:spcPct val="100000"/>
              </a:lnSpc>
              <a:spcBef>
                <a:spcPts val="400"/>
              </a:spcBef>
              <a:spcAft>
                <a:spcPts val="0"/>
              </a:spcAft>
              <a:buClr>
                <a:schemeClr val="dk1"/>
              </a:buClr>
              <a:buSzPts val="2000"/>
              <a:buNone/>
            </a:pPr>
            <a:r>
              <a:rPr lang="en-US" sz="2000"/>
              <a:t>     		friend </a:t>
            </a:r>
            <a:r>
              <a:rPr b="1" lang="en-US" sz="2000">
                <a:solidFill>
                  <a:srgbClr val="FF0000"/>
                </a:solidFill>
              </a:rPr>
              <a:t>istream&amp; </a:t>
            </a:r>
            <a:r>
              <a:rPr lang="en-US" sz="2000"/>
              <a:t>operator&gt;&gt; (istream &amp;in, Point &amp;cPoint);</a:t>
            </a:r>
            <a:endParaRPr/>
          </a:p>
          <a:p>
            <a:pPr indent="0" lvl="1" marL="457200" rtl="0" algn="l">
              <a:lnSpc>
                <a:spcPct val="100000"/>
              </a:lnSpc>
              <a:spcBef>
                <a:spcPts val="400"/>
              </a:spcBef>
              <a:spcAft>
                <a:spcPts val="0"/>
              </a:spcAft>
              <a:buClr>
                <a:schemeClr val="dk1"/>
              </a:buClr>
              <a:buSzPts val="2000"/>
              <a:buNone/>
            </a:pPr>
            <a:r>
              <a:t/>
            </a:r>
            <a:endParaRPr sz="2000"/>
          </a:p>
          <a:p>
            <a:pPr indent="-342900" lvl="0" marL="342900" rtl="0" algn="l">
              <a:lnSpc>
                <a:spcPct val="100000"/>
              </a:lnSpc>
              <a:spcBef>
                <a:spcPts val="480"/>
              </a:spcBef>
              <a:spcAft>
                <a:spcPts val="0"/>
              </a:spcAft>
              <a:buClr>
                <a:schemeClr val="dk1"/>
              </a:buClr>
              <a:buSzPts val="2400"/>
              <a:buChar char="•"/>
            </a:pPr>
            <a:r>
              <a:rPr lang="en-US"/>
              <a:t>Supports chaining</a:t>
            </a:r>
            <a:endParaRPr/>
          </a:p>
          <a:p>
            <a:pPr indent="0" lvl="1" marL="457200" rtl="0" algn="l">
              <a:lnSpc>
                <a:spcPct val="100000"/>
              </a:lnSpc>
              <a:spcBef>
                <a:spcPts val="400"/>
              </a:spcBef>
              <a:spcAft>
                <a:spcPts val="0"/>
              </a:spcAft>
              <a:buClr>
                <a:schemeClr val="dk1"/>
              </a:buClr>
              <a:buSzPts val="2000"/>
              <a:buNone/>
            </a:pPr>
            <a:r>
              <a:t/>
            </a:r>
            <a:endParaRPr sz="2000"/>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Point cPoint1, cPoint2;</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cin </a:t>
            </a:r>
            <a:r>
              <a:rPr lang="en-US">
                <a:solidFill>
                  <a:srgbClr val="FF0000"/>
                </a:solidFill>
                <a:latin typeface="Consolas"/>
                <a:ea typeface="Consolas"/>
                <a:cs typeface="Consolas"/>
                <a:sym typeface="Consolas"/>
              </a:rPr>
              <a:t>&gt;&gt;</a:t>
            </a:r>
            <a:r>
              <a:rPr lang="en-US">
                <a:latin typeface="Consolas"/>
                <a:ea typeface="Consolas"/>
                <a:cs typeface="Consolas"/>
                <a:sym typeface="Consolas"/>
              </a:rPr>
              <a:t> cPoint1 </a:t>
            </a:r>
            <a:r>
              <a:rPr lang="en-US">
                <a:solidFill>
                  <a:srgbClr val="FF0000"/>
                </a:solidFill>
                <a:latin typeface="Consolas"/>
                <a:ea typeface="Consolas"/>
                <a:cs typeface="Consolas"/>
                <a:sym typeface="Consolas"/>
              </a:rPr>
              <a:t>&gt;&gt; </a:t>
            </a:r>
            <a:r>
              <a:rPr lang="en-US">
                <a:latin typeface="Consolas"/>
                <a:ea typeface="Consolas"/>
                <a:cs typeface="Consolas"/>
                <a:sym typeface="Consolas"/>
              </a:rPr>
              <a:t>cPoint2;</a:t>
            </a:r>
            <a:endParaRPr/>
          </a:p>
          <a:p>
            <a:pPr indent="-133350" lvl="1" marL="74295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In above statement (cin &gt;&gt; cPoint1) returns a reference of cin which is further used for ( cin &gt;&gt; cPoint2) </a:t>
            </a:r>
            <a:endParaRPr/>
          </a:p>
          <a:p>
            <a:pPr indent="0" lvl="0" marL="0" rtl="0" algn="l">
              <a:lnSpc>
                <a:spcPct val="100000"/>
              </a:lnSpc>
              <a:spcBef>
                <a:spcPts val="400"/>
              </a:spcBef>
              <a:spcAft>
                <a:spcPts val="0"/>
              </a:spcAft>
              <a:buClr>
                <a:schemeClr val="dk1"/>
              </a:buClr>
              <a:buSzPts val="2000"/>
              <a:buNone/>
            </a:pPr>
            <a:r>
              <a:t/>
            </a:r>
            <a:endParaRPr sz="2000"/>
          </a:p>
          <a:p>
            <a:pPr indent="0" lvl="0" marL="0" rtl="0" algn="l">
              <a:lnSpc>
                <a:spcPct val="100000"/>
              </a:lnSpc>
              <a:spcBef>
                <a:spcPts val="400"/>
              </a:spcBef>
              <a:spcAft>
                <a:spcPts val="0"/>
              </a:spcAft>
              <a:buClr>
                <a:schemeClr val="dk1"/>
              </a:buClr>
              <a:buSzPts val="2000"/>
              <a:buNone/>
            </a:pPr>
            <a:r>
              <a:t/>
            </a:r>
            <a:endParaRPr sz="2000"/>
          </a:p>
          <a:p>
            <a:pPr indent="0" lvl="0" marL="0" rtl="0" algn="l">
              <a:lnSpc>
                <a:spcPct val="100000"/>
              </a:lnSpc>
              <a:spcBef>
                <a:spcPts val="480"/>
              </a:spcBef>
              <a:spcAft>
                <a:spcPts val="0"/>
              </a:spcAft>
              <a:buClr>
                <a:schemeClr val="dk1"/>
              </a:buClr>
              <a:buSzPts val="2400"/>
              <a:buNone/>
            </a:pPr>
            <a:r>
              <a:t/>
            </a:r>
            <a:endParaRPr/>
          </a:p>
        </p:txBody>
      </p:sp>
      <p:sp>
        <p:nvSpPr>
          <p:cNvPr id="651" name="Google Shape;651;p8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Syntax to Overload an Operator </a:t>
            </a:r>
            <a:endParaRPr/>
          </a:p>
        </p:txBody>
      </p:sp>
      <p:sp>
        <p:nvSpPr>
          <p:cNvPr id="94" name="Google Shape;94;p1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latin typeface="Consolas"/>
                <a:ea typeface="Consolas"/>
                <a:cs typeface="Consolas"/>
                <a:sym typeface="Consolas"/>
              </a:rPr>
              <a:t>returnType </a:t>
            </a:r>
            <a:r>
              <a:rPr lang="en-US">
                <a:solidFill>
                  <a:srgbClr val="0070C0"/>
                </a:solidFill>
                <a:latin typeface="Consolas"/>
                <a:ea typeface="Consolas"/>
                <a:cs typeface="Consolas"/>
                <a:sym typeface="Consolas"/>
              </a:rPr>
              <a:t>operator</a:t>
            </a:r>
            <a:r>
              <a:rPr lang="en-US">
                <a:latin typeface="Consolas"/>
                <a:ea typeface="Consolas"/>
                <a:cs typeface="Consolas"/>
                <a:sym typeface="Consolas"/>
              </a:rPr>
              <a:t> </a:t>
            </a:r>
            <a:r>
              <a:rPr lang="en-US">
                <a:solidFill>
                  <a:srgbClr val="FF0000"/>
                </a:solidFill>
                <a:latin typeface="Consolas"/>
                <a:ea typeface="Consolas"/>
                <a:cs typeface="Consolas"/>
                <a:sym typeface="Consolas"/>
              </a:rPr>
              <a:t>opsymbol</a:t>
            </a:r>
            <a:r>
              <a:rPr lang="en-US">
                <a:latin typeface="Consolas"/>
                <a:ea typeface="Consolas"/>
                <a:cs typeface="Consolas"/>
                <a:sym typeface="Consolas"/>
              </a:rPr>
              <a:t>(parameters){  }</a:t>
            </a:r>
            <a:endParaRPr/>
          </a:p>
          <a:p>
            <a:pPr indent="0" lvl="0" marL="0" rtl="0" algn="l">
              <a:lnSpc>
                <a:spcPct val="100000"/>
              </a:lnSpc>
              <a:spcBef>
                <a:spcPts val="480"/>
              </a:spcBef>
              <a:spcAft>
                <a:spcPts val="0"/>
              </a:spcAft>
              <a:buClr>
                <a:schemeClr val="dk1"/>
              </a:buClr>
              <a:buSzPts val="2400"/>
              <a:buNone/>
            </a:pPr>
            <a:r>
              <a:rPr lang="en-US"/>
              <a:t>    ↑                            ↑                      ↑		                             ↑ </a:t>
            </a:r>
            <a:br>
              <a:rPr lang="en-US"/>
            </a:br>
            <a:r>
              <a:rPr lang="en-US"/>
              <a:t>any type             keyword      operator symbol           function body</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b="1" lang="en-US" u="sng"/>
              <a:t>Example:</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void   </a:t>
            </a:r>
            <a:r>
              <a:rPr lang="en-US">
                <a:solidFill>
                  <a:srgbClr val="0070C0"/>
                </a:solidFill>
                <a:latin typeface="Consolas"/>
                <a:ea typeface="Consolas"/>
                <a:cs typeface="Consolas"/>
                <a:sym typeface="Consolas"/>
              </a:rPr>
              <a:t>operator</a:t>
            </a:r>
            <a:r>
              <a:rPr b="1" lang="en-US">
                <a:solidFill>
                  <a:srgbClr val="FF0000"/>
                </a:solidFill>
                <a:latin typeface="Consolas"/>
                <a:ea typeface="Consolas"/>
                <a:cs typeface="Consolas"/>
                <a:sym typeface="Consolas"/>
              </a:rPr>
              <a:t>+</a:t>
            </a:r>
            <a:r>
              <a:rPr lang="en-US">
                <a:latin typeface="Consolas"/>
                <a:ea typeface="Consolas"/>
                <a:cs typeface="Consolas"/>
                <a:sym typeface="Consolas"/>
              </a:rPr>
              <a:t> (parameters){ }</a:t>
            </a:r>
            <a:endParaRPr/>
          </a:p>
          <a:p>
            <a:pPr indent="0" lvl="0" marL="0" rtl="0" algn="l">
              <a:lnSpc>
                <a:spcPct val="100000"/>
              </a:lnSpc>
              <a:spcBef>
                <a:spcPts val="480"/>
              </a:spcBef>
              <a:spcAft>
                <a:spcPts val="0"/>
              </a:spcAft>
              <a:buClr>
                <a:schemeClr val="dk1"/>
              </a:buClr>
              <a:buSzPts val="2400"/>
              <a:buNone/>
            </a:pPr>
            <a:r>
              <a:rPr lang="en-US"/>
              <a:t>    ↑                   ↑        ↑		                           ↑ </a:t>
            </a:r>
            <a:br>
              <a:rPr lang="en-US"/>
            </a:br>
            <a:r>
              <a:rPr lang="en-US"/>
              <a:t>any type    keyword  operator symbol    function body</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return-type may be </a:t>
            </a:r>
            <a:r>
              <a:rPr lang="en-US">
                <a:solidFill>
                  <a:srgbClr val="0070C0"/>
                </a:solidFill>
              </a:rPr>
              <a:t>whatever the operator returns</a:t>
            </a:r>
            <a:endParaRPr/>
          </a:p>
          <a:p>
            <a:pPr indent="-342900" lvl="0" marL="342900" rtl="0" algn="l">
              <a:lnSpc>
                <a:spcPct val="100000"/>
              </a:lnSpc>
              <a:spcBef>
                <a:spcPts val="480"/>
              </a:spcBef>
              <a:spcAft>
                <a:spcPts val="0"/>
              </a:spcAft>
              <a:buClr>
                <a:schemeClr val="dk1"/>
              </a:buClr>
              <a:buSzPts val="2400"/>
              <a:buChar char="•"/>
            </a:pPr>
            <a:r>
              <a:rPr lang="en-US"/>
              <a:t>Operator symbol may be </a:t>
            </a:r>
            <a:r>
              <a:rPr lang="en-US">
                <a:solidFill>
                  <a:srgbClr val="0070C0"/>
                </a:solidFill>
              </a:rPr>
              <a:t>any over-loadable operator</a:t>
            </a:r>
            <a:endParaRPr/>
          </a:p>
          <a:p>
            <a:pPr indent="0" lvl="0" marL="0" rtl="0" algn="l">
              <a:lnSpc>
                <a:spcPct val="100000"/>
              </a:lnSpc>
              <a:spcBef>
                <a:spcPts val="480"/>
              </a:spcBef>
              <a:spcAft>
                <a:spcPts val="0"/>
              </a:spcAft>
              <a:buClr>
                <a:schemeClr val="dk1"/>
              </a:buClr>
              <a:buSzPts val="2400"/>
              <a:buNone/>
            </a:pPr>
            <a:r>
              <a:t/>
            </a:r>
            <a:endParaRPr/>
          </a:p>
        </p:txBody>
      </p:sp>
      <p:sp>
        <p:nvSpPr>
          <p:cNvPr id="95" name="Google Shape;95;p1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Data Conversion	</a:t>
            </a:r>
            <a:endParaRPr/>
          </a:p>
        </p:txBody>
      </p:sp>
      <p:sp>
        <p:nvSpPr>
          <p:cNvPr id="658" name="Google Shape;658;p85"/>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Conversion between basic types</a:t>
            </a:r>
            <a:endParaRPr/>
          </a:p>
          <a:p>
            <a:pPr indent="-342900" lvl="0" marL="342900" rtl="0" algn="l">
              <a:lnSpc>
                <a:spcPct val="100000"/>
              </a:lnSpc>
              <a:spcBef>
                <a:spcPts val="480"/>
              </a:spcBef>
              <a:spcAft>
                <a:spcPts val="0"/>
              </a:spcAft>
              <a:buClr>
                <a:schemeClr val="dk1"/>
              </a:buClr>
              <a:buSzPts val="2400"/>
              <a:buChar char="•"/>
            </a:pPr>
            <a:r>
              <a:rPr lang="en-US"/>
              <a:t>Conversion between Objects and basic types</a:t>
            </a:r>
            <a:endParaRPr/>
          </a:p>
          <a:p>
            <a:pPr indent="-342900" lvl="0" marL="342900" rtl="0" algn="l">
              <a:lnSpc>
                <a:spcPct val="100000"/>
              </a:lnSpc>
              <a:spcBef>
                <a:spcPts val="480"/>
              </a:spcBef>
              <a:spcAft>
                <a:spcPts val="0"/>
              </a:spcAft>
              <a:buClr>
                <a:schemeClr val="dk1"/>
              </a:buClr>
              <a:buSzPts val="2400"/>
              <a:buChar char="•"/>
            </a:pPr>
            <a:r>
              <a:rPr lang="en-US"/>
              <a:t>Conversion between Objects of different classes</a:t>
            </a:r>
            <a:endParaRPr/>
          </a:p>
        </p:txBody>
      </p:sp>
      <p:sp>
        <p:nvSpPr>
          <p:cNvPr id="659" name="Google Shape;659;p8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3 Spidermen Pointing at each other Blank Template - Imgflip" id="660" name="Google Shape;660;p85"/>
          <p:cNvPicPr preferRelativeResize="0"/>
          <p:nvPr/>
        </p:nvPicPr>
        <p:blipFill rotWithShape="1">
          <a:blip r:embed="rId3">
            <a:alphaModFix/>
          </a:blip>
          <a:srcRect b="0" l="0" r="0" t="0"/>
          <a:stretch/>
        </p:blipFill>
        <p:spPr>
          <a:xfrm>
            <a:off x="2120348" y="2809290"/>
            <a:ext cx="4094540" cy="3760153"/>
          </a:xfrm>
          <a:prstGeom prst="rect">
            <a:avLst/>
          </a:prstGeom>
          <a:noFill/>
          <a:ln>
            <a:noFill/>
          </a:ln>
        </p:spPr>
      </p:pic>
      <p:sp>
        <p:nvSpPr>
          <p:cNvPr id="661" name="Google Shape;661;p85"/>
          <p:cNvSpPr txBox="1"/>
          <p:nvPr/>
        </p:nvSpPr>
        <p:spPr>
          <a:xfrm>
            <a:off x="2424705" y="4398935"/>
            <a:ext cx="159026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Impact"/>
                <a:ea typeface="Impact"/>
                <a:cs typeface="Impact"/>
                <a:sym typeface="Impact"/>
              </a:rPr>
              <a:t>Primitive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Impact"/>
                <a:ea typeface="Impact"/>
                <a:cs typeface="Impact"/>
                <a:sym typeface="Impact"/>
              </a:rPr>
              <a:t>Data type</a:t>
            </a:r>
            <a:endParaRPr b="1" i="0" sz="1600" u="none" cap="none" strike="noStrike">
              <a:solidFill>
                <a:schemeClr val="lt1"/>
              </a:solidFill>
              <a:latin typeface="Impact"/>
              <a:ea typeface="Impact"/>
              <a:cs typeface="Impact"/>
              <a:sym typeface="Impact"/>
            </a:endParaRPr>
          </a:p>
        </p:txBody>
      </p:sp>
      <p:sp>
        <p:nvSpPr>
          <p:cNvPr id="662" name="Google Shape;662;p85"/>
          <p:cNvSpPr txBox="1"/>
          <p:nvPr/>
        </p:nvSpPr>
        <p:spPr>
          <a:xfrm>
            <a:off x="3869634" y="3831901"/>
            <a:ext cx="159026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Impact"/>
                <a:ea typeface="Impact"/>
                <a:cs typeface="Impact"/>
                <a:sym typeface="Impact"/>
              </a:rPr>
              <a:t>Object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Impact"/>
                <a:ea typeface="Impact"/>
                <a:cs typeface="Impact"/>
                <a:sym typeface="Impact"/>
              </a:rPr>
              <a:t>Class A</a:t>
            </a:r>
            <a:endParaRPr b="1" i="0" sz="1600" u="none" cap="none" strike="noStrike">
              <a:solidFill>
                <a:schemeClr val="lt1"/>
              </a:solidFill>
              <a:latin typeface="Impact"/>
              <a:ea typeface="Impact"/>
              <a:cs typeface="Impact"/>
              <a:sym typeface="Impact"/>
            </a:endParaRPr>
          </a:p>
        </p:txBody>
      </p:sp>
      <p:sp>
        <p:nvSpPr>
          <p:cNvPr id="663" name="Google Shape;663;p85"/>
          <p:cNvSpPr txBox="1"/>
          <p:nvPr/>
        </p:nvSpPr>
        <p:spPr>
          <a:xfrm>
            <a:off x="4833350" y="4713840"/>
            <a:ext cx="159026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Impact"/>
                <a:ea typeface="Impact"/>
                <a:cs typeface="Impact"/>
                <a:sym typeface="Impact"/>
              </a:rPr>
              <a:t>Object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Impact"/>
                <a:ea typeface="Impact"/>
                <a:cs typeface="Impact"/>
                <a:sym typeface="Impact"/>
              </a:rPr>
              <a:t>Class B</a:t>
            </a:r>
            <a:endParaRPr b="1" i="0" sz="1600" u="none" cap="none" strike="noStrike">
              <a:solidFill>
                <a:schemeClr val="lt1"/>
              </a:solidFill>
              <a:latin typeface="Impact"/>
              <a:ea typeface="Impact"/>
              <a:cs typeface="Impact"/>
              <a:sym typeface="Impac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6"/>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Implicit Conversion b/w Basic Types</a:t>
            </a:r>
            <a:endParaRPr/>
          </a:p>
        </p:txBody>
      </p:sp>
      <p:sp>
        <p:nvSpPr>
          <p:cNvPr id="669" name="Google Shape;669;p86"/>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When we use two different Types:</a:t>
            </a:r>
            <a:endParaRPr/>
          </a:p>
          <a:p>
            <a:pPr indent="-190500" lvl="0" marL="34290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     </a:t>
            </a:r>
            <a:r>
              <a:rPr lang="en-US">
                <a:latin typeface="Consolas"/>
                <a:ea typeface="Consolas"/>
                <a:cs typeface="Consolas"/>
                <a:sym typeface="Consolas"/>
              </a:rPr>
              <a:t>intvar = floatvar; //assign float to integer</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 the compiler calls a special function that </a:t>
            </a:r>
            <a:r>
              <a:rPr lang="en-US">
                <a:solidFill>
                  <a:srgbClr val="FF0000"/>
                </a:solidFill>
              </a:rPr>
              <a:t>converts this value from floating point format to integer 	</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There are many such conversion routines build in C++ compiler and called upon when any such conversion is required.</a:t>
            </a:r>
            <a:endParaRPr/>
          </a:p>
        </p:txBody>
      </p:sp>
      <p:sp>
        <p:nvSpPr>
          <p:cNvPr id="670" name="Google Shape;670;p8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Explicit Conversion b/w Basic Types</a:t>
            </a:r>
            <a:endParaRPr/>
          </a:p>
        </p:txBody>
      </p:sp>
      <p:sp>
        <p:nvSpPr>
          <p:cNvPr id="676" name="Google Shape;676;p87"/>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if we want to force compiler to convert data from one native type to other, we can use </a:t>
            </a:r>
            <a:r>
              <a:rPr lang="en-US">
                <a:solidFill>
                  <a:srgbClr val="0070C0"/>
                </a:solidFill>
              </a:rPr>
              <a:t>explicit type casting</a:t>
            </a:r>
            <a:r>
              <a:rPr lang="en-US"/>
              <a:t>, </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intvar = int(floatvar);</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it is obvious in listing that </a:t>
            </a:r>
            <a:r>
              <a:rPr lang="en-US">
                <a:solidFill>
                  <a:srgbClr val="0070C0"/>
                </a:solidFill>
              </a:rPr>
              <a:t>int( ) </a:t>
            </a:r>
            <a:r>
              <a:rPr lang="en-US"/>
              <a:t>conversion function will convert from float to int.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This explicit conversion uses same build in routines.</a:t>
            </a:r>
            <a:endParaRPr/>
          </a:p>
        </p:txBody>
      </p:sp>
      <p:sp>
        <p:nvSpPr>
          <p:cNvPr id="677" name="Google Shape;677;p8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8"/>
          <p:cNvSpPr txBox="1"/>
          <p:nvPr>
            <p:ph type="title"/>
          </p:nvPr>
        </p:nvSpPr>
        <p:spPr>
          <a:xfrm>
            <a:off x="495300" y="206055"/>
            <a:ext cx="8153400" cy="8297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Conversion Between Objects and Basic Types</a:t>
            </a:r>
            <a:endParaRPr/>
          </a:p>
        </p:txBody>
      </p:sp>
      <p:sp>
        <p:nvSpPr>
          <p:cNvPr id="683" name="Google Shape;683;p88"/>
          <p:cNvSpPr txBox="1"/>
          <p:nvPr>
            <p:ph idx="1" type="body"/>
          </p:nvPr>
        </p:nvSpPr>
        <p:spPr>
          <a:xfrm>
            <a:off x="483577" y="1285462"/>
            <a:ext cx="8153400" cy="507088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To convert from a basic type ( i.e., float) to object types (i.e., Distance), </a:t>
            </a:r>
            <a:r>
              <a:rPr lang="en-US">
                <a:solidFill>
                  <a:srgbClr val="0070C0"/>
                </a:solidFill>
              </a:rPr>
              <a:t>we use a constructor with one argument</a:t>
            </a:r>
            <a:r>
              <a:rPr lang="en-US"/>
              <a:t>.</a:t>
            </a:r>
            <a:endParaRPr/>
          </a:p>
          <a:p>
            <a:pPr indent="0" lvl="0" marL="0" rtl="0" algn="l">
              <a:lnSpc>
                <a:spcPct val="100000"/>
              </a:lnSpc>
              <a:spcBef>
                <a:spcPts val="480"/>
              </a:spcBef>
              <a:spcAft>
                <a:spcPts val="0"/>
              </a:spcAft>
              <a:buClr>
                <a:schemeClr val="dk1"/>
              </a:buClr>
              <a:buSzPts val="2400"/>
              <a:buNone/>
            </a:pPr>
            <a:r>
              <a:rPr lang="en-US"/>
              <a:t>		Distance(float meters){ }</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This function is called when an object of type Distance is created with a single argument. </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This conversion allows a floating value to be assigned to a Distance type object. </a:t>
            </a:r>
            <a:endParaRPr/>
          </a:p>
        </p:txBody>
      </p:sp>
      <p:sp>
        <p:nvSpPr>
          <p:cNvPr id="684" name="Google Shape;684;p8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9"/>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t/>
            </a:r>
            <a:endParaRPr/>
          </a:p>
        </p:txBody>
      </p:sp>
      <p:sp>
        <p:nvSpPr>
          <p:cNvPr id="690" name="Google Shape;690;p89"/>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  Distance dist1=2.35; // constructor</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Above, one argument constructor will be called.</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Same conversion can be achieved by providing overloaded ‘=‘ operator which takes a float value as argument.</a:t>
            </a:r>
            <a:endParaRPr/>
          </a:p>
        </p:txBody>
      </p:sp>
      <p:sp>
        <p:nvSpPr>
          <p:cNvPr id="691" name="Google Shape;691;p8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0"/>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Conversion From User Defined to Basic</a:t>
            </a:r>
            <a:endParaRPr/>
          </a:p>
        </p:txBody>
      </p:sp>
      <p:sp>
        <p:nvSpPr>
          <p:cNvPr id="697" name="Google Shape;697;p90"/>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400"/>
              <a:buChar char="•"/>
            </a:pPr>
            <a:r>
              <a:rPr lang="en-US"/>
              <a:t>What if want to go from </a:t>
            </a:r>
            <a:r>
              <a:rPr b="1" i="1" lang="en-US">
                <a:solidFill>
                  <a:srgbClr val="0070C0"/>
                </a:solidFill>
              </a:rPr>
              <a:t>user-defined types</a:t>
            </a:r>
            <a:r>
              <a:rPr lang="en-US"/>
              <a:t>(e.g. class Distance) to </a:t>
            </a:r>
            <a:r>
              <a:rPr b="1" i="1" lang="en-US">
                <a:solidFill>
                  <a:srgbClr val="0070C0"/>
                </a:solidFill>
              </a:rPr>
              <a:t>native type</a:t>
            </a:r>
            <a:r>
              <a:rPr lang="en-US"/>
              <a:t>(e.g. float)?</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The trick here is to </a:t>
            </a:r>
            <a:r>
              <a:rPr lang="en-US">
                <a:solidFill>
                  <a:srgbClr val="0070C0"/>
                </a:solidFill>
              </a:rPr>
              <a:t>overload the cast operator</a:t>
            </a:r>
            <a:r>
              <a:rPr lang="en-US"/>
              <a:t>, creating something called a </a:t>
            </a:r>
            <a:r>
              <a:rPr b="1" i="1" lang="en-US">
                <a:solidFill>
                  <a:srgbClr val="FF0000"/>
                </a:solidFill>
              </a:rPr>
              <a:t>“Conversion function/operator”</a:t>
            </a:r>
            <a:r>
              <a:rPr lang="en-US"/>
              <a:t>.</a:t>
            </a:r>
            <a:endParaRPr/>
          </a:p>
          <a:p>
            <a:pPr indent="-88900" lvl="2" marL="1143000" rtl="0" algn="l">
              <a:lnSpc>
                <a:spcPct val="100000"/>
              </a:lnSpc>
              <a:spcBef>
                <a:spcPts val="440"/>
              </a:spcBef>
              <a:spcAft>
                <a:spcPts val="0"/>
              </a:spcAft>
              <a:buClr>
                <a:schemeClr val="dk1"/>
              </a:buClr>
              <a:buSzPts val="2200"/>
              <a:buNone/>
            </a:pPr>
            <a:r>
              <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operator </a:t>
            </a:r>
            <a:r>
              <a:rPr lang="en-US">
                <a:solidFill>
                  <a:srgbClr val="0070C0"/>
                </a:solidFill>
                <a:latin typeface="Consolas"/>
                <a:ea typeface="Consolas"/>
                <a:cs typeface="Consolas"/>
                <a:sym typeface="Consolas"/>
              </a:rPr>
              <a:t>float() </a:t>
            </a:r>
            <a:r>
              <a:rPr lang="en-US">
                <a:latin typeface="Consolas"/>
                <a:ea typeface="Consolas"/>
                <a:cs typeface="Consolas"/>
                <a:sym typeface="Consolas"/>
              </a:rPr>
              <a:t>{</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  return floating_rep;</a:t>
            </a:r>
            <a:endParaRPr/>
          </a:p>
          <a:p>
            <a:pPr indent="0" lvl="1" marL="457200" rtl="0" algn="l">
              <a:lnSpc>
                <a:spcPct val="100000"/>
              </a:lnSpc>
              <a:spcBef>
                <a:spcPts val="480"/>
              </a:spcBef>
              <a:spcAft>
                <a:spcPts val="0"/>
              </a:spcAft>
              <a:buClr>
                <a:schemeClr val="dk1"/>
              </a:buClr>
              <a:buSzPts val="2400"/>
              <a:buNone/>
            </a:pPr>
            <a:r>
              <a:rPr lang="en-US">
                <a:latin typeface="Consolas"/>
                <a:ea typeface="Consolas"/>
                <a:cs typeface="Consolas"/>
                <a:sym typeface="Consolas"/>
              </a:rPr>
              <a:t>}</a:t>
            </a:r>
            <a:endParaRPr/>
          </a:p>
          <a:p>
            <a:pPr indent="-133350" lvl="1" marL="742950" rtl="0" algn="l">
              <a:lnSpc>
                <a:spcPct val="100000"/>
              </a:lnSpc>
              <a:spcBef>
                <a:spcPts val="480"/>
              </a:spcBef>
              <a:spcAft>
                <a:spcPts val="0"/>
              </a:spcAft>
              <a:buClr>
                <a:schemeClr val="dk1"/>
              </a:buClr>
              <a:buSzPts val="2400"/>
              <a:buNone/>
            </a:pPr>
            <a:r>
              <a:t/>
            </a:r>
            <a:endParaRPr/>
          </a:p>
          <a:p>
            <a:pPr indent="-285750" lvl="1" marL="742950" rtl="0" algn="l">
              <a:lnSpc>
                <a:spcPct val="100000"/>
              </a:lnSpc>
              <a:spcBef>
                <a:spcPts val="480"/>
              </a:spcBef>
              <a:spcAft>
                <a:spcPts val="0"/>
              </a:spcAft>
              <a:buClr>
                <a:schemeClr val="dk1"/>
              </a:buClr>
              <a:buSzPts val="2400"/>
              <a:buChar char="–"/>
            </a:pPr>
            <a:r>
              <a:rPr lang="en-US"/>
              <a:t>NOTE: the conversion function does </a:t>
            </a:r>
            <a:r>
              <a:rPr lang="en-US">
                <a:solidFill>
                  <a:srgbClr val="0070C0"/>
                </a:solidFill>
              </a:rPr>
              <a:t>not need return type</a:t>
            </a:r>
            <a:endParaRPr/>
          </a:p>
          <a:p>
            <a:pPr indent="-285750" lvl="1" marL="742950" rtl="0" algn="l">
              <a:lnSpc>
                <a:spcPct val="100000"/>
              </a:lnSpc>
              <a:spcBef>
                <a:spcPts val="480"/>
              </a:spcBef>
              <a:spcAft>
                <a:spcPts val="0"/>
              </a:spcAft>
              <a:buClr>
                <a:schemeClr val="dk1"/>
              </a:buClr>
              <a:buSzPts val="2400"/>
              <a:buChar char="–"/>
            </a:pPr>
            <a:r>
              <a:rPr lang="en-US"/>
              <a:t>Conversion functions have </a:t>
            </a:r>
            <a:r>
              <a:rPr lang="en-US">
                <a:solidFill>
                  <a:srgbClr val="0070C0"/>
                </a:solidFill>
              </a:rPr>
              <a:t>no arguments</a:t>
            </a:r>
            <a:r>
              <a:rPr lang="en-US"/>
              <a:t>, and the return type is </a:t>
            </a:r>
            <a:r>
              <a:rPr lang="en-US">
                <a:solidFill>
                  <a:srgbClr val="FF0000"/>
                </a:solidFill>
                <a:latin typeface="Consolas"/>
                <a:ea typeface="Consolas"/>
                <a:cs typeface="Consolas"/>
                <a:sym typeface="Consolas"/>
              </a:rPr>
              <a:t>implicitly</a:t>
            </a:r>
            <a:r>
              <a:rPr lang="en-US"/>
              <a:t> the conversion type</a:t>
            </a:r>
            <a:endParaRPr/>
          </a:p>
        </p:txBody>
      </p:sp>
      <p:sp>
        <p:nvSpPr>
          <p:cNvPr id="698" name="Google Shape;698;p9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From User Defined to Basic</a:t>
            </a:r>
            <a:endParaRPr/>
          </a:p>
        </p:txBody>
      </p:sp>
      <p:sp>
        <p:nvSpPr>
          <p:cNvPr id="704" name="Google Shape;704;p9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This operator takes the value of the distance object of which it is a member, converts this value to a float value and returns this value.</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This operator can be called like this:</a:t>
            </a:r>
            <a:endParaRPr/>
          </a:p>
          <a:p>
            <a:pPr indent="0" lvl="0" marL="0" rtl="0" algn="l">
              <a:lnSpc>
                <a:spcPct val="100000"/>
              </a:lnSpc>
              <a:spcBef>
                <a:spcPts val="400"/>
              </a:spcBef>
              <a:spcAft>
                <a:spcPts val="0"/>
              </a:spcAft>
              <a:buClr>
                <a:schemeClr val="dk1"/>
              </a:buClr>
              <a:buSzPts val="2000"/>
              <a:buNone/>
            </a:pPr>
            <a:r>
              <a:rPr lang="en-US" sz="2000">
                <a:latin typeface="Consolas"/>
                <a:ea typeface="Consolas"/>
                <a:cs typeface="Consolas"/>
                <a:sym typeface="Consolas"/>
              </a:rPr>
              <a:t> </a:t>
            </a:r>
            <a:endParaRPr/>
          </a:p>
          <a:p>
            <a:pPr indent="0" lvl="0" marL="0" rtl="0" algn="l">
              <a:lnSpc>
                <a:spcPct val="100000"/>
              </a:lnSpc>
              <a:spcBef>
                <a:spcPts val="400"/>
              </a:spcBef>
              <a:spcAft>
                <a:spcPts val="0"/>
              </a:spcAft>
              <a:buClr>
                <a:schemeClr val="dk1"/>
              </a:buClr>
              <a:buSzPts val="2000"/>
              <a:buNone/>
            </a:pPr>
            <a:r>
              <a:rPr lang="en-US" sz="2000">
                <a:latin typeface="Consolas"/>
                <a:ea typeface="Consolas"/>
                <a:cs typeface="Consolas"/>
                <a:sym typeface="Consolas"/>
              </a:rPr>
              <a:t> Distance dist2;</a:t>
            </a:r>
            <a:endParaRPr/>
          </a:p>
          <a:p>
            <a:pPr indent="0" lvl="0" marL="114300" rtl="0" algn="l">
              <a:lnSpc>
                <a:spcPct val="100000"/>
              </a:lnSpc>
              <a:spcBef>
                <a:spcPts val="400"/>
              </a:spcBef>
              <a:spcAft>
                <a:spcPts val="0"/>
              </a:spcAft>
              <a:buClr>
                <a:schemeClr val="dk1"/>
              </a:buClr>
              <a:buSzPts val="2000"/>
              <a:buNone/>
            </a:pPr>
            <a:r>
              <a:rPr lang="en-US" sz="2000">
                <a:latin typeface="Consolas"/>
                <a:ea typeface="Consolas"/>
                <a:cs typeface="Consolas"/>
                <a:sym typeface="Consolas"/>
              </a:rPr>
              <a:t>float floatmtrs = float(dist2); </a:t>
            </a:r>
            <a:r>
              <a:rPr b="1" lang="en-US" sz="2000">
                <a:solidFill>
                  <a:srgbClr val="00B050"/>
                </a:solidFill>
                <a:latin typeface="Consolas"/>
                <a:ea typeface="Consolas"/>
                <a:cs typeface="Consolas"/>
                <a:sym typeface="Consolas"/>
              </a:rPr>
              <a:t>//explicit conversion</a:t>
            </a:r>
            <a:endParaRPr/>
          </a:p>
          <a:p>
            <a:pPr indent="0" lvl="0" marL="114300" rtl="0" algn="l">
              <a:lnSpc>
                <a:spcPct val="100000"/>
              </a:lnSpc>
              <a:spcBef>
                <a:spcPts val="400"/>
              </a:spcBef>
              <a:spcAft>
                <a:spcPts val="0"/>
              </a:spcAft>
              <a:buClr>
                <a:schemeClr val="dk1"/>
              </a:buClr>
              <a:buSzPts val="2000"/>
              <a:buNone/>
            </a:pPr>
            <a:r>
              <a:rPr lang="en-US" sz="2000">
                <a:latin typeface="Consolas"/>
                <a:ea typeface="Consolas"/>
                <a:cs typeface="Consolas"/>
                <a:sym typeface="Consolas"/>
              </a:rPr>
              <a:t>float floatmtrs = dist2;  		</a:t>
            </a:r>
            <a:r>
              <a:rPr b="1" lang="en-US" sz="2000">
                <a:solidFill>
                  <a:srgbClr val="00B050"/>
                </a:solidFill>
                <a:latin typeface="Consolas"/>
                <a:ea typeface="Consolas"/>
                <a:cs typeface="Consolas"/>
                <a:sym typeface="Consolas"/>
              </a:rPr>
              <a:t>//implicit conversion</a:t>
            </a:r>
            <a:endParaRPr/>
          </a:p>
          <a:p>
            <a:pPr indent="-101600" lvl="4" marL="2057400" rtl="0" algn="l">
              <a:lnSpc>
                <a:spcPct val="100000"/>
              </a:lnSpc>
              <a:spcBef>
                <a:spcPts val="400"/>
              </a:spcBef>
              <a:spcAft>
                <a:spcPts val="0"/>
              </a:spcAft>
              <a:buClr>
                <a:schemeClr val="dk1"/>
              </a:buClr>
              <a:buSzPts val="2000"/>
              <a:buNone/>
            </a:pPr>
            <a:r>
              <a:t/>
            </a:r>
            <a:endParaRPr/>
          </a:p>
          <a:p>
            <a:pPr indent="-342900" lvl="0" marL="342900" rtl="0" algn="l">
              <a:lnSpc>
                <a:spcPct val="100000"/>
              </a:lnSpc>
              <a:spcBef>
                <a:spcPts val="480"/>
              </a:spcBef>
              <a:spcAft>
                <a:spcPts val="0"/>
              </a:spcAft>
              <a:buClr>
                <a:schemeClr val="dk1"/>
              </a:buClr>
              <a:buSzPts val="2400"/>
              <a:buChar char="•"/>
            </a:pPr>
            <a:r>
              <a:rPr lang="en-US"/>
              <a:t>   both statements have </a:t>
            </a:r>
            <a:r>
              <a:rPr lang="en-US">
                <a:solidFill>
                  <a:srgbClr val="0070C0"/>
                </a:solidFill>
              </a:rPr>
              <a:t>exactly the same effect</a:t>
            </a:r>
            <a:r>
              <a:rPr lang="en-US"/>
              <a:t>.</a:t>
            </a:r>
            <a:endParaRPr/>
          </a:p>
        </p:txBody>
      </p:sp>
      <p:sp>
        <p:nvSpPr>
          <p:cNvPr id="705" name="Google Shape;705;p9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From User Defined to Basic</a:t>
            </a:r>
            <a:endParaRPr/>
          </a:p>
        </p:txBody>
      </p:sp>
      <p:sp>
        <p:nvSpPr>
          <p:cNvPr id="711" name="Google Shape;711;p9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2" name="Google Shape;712;p92"/>
          <p:cNvSpPr txBox="1"/>
          <p:nvPr/>
        </p:nvSpPr>
        <p:spPr>
          <a:xfrm>
            <a:off x="378069" y="1371600"/>
            <a:ext cx="8387862"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class Employee</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r>
              <a:rPr b="1" i="0" lang="en-US" sz="2400" u="none" cap="none" strike="noStrike">
                <a:solidFill>
                  <a:srgbClr val="7F7F7F"/>
                </a:solidFill>
                <a:latin typeface="Consolas"/>
                <a:ea typeface="Consolas"/>
                <a:cs typeface="Consolas"/>
                <a:sym typeface="Consolas"/>
              </a:rPr>
              <a:t>private:</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float salary;</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80"/>
              </a:spcBef>
              <a:spcAft>
                <a:spcPts val="0"/>
              </a:spcAft>
              <a:buClr>
                <a:srgbClr val="000000"/>
              </a:buClr>
              <a:buSzPts val="2400"/>
              <a:buFont typeface="Arial"/>
              <a:buNone/>
            </a:pPr>
            <a:r>
              <a:rPr b="1" i="0" lang="en-US" sz="2400" u="none" cap="none" strike="noStrike">
                <a:solidFill>
                  <a:srgbClr val="7F7F7F"/>
                </a:solidFill>
                <a:latin typeface="Consolas"/>
                <a:ea typeface="Consolas"/>
                <a:cs typeface="Consolas"/>
                <a:sym typeface="Consolas"/>
              </a:rPr>
              <a:t> public:</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Employee ( float sal ) { salary = sal; }</a:t>
            </a:r>
            <a:endParaRPr b="0" i="0" sz="1400" u="none" cap="none" strike="noStrike">
              <a:solidFill>
                <a:srgbClr val="000000"/>
              </a:solidFill>
              <a:latin typeface="Arial"/>
              <a:ea typeface="Arial"/>
              <a:cs typeface="Arial"/>
              <a:sym typeface="Arial"/>
            </a:endParaRPr>
          </a:p>
          <a:p>
            <a:pPr indent="-285750" lvl="1" marL="74295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operator float();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Employee::operator float(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return salary;</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From User Defined to Basic</a:t>
            </a:r>
            <a:endParaRPr/>
          </a:p>
        </p:txBody>
      </p:sp>
      <p:sp>
        <p:nvSpPr>
          <p:cNvPr id="718" name="Google Shape;718;p9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9" name="Google Shape;719;p93"/>
          <p:cNvSpPr txBox="1"/>
          <p:nvPr/>
        </p:nvSpPr>
        <p:spPr>
          <a:xfrm>
            <a:off x="457200" y="1447800"/>
            <a:ext cx="815340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int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Employee emp1(33.5);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float value = float(emp1);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	cout &lt;&lt; value; </a:t>
            </a:r>
            <a:r>
              <a:rPr b="1" i="0" lang="en-US" sz="2400" u="none" cap="none" strike="noStrike">
                <a:solidFill>
                  <a:srgbClr val="00B050"/>
                </a:solidFill>
                <a:latin typeface="Consolas"/>
                <a:ea typeface="Consolas"/>
                <a:cs typeface="Consolas"/>
                <a:sym typeface="Consolas"/>
              </a:rPr>
              <a:t>// 33.5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4"/>
          <p:cNvSpPr txBox="1"/>
          <p:nvPr>
            <p:ph type="title"/>
          </p:nvPr>
        </p:nvSpPr>
        <p:spPr>
          <a:xfrm>
            <a:off x="483577" y="272315"/>
            <a:ext cx="8153400" cy="8297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Conversion between Objects of Different Classes</a:t>
            </a:r>
            <a:endParaRPr/>
          </a:p>
        </p:txBody>
      </p:sp>
      <p:sp>
        <p:nvSpPr>
          <p:cNvPr id="725" name="Google Shape;725;p94"/>
          <p:cNvSpPr txBox="1"/>
          <p:nvPr>
            <p:ph idx="1" type="body"/>
          </p:nvPr>
        </p:nvSpPr>
        <p:spPr>
          <a:xfrm>
            <a:off x="483577" y="1510748"/>
            <a:ext cx="8153400" cy="484560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Both methods shown before can be applied to conversion between objects of different basic types (i.e., one argument constructor, and conversion function).</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726" name="Google Shape;726;p9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Operator Overloading</a:t>
            </a:r>
            <a:endParaRPr/>
          </a:p>
        </p:txBody>
      </p:sp>
      <p:sp>
        <p:nvSpPr>
          <p:cNvPr id="102" name="Google Shape;102;p14"/>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70C0"/>
              </a:buClr>
              <a:buSzPts val="2400"/>
              <a:buChar char="•"/>
            </a:pPr>
            <a:r>
              <a:rPr lang="en-US">
                <a:solidFill>
                  <a:srgbClr val="0070C0"/>
                </a:solidFill>
              </a:rPr>
              <a:t>Operators are really functions</a:t>
            </a:r>
            <a:endParaRPr/>
          </a:p>
          <a:p>
            <a:pPr indent="-285750" lvl="1" marL="742950" rtl="0" algn="l">
              <a:lnSpc>
                <a:spcPct val="100000"/>
              </a:lnSpc>
              <a:spcBef>
                <a:spcPts val="480"/>
              </a:spcBef>
              <a:spcAft>
                <a:spcPts val="0"/>
              </a:spcAft>
              <a:buClr>
                <a:schemeClr val="dk1"/>
              </a:buClr>
              <a:buSzPts val="2400"/>
              <a:buChar char="–"/>
            </a:pPr>
            <a:r>
              <a:rPr lang="en-US"/>
              <a:t>They have </a:t>
            </a:r>
            <a:r>
              <a:rPr lang="en-US">
                <a:solidFill>
                  <a:srgbClr val="FF0000"/>
                </a:solidFill>
              </a:rPr>
              <a:t>paremeters</a:t>
            </a:r>
            <a:r>
              <a:rPr lang="en-US"/>
              <a:t>, they </a:t>
            </a:r>
            <a:r>
              <a:rPr lang="en-US">
                <a:solidFill>
                  <a:srgbClr val="FF0000"/>
                </a:solidFill>
              </a:rPr>
              <a:t>return values</a:t>
            </a:r>
            <a:endParaRPr/>
          </a:p>
          <a:p>
            <a:pPr indent="-285750" lvl="1" marL="742950" rtl="0" algn="l">
              <a:lnSpc>
                <a:spcPct val="100000"/>
              </a:lnSpc>
              <a:spcBef>
                <a:spcPts val="480"/>
              </a:spcBef>
              <a:spcAft>
                <a:spcPts val="0"/>
              </a:spcAft>
              <a:buClr>
                <a:schemeClr val="dk1"/>
              </a:buClr>
              <a:buSzPts val="2400"/>
              <a:buChar char="–"/>
            </a:pPr>
            <a:r>
              <a:rPr lang="en-US"/>
              <a:t>The only difference is operator keyword is used in the function name e.g. operator+, operator[ ]</a:t>
            </a:r>
            <a:endParaRPr/>
          </a:p>
          <a:p>
            <a:pPr indent="-88900" lvl="2" marL="1143000" rtl="0" algn="l">
              <a:lnSpc>
                <a:spcPct val="100000"/>
              </a:lnSpc>
              <a:spcBef>
                <a:spcPts val="440"/>
              </a:spcBef>
              <a:spcAft>
                <a:spcPts val="0"/>
              </a:spcAft>
              <a:buClr>
                <a:schemeClr val="dk1"/>
              </a:buClr>
              <a:buSzPts val="2200"/>
              <a:buNone/>
            </a:pPr>
            <a:r>
              <a:t/>
            </a:r>
            <a:endParaRPr/>
          </a:p>
          <a:p>
            <a:pPr indent="-342900" lvl="0" marL="342900" rtl="0" algn="l">
              <a:lnSpc>
                <a:spcPct val="100000"/>
              </a:lnSpc>
              <a:spcBef>
                <a:spcPts val="480"/>
              </a:spcBef>
              <a:spcAft>
                <a:spcPts val="0"/>
              </a:spcAft>
              <a:buClr>
                <a:schemeClr val="dk1"/>
              </a:buClr>
              <a:buSzPts val="2400"/>
              <a:buChar char="•"/>
            </a:pPr>
            <a:r>
              <a:rPr lang="en-US"/>
              <a:t>Overloading provides </a:t>
            </a:r>
            <a:r>
              <a:rPr lang="en-US">
                <a:solidFill>
                  <a:srgbClr val="0070C0"/>
                </a:solidFill>
              </a:rPr>
              <a:t>concise notation</a:t>
            </a:r>
            <a:r>
              <a:rPr lang="en-US"/>
              <a:t>:</a:t>
            </a:r>
            <a:endParaRPr/>
          </a:p>
          <a:p>
            <a:pPr indent="0" lvl="0" marL="0" rtl="0" algn="l">
              <a:lnSpc>
                <a:spcPct val="100000"/>
              </a:lnSpc>
              <a:spcBef>
                <a:spcPts val="480"/>
              </a:spcBef>
              <a:spcAft>
                <a:spcPts val="0"/>
              </a:spcAft>
              <a:buClr>
                <a:schemeClr val="dk1"/>
              </a:buClr>
              <a:buSzPts val="2400"/>
              <a:buNone/>
            </a:pPr>
            <a:r>
              <a:rPr lang="en-US"/>
              <a:t>  </a:t>
            </a:r>
            <a:r>
              <a:rPr lang="en-US">
                <a:solidFill>
                  <a:srgbClr val="00B050"/>
                </a:solidFill>
              </a:rPr>
              <a:t>// without operator overloading</a:t>
            </a:r>
            <a:br>
              <a:rPr lang="en-US"/>
            </a:br>
            <a:r>
              <a:rPr lang="en-US"/>
              <a:t>  </a:t>
            </a:r>
            <a:r>
              <a:rPr lang="en-US">
                <a:latin typeface="Consolas"/>
                <a:ea typeface="Consolas"/>
                <a:cs typeface="Consolas"/>
                <a:sym typeface="Consolas"/>
              </a:rPr>
              <a:t>object2 = object1.add(object2); </a:t>
            </a:r>
            <a:endParaRPr/>
          </a:p>
          <a:p>
            <a:pPr indent="-190500" lvl="0" marL="34290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rgbClr val="00B050"/>
              </a:buClr>
              <a:buSzPts val="2400"/>
              <a:buNone/>
            </a:pPr>
            <a:r>
              <a:rPr lang="en-US">
                <a:solidFill>
                  <a:srgbClr val="00B050"/>
                </a:solidFill>
              </a:rPr>
              <a:t> // with operator overloading</a:t>
            </a:r>
            <a:endParaRPr/>
          </a:p>
          <a:p>
            <a:pPr indent="-342900" lvl="0" marL="342900" rtl="0" algn="l">
              <a:lnSpc>
                <a:spcPct val="100000"/>
              </a:lnSpc>
              <a:spcBef>
                <a:spcPts val="480"/>
              </a:spcBef>
              <a:spcAft>
                <a:spcPts val="0"/>
              </a:spcAft>
              <a:buClr>
                <a:schemeClr val="dk1"/>
              </a:buClr>
              <a:buSzPts val="2400"/>
              <a:buChar char="•"/>
            </a:pPr>
            <a:r>
              <a:rPr lang="en-US"/>
              <a:t>  </a:t>
            </a:r>
            <a:r>
              <a:rPr lang="en-US">
                <a:latin typeface="Consolas"/>
                <a:ea typeface="Consolas"/>
                <a:cs typeface="Consolas"/>
                <a:sym typeface="Consolas"/>
              </a:rPr>
              <a:t>object2 = object2 </a:t>
            </a:r>
            <a:r>
              <a:rPr b="1" lang="en-US">
                <a:solidFill>
                  <a:srgbClr val="FF0000"/>
                </a:solidFill>
                <a:latin typeface="Consolas"/>
                <a:ea typeface="Consolas"/>
                <a:cs typeface="Consolas"/>
                <a:sym typeface="Consolas"/>
              </a:rPr>
              <a:t>+</a:t>
            </a:r>
            <a:r>
              <a:rPr lang="en-US">
                <a:latin typeface="Consolas"/>
                <a:ea typeface="Consolas"/>
                <a:cs typeface="Consolas"/>
                <a:sym typeface="Consolas"/>
              </a:rPr>
              <a:t> object1; </a:t>
            </a:r>
            <a:endParaRPr/>
          </a:p>
        </p:txBody>
      </p:sp>
      <p:sp>
        <p:nvSpPr>
          <p:cNvPr id="103" name="Google Shape;103;p1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5"/>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Example</a:t>
            </a:r>
            <a:endParaRPr/>
          </a:p>
        </p:txBody>
      </p:sp>
      <p:sp>
        <p:nvSpPr>
          <p:cNvPr id="732" name="Google Shape;732;p95"/>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There are two classes, Polar and Rec.</a:t>
            </a:r>
            <a:endParaRPr/>
          </a:p>
          <a:p>
            <a:pPr indent="0" lvl="0" marL="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We want to be able to convert an object of type Polar to an object of type Rec.</a:t>
            </a:r>
            <a:endParaRPr/>
          </a:p>
          <a:p>
            <a:pPr indent="0" lvl="0" marL="0" rtl="0" algn="l">
              <a:lnSpc>
                <a:spcPct val="100000"/>
              </a:lnSpc>
              <a:spcBef>
                <a:spcPts val="480"/>
              </a:spcBef>
              <a:spcAft>
                <a:spcPts val="0"/>
              </a:spcAft>
              <a:buClr>
                <a:schemeClr val="dk1"/>
              </a:buClr>
              <a:buSzPts val="2400"/>
              <a:buNone/>
            </a:pPr>
            <a:r>
              <a:rPr lang="en-US"/>
              <a:t>	i.e.,	rec=pol;</a:t>
            </a:r>
            <a:endParaRPr/>
          </a:p>
          <a:p>
            <a:pPr indent="0" lvl="0" marL="0" rtl="0" algn="l">
              <a:lnSpc>
                <a:spcPct val="100000"/>
              </a:lnSpc>
              <a:spcBef>
                <a:spcPts val="480"/>
              </a:spcBef>
              <a:spcAft>
                <a:spcPts val="0"/>
              </a:spcAft>
              <a:buClr>
                <a:schemeClr val="dk1"/>
              </a:buClr>
              <a:buSzPts val="2400"/>
              <a:buNone/>
            </a:pPr>
            <a:r>
              <a:rPr lang="en-US"/>
              <a:t> 	</a:t>
            </a:r>
            <a:endParaRPr/>
          </a:p>
          <a:p>
            <a:pPr indent="0" lvl="0" marL="0" rtl="0" algn="l">
              <a:lnSpc>
                <a:spcPct val="100000"/>
              </a:lnSpc>
              <a:spcBef>
                <a:spcPts val="480"/>
              </a:spcBef>
              <a:spcAft>
                <a:spcPts val="0"/>
              </a:spcAft>
              <a:buClr>
                <a:schemeClr val="dk1"/>
              </a:buClr>
              <a:buSzPts val="2400"/>
              <a:buNone/>
            </a:pPr>
            <a:r>
              <a:rPr lang="en-US"/>
              <a:t>	provide one argument constructor in class Rec.</a:t>
            </a:r>
            <a:endParaRPr/>
          </a:p>
        </p:txBody>
      </p:sp>
      <p:sp>
        <p:nvSpPr>
          <p:cNvPr id="733" name="Google Shape;733;p95"/>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6"/>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t/>
            </a:r>
            <a:endParaRPr/>
          </a:p>
        </p:txBody>
      </p:sp>
      <p:sp>
        <p:nvSpPr>
          <p:cNvPr id="739" name="Google Shape;739;p96"/>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Rec(Polar p){</a:t>
            </a:r>
            <a:endParaRPr/>
          </a:p>
          <a:p>
            <a:pPr indent="0" lvl="0" marL="0" rtl="0" algn="l">
              <a:lnSpc>
                <a:spcPct val="100000"/>
              </a:lnSpc>
              <a:spcBef>
                <a:spcPts val="480"/>
              </a:spcBef>
              <a:spcAft>
                <a:spcPts val="0"/>
              </a:spcAft>
              <a:buClr>
                <a:schemeClr val="dk1"/>
              </a:buClr>
              <a:buSzPts val="2400"/>
              <a:buNone/>
            </a:pPr>
            <a:r>
              <a:rPr lang="en-US"/>
              <a:t>   //process p’s data and convert(assign)   	</a:t>
            </a:r>
            <a:endParaRPr/>
          </a:p>
          <a:p>
            <a:pPr indent="0" lvl="0" marL="0" rtl="0" algn="l">
              <a:lnSpc>
                <a:spcPct val="100000"/>
              </a:lnSpc>
              <a:spcBef>
                <a:spcPts val="480"/>
              </a:spcBef>
              <a:spcAft>
                <a:spcPts val="0"/>
              </a:spcAft>
              <a:buClr>
                <a:schemeClr val="dk1"/>
              </a:buClr>
              <a:buSzPts val="2400"/>
              <a:buNone/>
            </a:pPr>
            <a:r>
              <a:rPr lang="en-US"/>
              <a:t>   //it into object Rec.</a:t>
            </a:r>
            <a:endParaRPr/>
          </a:p>
          <a:p>
            <a:pPr indent="0" lvl="0" marL="0" rtl="0" algn="l">
              <a:lnSpc>
                <a:spcPct val="100000"/>
              </a:lnSpc>
              <a:spcBef>
                <a:spcPts val="480"/>
              </a:spcBef>
              <a:spcAft>
                <a:spcPts val="0"/>
              </a:spcAft>
              <a:buClr>
                <a:schemeClr val="dk1"/>
              </a:buClr>
              <a:buSzPts val="2400"/>
              <a:buNone/>
            </a:pPr>
            <a:r>
              <a:rPr lang="en-US"/>
              <a:t>}</a:t>
            </a:r>
            <a:endParaRPr/>
          </a:p>
          <a:p>
            <a:pPr indent="0" lvl="0" marL="0" rtl="0" algn="l">
              <a:lnSpc>
                <a:spcPct val="100000"/>
              </a:lnSpc>
              <a:spcBef>
                <a:spcPts val="480"/>
              </a:spcBef>
              <a:spcAft>
                <a:spcPts val="0"/>
              </a:spcAft>
              <a:buClr>
                <a:schemeClr val="dk1"/>
              </a:buClr>
              <a:buSzPts val="2400"/>
              <a:buNone/>
            </a:pPr>
            <a:r>
              <a:t/>
            </a:r>
            <a:endParaRPr/>
          </a:p>
          <a:p>
            <a:pPr indent="0" lvl="0" marL="0" rtl="0" algn="l">
              <a:lnSpc>
                <a:spcPct val="100000"/>
              </a:lnSpc>
              <a:spcBef>
                <a:spcPts val="480"/>
              </a:spcBef>
              <a:spcAft>
                <a:spcPts val="0"/>
              </a:spcAft>
              <a:buClr>
                <a:schemeClr val="dk1"/>
              </a:buClr>
              <a:buSzPts val="2400"/>
              <a:buNone/>
            </a:pPr>
            <a:r>
              <a:rPr lang="en-US"/>
              <a:t>  rec=pol;</a:t>
            </a:r>
            <a:endParaRPr/>
          </a:p>
          <a:p>
            <a:pPr indent="0" lvl="0" marL="0" rtl="0" algn="l">
              <a:lnSpc>
                <a:spcPct val="100000"/>
              </a:lnSpc>
              <a:spcBef>
                <a:spcPts val="480"/>
              </a:spcBef>
              <a:spcAft>
                <a:spcPts val="0"/>
              </a:spcAft>
              <a:buClr>
                <a:schemeClr val="dk1"/>
              </a:buClr>
              <a:buSzPts val="2400"/>
              <a:buNone/>
            </a:pPr>
            <a:r>
              <a:rPr lang="en-US"/>
              <a:t> /*one argument constructor will be called to perform the conversion*/</a:t>
            </a:r>
            <a:endParaRPr/>
          </a:p>
        </p:txBody>
      </p:sp>
      <p:sp>
        <p:nvSpPr>
          <p:cNvPr id="740" name="Google Shape;740;p96"/>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7"/>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Pitfalls of Operator Overloading and Conversion</a:t>
            </a:r>
            <a:endParaRPr/>
          </a:p>
        </p:txBody>
      </p:sp>
      <p:sp>
        <p:nvSpPr>
          <p:cNvPr id="746" name="Google Shape;746;p97"/>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With the help of Operator overloading we can create entirely new language.</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For example for a = b + c we can implement a new methodology on user-defined types.</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But care should be taken as doing something different than native data types could make your code hard to read and understand</a:t>
            </a:r>
            <a:endParaRPr/>
          </a:p>
        </p:txBody>
      </p:sp>
      <p:sp>
        <p:nvSpPr>
          <p:cNvPr id="747" name="Google Shape;747;p97"/>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8"/>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Use Similar Meanings</a:t>
            </a:r>
            <a:endParaRPr/>
          </a:p>
        </p:txBody>
      </p:sp>
      <p:sp>
        <p:nvSpPr>
          <p:cNvPr id="753" name="Google Shape;753;p98"/>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Implement the operation of overloaded operator similar to native data types.</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For example, adding two strings makes sense as we take adding as “concatenation” of two strings</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but adding two “Employees” having personal data in them doesn't make much sense.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754" name="Google Shape;754;p98"/>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9"/>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Show Restraint </a:t>
            </a:r>
            <a:endParaRPr/>
          </a:p>
        </p:txBody>
      </p:sp>
      <p:sp>
        <p:nvSpPr>
          <p:cNvPr id="761" name="Google Shape;761;p99"/>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Make sure that user of your class will easily know the purpose of overloading an operator.</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Sometimes it make more sense to use functions, as their names may suggest what they are to perform.</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Use overloaded operator sparingly and only when the usage is obvious.</a:t>
            </a:r>
            <a:endParaRPr/>
          </a:p>
        </p:txBody>
      </p:sp>
      <p:sp>
        <p:nvSpPr>
          <p:cNvPr id="762" name="Google Shape;762;p99"/>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0"/>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768" name="Google Shape;768;p100"/>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a:t>We will use operator overloading to build String library</a:t>
            </a:r>
            <a:endParaRPr/>
          </a:p>
          <a:p>
            <a:pPr indent="-190500" lvl="0" marL="342900" rtl="0" algn="l">
              <a:lnSpc>
                <a:spcPct val="100000"/>
              </a:lnSpc>
              <a:spcBef>
                <a:spcPts val="480"/>
              </a:spcBef>
              <a:spcAft>
                <a:spcPts val="0"/>
              </a:spcAft>
              <a:buClr>
                <a:schemeClr val="dk1"/>
              </a:buClr>
              <a:buSzPts val="2400"/>
              <a:buNone/>
            </a:pPr>
            <a:r>
              <a:t/>
            </a:r>
            <a:endParaRPr/>
          </a:p>
          <a:p>
            <a:pPr indent="-342900" lvl="0" marL="342900" rtl="0" algn="l">
              <a:lnSpc>
                <a:spcPct val="100000"/>
              </a:lnSpc>
              <a:spcBef>
                <a:spcPts val="480"/>
              </a:spcBef>
              <a:spcAft>
                <a:spcPts val="0"/>
              </a:spcAft>
              <a:buClr>
                <a:schemeClr val="dk1"/>
              </a:buClr>
              <a:buSzPts val="2400"/>
              <a:buChar char="•"/>
            </a:pPr>
            <a:r>
              <a:rPr lang="en-US"/>
              <a:t>Overloaded Operators</a:t>
            </a:r>
            <a:endParaRPr/>
          </a:p>
          <a:p>
            <a:pPr indent="-285750" lvl="1" marL="742950" rtl="0" algn="l">
              <a:lnSpc>
                <a:spcPct val="100000"/>
              </a:lnSpc>
              <a:spcBef>
                <a:spcPts val="480"/>
              </a:spcBef>
              <a:spcAft>
                <a:spcPts val="0"/>
              </a:spcAft>
              <a:buClr>
                <a:schemeClr val="dk1"/>
              </a:buClr>
              <a:buSzPts val="2400"/>
              <a:buChar char="–"/>
            </a:pPr>
            <a:r>
              <a:rPr lang="en-US"/>
              <a:t>= (for text assignment)</a:t>
            </a:r>
            <a:endParaRPr/>
          </a:p>
          <a:p>
            <a:pPr indent="-285750" lvl="1" marL="742950" rtl="0" algn="l">
              <a:lnSpc>
                <a:spcPct val="100000"/>
              </a:lnSpc>
              <a:spcBef>
                <a:spcPts val="480"/>
              </a:spcBef>
              <a:spcAft>
                <a:spcPts val="0"/>
              </a:spcAft>
              <a:buClr>
                <a:schemeClr val="dk1"/>
              </a:buClr>
              <a:buSzPts val="2400"/>
              <a:buChar char="–"/>
            </a:pPr>
            <a:r>
              <a:rPr lang="en-US"/>
              <a:t>== (for comparison between two strings)</a:t>
            </a:r>
            <a:endParaRPr/>
          </a:p>
          <a:p>
            <a:pPr indent="-285750" lvl="1" marL="742950" rtl="0" algn="l">
              <a:lnSpc>
                <a:spcPct val="100000"/>
              </a:lnSpc>
              <a:spcBef>
                <a:spcPts val="480"/>
              </a:spcBef>
              <a:spcAft>
                <a:spcPts val="0"/>
              </a:spcAft>
              <a:buClr>
                <a:schemeClr val="dk1"/>
              </a:buClr>
              <a:buSzPts val="2400"/>
              <a:buChar char="–"/>
            </a:pPr>
            <a:r>
              <a:rPr lang="en-US"/>
              <a:t>ostream and istream (for cin and cout)</a:t>
            </a:r>
            <a:endParaRPr/>
          </a:p>
          <a:p>
            <a:pPr indent="-285750" lvl="1" marL="742950" rtl="0" algn="l">
              <a:lnSpc>
                <a:spcPct val="100000"/>
              </a:lnSpc>
              <a:spcBef>
                <a:spcPts val="480"/>
              </a:spcBef>
              <a:spcAft>
                <a:spcPts val="0"/>
              </a:spcAft>
              <a:buClr>
                <a:schemeClr val="dk1"/>
              </a:buClr>
              <a:buSzPts val="2400"/>
              <a:buChar char="–"/>
            </a:pPr>
            <a:r>
              <a:rPr lang="en-US"/>
              <a:t>+ (for adding two strings)</a:t>
            </a:r>
            <a:endParaRPr/>
          </a:p>
          <a:p>
            <a:pPr indent="-285750" lvl="1" marL="742950" rtl="0" algn="l">
              <a:lnSpc>
                <a:spcPct val="100000"/>
              </a:lnSpc>
              <a:spcBef>
                <a:spcPts val="480"/>
              </a:spcBef>
              <a:spcAft>
                <a:spcPts val="0"/>
              </a:spcAft>
              <a:buClr>
                <a:schemeClr val="dk1"/>
              </a:buClr>
              <a:buSzPts val="2400"/>
              <a:buChar char="–"/>
            </a:pPr>
            <a:r>
              <a:rPr lang="en-US"/>
              <a:t>[ ] (for retrieving or changing single character in string) </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a:p>
            <a:pPr indent="-190500" lvl="0" marL="342900" rtl="0" algn="l">
              <a:lnSpc>
                <a:spcPct val="100000"/>
              </a:lnSpc>
              <a:spcBef>
                <a:spcPts val="480"/>
              </a:spcBef>
              <a:spcAft>
                <a:spcPts val="0"/>
              </a:spcAft>
              <a:buClr>
                <a:schemeClr val="dk1"/>
              </a:buClr>
              <a:buSzPts val="2400"/>
              <a:buNone/>
            </a:pPr>
            <a:r>
              <a:t/>
            </a:r>
            <a:endParaRPr/>
          </a:p>
        </p:txBody>
      </p:sp>
      <p:sp>
        <p:nvSpPr>
          <p:cNvPr id="769" name="Google Shape;769;p100"/>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01"/>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775" name="Google Shape;775;p101"/>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None/>
            </a:pPr>
            <a:r>
              <a:rPr lang="en-US"/>
              <a:t>class String</a:t>
            </a:r>
            <a:endParaRPr/>
          </a:p>
          <a:p>
            <a:pPr indent="0" lvl="0" marL="0" rtl="0" algn="l">
              <a:lnSpc>
                <a:spcPct val="100000"/>
              </a:lnSpc>
              <a:spcBef>
                <a:spcPts val="300"/>
              </a:spcBef>
              <a:spcAft>
                <a:spcPts val="0"/>
              </a:spcAft>
              <a:buClr>
                <a:schemeClr val="dk1"/>
              </a:buClr>
              <a:buSzPct val="100000"/>
              <a:buNone/>
            </a:pPr>
            <a:r>
              <a:rPr lang="en-US"/>
              <a:t>{</a:t>
            </a:r>
            <a:endParaRPr/>
          </a:p>
          <a:p>
            <a:pPr indent="0" lvl="0" marL="0" rtl="0" algn="l">
              <a:lnSpc>
                <a:spcPct val="100000"/>
              </a:lnSpc>
              <a:spcBef>
                <a:spcPts val="300"/>
              </a:spcBef>
              <a:spcAft>
                <a:spcPts val="0"/>
              </a:spcAft>
              <a:buClr>
                <a:schemeClr val="dk1"/>
              </a:buClr>
              <a:buSzPct val="100000"/>
              <a:buNone/>
            </a:pPr>
            <a:r>
              <a:rPr lang="en-US"/>
              <a:t>	private:</a:t>
            </a:r>
            <a:endParaRPr/>
          </a:p>
          <a:p>
            <a:pPr indent="0" lvl="0" marL="0" rtl="0" algn="l">
              <a:lnSpc>
                <a:spcPct val="100000"/>
              </a:lnSpc>
              <a:spcBef>
                <a:spcPts val="300"/>
              </a:spcBef>
              <a:spcAft>
                <a:spcPts val="0"/>
              </a:spcAft>
              <a:buClr>
                <a:schemeClr val="dk1"/>
              </a:buClr>
              <a:buSzPct val="100000"/>
              <a:buNone/>
            </a:pPr>
            <a:r>
              <a:rPr lang="en-US"/>
              <a:t>		char *text;</a:t>
            </a:r>
            <a:endParaRPr/>
          </a:p>
          <a:p>
            <a:pPr indent="0" lvl="0" marL="0" rtl="0" algn="l">
              <a:lnSpc>
                <a:spcPct val="100000"/>
              </a:lnSpc>
              <a:spcBef>
                <a:spcPts val="300"/>
              </a:spcBef>
              <a:spcAft>
                <a:spcPts val="0"/>
              </a:spcAft>
              <a:buClr>
                <a:schemeClr val="dk1"/>
              </a:buClr>
              <a:buSzPct val="100000"/>
              <a:buNone/>
            </a:pPr>
            <a:r>
              <a:rPr lang="en-US"/>
              <a:t>	public:</a:t>
            </a:r>
            <a:endParaRPr/>
          </a:p>
          <a:p>
            <a:pPr indent="0" lvl="0" marL="0" rtl="0" algn="l">
              <a:lnSpc>
                <a:spcPct val="100000"/>
              </a:lnSpc>
              <a:spcBef>
                <a:spcPts val="300"/>
              </a:spcBef>
              <a:spcAft>
                <a:spcPts val="0"/>
              </a:spcAft>
              <a:buClr>
                <a:schemeClr val="dk1"/>
              </a:buClr>
              <a:buSzPct val="100000"/>
              <a:buNone/>
            </a:pPr>
            <a:r>
              <a:rPr lang="en-US"/>
              <a:t>	String(char *str)</a:t>
            </a:r>
            <a:endParaRPr/>
          </a:p>
          <a:p>
            <a:pPr indent="0" lvl="0" marL="0" rtl="0" algn="l">
              <a:lnSpc>
                <a:spcPct val="100000"/>
              </a:lnSpc>
              <a:spcBef>
                <a:spcPts val="300"/>
              </a:spcBef>
              <a:spcAft>
                <a:spcPts val="0"/>
              </a:spcAft>
              <a:buClr>
                <a:schemeClr val="dk1"/>
              </a:buClr>
              <a:buSzPct val="100000"/>
              <a:buNone/>
            </a:pPr>
            <a:r>
              <a:rPr lang="en-US"/>
              <a:t>	{		</a:t>
            </a:r>
            <a:endParaRPr/>
          </a:p>
          <a:p>
            <a:pPr indent="0" lvl="0" marL="0" rtl="0" algn="l">
              <a:lnSpc>
                <a:spcPct val="100000"/>
              </a:lnSpc>
              <a:spcBef>
                <a:spcPts val="300"/>
              </a:spcBef>
              <a:spcAft>
                <a:spcPts val="0"/>
              </a:spcAft>
              <a:buClr>
                <a:schemeClr val="dk1"/>
              </a:buClr>
              <a:buSzPct val="100000"/>
              <a:buNone/>
            </a:pPr>
            <a:r>
              <a:rPr lang="en-US"/>
              <a:t>		text = new char[strlen(str)];</a:t>
            </a:r>
            <a:endParaRPr/>
          </a:p>
          <a:p>
            <a:pPr indent="0" lvl="0" marL="0" rtl="0" algn="l">
              <a:lnSpc>
                <a:spcPct val="100000"/>
              </a:lnSpc>
              <a:spcBef>
                <a:spcPts val="300"/>
              </a:spcBef>
              <a:spcAft>
                <a:spcPts val="0"/>
              </a:spcAft>
              <a:buClr>
                <a:schemeClr val="dk1"/>
              </a:buClr>
              <a:buSzPct val="100000"/>
              <a:buNone/>
            </a:pPr>
            <a:r>
              <a:rPr lang="en-US"/>
              <a:t>		strcpy(text,str);</a:t>
            </a:r>
            <a:endParaRPr/>
          </a:p>
          <a:p>
            <a:pPr indent="0" lvl="0" marL="0" rtl="0" algn="l">
              <a:lnSpc>
                <a:spcPct val="100000"/>
              </a:lnSpc>
              <a:spcBef>
                <a:spcPts val="300"/>
              </a:spcBef>
              <a:spcAft>
                <a:spcPts val="0"/>
              </a:spcAft>
              <a:buClr>
                <a:schemeClr val="dk1"/>
              </a:buClr>
              <a:buSzPct val="100000"/>
              <a:buNone/>
            </a:pPr>
            <a:r>
              <a:rPr lang="en-US"/>
              <a:t>	}</a:t>
            </a:r>
            <a:endParaRPr/>
          </a:p>
          <a:p>
            <a:pPr indent="0" lvl="0" marL="0" rtl="0" algn="l">
              <a:lnSpc>
                <a:spcPct val="100000"/>
              </a:lnSpc>
              <a:spcBef>
                <a:spcPts val="300"/>
              </a:spcBef>
              <a:spcAft>
                <a:spcPts val="0"/>
              </a:spcAft>
              <a:buClr>
                <a:schemeClr val="dk1"/>
              </a:buClr>
              <a:buSzPct val="100000"/>
              <a:buNone/>
            </a:pPr>
            <a:r>
              <a:t/>
            </a:r>
            <a:endParaRPr/>
          </a:p>
          <a:p>
            <a:pPr indent="0" lvl="0" marL="0" rtl="0" algn="l">
              <a:lnSpc>
                <a:spcPct val="100000"/>
              </a:lnSpc>
              <a:spcBef>
                <a:spcPts val="300"/>
              </a:spcBef>
              <a:spcAft>
                <a:spcPts val="0"/>
              </a:spcAft>
              <a:buClr>
                <a:schemeClr val="dk1"/>
              </a:buClr>
              <a:buSzPct val="100000"/>
              <a:buNone/>
            </a:pPr>
            <a:r>
              <a:rPr lang="en-US"/>
              <a:t>	bool operator==(String &amp;str);</a:t>
            </a:r>
            <a:endParaRPr/>
          </a:p>
          <a:p>
            <a:pPr indent="0" lvl="0" marL="0" rtl="0" algn="l">
              <a:lnSpc>
                <a:spcPct val="100000"/>
              </a:lnSpc>
              <a:spcBef>
                <a:spcPts val="300"/>
              </a:spcBef>
              <a:spcAft>
                <a:spcPts val="0"/>
              </a:spcAft>
              <a:buClr>
                <a:schemeClr val="dk1"/>
              </a:buClr>
              <a:buSzPct val="100000"/>
              <a:buNone/>
            </a:pPr>
            <a:r>
              <a:rPr lang="en-US"/>
              <a:t>	bool operator==(char *str);</a:t>
            </a:r>
            <a:endParaRPr/>
          </a:p>
          <a:p>
            <a:pPr indent="0" lvl="0" marL="0" rtl="0" algn="l">
              <a:lnSpc>
                <a:spcPct val="100000"/>
              </a:lnSpc>
              <a:spcBef>
                <a:spcPts val="300"/>
              </a:spcBef>
              <a:spcAft>
                <a:spcPts val="0"/>
              </a:spcAft>
              <a:buClr>
                <a:schemeClr val="dk1"/>
              </a:buClr>
              <a:buSzPct val="100000"/>
              <a:buNone/>
            </a:pPr>
            <a:r>
              <a:rPr lang="en-US"/>
              <a:t>	String&amp; operator+(String &amp;str); </a:t>
            </a:r>
            <a:endParaRPr/>
          </a:p>
          <a:p>
            <a:pPr indent="0" lvl="0" marL="0" rtl="0" algn="l">
              <a:lnSpc>
                <a:spcPct val="100000"/>
              </a:lnSpc>
              <a:spcBef>
                <a:spcPts val="300"/>
              </a:spcBef>
              <a:spcAft>
                <a:spcPts val="0"/>
              </a:spcAft>
              <a:buClr>
                <a:schemeClr val="dk1"/>
              </a:buClr>
              <a:buSzPct val="100000"/>
              <a:buNone/>
            </a:pPr>
            <a:r>
              <a:rPr lang="en-US"/>
              <a:t>	String&amp; operator+(char *str);</a:t>
            </a:r>
            <a:endParaRPr/>
          </a:p>
          <a:p>
            <a:pPr indent="0" lvl="0" marL="0" rtl="0" algn="l">
              <a:lnSpc>
                <a:spcPct val="100000"/>
              </a:lnSpc>
              <a:spcBef>
                <a:spcPts val="300"/>
              </a:spcBef>
              <a:spcAft>
                <a:spcPts val="0"/>
              </a:spcAft>
              <a:buClr>
                <a:schemeClr val="dk1"/>
              </a:buClr>
              <a:buSzPct val="100000"/>
              <a:buNone/>
            </a:pPr>
            <a:r>
              <a:rPr lang="en-US"/>
              <a:t>	void operator= (char *str);</a:t>
            </a:r>
            <a:endParaRPr/>
          </a:p>
          <a:p>
            <a:pPr indent="0" lvl="0" marL="0" rtl="0" algn="l">
              <a:lnSpc>
                <a:spcPct val="100000"/>
              </a:lnSpc>
              <a:spcBef>
                <a:spcPts val="300"/>
              </a:spcBef>
              <a:spcAft>
                <a:spcPts val="0"/>
              </a:spcAft>
              <a:buClr>
                <a:schemeClr val="dk1"/>
              </a:buClr>
              <a:buSzPct val="100000"/>
              <a:buNone/>
            </a:pPr>
            <a:r>
              <a:rPr lang="en-US"/>
              <a:t>	char&amp; operator[] (int Index);</a:t>
            </a:r>
            <a:endParaRPr/>
          </a:p>
          <a:p>
            <a:pPr indent="0" lvl="0" marL="0" rtl="0" algn="l">
              <a:lnSpc>
                <a:spcPct val="100000"/>
              </a:lnSpc>
              <a:spcBef>
                <a:spcPts val="300"/>
              </a:spcBef>
              <a:spcAft>
                <a:spcPts val="0"/>
              </a:spcAft>
              <a:buClr>
                <a:schemeClr val="dk1"/>
              </a:buClr>
              <a:buSzPct val="100000"/>
              <a:buNone/>
            </a:pPr>
            <a:r>
              <a:rPr lang="en-US"/>
              <a:t>	friend ostream&amp; operator&lt;&lt;(ostream &amp;,String &amp;str);</a:t>
            </a:r>
            <a:endParaRPr/>
          </a:p>
          <a:p>
            <a:pPr indent="0" lvl="0" marL="0" rtl="0" algn="l">
              <a:lnSpc>
                <a:spcPct val="100000"/>
              </a:lnSpc>
              <a:spcBef>
                <a:spcPts val="300"/>
              </a:spcBef>
              <a:spcAft>
                <a:spcPts val="0"/>
              </a:spcAft>
              <a:buClr>
                <a:schemeClr val="dk1"/>
              </a:buClr>
              <a:buSzPct val="100000"/>
              <a:buNone/>
            </a:pPr>
            <a:r>
              <a:rPr lang="en-US"/>
              <a:t>	friend istream&amp; operator&gt;&gt;(istream &amp;,String &amp;str);</a:t>
            </a:r>
            <a:endParaRPr/>
          </a:p>
          <a:p>
            <a:pPr indent="0" lvl="0" marL="0" rtl="0" algn="l">
              <a:lnSpc>
                <a:spcPct val="100000"/>
              </a:lnSpc>
              <a:spcBef>
                <a:spcPts val="300"/>
              </a:spcBef>
              <a:spcAft>
                <a:spcPts val="0"/>
              </a:spcAft>
              <a:buClr>
                <a:schemeClr val="dk1"/>
              </a:buClr>
              <a:buSzPct val="100000"/>
              <a:buNone/>
            </a:pPr>
            <a:r>
              <a:rPr lang="en-US"/>
              <a:t>};</a:t>
            </a:r>
            <a:endParaRPr/>
          </a:p>
        </p:txBody>
      </p:sp>
      <p:sp>
        <p:nvSpPr>
          <p:cNvPr id="776" name="Google Shape;776;p101"/>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02"/>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782" name="Google Shape;782;p102"/>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None/>
            </a:pPr>
            <a:r>
              <a:t/>
            </a:r>
            <a:endParaRPr/>
          </a:p>
          <a:p>
            <a:pPr indent="0" lvl="0" marL="0" rtl="0" algn="l">
              <a:lnSpc>
                <a:spcPct val="100000"/>
              </a:lnSpc>
              <a:spcBef>
                <a:spcPts val="300"/>
              </a:spcBef>
              <a:spcAft>
                <a:spcPts val="0"/>
              </a:spcAft>
              <a:buClr>
                <a:schemeClr val="dk1"/>
              </a:buClr>
              <a:buSzPct val="100000"/>
              <a:buNone/>
            </a:pPr>
            <a:r>
              <a:rPr lang="en-US"/>
              <a:t>bool String::operator == ( char *str )</a:t>
            </a:r>
            <a:endParaRPr/>
          </a:p>
          <a:p>
            <a:pPr indent="0" lvl="0" marL="0" rtl="0" algn="l">
              <a:lnSpc>
                <a:spcPct val="100000"/>
              </a:lnSpc>
              <a:spcBef>
                <a:spcPts val="300"/>
              </a:spcBef>
              <a:spcAft>
                <a:spcPts val="0"/>
              </a:spcAft>
              <a:buClr>
                <a:schemeClr val="dk1"/>
              </a:buClr>
              <a:buSzPct val="100000"/>
              <a:buNone/>
            </a:pPr>
            <a:r>
              <a:rPr lang="en-US"/>
              <a:t>{</a:t>
            </a:r>
            <a:endParaRPr/>
          </a:p>
          <a:p>
            <a:pPr indent="0" lvl="0" marL="0" rtl="0" algn="l">
              <a:lnSpc>
                <a:spcPct val="100000"/>
              </a:lnSpc>
              <a:spcBef>
                <a:spcPts val="300"/>
              </a:spcBef>
              <a:spcAft>
                <a:spcPts val="0"/>
              </a:spcAft>
              <a:buClr>
                <a:schemeClr val="dk1"/>
              </a:buClr>
              <a:buSzPct val="100000"/>
              <a:buNone/>
            </a:pPr>
            <a:r>
              <a:rPr lang="en-US"/>
              <a:t>	bool val;</a:t>
            </a:r>
            <a:endParaRPr/>
          </a:p>
          <a:p>
            <a:pPr indent="0" lvl="0" marL="0" rtl="0" algn="l">
              <a:lnSpc>
                <a:spcPct val="100000"/>
              </a:lnSpc>
              <a:spcBef>
                <a:spcPts val="300"/>
              </a:spcBef>
              <a:spcAft>
                <a:spcPts val="0"/>
              </a:spcAft>
              <a:buClr>
                <a:schemeClr val="dk1"/>
              </a:buClr>
              <a:buSzPct val="100000"/>
              <a:buNone/>
            </a:pPr>
            <a:r>
              <a:rPr lang="en-US"/>
              <a:t>	val = strcmp(text,str);</a:t>
            </a:r>
            <a:endParaRPr/>
          </a:p>
          <a:p>
            <a:pPr indent="0" lvl="0" marL="0" rtl="0" algn="l">
              <a:lnSpc>
                <a:spcPct val="100000"/>
              </a:lnSpc>
              <a:spcBef>
                <a:spcPts val="300"/>
              </a:spcBef>
              <a:spcAft>
                <a:spcPts val="0"/>
              </a:spcAft>
              <a:buClr>
                <a:schemeClr val="dk1"/>
              </a:buClr>
              <a:buSzPct val="100000"/>
              <a:buNone/>
            </a:pPr>
            <a:r>
              <a:rPr lang="en-US"/>
              <a:t>	if ( val == 0 )</a:t>
            </a:r>
            <a:endParaRPr/>
          </a:p>
          <a:p>
            <a:pPr indent="0" lvl="0" marL="0" rtl="0" algn="l">
              <a:lnSpc>
                <a:spcPct val="100000"/>
              </a:lnSpc>
              <a:spcBef>
                <a:spcPts val="300"/>
              </a:spcBef>
              <a:spcAft>
                <a:spcPts val="0"/>
              </a:spcAft>
              <a:buClr>
                <a:schemeClr val="dk1"/>
              </a:buClr>
              <a:buSzPct val="100000"/>
              <a:buNone/>
            </a:pPr>
            <a:r>
              <a:rPr lang="en-US"/>
              <a:t>		return true;</a:t>
            </a:r>
            <a:endParaRPr/>
          </a:p>
          <a:p>
            <a:pPr indent="0" lvl="0" marL="0" rtl="0" algn="l">
              <a:lnSpc>
                <a:spcPct val="100000"/>
              </a:lnSpc>
              <a:spcBef>
                <a:spcPts val="300"/>
              </a:spcBef>
              <a:spcAft>
                <a:spcPts val="0"/>
              </a:spcAft>
              <a:buClr>
                <a:schemeClr val="dk1"/>
              </a:buClr>
              <a:buSzPct val="100000"/>
              <a:buNone/>
            </a:pPr>
            <a:r>
              <a:rPr lang="en-US"/>
              <a:t>	else</a:t>
            </a:r>
            <a:endParaRPr/>
          </a:p>
          <a:p>
            <a:pPr indent="0" lvl="0" marL="0" rtl="0" algn="l">
              <a:lnSpc>
                <a:spcPct val="100000"/>
              </a:lnSpc>
              <a:spcBef>
                <a:spcPts val="300"/>
              </a:spcBef>
              <a:spcAft>
                <a:spcPts val="0"/>
              </a:spcAft>
              <a:buClr>
                <a:schemeClr val="dk1"/>
              </a:buClr>
              <a:buSzPct val="100000"/>
              <a:buNone/>
            </a:pPr>
            <a:r>
              <a:rPr lang="en-US"/>
              <a:t>		return false;</a:t>
            </a:r>
            <a:endParaRPr/>
          </a:p>
          <a:p>
            <a:pPr indent="0" lvl="0" marL="0" rtl="0" algn="l">
              <a:lnSpc>
                <a:spcPct val="100000"/>
              </a:lnSpc>
              <a:spcBef>
                <a:spcPts val="300"/>
              </a:spcBef>
              <a:spcAft>
                <a:spcPts val="0"/>
              </a:spcAft>
              <a:buClr>
                <a:schemeClr val="dk1"/>
              </a:buClr>
              <a:buSzPct val="100000"/>
              <a:buNone/>
            </a:pPr>
            <a:r>
              <a:rPr lang="en-US"/>
              <a:t>}</a:t>
            </a:r>
            <a:endParaRPr/>
          </a:p>
          <a:p>
            <a:pPr indent="0" lvl="0" marL="0" rtl="0" algn="l">
              <a:lnSpc>
                <a:spcPct val="100000"/>
              </a:lnSpc>
              <a:spcBef>
                <a:spcPts val="300"/>
              </a:spcBef>
              <a:spcAft>
                <a:spcPts val="0"/>
              </a:spcAft>
              <a:buClr>
                <a:schemeClr val="dk1"/>
              </a:buClr>
              <a:buSzPct val="100000"/>
              <a:buNone/>
            </a:pPr>
            <a:r>
              <a:t/>
            </a:r>
            <a:endParaRPr/>
          </a:p>
          <a:p>
            <a:pPr indent="0" lvl="0" marL="0" rtl="0" algn="l">
              <a:lnSpc>
                <a:spcPct val="100000"/>
              </a:lnSpc>
              <a:spcBef>
                <a:spcPts val="300"/>
              </a:spcBef>
              <a:spcAft>
                <a:spcPts val="0"/>
              </a:spcAft>
              <a:buClr>
                <a:schemeClr val="dk1"/>
              </a:buClr>
              <a:buSzPct val="100000"/>
              <a:buNone/>
            </a:pPr>
            <a:r>
              <a:rPr lang="en-US"/>
              <a:t>bool String::operator == ( String &amp;par)</a:t>
            </a:r>
            <a:endParaRPr/>
          </a:p>
          <a:p>
            <a:pPr indent="0" lvl="0" marL="0" rtl="0" algn="l">
              <a:lnSpc>
                <a:spcPct val="100000"/>
              </a:lnSpc>
              <a:spcBef>
                <a:spcPts val="300"/>
              </a:spcBef>
              <a:spcAft>
                <a:spcPts val="0"/>
              </a:spcAft>
              <a:buClr>
                <a:schemeClr val="dk1"/>
              </a:buClr>
              <a:buSzPct val="100000"/>
              <a:buNone/>
            </a:pPr>
            <a:r>
              <a:rPr lang="en-US"/>
              <a:t>{</a:t>
            </a:r>
            <a:endParaRPr/>
          </a:p>
          <a:p>
            <a:pPr indent="0" lvl="0" marL="0" rtl="0" algn="l">
              <a:lnSpc>
                <a:spcPct val="100000"/>
              </a:lnSpc>
              <a:spcBef>
                <a:spcPts val="300"/>
              </a:spcBef>
              <a:spcAft>
                <a:spcPts val="0"/>
              </a:spcAft>
              <a:buClr>
                <a:schemeClr val="dk1"/>
              </a:buClr>
              <a:buSzPct val="100000"/>
              <a:buNone/>
            </a:pPr>
            <a:r>
              <a:rPr lang="en-US"/>
              <a:t>	bool val;</a:t>
            </a:r>
            <a:endParaRPr/>
          </a:p>
          <a:p>
            <a:pPr indent="0" lvl="0" marL="0" rtl="0" algn="l">
              <a:lnSpc>
                <a:spcPct val="100000"/>
              </a:lnSpc>
              <a:spcBef>
                <a:spcPts val="300"/>
              </a:spcBef>
              <a:spcAft>
                <a:spcPts val="0"/>
              </a:spcAft>
              <a:buClr>
                <a:schemeClr val="dk1"/>
              </a:buClr>
              <a:buSzPct val="100000"/>
              <a:buNone/>
            </a:pPr>
            <a:r>
              <a:rPr lang="en-US"/>
              <a:t>	val = strcmp(text,par.text);</a:t>
            </a:r>
            <a:endParaRPr/>
          </a:p>
          <a:p>
            <a:pPr indent="0" lvl="0" marL="0" rtl="0" algn="l">
              <a:lnSpc>
                <a:spcPct val="100000"/>
              </a:lnSpc>
              <a:spcBef>
                <a:spcPts val="300"/>
              </a:spcBef>
              <a:spcAft>
                <a:spcPts val="0"/>
              </a:spcAft>
              <a:buClr>
                <a:schemeClr val="dk1"/>
              </a:buClr>
              <a:buSzPct val="100000"/>
              <a:buNone/>
            </a:pPr>
            <a:r>
              <a:rPr lang="en-US"/>
              <a:t>	if ( val == 0 )</a:t>
            </a:r>
            <a:endParaRPr/>
          </a:p>
          <a:p>
            <a:pPr indent="0" lvl="0" marL="0" rtl="0" algn="l">
              <a:lnSpc>
                <a:spcPct val="100000"/>
              </a:lnSpc>
              <a:spcBef>
                <a:spcPts val="300"/>
              </a:spcBef>
              <a:spcAft>
                <a:spcPts val="0"/>
              </a:spcAft>
              <a:buClr>
                <a:schemeClr val="dk1"/>
              </a:buClr>
              <a:buSzPct val="100000"/>
              <a:buNone/>
            </a:pPr>
            <a:r>
              <a:rPr lang="en-US"/>
              <a:t>		return true;</a:t>
            </a:r>
            <a:endParaRPr/>
          </a:p>
          <a:p>
            <a:pPr indent="0" lvl="0" marL="0" rtl="0" algn="l">
              <a:lnSpc>
                <a:spcPct val="100000"/>
              </a:lnSpc>
              <a:spcBef>
                <a:spcPts val="300"/>
              </a:spcBef>
              <a:spcAft>
                <a:spcPts val="0"/>
              </a:spcAft>
              <a:buClr>
                <a:schemeClr val="dk1"/>
              </a:buClr>
              <a:buSzPct val="100000"/>
              <a:buNone/>
            </a:pPr>
            <a:r>
              <a:rPr lang="en-US"/>
              <a:t>	else</a:t>
            </a:r>
            <a:endParaRPr/>
          </a:p>
          <a:p>
            <a:pPr indent="0" lvl="0" marL="0" rtl="0" algn="l">
              <a:lnSpc>
                <a:spcPct val="100000"/>
              </a:lnSpc>
              <a:spcBef>
                <a:spcPts val="300"/>
              </a:spcBef>
              <a:spcAft>
                <a:spcPts val="0"/>
              </a:spcAft>
              <a:buClr>
                <a:schemeClr val="dk1"/>
              </a:buClr>
              <a:buSzPct val="100000"/>
              <a:buNone/>
            </a:pPr>
            <a:r>
              <a:rPr lang="en-US"/>
              <a:t>		return false;</a:t>
            </a:r>
            <a:endParaRPr/>
          </a:p>
          <a:p>
            <a:pPr indent="0" lvl="0" marL="0" rtl="0" algn="l">
              <a:lnSpc>
                <a:spcPct val="100000"/>
              </a:lnSpc>
              <a:spcBef>
                <a:spcPts val="300"/>
              </a:spcBef>
              <a:spcAft>
                <a:spcPts val="0"/>
              </a:spcAft>
              <a:buClr>
                <a:schemeClr val="dk1"/>
              </a:buClr>
              <a:buSzPct val="100000"/>
              <a:buNone/>
            </a:pPr>
            <a:r>
              <a:t/>
            </a:r>
            <a:endParaRPr/>
          </a:p>
          <a:p>
            <a:pPr indent="0" lvl="0" marL="0" rtl="0" algn="l">
              <a:lnSpc>
                <a:spcPct val="100000"/>
              </a:lnSpc>
              <a:spcBef>
                <a:spcPts val="300"/>
              </a:spcBef>
              <a:spcAft>
                <a:spcPts val="0"/>
              </a:spcAft>
              <a:buClr>
                <a:schemeClr val="dk1"/>
              </a:buClr>
              <a:buSzPct val="100000"/>
              <a:buNone/>
            </a:pPr>
            <a:r>
              <a:rPr lang="en-US"/>
              <a:t>}</a:t>
            </a:r>
            <a:endParaRPr/>
          </a:p>
          <a:p>
            <a:pPr indent="-247650" lvl="0" marL="342900" rtl="0" algn="l">
              <a:lnSpc>
                <a:spcPct val="100000"/>
              </a:lnSpc>
              <a:spcBef>
                <a:spcPts val="300"/>
              </a:spcBef>
              <a:spcAft>
                <a:spcPts val="0"/>
              </a:spcAft>
              <a:buClr>
                <a:schemeClr val="dk1"/>
              </a:buClr>
              <a:buSzPct val="100000"/>
              <a:buNone/>
            </a:pPr>
            <a:r>
              <a:t/>
            </a:r>
            <a:endParaRPr/>
          </a:p>
        </p:txBody>
      </p:sp>
      <p:sp>
        <p:nvSpPr>
          <p:cNvPr id="783" name="Google Shape;783;p102"/>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03"/>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789" name="Google Shape;789;p103"/>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lang="en-US"/>
              <a:t>String&amp; String::operator + (String &amp;par)</a:t>
            </a:r>
            <a:endParaRPr/>
          </a:p>
          <a:p>
            <a:pPr indent="0" lvl="0" marL="0" rtl="0" algn="l">
              <a:lnSpc>
                <a:spcPct val="100000"/>
              </a:lnSpc>
              <a:spcBef>
                <a:spcPts val="444"/>
              </a:spcBef>
              <a:spcAft>
                <a:spcPts val="0"/>
              </a:spcAft>
              <a:buClr>
                <a:schemeClr val="dk1"/>
              </a:buClr>
              <a:buSzPts val="2400"/>
              <a:buNone/>
            </a:pPr>
            <a:r>
              <a:rPr lang="en-US"/>
              <a:t>{</a:t>
            </a:r>
            <a:endParaRPr/>
          </a:p>
          <a:p>
            <a:pPr indent="0" lvl="0" marL="0" rtl="0" algn="l">
              <a:lnSpc>
                <a:spcPct val="100000"/>
              </a:lnSpc>
              <a:spcBef>
                <a:spcPts val="444"/>
              </a:spcBef>
              <a:spcAft>
                <a:spcPts val="0"/>
              </a:spcAft>
              <a:buClr>
                <a:schemeClr val="dk1"/>
              </a:buClr>
              <a:buSzPts val="2400"/>
              <a:buNone/>
            </a:pPr>
            <a:r>
              <a:rPr lang="en-US"/>
              <a:t>	String iSt = "";</a:t>
            </a:r>
            <a:endParaRPr/>
          </a:p>
          <a:p>
            <a:pPr indent="0" lvl="0" marL="0" rtl="0" algn="l">
              <a:lnSpc>
                <a:spcPct val="100000"/>
              </a:lnSpc>
              <a:spcBef>
                <a:spcPts val="444"/>
              </a:spcBef>
              <a:spcAft>
                <a:spcPts val="0"/>
              </a:spcAft>
              <a:buClr>
                <a:schemeClr val="dk1"/>
              </a:buClr>
              <a:buSzPts val="2400"/>
              <a:buNone/>
            </a:pPr>
            <a:r>
              <a:rPr lang="en-US"/>
              <a:t>	int length = 0;</a:t>
            </a:r>
            <a:endParaRPr/>
          </a:p>
          <a:p>
            <a:pPr indent="0" lvl="0" marL="0" rtl="0" algn="l">
              <a:lnSpc>
                <a:spcPct val="100000"/>
              </a:lnSpc>
              <a:spcBef>
                <a:spcPts val="444"/>
              </a:spcBef>
              <a:spcAft>
                <a:spcPts val="0"/>
              </a:spcAft>
              <a:buClr>
                <a:schemeClr val="dk1"/>
              </a:buClr>
              <a:buSzPts val="2400"/>
              <a:buNone/>
            </a:pPr>
            <a:r>
              <a:rPr lang="en-US"/>
              <a:t>	length = strlen(text);</a:t>
            </a:r>
            <a:endParaRPr/>
          </a:p>
          <a:p>
            <a:pPr indent="0" lvl="0" marL="0" rtl="0" algn="l">
              <a:lnSpc>
                <a:spcPct val="100000"/>
              </a:lnSpc>
              <a:spcBef>
                <a:spcPts val="444"/>
              </a:spcBef>
              <a:spcAft>
                <a:spcPts val="0"/>
              </a:spcAft>
              <a:buClr>
                <a:schemeClr val="dk1"/>
              </a:buClr>
              <a:buSzPts val="2400"/>
              <a:buNone/>
            </a:pPr>
            <a:r>
              <a:rPr lang="en-US"/>
              <a:t>	length += strlen(par.text);</a:t>
            </a:r>
            <a:endParaRPr/>
          </a:p>
          <a:p>
            <a:pPr indent="0" lvl="0" marL="0" rtl="0" algn="l">
              <a:lnSpc>
                <a:spcPct val="100000"/>
              </a:lnSpc>
              <a:spcBef>
                <a:spcPts val="444"/>
              </a:spcBef>
              <a:spcAft>
                <a:spcPts val="0"/>
              </a:spcAft>
              <a:buClr>
                <a:schemeClr val="dk1"/>
              </a:buClr>
              <a:buSzPts val="2400"/>
              <a:buNone/>
            </a:pPr>
            <a:r>
              <a:rPr lang="en-US"/>
              <a:t>	iSt.text = new char[length];</a:t>
            </a:r>
            <a:endParaRPr/>
          </a:p>
          <a:p>
            <a:pPr indent="0" lvl="0" marL="0" rtl="0" algn="l">
              <a:lnSpc>
                <a:spcPct val="100000"/>
              </a:lnSpc>
              <a:spcBef>
                <a:spcPts val="444"/>
              </a:spcBef>
              <a:spcAft>
                <a:spcPts val="0"/>
              </a:spcAft>
              <a:buClr>
                <a:schemeClr val="dk1"/>
              </a:buClr>
              <a:buSzPts val="2400"/>
              <a:buNone/>
            </a:pPr>
            <a:r>
              <a:t/>
            </a:r>
            <a:endParaRPr/>
          </a:p>
          <a:p>
            <a:pPr indent="0" lvl="0" marL="0" rtl="0" algn="l">
              <a:lnSpc>
                <a:spcPct val="100000"/>
              </a:lnSpc>
              <a:spcBef>
                <a:spcPts val="444"/>
              </a:spcBef>
              <a:spcAft>
                <a:spcPts val="0"/>
              </a:spcAft>
              <a:buClr>
                <a:schemeClr val="dk1"/>
              </a:buClr>
              <a:buSzPts val="2400"/>
              <a:buNone/>
            </a:pPr>
            <a:r>
              <a:rPr lang="en-US"/>
              <a:t>	strcpy(iSt.text,text);</a:t>
            </a:r>
            <a:endParaRPr/>
          </a:p>
          <a:p>
            <a:pPr indent="0" lvl="0" marL="0" rtl="0" algn="l">
              <a:lnSpc>
                <a:spcPct val="100000"/>
              </a:lnSpc>
              <a:spcBef>
                <a:spcPts val="444"/>
              </a:spcBef>
              <a:spcAft>
                <a:spcPts val="0"/>
              </a:spcAft>
              <a:buClr>
                <a:schemeClr val="dk1"/>
              </a:buClr>
              <a:buSzPts val="2400"/>
              <a:buNone/>
            </a:pPr>
            <a:r>
              <a:rPr lang="en-US"/>
              <a:t>	strcat(iSt.text,par.text);</a:t>
            </a:r>
            <a:endParaRPr/>
          </a:p>
          <a:p>
            <a:pPr indent="0" lvl="0" marL="0" rtl="0" algn="l">
              <a:lnSpc>
                <a:spcPct val="100000"/>
              </a:lnSpc>
              <a:spcBef>
                <a:spcPts val="444"/>
              </a:spcBef>
              <a:spcAft>
                <a:spcPts val="0"/>
              </a:spcAft>
              <a:buClr>
                <a:schemeClr val="dk1"/>
              </a:buClr>
              <a:buSzPts val="2400"/>
              <a:buNone/>
            </a:pPr>
            <a:r>
              <a:t/>
            </a:r>
            <a:endParaRPr/>
          </a:p>
          <a:p>
            <a:pPr indent="0" lvl="0" marL="0" rtl="0" algn="l">
              <a:lnSpc>
                <a:spcPct val="100000"/>
              </a:lnSpc>
              <a:spcBef>
                <a:spcPts val="444"/>
              </a:spcBef>
              <a:spcAft>
                <a:spcPts val="0"/>
              </a:spcAft>
              <a:buClr>
                <a:schemeClr val="dk1"/>
              </a:buClr>
              <a:buSzPts val="2400"/>
              <a:buNone/>
            </a:pPr>
            <a:r>
              <a:rPr lang="en-US"/>
              <a:t>	return iSt;	</a:t>
            </a:r>
            <a:endParaRPr/>
          </a:p>
          <a:p>
            <a:pPr indent="0" lvl="0" marL="0" rtl="0" algn="l">
              <a:lnSpc>
                <a:spcPct val="100000"/>
              </a:lnSpc>
              <a:spcBef>
                <a:spcPts val="444"/>
              </a:spcBef>
              <a:spcAft>
                <a:spcPts val="0"/>
              </a:spcAft>
              <a:buClr>
                <a:schemeClr val="dk1"/>
              </a:buClr>
              <a:buSzPts val="2400"/>
              <a:buNone/>
            </a:pPr>
            <a:r>
              <a:rPr lang="en-US"/>
              <a:t>}</a:t>
            </a:r>
            <a:endParaRPr/>
          </a:p>
        </p:txBody>
      </p:sp>
      <p:sp>
        <p:nvSpPr>
          <p:cNvPr id="790" name="Google Shape;790;p103"/>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4"/>
          <p:cNvSpPr txBox="1"/>
          <p:nvPr>
            <p:ph type="title"/>
          </p:nvPr>
        </p:nvSpPr>
        <p:spPr>
          <a:xfrm>
            <a:off x="483577" y="86783"/>
            <a:ext cx="8153400" cy="8297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300"/>
              <a:buFont typeface="Arial"/>
              <a:buNone/>
            </a:pPr>
            <a:r>
              <a:rPr lang="en-US"/>
              <a:t>String Library</a:t>
            </a:r>
            <a:endParaRPr/>
          </a:p>
        </p:txBody>
      </p:sp>
      <p:sp>
        <p:nvSpPr>
          <p:cNvPr id="796" name="Google Shape;796;p104"/>
          <p:cNvSpPr txBox="1"/>
          <p:nvPr>
            <p:ph idx="1" type="body"/>
          </p:nvPr>
        </p:nvSpPr>
        <p:spPr>
          <a:xfrm>
            <a:off x="483577" y="1143000"/>
            <a:ext cx="8153400" cy="52133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en-US"/>
              <a:t>String&amp; String::operator + (char *str)</a:t>
            </a:r>
            <a:endParaRPr/>
          </a:p>
          <a:p>
            <a:pPr indent="0" lvl="0" marL="0" rtl="0" algn="l">
              <a:lnSpc>
                <a:spcPct val="100000"/>
              </a:lnSpc>
              <a:spcBef>
                <a:spcPts val="444"/>
              </a:spcBef>
              <a:spcAft>
                <a:spcPts val="0"/>
              </a:spcAft>
              <a:buClr>
                <a:schemeClr val="dk1"/>
              </a:buClr>
              <a:buSzPct val="100000"/>
              <a:buNone/>
            </a:pPr>
            <a:r>
              <a:rPr lang="en-US"/>
              <a:t>{</a:t>
            </a:r>
            <a:endParaRPr/>
          </a:p>
          <a:p>
            <a:pPr indent="0" lvl="0" marL="0" rtl="0" algn="l">
              <a:lnSpc>
                <a:spcPct val="100000"/>
              </a:lnSpc>
              <a:spcBef>
                <a:spcPts val="444"/>
              </a:spcBef>
              <a:spcAft>
                <a:spcPts val="0"/>
              </a:spcAft>
              <a:buClr>
                <a:schemeClr val="dk1"/>
              </a:buClr>
              <a:buSzPct val="100000"/>
              <a:buNone/>
            </a:pPr>
            <a:r>
              <a:rPr lang="en-US"/>
              <a:t>	String iSt = "";</a:t>
            </a:r>
            <a:endParaRPr/>
          </a:p>
          <a:p>
            <a:pPr indent="0" lvl="0" marL="0" rtl="0" algn="l">
              <a:lnSpc>
                <a:spcPct val="100000"/>
              </a:lnSpc>
              <a:spcBef>
                <a:spcPts val="444"/>
              </a:spcBef>
              <a:spcAft>
                <a:spcPts val="0"/>
              </a:spcAft>
              <a:buClr>
                <a:schemeClr val="dk1"/>
              </a:buClr>
              <a:buSzPct val="100000"/>
              <a:buNone/>
            </a:pPr>
            <a:r>
              <a:rPr lang="en-US"/>
              <a:t>	int length = 0;</a:t>
            </a:r>
            <a:endParaRPr/>
          </a:p>
          <a:p>
            <a:pPr indent="0" lvl="0" marL="0" rtl="0" algn="l">
              <a:lnSpc>
                <a:spcPct val="100000"/>
              </a:lnSpc>
              <a:spcBef>
                <a:spcPts val="444"/>
              </a:spcBef>
              <a:spcAft>
                <a:spcPts val="0"/>
              </a:spcAft>
              <a:buClr>
                <a:schemeClr val="dk1"/>
              </a:buClr>
              <a:buSzPct val="100000"/>
              <a:buNone/>
            </a:pPr>
            <a:r>
              <a:rPr lang="en-US"/>
              <a:t>	length = strlen(text);</a:t>
            </a:r>
            <a:endParaRPr/>
          </a:p>
          <a:p>
            <a:pPr indent="0" lvl="0" marL="0" rtl="0" algn="l">
              <a:lnSpc>
                <a:spcPct val="100000"/>
              </a:lnSpc>
              <a:spcBef>
                <a:spcPts val="444"/>
              </a:spcBef>
              <a:spcAft>
                <a:spcPts val="0"/>
              </a:spcAft>
              <a:buClr>
                <a:schemeClr val="dk1"/>
              </a:buClr>
              <a:buSzPct val="100000"/>
              <a:buNone/>
            </a:pPr>
            <a:r>
              <a:rPr lang="en-US"/>
              <a:t>	length += strlen(str);</a:t>
            </a:r>
            <a:endParaRPr/>
          </a:p>
          <a:p>
            <a:pPr indent="0" lvl="0" marL="0" rtl="0" algn="l">
              <a:lnSpc>
                <a:spcPct val="100000"/>
              </a:lnSpc>
              <a:spcBef>
                <a:spcPts val="444"/>
              </a:spcBef>
              <a:spcAft>
                <a:spcPts val="0"/>
              </a:spcAft>
              <a:buClr>
                <a:schemeClr val="dk1"/>
              </a:buClr>
              <a:buSzPct val="100000"/>
              <a:buNone/>
            </a:pPr>
            <a:r>
              <a:t/>
            </a:r>
            <a:endParaRPr/>
          </a:p>
          <a:p>
            <a:pPr indent="0" lvl="0" marL="0" rtl="0" algn="l">
              <a:lnSpc>
                <a:spcPct val="100000"/>
              </a:lnSpc>
              <a:spcBef>
                <a:spcPts val="444"/>
              </a:spcBef>
              <a:spcAft>
                <a:spcPts val="0"/>
              </a:spcAft>
              <a:buClr>
                <a:schemeClr val="dk1"/>
              </a:buClr>
              <a:buSzPct val="100000"/>
              <a:buNone/>
            </a:pPr>
            <a:r>
              <a:rPr lang="en-US"/>
              <a:t>	iSt.text = new char[length];</a:t>
            </a:r>
            <a:endParaRPr/>
          </a:p>
          <a:p>
            <a:pPr indent="0" lvl="0" marL="0" rtl="0" algn="l">
              <a:lnSpc>
                <a:spcPct val="100000"/>
              </a:lnSpc>
              <a:spcBef>
                <a:spcPts val="444"/>
              </a:spcBef>
              <a:spcAft>
                <a:spcPts val="0"/>
              </a:spcAft>
              <a:buClr>
                <a:schemeClr val="dk1"/>
              </a:buClr>
              <a:buSzPct val="100000"/>
              <a:buNone/>
            </a:pPr>
            <a:r>
              <a:t/>
            </a:r>
            <a:endParaRPr/>
          </a:p>
          <a:p>
            <a:pPr indent="0" lvl="0" marL="0" rtl="0" algn="l">
              <a:lnSpc>
                <a:spcPct val="100000"/>
              </a:lnSpc>
              <a:spcBef>
                <a:spcPts val="444"/>
              </a:spcBef>
              <a:spcAft>
                <a:spcPts val="0"/>
              </a:spcAft>
              <a:buClr>
                <a:schemeClr val="dk1"/>
              </a:buClr>
              <a:buSzPct val="100000"/>
              <a:buNone/>
            </a:pPr>
            <a:r>
              <a:rPr lang="en-US"/>
              <a:t>	strcpy(iSt.text,text);</a:t>
            </a:r>
            <a:endParaRPr/>
          </a:p>
          <a:p>
            <a:pPr indent="0" lvl="0" marL="0" rtl="0" algn="l">
              <a:lnSpc>
                <a:spcPct val="100000"/>
              </a:lnSpc>
              <a:spcBef>
                <a:spcPts val="444"/>
              </a:spcBef>
              <a:spcAft>
                <a:spcPts val="0"/>
              </a:spcAft>
              <a:buClr>
                <a:schemeClr val="dk1"/>
              </a:buClr>
              <a:buSzPct val="100000"/>
              <a:buNone/>
            </a:pPr>
            <a:r>
              <a:rPr lang="en-US"/>
              <a:t>	strcat(iSt.text,str);</a:t>
            </a:r>
            <a:endParaRPr/>
          </a:p>
          <a:p>
            <a:pPr indent="0" lvl="0" marL="0" rtl="0" algn="l">
              <a:lnSpc>
                <a:spcPct val="100000"/>
              </a:lnSpc>
              <a:spcBef>
                <a:spcPts val="444"/>
              </a:spcBef>
              <a:spcAft>
                <a:spcPts val="0"/>
              </a:spcAft>
              <a:buClr>
                <a:schemeClr val="dk1"/>
              </a:buClr>
              <a:buSzPct val="100000"/>
              <a:buNone/>
            </a:pPr>
            <a:r>
              <a:t/>
            </a:r>
            <a:endParaRPr/>
          </a:p>
          <a:p>
            <a:pPr indent="0" lvl="0" marL="0" rtl="0" algn="l">
              <a:lnSpc>
                <a:spcPct val="100000"/>
              </a:lnSpc>
              <a:spcBef>
                <a:spcPts val="444"/>
              </a:spcBef>
              <a:spcAft>
                <a:spcPts val="0"/>
              </a:spcAft>
              <a:buClr>
                <a:schemeClr val="dk1"/>
              </a:buClr>
              <a:buSzPct val="100000"/>
              <a:buNone/>
            </a:pPr>
            <a:r>
              <a:rPr lang="en-US"/>
              <a:t>	return iSt;	</a:t>
            </a:r>
            <a:endParaRPr/>
          </a:p>
          <a:p>
            <a:pPr indent="0" lvl="0" marL="0" rtl="0" algn="l">
              <a:lnSpc>
                <a:spcPct val="100000"/>
              </a:lnSpc>
              <a:spcBef>
                <a:spcPts val="444"/>
              </a:spcBef>
              <a:spcAft>
                <a:spcPts val="0"/>
              </a:spcAft>
              <a:buClr>
                <a:schemeClr val="dk1"/>
              </a:buClr>
              <a:buSzPct val="100000"/>
              <a:buNone/>
            </a:pPr>
            <a:r>
              <a:rPr lang="en-US"/>
              <a:t>}</a:t>
            </a:r>
            <a:endParaRPr/>
          </a:p>
          <a:p>
            <a:pPr indent="-201930" lvl="0" marL="342900" rtl="0" algn="l">
              <a:lnSpc>
                <a:spcPct val="100000"/>
              </a:lnSpc>
              <a:spcBef>
                <a:spcPts val="444"/>
              </a:spcBef>
              <a:spcAft>
                <a:spcPts val="0"/>
              </a:spcAft>
              <a:buClr>
                <a:schemeClr val="dk1"/>
              </a:buClr>
              <a:buSzPct val="100000"/>
              <a:buNone/>
            </a:pPr>
            <a:r>
              <a:t/>
            </a:r>
            <a:endParaRPr/>
          </a:p>
        </p:txBody>
      </p:sp>
      <p:sp>
        <p:nvSpPr>
          <p:cNvPr id="797" name="Google Shape;797;p104"/>
          <p:cNvSpPr txBox="1"/>
          <p:nvPr>
            <p:ph idx="12" type="sldNum"/>
          </p:nvPr>
        </p:nvSpPr>
        <p:spPr>
          <a:xfrm>
            <a:off x="6632331" y="638688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