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42" r:id="rId2"/>
    <p:sldId id="343" r:id="rId3"/>
    <p:sldId id="430" r:id="rId4"/>
    <p:sldId id="345" r:id="rId5"/>
    <p:sldId id="346" r:id="rId6"/>
    <p:sldId id="319" r:id="rId7"/>
    <p:sldId id="320" r:id="rId8"/>
    <p:sldId id="321" r:id="rId9"/>
    <p:sldId id="431" r:id="rId10"/>
    <p:sldId id="322"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444" r:id="rId30"/>
    <p:sldId id="440" r:id="rId31"/>
    <p:sldId id="446" r:id="rId32"/>
    <p:sldId id="436" r:id="rId33"/>
    <p:sldId id="435" r:id="rId34"/>
    <p:sldId id="347" r:id="rId35"/>
    <p:sldId id="349" r:id="rId36"/>
    <p:sldId id="351" r:id="rId37"/>
    <p:sldId id="441" r:id="rId38"/>
    <p:sldId id="442" r:id="rId39"/>
    <p:sldId id="443" r:id="rId40"/>
    <p:sldId id="355" r:id="rId41"/>
    <p:sldId id="357" r:id="rId42"/>
    <p:sldId id="358" r:id="rId43"/>
    <p:sldId id="359" r:id="rId44"/>
    <p:sldId id="360" r:id="rId45"/>
    <p:sldId id="361" r:id="rId46"/>
    <p:sldId id="362" r:id="rId47"/>
    <p:sldId id="363" r:id="rId48"/>
    <p:sldId id="364" r:id="rId49"/>
    <p:sldId id="365" r:id="rId50"/>
    <p:sldId id="445" r:id="rId51"/>
    <p:sldId id="367" r:id="rId52"/>
    <p:sldId id="368" r:id="rId53"/>
    <p:sldId id="369" r:id="rId54"/>
    <p:sldId id="370" r:id="rId55"/>
    <p:sldId id="371" r:id="rId56"/>
    <p:sldId id="37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2C14DE"/>
    <a:srgbClr val="D20000"/>
    <a:srgbClr val="B80000"/>
    <a:srgbClr val="2F1BC7"/>
    <a:srgbClr val="27558D"/>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5400" autoAdjust="0"/>
  </p:normalViewPr>
  <p:slideViewPr>
    <p:cSldViewPr>
      <p:cViewPr varScale="1">
        <p:scale>
          <a:sx n="74" d="100"/>
          <a:sy n="74" d="100"/>
        </p:scale>
        <p:origin x="894"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10/12/2024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equence_poin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isocpp.org/wiki/faq/operator-overloading#overload-dot" TargetMode="External"/><Relationship Id="rId4" Type="http://schemas.openxmlformats.org/officeDocument/2006/relationships/hyperlink" Target="http://www.stroustrup.com/bs_faq2.html#overload-do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assignment-operator-overloading-in-c/"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Can be a </a:t>
            </a:r>
            <a:r>
              <a:rPr lang="en-US" b="1" dirty="0">
                <a:solidFill>
                  <a:srgbClr val="2C14DE"/>
                </a:solidFill>
                <a:latin typeface="Calibri" panose="020F0502020204030204" pitchFamily="34" charset="0"/>
              </a:rPr>
              <a:t>member function </a:t>
            </a:r>
            <a:r>
              <a:rPr lang="en-US" dirty="0">
                <a:latin typeface="Calibri" panose="020F0502020204030204" pitchFamily="34" charset="0"/>
              </a:rPr>
              <a:t>(</a:t>
            </a:r>
            <a:r>
              <a:rPr lang="en-US" b="1" dirty="0">
                <a:solidFill>
                  <a:srgbClr val="D20000"/>
                </a:solidFill>
                <a:latin typeface="Calibri" panose="020F0502020204030204" pitchFamily="34" charset="0"/>
              </a:rPr>
              <a:t>must be non-static</a:t>
            </a:r>
            <a:r>
              <a:rPr lang="en-US" dirty="0">
                <a:latin typeface="Calibri" panose="020F0502020204030204" pitchFamily="34" charset="0"/>
              </a:rPr>
              <a:t>): to be able to work on objects of the class</a:t>
            </a:r>
          </a:p>
          <a:p>
            <a:pPr fontAlgn="base"/>
            <a:r>
              <a:rPr lang="en-US" sz="1200" b="0" i="0" kern="1200" dirty="0">
                <a:solidFill>
                  <a:schemeClr val="tx1"/>
                </a:solidFill>
                <a:effectLst/>
                <a:latin typeface="+mn-lt"/>
                <a:ea typeface="+mn-ea"/>
                <a:cs typeface="+mn-cs"/>
              </a:rPr>
              <a:t>If you plan on implementing -&gt;, () or [] they are </a:t>
            </a:r>
            <a:r>
              <a:rPr lang="en-US" sz="1200" b="1" i="0" kern="1200" dirty="0">
                <a:solidFill>
                  <a:schemeClr val="tx1"/>
                </a:solidFill>
                <a:effectLst/>
                <a:latin typeface="+mn-lt"/>
                <a:ea typeface="+mn-ea"/>
                <a:cs typeface="+mn-cs"/>
              </a:rPr>
              <a:t>naturally member methods</a:t>
            </a:r>
            <a:r>
              <a:rPr lang="en-US" sz="1200" b="0" i="0" kern="1200" dirty="0">
                <a:solidFill>
                  <a:schemeClr val="tx1"/>
                </a:solidFill>
                <a:effectLst/>
                <a:latin typeface="+mn-lt"/>
                <a:ea typeface="+mn-ea"/>
                <a:cs typeface="+mn-cs"/>
              </a:rPr>
              <a:t>.</a:t>
            </a:r>
          </a:p>
          <a:p>
            <a:r>
              <a:rPr lang="en-US" dirty="0"/>
              <a:t/>
            </a:r>
            <a:br>
              <a:rPr lang="en-US" dirty="0"/>
            </a:br>
            <a:r>
              <a:rPr lang="en-US" sz="1200" b="0" i="0" kern="1200" dirty="0">
                <a:solidFill>
                  <a:schemeClr val="tx1"/>
                </a:solidFill>
                <a:effectLst/>
                <a:latin typeface="+mn-lt"/>
                <a:ea typeface="+mn-ea"/>
                <a:cs typeface="+mn-cs"/>
              </a:rPr>
              <a:t>The binary operators </a:t>
            </a:r>
            <a:r>
              <a:rPr lang="en-US" dirty="0"/>
              <a:t>=</a:t>
            </a:r>
            <a:r>
              <a:rPr lang="en-US" sz="1200" b="0" i="0" kern="1200" dirty="0">
                <a:solidFill>
                  <a:schemeClr val="tx1"/>
                </a:solidFill>
                <a:effectLst/>
                <a:latin typeface="+mn-lt"/>
                <a:ea typeface="+mn-ea"/>
                <a:cs typeface="+mn-cs"/>
              </a:rPr>
              <a:t> (assignment), </a:t>
            </a:r>
            <a:r>
              <a:rPr lang="en-US" dirty="0"/>
              <a:t>[]</a:t>
            </a:r>
            <a:r>
              <a:rPr lang="en-US" sz="1200" b="0" i="0" kern="1200" dirty="0">
                <a:solidFill>
                  <a:schemeClr val="tx1"/>
                </a:solidFill>
                <a:effectLst/>
                <a:latin typeface="+mn-lt"/>
                <a:ea typeface="+mn-ea"/>
                <a:cs typeface="+mn-cs"/>
              </a:rPr>
              <a:t> (array subscription), </a:t>
            </a:r>
            <a:r>
              <a:rPr lang="en-US" dirty="0"/>
              <a:t>-&gt;</a:t>
            </a:r>
            <a:r>
              <a:rPr lang="en-US" sz="1200" b="0" i="0" kern="1200" dirty="0">
                <a:solidFill>
                  <a:schemeClr val="tx1"/>
                </a:solidFill>
                <a:effectLst/>
                <a:latin typeface="+mn-lt"/>
                <a:ea typeface="+mn-ea"/>
                <a:cs typeface="+mn-cs"/>
              </a:rPr>
              <a:t> (member access), as well as the n-</a:t>
            </a:r>
            <a:r>
              <a:rPr lang="en-US" sz="1200" b="0" i="0" kern="1200" dirty="0" err="1">
                <a:solidFill>
                  <a:schemeClr val="tx1"/>
                </a:solidFill>
                <a:effectLst/>
                <a:latin typeface="+mn-lt"/>
                <a:ea typeface="+mn-ea"/>
                <a:cs typeface="+mn-cs"/>
              </a:rPr>
              <a:t>ary</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(function call) operator, must always be implemented as </a:t>
            </a:r>
            <a:r>
              <a:rPr lang="en-US" sz="1200" b="1" i="1" kern="1200" dirty="0">
                <a:solidFill>
                  <a:schemeClr val="tx1"/>
                </a:solidFill>
                <a:effectLst/>
                <a:latin typeface="+mn-lt"/>
                <a:ea typeface="+mn-ea"/>
                <a:cs typeface="+mn-cs"/>
              </a:rPr>
              <a:t>member functions</a:t>
            </a:r>
            <a:r>
              <a:rPr lang="en-US" sz="1200" b="0" i="0" kern="1200" dirty="0">
                <a:solidFill>
                  <a:schemeClr val="tx1"/>
                </a:solidFill>
                <a:effectLst/>
                <a:latin typeface="+mn-lt"/>
                <a:ea typeface="+mn-ea"/>
                <a:cs typeface="+mn-cs"/>
              </a:rPr>
              <a:t>, because the syntax of the language requires them to.</a:t>
            </a:r>
            <a:endParaRPr lang="en-US"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a:t>
            </a:fld>
            <a:endParaRPr lang="en-US"/>
          </a:p>
        </p:txBody>
      </p:sp>
    </p:spTree>
    <p:extLst>
      <p:ext uri="{BB962C8B-B14F-4D97-AF65-F5344CB8AC3E}">
        <p14:creationId xmlns:p14="http://schemas.microsoft.com/office/powerpoint/2010/main" val="169364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43</a:t>
            </a:fld>
            <a:endParaRPr lang="en-US"/>
          </a:p>
        </p:txBody>
      </p:sp>
    </p:spTree>
    <p:extLst>
      <p:ext uri="{BB962C8B-B14F-4D97-AF65-F5344CB8AC3E}">
        <p14:creationId xmlns:p14="http://schemas.microsoft.com/office/powerpoint/2010/main" val="214044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a:latin typeface="Arial" panose="020B0604020202020204" pitchFamily="34" charset="0"/>
              </a:rPr>
              <a:t>Inventory Item 2 = ++</a:t>
            </a:r>
            <a:r>
              <a:rPr lang="en-US" sz="1000" baseline="0" dirty="0" err="1">
                <a:latin typeface="Arial" panose="020B0604020202020204" pitchFamily="34" charset="0"/>
              </a:rPr>
              <a:t>someItem</a:t>
            </a:r>
            <a:r>
              <a:rPr lang="en-US" sz="1000" baseline="0" dirty="0">
                <a:latin typeface="Arial" panose="020B0604020202020204" pitchFamily="34" charset="0"/>
              </a:rPr>
              <a:t>; // Will not work as the overloaded function does not return anything</a:t>
            </a:r>
          </a:p>
        </p:txBody>
      </p:sp>
      <p:sp>
        <p:nvSpPr>
          <p:cNvPr id="4" name="Slide Number Placeholder 3"/>
          <p:cNvSpPr>
            <a:spLocks noGrp="1"/>
          </p:cNvSpPr>
          <p:nvPr>
            <p:ph type="sldNum" sz="quarter" idx="10"/>
          </p:nvPr>
        </p:nvSpPr>
        <p:spPr/>
        <p:txBody>
          <a:bodyPr/>
          <a:lstStyle/>
          <a:p>
            <a:fld id="{FE85FC15-40B4-45E5-86AE-2E64D22F0C38}" type="slidenum">
              <a:rPr lang="en-US" smtClean="0"/>
              <a:t>45</a:t>
            </a:fld>
            <a:endParaRPr lang="en-US"/>
          </a:p>
        </p:txBody>
      </p:sp>
    </p:spTree>
    <p:extLst>
      <p:ext uri="{BB962C8B-B14F-4D97-AF65-F5344CB8AC3E}">
        <p14:creationId xmlns:p14="http://schemas.microsoft.com/office/powerpoint/2010/main" val="418768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Item number: 56 sold 0 times                                                                                                                   </a:t>
            </a:r>
          </a:p>
          <a:p>
            <a:r>
              <a:rPr lang="en-US" sz="1100" b="0" i="0" kern="1200" dirty="0">
                <a:solidFill>
                  <a:schemeClr val="tx1"/>
                </a:solidFill>
                <a:effectLst/>
                <a:latin typeface="+mn-lt"/>
                <a:ea typeface="+mn-ea"/>
                <a:cs typeface="+mn-cs"/>
              </a:rPr>
              <a:t>Item number: 999 sold 12 times                                                                                                                 </a:t>
            </a:r>
          </a:p>
          <a:p>
            <a:r>
              <a:rPr lang="en-US" sz="1100" b="0" i="0" kern="1200" dirty="0">
                <a:solidFill>
                  <a:schemeClr val="tx1"/>
                </a:solidFill>
                <a:effectLst/>
                <a:latin typeface="+mn-lt"/>
                <a:ea typeface="+mn-ea"/>
                <a:cs typeface="+mn-cs"/>
              </a:rPr>
              <a:t>Item number: 999 sold 13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47</a:t>
            </a:fld>
            <a:endParaRPr lang="en-US"/>
          </a:p>
        </p:txBody>
      </p:sp>
    </p:spTree>
    <p:extLst>
      <p:ext uri="{BB962C8B-B14F-4D97-AF65-F5344CB8AC3E}">
        <p14:creationId xmlns:p14="http://schemas.microsoft.com/office/powerpoint/2010/main" val="106988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Item number: 1 sold 13 times                                                                                         </a:t>
            </a:r>
          </a:p>
          <a:p>
            <a:r>
              <a:rPr lang="en-US" sz="1200" b="0" i="0" kern="1200" dirty="0">
                <a:solidFill>
                  <a:schemeClr val="tx1"/>
                </a:solidFill>
                <a:effectLst/>
                <a:latin typeface="+mn-lt"/>
                <a:ea typeface="+mn-ea"/>
                <a:cs typeface="+mn-cs"/>
              </a:rPr>
              <a:t>Item number: 2 sold 12 times                                                                                         </a:t>
            </a:r>
          </a:p>
          <a:p>
            <a:r>
              <a:rPr lang="en-US" sz="1200" b="0" i="0" kern="1200" dirty="0">
                <a:solidFill>
                  <a:schemeClr val="tx1"/>
                </a:solidFill>
                <a:effectLst/>
                <a:latin typeface="+mn-lt"/>
                <a:ea typeface="+mn-ea"/>
                <a:cs typeface="+mn-cs"/>
              </a:rPr>
              <a:t>Item number: 3 sold 12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50</a:t>
            </a:fld>
            <a:endParaRPr lang="en-US"/>
          </a:p>
        </p:txBody>
      </p:sp>
    </p:spTree>
    <p:extLst>
      <p:ext uri="{BB962C8B-B14F-4D97-AF65-F5344CB8AC3E}">
        <p14:creationId xmlns:p14="http://schemas.microsoft.com/office/powerpoint/2010/main" val="231218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at least one of the operands has to be of a user-defined type.</a:t>
            </a:r>
            <a:endParaRPr lang="en-US" sz="1100" dirty="0"/>
          </a:p>
        </p:txBody>
      </p:sp>
      <p:sp>
        <p:nvSpPr>
          <p:cNvPr id="4" name="Slide Number Placeholder 3"/>
          <p:cNvSpPr>
            <a:spLocks noGrp="1"/>
          </p:cNvSpPr>
          <p:nvPr>
            <p:ph type="sldNum" sz="quarter" idx="10"/>
          </p:nvPr>
        </p:nvSpPr>
        <p:spPr/>
        <p:txBody>
          <a:bodyPr/>
          <a:lstStyle/>
          <a:p>
            <a:fld id="{FE85FC15-40B4-45E5-86AE-2E64D22F0C38}" type="slidenum">
              <a:rPr lang="en-US" smtClean="0"/>
              <a:t>7</a:t>
            </a:fld>
            <a:endParaRPr lang="en-US"/>
          </a:p>
        </p:txBody>
      </p:sp>
    </p:spTree>
    <p:extLst>
      <p:ext uri="{BB962C8B-B14F-4D97-AF65-F5344CB8AC3E}">
        <p14:creationId xmlns:p14="http://schemas.microsoft.com/office/powerpoint/2010/main" val="283653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lang="en-US" sz="1200" b="0" i="0" u="none" strike="noStrike" kern="1200" dirty="0">
                <a:solidFill>
                  <a:schemeClr val="tx1"/>
                </a:solidFill>
                <a:effectLst/>
                <a:latin typeface="+mn-lt"/>
                <a:ea typeface="+mn-ea"/>
                <a:cs typeface="+mn-cs"/>
                <a:hlinkClick r:id="rId3"/>
              </a:rPr>
              <a:t>sequence point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-&gt;* is an</a:t>
            </a:r>
            <a:r>
              <a:rPr lang="en-US" sz="1200" b="0" i="0" kern="1200" baseline="0" dirty="0">
                <a:solidFill>
                  <a:schemeClr val="tx1"/>
                </a:solidFill>
                <a:effectLst/>
                <a:latin typeface="+mn-lt"/>
                <a:ea typeface="+mn-ea"/>
                <a:cs typeface="+mn-cs"/>
              </a:rPr>
              <a:t> operator to operate on </a:t>
            </a:r>
            <a:r>
              <a:rPr lang="en-US" sz="1200" b="0" i="0" kern="1200" dirty="0">
                <a:solidFill>
                  <a:schemeClr val="tx1"/>
                </a:solidFill>
                <a:effectLst/>
                <a:latin typeface="+mn-lt"/>
                <a:ea typeface="+mn-ea"/>
                <a:cs typeface="+mn-cs"/>
              </a:rPr>
              <a:t>function pointers</a:t>
            </a:r>
          </a:p>
          <a:p>
            <a:endParaRPr lang="en-US" sz="1200" b="0" i="0" kern="1200" dirty="0">
              <a:solidFill>
                <a:schemeClr val="tx1"/>
              </a:solidFill>
              <a:effectLst/>
              <a:latin typeface="+mn-lt"/>
              <a:ea typeface="+mn-ea"/>
              <a:cs typeface="+mn-cs"/>
              <a:hlinkClick r:id="rId4"/>
            </a:endParaRPr>
          </a:p>
          <a:p>
            <a:r>
              <a:rPr lang="en-US" dirty="0">
                <a:hlinkClick r:id="rId5"/>
              </a:rPr>
              <a:t>https://isocpp.org/wiki/faq/operator-overloading#overload-dot</a:t>
            </a:r>
            <a:endParaRPr lang="en-US" dirty="0">
              <a:hlinkClick r:id="rId4"/>
            </a:endParaRPr>
          </a:p>
          <a:p>
            <a:r>
              <a:rPr lang="en-US" dirty="0">
                <a:hlinkClick r:id="rId4"/>
              </a:rPr>
              <a:t>http://www.stroustrup.com/bs_faq2.html#overload-dot</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fundamental reason to disallow overloading of ?:. I just didn't see the need to introduce the special case of overloading a ternary operator. Note that a function overloading </a:t>
            </a:r>
            <a:r>
              <a:rPr lang="en-US" sz="1200" b="0" i="1" kern="1200" dirty="0">
                <a:solidFill>
                  <a:schemeClr val="tx1"/>
                </a:solidFill>
                <a:effectLst/>
                <a:latin typeface="+mn-lt"/>
                <a:ea typeface="+mn-ea"/>
                <a:cs typeface="+mn-cs"/>
              </a:rPr>
              <a:t>expr1?expr2:expr3</a:t>
            </a:r>
            <a:r>
              <a:rPr lang="en-US" sz="1200" b="0" i="0" kern="1200" dirty="0">
                <a:solidFill>
                  <a:schemeClr val="tx1"/>
                </a:solidFill>
                <a:effectLst/>
                <a:latin typeface="+mn-lt"/>
                <a:ea typeface="+mn-ea"/>
                <a:cs typeface="+mn-cs"/>
              </a:rPr>
              <a:t> would not be able to guarantee that only one of </a:t>
            </a:r>
            <a:r>
              <a:rPr lang="en-US" sz="1200" b="0" i="1" kern="1200" dirty="0">
                <a:solidFill>
                  <a:schemeClr val="tx1"/>
                </a:solidFill>
                <a:effectLst/>
                <a:latin typeface="+mn-lt"/>
                <a:ea typeface="+mn-ea"/>
                <a:cs typeface="+mn-cs"/>
              </a:rPr>
              <a:t>expr2</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expr3</a:t>
            </a:r>
            <a:r>
              <a:rPr lang="en-US" sz="1200" b="0" i="0" kern="1200" dirty="0">
                <a:solidFill>
                  <a:schemeClr val="tx1"/>
                </a:solidFill>
                <a:effectLst/>
                <a:latin typeface="+mn-lt"/>
                <a:ea typeface="+mn-ea"/>
                <a:cs typeface="+mn-cs"/>
              </a:rPr>
              <a:t> was executed.</a:t>
            </a:r>
            <a:r>
              <a:rPr lang="en-US" dirty="0"/>
              <a:t/>
            </a:r>
            <a:br>
              <a:rPr lang="en-US" dirty="0"/>
            </a:b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Sizeof</a:t>
            </a:r>
            <a:r>
              <a:rPr lang="en-US" sz="1200" b="0" i="0" kern="1200" dirty="0">
                <a:solidFill>
                  <a:schemeClr val="tx1"/>
                </a:solidFill>
                <a:effectLst/>
                <a:latin typeface="+mn-lt"/>
                <a:ea typeface="+mn-ea"/>
                <a:cs typeface="+mn-cs"/>
              </a:rPr>
              <a:t> cannot be overloaded because built-in operations, such as incrementing a pointer into an array implicitly depends on it. Consider:</a:t>
            </a:r>
          </a:p>
          <a:p>
            <a:r>
              <a:rPr lang="en-US" dirty="0"/>
              <a:t/>
            </a:r>
            <a:br>
              <a:rPr lang="en-US" dirty="0"/>
            </a:br>
            <a:r>
              <a:rPr lang="en-US" sz="1200" b="0" i="0" kern="1200" dirty="0">
                <a:solidFill>
                  <a:schemeClr val="tx1"/>
                </a:solidFill>
                <a:effectLst/>
                <a:latin typeface="+mn-lt"/>
                <a:ea typeface="+mn-ea"/>
                <a:cs typeface="+mn-cs"/>
              </a:rPr>
              <a:t>Operator . (dot) could in principle be overloaded using the same technique as used for -&gt;. However, doing so can lead to questions about whether an operation is meant for the object overloading . or an object referred to by . For example:</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8</a:t>
            </a:fld>
            <a:endParaRPr lang="en-US"/>
          </a:p>
        </p:txBody>
      </p:sp>
    </p:spTree>
    <p:extLst>
      <p:ext uri="{BB962C8B-B14F-4D97-AF65-F5344CB8AC3E}">
        <p14:creationId xmlns:p14="http://schemas.microsoft.com/office/powerpoint/2010/main" val="257034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9</a:t>
            </a:fld>
            <a:endParaRPr lang="en-US"/>
          </a:p>
        </p:txBody>
      </p:sp>
    </p:spTree>
    <p:extLst>
      <p:ext uri="{BB962C8B-B14F-4D97-AF65-F5344CB8AC3E}">
        <p14:creationId xmlns:p14="http://schemas.microsoft.com/office/powerpoint/2010/main" val="285127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16</a:t>
            </a:fld>
            <a:endParaRPr lang="en-US"/>
          </a:p>
        </p:txBody>
      </p:sp>
    </p:spTree>
    <p:extLst>
      <p:ext uri="{BB962C8B-B14F-4D97-AF65-F5344CB8AC3E}">
        <p14:creationId xmlns:p14="http://schemas.microsoft.com/office/powerpoint/2010/main" val="91042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To do:</a:t>
            </a:r>
          </a:p>
          <a:p>
            <a:r>
              <a:rPr lang="en-US" sz="1000" b="0" i="0" kern="1200" dirty="0">
                <a:solidFill>
                  <a:schemeClr val="tx1"/>
                </a:solidFill>
                <a:effectLst/>
                <a:latin typeface="+mn-lt"/>
                <a:ea typeface="+mn-ea"/>
                <a:cs typeface="+mn-cs"/>
              </a:rPr>
              <a:t> ?? = </a:t>
            </a:r>
            <a:r>
              <a:rPr lang="en-US" sz="1000" b="0" i="0" kern="1200" dirty="0" err="1">
                <a:solidFill>
                  <a:schemeClr val="tx1"/>
                </a:solidFill>
                <a:effectLst/>
                <a:latin typeface="+mn-lt"/>
                <a:ea typeface="+mn-ea"/>
                <a:cs typeface="+mn-cs"/>
              </a:rPr>
              <a:t>int</a:t>
            </a:r>
            <a:r>
              <a:rPr lang="en-US" sz="1000" b="0" i="0" kern="1200" dirty="0">
                <a:solidFill>
                  <a:schemeClr val="tx1"/>
                </a:solidFill>
                <a:effectLst/>
                <a:latin typeface="+mn-lt"/>
                <a:ea typeface="+mn-ea"/>
                <a:cs typeface="+mn-cs"/>
              </a:rPr>
              <a:t> + object</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but this one allows the </a:t>
            </a:r>
            <a:r>
              <a:rPr lang="en-US" sz="1000" b="0" i="0" kern="1200" dirty="0" err="1">
                <a:solidFill>
                  <a:schemeClr val="tx1"/>
                </a:solidFill>
                <a:effectLst/>
                <a:latin typeface="+mn-lt"/>
                <a:ea typeface="+mn-ea"/>
                <a:cs typeface="+mn-cs"/>
              </a:rPr>
              <a:t>int</a:t>
            </a:r>
            <a:r>
              <a:rPr lang="en-US" sz="1000" b="0" i="0" kern="1200" dirty="0">
                <a:solidFill>
                  <a:schemeClr val="tx1"/>
                </a:solidFill>
                <a:effectLst/>
                <a:latin typeface="+mn-lt"/>
                <a:ea typeface="+mn-ea"/>
                <a:cs typeface="+mn-cs"/>
              </a:rPr>
              <a:t> to come first in the call friend Fraction </a:t>
            </a:r>
            <a:r>
              <a:rPr lang="en-US" sz="1000" b="1" i="0" kern="1200" dirty="0">
                <a:solidFill>
                  <a:schemeClr val="tx1"/>
                </a:solidFill>
                <a:effectLst/>
                <a:latin typeface="+mn-lt"/>
                <a:ea typeface="+mn-ea"/>
                <a:cs typeface="+mn-cs"/>
              </a:rPr>
              <a:t>operator+(</a:t>
            </a:r>
            <a:r>
              <a:rPr lang="en-US" sz="1000" b="1" i="0" kern="1200" dirty="0" err="1">
                <a:solidFill>
                  <a:schemeClr val="tx1"/>
                </a:solidFill>
                <a:effectLst/>
                <a:latin typeface="+mn-lt"/>
                <a:ea typeface="+mn-ea"/>
                <a:cs typeface="+mn-cs"/>
              </a:rPr>
              <a:t>int</a:t>
            </a:r>
            <a:r>
              <a:rPr lang="en-US" sz="1000" b="1" i="0" kern="1200" dirty="0">
                <a:solidFill>
                  <a:schemeClr val="tx1"/>
                </a:solidFill>
                <a:effectLst/>
                <a:latin typeface="+mn-lt"/>
                <a:ea typeface="+mn-ea"/>
                <a:cs typeface="+mn-cs"/>
              </a:rPr>
              <a:t> n, Fraction f); </a:t>
            </a:r>
          </a:p>
          <a:p>
            <a:r>
              <a:rPr lang="en-US" sz="1000" b="0" i="0" kern="1200" dirty="0">
                <a:solidFill>
                  <a:schemeClr val="tx1"/>
                </a:solidFill>
                <a:effectLst/>
                <a:latin typeface="+mn-lt"/>
                <a:ea typeface="+mn-ea"/>
                <a:cs typeface="+mn-cs"/>
              </a:rPr>
              <a:t>Note that these last two are not really needed in the Fraction class, since we have a conversion constructor! </a:t>
            </a:r>
            <a:r>
              <a:rPr lang="en-US" sz="1000" b="1" i="0" kern="1200" dirty="0">
                <a:solidFill>
                  <a:schemeClr val="tx1"/>
                </a:solidFill>
                <a:effectLst/>
                <a:latin typeface="+mn-lt"/>
                <a:ea typeface="+mn-ea"/>
                <a:cs typeface="+mn-cs"/>
              </a:rPr>
              <a:t>The normal operator+ function: friend Fraction operator+(</a:t>
            </a:r>
            <a:r>
              <a:rPr lang="en-US" sz="1000" b="1" i="0" kern="1200" dirty="0" err="1">
                <a:solidFill>
                  <a:schemeClr val="tx1"/>
                </a:solidFill>
                <a:effectLst/>
                <a:latin typeface="+mn-lt"/>
                <a:ea typeface="+mn-ea"/>
                <a:cs typeface="+mn-cs"/>
              </a:rPr>
              <a:t>const</a:t>
            </a:r>
            <a:r>
              <a:rPr lang="en-US" sz="1000" b="1" i="0" kern="1200" dirty="0">
                <a:solidFill>
                  <a:schemeClr val="tx1"/>
                </a:solidFill>
                <a:effectLst/>
                <a:latin typeface="+mn-lt"/>
                <a:ea typeface="+mn-ea"/>
                <a:cs typeface="+mn-cs"/>
              </a:rPr>
              <a:t> Fraction&amp; f1, </a:t>
            </a:r>
            <a:r>
              <a:rPr lang="en-US" sz="1000" b="1" i="0" kern="1200" dirty="0" err="1">
                <a:solidFill>
                  <a:schemeClr val="tx1"/>
                </a:solidFill>
                <a:effectLst/>
                <a:latin typeface="+mn-lt"/>
                <a:ea typeface="+mn-ea"/>
                <a:cs typeface="+mn-cs"/>
              </a:rPr>
              <a:t>const</a:t>
            </a:r>
            <a:r>
              <a:rPr lang="en-US" sz="1000" b="1" i="0" kern="1200" dirty="0">
                <a:solidFill>
                  <a:schemeClr val="tx1"/>
                </a:solidFill>
                <a:effectLst/>
                <a:latin typeface="+mn-lt"/>
                <a:ea typeface="+mn-ea"/>
                <a:cs typeface="+mn-cs"/>
              </a:rPr>
              <a:t> Fraction&amp; f2); </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23</a:t>
            </a:fld>
            <a:endParaRPr lang="en-US"/>
          </a:p>
        </p:txBody>
      </p:sp>
    </p:spTree>
    <p:extLst>
      <p:ext uri="{BB962C8B-B14F-4D97-AF65-F5344CB8AC3E}">
        <p14:creationId xmlns:p14="http://schemas.microsoft.com/office/powerpoint/2010/main" val="374438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u="sng" dirty="0"/>
              <a:t>Because: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2C14DE"/>
                </a:solidFill>
                <a:latin typeface="+mn-lt"/>
                <a:ea typeface="+mn-ea"/>
                <a:cs typeface="Tahoma" panose="020B0604030504040204" pitchFamily="34" charset="0"/>
              </a:rPr>
              <a:t>sum = Secretary + </a:t>
            </a:r>
            <a:r>
              <a:rPr lang="en-US" sz="1050" b="1" kern="1200" dirty="0" err="1">
                <a:solidFill>
                  <a:srgbClr val="2C14DE"/>
                </a:solidFill>
                <a:latin typeface="+mn-lt"/>
                <a:ea typeface="+mn-ea"/>
                <a:cs typeface="Tahoma" panose="020B0604030504040204" pitchFamily="34" charset="0"/>
              </a:rPr>
              <a:t>num</a:t>
            </a:r>
            <a:r>
              <a:rPr lang="en-US" sz="1050" b="1" kern="1200" dirty="0">
                <a:solidFill>
                  <a:srgbClr val="2C14DE"/>
                </a:solidFill>
                <a:latin typeface="+mn-lt"/>
                <a:ea typeface="+mn-ea"/>
                <a:cs typeface="Tahoma" panose="020B0604030504040204" pitchFamily="34" charset="0"/>
              </a:rPr>
              <a:t>; </a:t>
            </a:r>
            <a:r>
              <a:rPr lang="en-US" sz="1050" b="1" kern="1200" dirty="0">
                <a:solidFill>
                  <a:srgbClr val="2C14DE"/>
                </a:solidFill>
                <a:latin typeface="+mn-lt"/>
                <a:ea typeface="+mn-ea"/>
                <a:cs typeface="Tahoma" panose="020B0604030504040204" pitchFamily="34" charset="0"/>
                <a:sym typeface="Wingdings" panose="05000000000000000000" pitchFamily="2" charset="2"/>
              </a:rPr>
              <a:t> Employee</a:t>
            </a:r>
            <a:r>
              <a:rPr lang="en-US" sz="1050" b="1" kern="1200" baseline="0" dirty="0">
                <a:solidFill>
                  <a:srgbClr val="2C14DE"/>
                </a:solidFill>
                <a:latin typeface="+mn-lt"/>
                <a:ea typeface="+mn-ea"/>
                <a:cs typeface="Tahoma" panose="020B0604030504040204" pitchFamily="34" charset="0"/>
                <a:sym typeface="Wingdings" panose="05000000000000000000" pitchFamily="2" charset="2"/>
              </a:rPr>
              <a:t> class is called (with object </a:t>
            </a:r>
            <a:r>
              <a:rPr lang="en-US" sz="1050" b="1" kern="1200" dirty="0">
                <a:solidFill>
                  <a:srgbClr val="2C14DE"/>
                </a:solidFill>
                <a:latin typeface="+mn-lt"/>
                <a:ea typeface="+mn-ea"/>
                <a:cs typeface="Tahoma" panose="020B0604030504040204" pitchFamily="34" charset="0"/>
              </a:rPr>
              <a:t>Secretary</a:t>
            </a:r>
            <a:r>
              <a:rPr lang="en-US" sz="1050" b="1" kern="1200" baseline="0" dirty="0">
                <a:solidFill>
                  <a:srgbClr val="2C14DE"/>
                </a:solidFill>
                <a:latin typeface="+mn-lt"/>
                <a:ea typeface="+mn-ea"/>
                <a:cs typeface="Tahoma" panose="020B0604030504040204" pitchFamily="34" charset="0"/>
                <a:sym typeface="Wingdings" panose="05000000000000000000" pitchFamily="2" charset="2"/>
              </a:rPr>
              <a:t>) and double is passed as argument</a:t>
            </a:r>
            <a:endParaRPr lang="en-US" sz="1050" b="1" kern="1200" dirty="0">
              <a:solidFill>
                <a:srgbClr val="2C14DE"/>
              </a:solidFill>
              <a:latin typeface="+mn-lt"/>
              <a:ea typeface="+mn-ea"/>
              <a:cs typeface="Tahoma" panose="020B060403050404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rgbClr val="B80000"/>
                </a:solidFill>
                <a:latin typeface="+mn-lt"/>
                <a:ea typeface="+mn-ea"/>
                <a:cs typeface="Tahoma" panose="020B0604030504040204" pitchFamily="34" charset="0"/>
              </a:rPr>
              <a:t>sum = </a:t>
            </a:r>
            <a:r>
              <a:rPr lang="en-US" sz="700" b="1" kern="1200" dirty="0" err="1">
                <a:solidFill>
                  <a:srgbClr val="B80000"/>
                </a:solidFill>
                <a:latin typeface="+mn-lt"/>
                <a:ea typeface="+mn-ea"/>
                <a:cs typeface="Tahoma" panose="020B0604030504040204" pitchFamily="34" charset="0"/>
              </a:rPr>
              <a:t>num</a:t>
            </a:r>
            <a:r>
              <a:rPr lang="en-US" sz="700" b="1" kern="1200" dirty="0">
                <a:solidFill>
                  <a:srgbClr val="B80000"/>
                </a:solidFill>
                <a:latin typeface="+mn-lt"/>
                <a:ea typeface="+mn-ea"/>
                <a:cs typeface="Tahoma" panose="020B0604030504040204" pitchFamily="34" charset="0"/>
              </a:rPr>
              <a:t> + Secretary; </a:t>
            </a:r>
            <a:r>
              <a:rPr lang="en-US" sz="700" b="1" kern="1200" dirty="0">
                <a:solidFill>
                  <a:srgbClr val="B80000"/>
                </a:solidFill>
                <a:latin typeface="+mn-lt"/>
                <a:ea typeface="+mn-ea"/>
                <a:cs typeface="Tahoma" panose="020B0604030504040204" pitchFamily="34" charset="0"/>
                <a:sym typeface="Wingdings" panose="05000000000000000000" pitchFamily="2" charset="2"/>
              </a:rPr>
              <a:t> </a:t>
            </a:r>
            <a:r>
              <a:rPr lang="en-US" sz="700" b="1" kern="1200" dirty="0" err="1">
                <a:solidFill>
                  <a:srgbClr val="B80000"/>
                </a:solidFill>
                <a:latin typeface="+mn-lt"/>
                <a:ea typeface="+mn-ea"/>
                <a:cs typeface="Tahoma" panose="020B0604030504040204" pitchFamily="34" charset="0"/>
                <a:sym typeface="Wingdings" panose="05000000000000000000" pitchFamily="2" charset="2"/>
              </a:rPr>
              <a:t>num</a:t>
            </a:r>
            <a:r>
              <a:rPr lang="en-US" sz="700" b="1" kern="1200" baseline="0" dirty="0">
                <a:solidFill>
                  <a:srgbClr val="B80000"/>
                </a:solidFill>
                <a:latin typeface="+mn-lt"/>
                <a:ea typeface="+mn-ea"/>
                <a:cs typeface="Tahoma" panose="020B0604030504040204" pitchFamily="34" charset="0"/>
                <a:sym typeface="Wingdings" panose="05000000000000000000" pitchFamily="2" charset="2"/>
              </a:rPr>
              <a:t> is double (we cannot call + overloaded operator with a double value) and pass class Employee object [This is how we defined class]</a:t>
            </a:r>
            <a:endParaRPr lang="en-US" sz="1050" b="1" kern="1200" dirty="0">
              <a:solidFill>
                <a:srgbClr val="2C14DE"/>
              </a:solidFill>
              <a:latin typeface="+mn-lt"/>
              <a:ea typeface="+mn-ea"/>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24</a:t>
            </a:fld>
            <a:endParaRPr lang="en-US"/>
          </a:p>
        </p:txBody>
      </p:sp>
    </p:spTree>
    <p:extLst>
      <p:ext uri="{BB962C8B-B14F-4D97-AF65-F5344CB8AC3E}">
        <p14:creationId xmlns:p14="http://schemas.microsoft.com/office/powerpoint/2010/main" val="2259979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if class contains pointers (dynamic allocations) to ensure</a:t>
            </a:r>
            <a:r>
              <a:rPr lang="en-US" sz="1000" baseline="0" dirty="0"/>
              <a:t> a Deep Copy</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32</a:t>
            </a:fld>
            <a:endParaRPr lang="en-US"/>
          </a:p>
        </p:txBody>
      </p:sp>
    </p:spTree>
    <p:extLst>
      <p:ext uri="{BB962C8B-B14F-4D97-AF65-F5344CB8AC3E}">
        <p14:creationId xmlns:p14="http://schemas.microsoft.com/office/powerpoint/2010/main" val="422035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 =  10</a:t>
            </a:r>
          </a:p>
          <a:p>
            <a:r>
              <a:rPr lang="en-US" dirty="0">
                <a:hlinkClick r:id="rId3"/>
              </a:rPr>
              <a:t>https://www.geeksforgeeks.org/assignment-operator-overloading-in-c/</a:t>
            </a:r>
            <a:endParaRPr lang="en-US" b="1" dirty="0"/>
          </a:p>
        </p:txBody>
      </p:sp>
      <p:sp>
        <p:nvSpPr>
          <p:cNvPr id="4" name="Slide Number Placeholder 3"/>
          <p:cNvSpPr>
            <a:spLocks noGrp="1"/>
          </p:cNvSpPr>
          <p:nvPr>
            <p:ph type="sldNum" sz="quarter" idx="10"/>
          </p:nvPr>
        </p:nvSpPr>
        <p:spPr/>
        <p:txBody>
          <a:bodyPr/>
          <a:lstStyle/>
          <a:p>
            <a:fld id="{FE85FC15-40B4-45E5-86AE-2E64D22F0C38}" type="slidenum">
              <a:rPr lang="en-US" smtClean="0"/>
              <a:t>33</a:t>
            </a:fld>
            <a:endParaRPr lang="en-US"/>
          </a:p>
        </p:txBody>
      </p:sp>
    </p:spTree>
    <p:extLst>
      <p:ext uri="{BB962C8B-B14F-4D97-AF65-F5344CB8AC3E}">
        <p14:creationId xmlns:p14="http://schemas.microsoft.com/office/powerpoint/2010/main" val="30815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A1A202-2584-4E53-86AC-FD18685D7C50}" type="datetime1">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544928-C11E-4EFE-80D3-F3FB0C685F11}" type="datetime1">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2292B-D4A8-4B61-9F5D-F7835B869991}" type="datetime1">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a:t>Click to edit Master title style</a:t>
            </a:r>
          </a:p>
        </p:txBody>
      </p:sp>
      <p:sp>
        <p:nvSpPr>
          <p:cNvPr id="3" name="Content Placeholder 2"/>
          <p:cNvSpPr>
            <a:spLocks noGrp="1"/>
          </p:cNvSpPr>
          <p:nvPr>
            <p:ph idx="1"/>
          </p:nvPr>
        </p:nvSpPr>
        <p:spPr>
          <a:xfrm>
            <a:off x="0" y="1143000"/>
            <a:ext cx="9144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5E1C6-BF54-40F1-B3CC-AF9CB1CC33FE}" type="datetime1">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BFD4E2-A491-4CC0-8CE9-5646A049AFCE}" type="datetime1">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E19E7E-AA6A-48F7-B1DE-22BF441785E2}" type="datetime1">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E2F38-CAA4-409E-BF09-F4991101D043}" type="datetime1">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C5CE4-0E93-4664-87C0-727673B52538}" type="datetime1">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1E531-C743-4C9C-97BF-E051A64B1A51}" type="datetime1">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4B8484-B7FF-4C74-A653-A1E6F1FC765A}" type="datetime1">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65F9F-70A0-4D40-BBB5-D31B651AD4B0}" type="datetime1">
              <a:rPr lang="en-US" smtClean="0"/>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stroustrup.com/bs_faq2.html#overload-dot" TargetMode="External"/><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990600"/>
          </a:xfrm>
        </p:spPr>
        <p:txBody>
          <a:bodyPr>
            <a:normAutofit/>
          </a:bodyPr>
          <a:lstStyle/>
          <a:p>
            <a:r>
              <a:rPr lang="en-US" b="1" u="sng" dirty="0">
                <a:solidFill>
                  <a:srgbClr val="B80000"/>
                </a:solidFill>
              </a:rPr>
              <a:t>Operator </a:t>
            </a:r>
            <a:r>
              <a:rPr lang="en-US" b="1" u="sng" dirty="0" smtClean="0">
                <a:solidFill>
                  <a:srgbClr val="B80000"/>
                </a:solidFill>
              </a:rPr>
              <a:t>Overloading</a:t>
            </a:r>
            <a:endParaRPr lang="en-US" b="1" u="sng" dirty="0">
              <a:solidFill>
                <a:srgbClr val="B80000"/>
              </a:solidFill>
            </a:endParaRPr>
          </a:p>
        </p:txBody>
      </p:sp>
    </p:spTree>
    <p:extLst>
      <p:ext uri="{BB962C8B-B14F-4D97-AF65-F5344CB8AC3E}">
        <p14:creationId xmlns:p14="http://schemas.microsoft.com/office/powerpoint/2010/main" val="52203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9807"/>
            <a:ext cx="8193156" cy="1102711"/>
          </a:xfrm>
        </p:spPr>
        <p:txBody>
          <a:bodyPr>
            <a:normAutofit/>
          </a:bodyPr>
          <a:lstStyle/>
          <a:p>
            <a:r>
              <a:rPr lang="en-US" sz="4800" b="1" dirty="0">
                <a:solidFill>
                  <a:srgbClr val="B80000"/>
                </a:solidFill>
              </a:rPr>
              <a:t>Function Overloading</a:t>
            </a:r>
          </a:p>
        </p:txBody>
      </p:sp>
      <p:sp>
        <p:nvSpPr>
          <p:cNvPr id="10243" name="Rectangle 3"/>
          <p:cNvSpPr>
            <a:spLocks noGrp="1" noChangeArrowheads="1"/>
          </p:cNvSpPr>
          <p:nvPr>
            <p:ph type="body" idx="1"/>
          </p:nvPr>
        </p:nvSpPr>
        <p:spPr>
          <a:xfrm>
            <a:off x="118450" y="1219200"/>
            <a:ext cx="8989106" cy="5486400"/>
          </a:xfrm>
        </p:spPr>
        <p:txBody>
          <a:bodyPr/>
          <a:lstStyle/>
          <a:p>
            <a:pPr algn="just"/>
            <a:r>
              <a:rPr lang="en-US" sz="3000" dirty="0">
                <a:latin typeface="+mj-lt"/>
                <a:cs typeface="Tahoma" panose="020B0604030504040204" pitchFamily="34" charset="0"/>
              </a:rPr>
              <a:t>An </a:t>
            </a:r>
            <a:r>
              <a:rPr lang="en-US" sz="3000" b="1" dirty="0">
                <a:solidFill>
                  <a:srgbClr val="B80000"/>
                </a:solidFill>
                <a:latin typeface="+mj-lt"/>
                <a:cs typeface="Tahoma" panose="020B0604030504040204" pitchFamily="34" charset="0"/>
              </a:rPr>
              <a:t>overloaded function </a:t>
            </a:r>
            <a:r>
              <a:rPr lang="en-US" sz="3000" dirty="0">
                <a:latin typeface="+mj-lt"/>
                <a:cs typeface="Tahoma" panose="020B0604030504040204" pitchFamily="34" charset="0"/>
              </a:rPr>
              <a:t>is one which has the </a:t>
            </a:r>
            <a:r>
              <a:rPr lang="en-US" sz="3000" b="1" dirty="0">
                <a:solidFill>
                  <a:srgbClr val="B80000"/>
                </a:solidFill>
                <a:latin typeface="+mj-lt"/>
                <a:cs typeface="Tahoma" panose="020B0604030504040204" pitchFamily="34" charset="0"/>
              </a:rPr>
              <a:t>same name </a:t>
            </a:r>
            <a:r>
              <a:rPr lang="en-US" sz="3000" dirty="0">
                <a:latin typeface="+mj-lt"/>
                <a:cs typeface="Tahoma" panose="020B0604030504040204" pitchFamily="34" charset="0"/>
              </a:rPr>
              <a:t>but </a:t>
            </a:r>
            <a:r>
              <a:rPr lang="en-US" sz="3000" b="1" u="sng" dirty="0">
                <a:solidFill>
                  <a:srgbClr val="2C14DE"/>
                </a:solidFill>
                <a:latin typeface="+mj-lt"/>
                <a:cs typeface="Tahoma" panose="020B0604030504040204" pitchFamily="34" charset="0"/>
              </a:rPr>
              <a:t>several different forms</a:t>
            </a:r>
            <a:r>
              <a:rPr lang="en-US" sz="3000" dirty="0">
                <a:latin typeface="+mj-lt"/>
                <a:cs typeface="Tahoma" panose="020B0604030504040204" pitchFamily="34" charset="0"/>
              </a:rPr>
              <a:t>.</a:t>
            </a:r>
          </a:p>
          <a:p>
            <a:endParaRPr lang="en-US" dirty="0">
              <a:latin typeface="+mj-lt"/>
              <a:cs typeface="Tahoma" panose="020B0604030504040204" pitchFamily="34" charset="0"/>
            </a:endParaRPr>
          </a:p>
          <a:p>
            <a:r>
              <a:rPr lang="en-US" sz="3000" b="1" dirty="0">
                <a:latin typeface="+mj-lt"/>
                <a:cs typeface="Tahoma" panose="020B0604030504040204" pitchFamily="34" charset="0"/>
              </a:rPr>
              <a:t>For example</a:t>
            </a:r>
            <a:r>
              <a:rPr lang="en-US" sz="3000" dirty="0">
                <a:latin typeface="+mj-lt"/>
                <a:cs typeface="Tahoma" panose="020B0604030504040204" pitchFamily="34" charset="0"/>
              </a:rPr>
              <a:t>: we can </a:t>
            </a:r>
            <a:r>
              <a:rPr lang="en-US" sz="3000" b="1" dirty="0">
                <a:latin typeface="+mj-lt"/>
                <a:cs typeface="Tahoma" panose="020B0604030504040204" pitchFamily="34" charset="0"/>
              </a:rPr>
              <a:t>overload the constructor for the Date class:</a:t>
            </a:r>
          </a:p>
          <a:p>
            <a:pPr marL="457200" lvl="1" indent="0">
              <a:buNone/>
            </a:pPr>
            <a:r>
              <a:rPr lang="en-US" b="1" i="1" dirty="0">
                <a:solidFill>
                  <a:srgbClr val="2C14DE"/>
                </a:solidFill>
                <a:latin typeface="+mj-lt"/>
                <a:cs typeface="Tahoma" panose="020B0604030504040204" pitchFamily="34" charset="0"/>
              </a:rPr>
              <a:t>default</a:t>
            </a:r>
            <a:r>
              <a:rPr lang="en-US" dirty="0">
                <a:latin typeface="+mj-lt"/>
                <a:cs typeface="Tahoma" panose="020B0604030504040204" pitchFamily="34" charset="0"/>
              </a:rPr>
              <a:t>           </a:t>
            </a:r>
            <a:r>
              <a:rPr lang="en-US" b="1" dirty="0">
                <a:latin typeface="+mj-lt"/>
                <a:cs typeface="Tahoma" panose="020B0604030504040204" pitchFamily="34" charset="0"/>
              </a:rPr>
              <a:t>Date d;</a:t>
            </a:r>
          </a:p>
          <a:p>
            <a:pPr marL="457200" lvl="1" indent="0">
              <a:buNone/>
            </a:pPr>
            <a:r>
              <a:rPr lang="en-US" b="1" i="1" dirty="0">
                <a:solidFill>
                  <a:srgbClr val="2C14DE"/>
                </a:solidFill>
                <a:latin typeface="+mj-lt"/>
                <a:cs typeface="Tahoma" panose="020B0604030504040204" pitchFamily="34" charset="0"/>
              </a:rPr>
              <a:t>initializing</a:t>
            </a:r>
            <a:r>
              <a:rPr lang="en-US" b="1" i="1" dirty="0">
                <a:latin typeface="+mj-lt"/>
                <a:cs typeface="Tahoma" panose="020B0604030504040204" pitchFamily="34" charset="0"/>
              </a:rPr>
              <a:t> </a:t>
            </a:r>
            <a:r>
              <a:rPr lang="en-US" dirty="0">
                <a:latin typeface="+mj-lt"/>
                <a:cs typeface="Tahoma" panose="020B0604030504040204" pitchFamily="34" charset="0"/>
              </a:rPr>
              <a:t>    </a:t>
            </a:r>
            <a:r>
              <a:rPr lang="en-US" b="1" dirty="0">
                <a:latin typeface="+mj-lt"/>
                <a:cs typeface="Tahoma" panose="020B0604030504040204" pitchFamily="34" charset="0"/>
              </a:rPr>
              <a:t>Date d(9,22,20);</a:t>
            </a:r>
          </a:p>
          <a:p>
            <a:pPr marL="457200" lvl="1" indent="0">
              <a:buNone/>
            </a:pPr>
            <a:r>
              <a:rPr lang="en-US" b="1" i="1" dirty="0">
                <a:solidFill>
                  <a:srgbClr val="2C14DE"/>
                </a:solidFill>
                <a:latin typeface="+mj-lt"/>
                <a:cs typeface="Tahoma" panose="020B0604030504040204" pitchFamily="34" charset="0"/>
              </a:rPr>
              <a:t>copy</a:t>
            </a:r>
            <a:r>
              <a:rPr lang="en-US" dirty="0">
                <a:latin typeface="+mj-lt"/>
                <a:cs typeface="Tahoma" panose="020B0604030504040204" pitchFamily="34" charset="0"/>
              </a:rPr>
              <a:t>                </a:t>
            </a:r>
            <a:r>
              <a:rPr lang="en-US" b="1" dirty="0">
                <a:latin typeface="+mj-lt"/>
                <a:cs typeface="Tahoma" panose="020B0604030504040204" pitchFamily="34" charset="0"/>
              </a:rPr>
              <a:t>Date d1(d);</a:t>
            </a:r>
          </a:p>
          <a:p>
            <a:pPr marL="457200" lvl="1" indent="0">
              <a:buNone/>
            </a:pPr>
            <a:r>
              <a:rPr lang="en-US" b="1" i="1" dirty="0">
                <a:solidFill>
                  <a:srgbClr val="2C14DE"/>
                </a:solidFill>
                <a:latin typeface="+mj-lt"/>
                <a:cs typeface="Tahoma" panose="020B0604030504040204" pitchFamily="34" charset="0"/>
              </a:rPr>
              <a:t>other</a:t>
            </a:r>
            <a:r>
              <a:rPr lang="en-US" dirty="0">
                <a:latin typeface="+mj-lt"/>
                <a:cs typeface="Tahoma" panose="020B0604030504040204" pitchFamily="34" charset="0"/>
              </a:rPr>
              <a:t>               </a:t>
            </a:r>
            <a:r>
              <a:rPr lang="en-US" b="1" dirty="0">
                <a:latin typeface="+mj-lt"/>
                <a:cs typeface="Tahoma" panose="020B0604030504040204" pitchFamily="34" charset="0"/>
              </a:rPr>
              <a:t>Date d(</a:t>
            </a:r>
            <a:r>
              <a:rPr lang="ja-JP" altLang="en-US" b="1" dirty="0">
                <a:latin typeface="+mj-lt"/>
                <a:cs typeface="Tahoma" panose="020B0604030504040204" pitchFamily="34" charset="0"/>
              </a:rPr>
              <a:t>“</a:t>
            </a:r>
            <a:r>
              <a:rPr lang="en-US" altLang="ja-JP" b="1" dirty="0">
                <a:latin typeface="+mj-lt"/>
                <a:cs typeface="Tahoma" panose="020B0604030504040204" pitchFamily="34" charset="0"/>
              </a:rPr>
              <a:t>Sept</a:t>
            </a:r>
            <a:r>
              <a:rPr lang="ja-JP" altLang="en-US" b="1" dirty="0">
                <a:latin typeface="+mj-lt"/>
                <a:cs typeface="Tahoma" panose="020B0604030504040204" pitchFamily="34" charset="0"/>
              </a:rPr>
              <a:t>”</a:t>
            </a:r>
            <a:r>
              <a:rPr lang="en-US" altLang="ja-JP" b="1" dirty="0">
                <a:latin typeface="+mj-lt"/>
                <a:cs typeface="Tahoma" panose="020B0604030504040204" pitchFamily="34" charset="0"/>
              </a:rPr>
              <a:t>,22,2020);</a:t>
            </a:r>
            <a:endParaRPr lang="en-US" b="1" dirty="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38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66800"/>
          </a:xfrm>
        </p:spPr>
        <p:txBody>
          <a:bodyPr/>
          <a:lstStyle/>
          <a:p>
            <a:r>
              <a:rPr lang="en-US" b="1" dirty="0">
                <a:solidFill>
                  <a:srgbClr val="B80000"/>
                </a:solidFill>
              </a:rPr>
              <a:t>Operator Overloading</a:t>
            </a:r>
          </a:p>
        </p:txBody>
      </p:sp>
      <p:sp>
        <p:nvSpPr>
          <p:cNvPr id="12291" name="Rectangle 3"/>
          <p:cNvSpPr>
            <a:spLocks noGrp="1" noChangeArrowheads="1"/>
          </p:cNvSpPr>
          <p:nvPr>
            <p:ph type="body" idx="1"/>
          </p:nvPr>
        </p:nvSpPr>
        <p:spPr>
          <a:xfrm>
            <a:off x="73706" y="1219200"/>
            <a:ext cx="8994094" cy="5562600"/>
          </a:xfrm>
        </p:spPr>
        <p:txBody>
          <a:bodyPr/>
          <a:lstStyle/>
          <a:p>
            <a:pPr algn="just">
              <a:lnSpc>
                <a:spcPct val="90000"/>
              </a:lnSpc>
            </a:pPr>
            <a:r>
              <a:rPr lang="en-US" sz="3000" dirty="0">
                <a:cs typeface="Tahoma" panose="020B0604030504040204" pitchFamily="34" charset="0"/>
              </a:rPr>
              <a:t>The </a:t>
            </a:r>
            <a:r>
              <a:rPr lang="en-US" sz="3000" b="1" dirty="0">
                <a:solidFill>
                  <a:srgbClr val="B80000"/>
                </a:solidFill>
                <a:cs typeface="Tahoma" panose="020B0604030504040204" pitchFamily="34" charset="0"/>
              </a:rPr>
              <a:t>operator</a:t>
            </a:r>
            <a:r>
              <a:rPr lang="en-US" sz="3000" dirty="0">
                <a:solidFill>
                  <a:srgbClr val="B80000"/>
                </a:solidFill>
                <a:cs typeface="Tahoma" panose="020B0604030504040204" pitchFamily="34" charset="0"/>
              </a:rPr>
              <a:t> </a:t>
            </a:r>
            <a:r>
              <a:rPr lang="ja-JP" altLang="en-US" sz="3000" dirty="0">
                <a:cs typeface="Tahoma" panose="020B0604030504040204" pitchFamily="34" charset="0"/>
              </a:rPr>
              <a:t>“</a:t>
            </a:r>
            <a:r>
              <a:rPr lang="en-US" altLang="ja-JP" sz="3000" b="1" dirty="0">
                <a:solidFill>
                  <a:srgbClr val="2C14DE"/>
                </a:solidFill>
                <a:cs typeface="Tahoma" panose="020B0604030504040204" pitchFamily="34" charset="0"/>
              </a:rPr>
              <a:t>+</a:t>
            </a:r>
            <a:r>
              <a:rPr lang="ja-JP" altLang="en-US" sz="3000" dirty="0">
                <a:cs typeface="Tahoma" panose="020B0604030504040204" pitchFamily="34" charset="0"/>
              </a:rPr>
              <a:t>”</a:t>
            </a:r>
            <a:r>
              <a:rPr lang="en-US" altLang="ja-JP" sz="3000" dirty="0">
                <a:cs typeface="Tahoma" panose="020B0604030504040204" pitchFamily="34" charset="0"/>
              </a:rPr>
              <a:t>  also has </a:t>
            </a:r>
            <a:r>
              <a:rPr lang="en-US" altLang="ja-JP" sz="3000" b="1" dirty="0">
                <a:solidFill>
                  <a:srgbClr val="2C14DE"/>
                </a:solidFill>
                <a:cs typeface="Tahoma" panose="020B0604030504040204" pitchFamily="34" charset="0"/>
              </a:rPr>
              <a:t>different semantics depending</a:t>
            </a:r>
            <a:r>
              <a:rPr lang="en-US" altLang="ja-JP" sz="3000" dirty="0">
                <a:cs typeface="Tahoma" panose="020B0604030504040204" pitchFamily="34" charset="0"/>
              </a:rPr>
              <a:t> on the </a:t>
            </a:r>
            <a:r>
              <a:rPr lang="en-US" altLang="ja-JP" sz="3000" b="1" u="sng" dirty="0">
                <a:cs typeface="Tahoma" panose="020B0604030504040204" pitchFamily="34" charset="0"/>
              </a:rPr>
              <a:t>type</a:t>
            </a:r>
            <a:r>
              <a:rPr lang="en-US" altLang="ja-JP" sz="3000" dirty="0">
                <a:cs typeface="Tahoma" panose="020B0604030504040204" pitchFamily="34" charset="0"/>
              </a:rPr>
              <a:t> of its </a:t>
            </a:r>
            <a:r>
              <a:rPr lang="ja-JP" altLang="en-US" sz="3000" dirty="0">
                <a:cs typeface="Tahoma" panose="020B0604030504040204" pitchFamily="34" charset="0"/>
              </a:rPr>
              <a:t>“</a:t>
            </a:r>
            <a:r>
              <a:rPr lang="en-US" altLang="ja-JP" sz="3000" b="1" u="sng" dirty="0">
                <a:cs typeface="Tahoma" panose="020B0604030504040204" pitchFamily="34" charset="0"/>
              </a:rPr>
              <a:t>arguments</a:t>
            </a:r>
            <a:r>
              <a:rPr lang="ja-JP" altLang="en-US" sz="3000" dirty="0">
                <a:cs typeface="Tahoma" panose="020B0604030504040204" pitchFamily="34" charset="0"/>
              </a:rPr>
              <a:t>”</a:t>
            </a:r>
            <a:endParaRPr lang="en-US" altLang="ja-JP" sz="3000" dirty="0">
              <a:cs typeface="Tahoma" panose="020B0604030504040204" pitchFamily="34" charset="0"/>
            </a:endParaRPr>
          </a:p>
          <a:p>
            <a:pPr>
              <a:lnSpc>
                <a:spcPct val="90000"/>
              </a:lnSpc>
            </a:pPr>
            <a:endParaRPr lang="en-US" dirty="0">
              <a:cs typeface="Tahoma" panose="020B0604030504040204" pitchFamily="34" charset="0"/>
            </a:endParaRPr>
          </a:p>
          <a:p>
            <a:pPr>
              <a:lnSpc>
                <a:spcPct val="90000"/>
              </a:lnSpc>
            </a:pPr>
            <a:r>
              <a:rPr lang="en-US" b="1" u="sng" dirty="0">
                <a:cs typeface="Tahoma" panose="020B0604030504040204" pitchFamily="34" charset="0"/>
              </a:rPr>
              <a:t>Example</a:t>
            </a:r>
          </a:p>
          <a:p>
            <a:pPr>
              <a:lnSpc>
                <a:spcPct val="90000"/>
              </a:lnSpc>
              <a:buFont typeface="Monotype Sorts" charset="2"/>
              <a:buNone/>
            </a:pPr>
            <a:r>
              <a:rPr lang="en-US" dirty="0">
                <a:cs typeface="Tahoma" panose="020B0604030504040204" pitchFamily="34" charset="0"/>
              </a:rPr>
              <a:t>	</a:t>
            </a:r>
            <a:r>
              <a:rPr lang="en-US" sz="2800" b="1" dirty="0" err="1">
                <a:solidFill>
                  <a:srgbClr val="C00000"/>
                </a:solidFill>
                <a:latin typeface="Consolas" panose="020B0609020204030204" pitchFamily="49" charset="0"/>
                <a:cs typeface="Tahoma" panose="020B0604030504040204" pitchFamily="34" charset="0"/>
              </a:rPr>
              <a:t>int</a:t>
            </a:r>
            <a:r>
              <a:rPr lang="en-US" sz="2800" b="1" dirty="0">
                <a:solidFill>
                  <a:srgbClr val="C00000"/>
                </a:solidFill>
                <a:latin typeface="Consolas" panose="020B0609020204030204" pitchFamily="49" charset="0"/>
                <a:cs typeface="Tahoma" panose="020B0604030504040204" pitchFamily="34" charset="0"/>
              </a:rPr>
              <a:t> </a:t>
            </a:r>
            <a:r>
              <a:rPr lang="en-US" sz="2800" b="1" dirty="0" err="1">
                <a:solidFill>
                  <a:srgbClr val="C00000"/>
                </a:solidFill>
                <a:latin typeface="Consolas" panose="020B0609020204030204" pitchFamily="49" charset="0"/>
                <a:cs typeface="Tahoma" panose="020B0604030504040204" pitchFamily="34" charset="0"/>
              </a:rPr>
              <a:t>i</a:t>
            </a:r>
            <a:r>
              <a:rPr lang="en-US" sz="2800" b="1" dirty="0">
                <a:latin typeface="Consolas" panose="020B0609020204030204" pitchFamily="49" charset="0"/>
                <a:cs typeface="Tahoma" panose="020B0604030504040204" pitchFamily="34" charset="0"/>
              </a:rPr>
              <a:t>, </a:t>
            </a:r>
            <a:r>
              <a:rPr lang="en-US" sz="2800" b="1" dirty="0">
                <a:solidFill>
                  <a:srgbClr val="C00000"/>
                </a:solidFill>
                <a:latin typeface="Consolas" panose="020B0609020204030204" pitchFamily="49" charset="0"/>
                <a:cs typeface="Tahoma" panose="020B0604030504040204" pitchFamily="34" charset="0"/>
              </a:rPr>
              <a:t>j</a:t>
            </a:r>
            <a:r>
              <a:rPr lang="en-US" sz="2800" b="1" dirty="0">
                <a:latin typeface="Consolas" panose="020B0609020204030204" pitchFamily="49" charset="0"/>
                <a:cs typeface="Tahoma" panose="020B0604030504040204" pitchFamily="34" charset="0"/>
              </a:rPr>
              <a:t>;</a:t>
            </a:r>
          </a:p>
          <a:p>
            <a:pPr>
              <a:lnSpc>
                <a:spcPct val="90000"/>
              </a:lnSpc>
              <a:buFont typeface="Monotype Sorts" charset="2"/>
              <a:buNone/>
            </a:pPr>
            <a:r>
              <a:rPr lang="en-US" sz="2800" b="1" dirty="0">
                <a:latin typeface="Consolas" panose="020B0609020204030204" pitchFamily="49" charset="0"/>
                <a:cs typeface="Tahoma" panose="020B0604030504040204" pitchFamily="34" charset="0"/>
              </a:rPr>
              <a:t>	</a:t>
            </a:r>
            <a:r>
              <a:rPr lang="en-US" sz="2800" b="1" dirty="0">
                <a:solidFill>
                  <a:srgbClr val="2C14DE"/>
                </a:solidFill>
                <a:latin typeface="Consolas" panose="020B0609020204030204" pitchFamily="49" charset="0"/>
                <a:cs typeface="Tahoma" panose="020B0604030504040204" pitchFamily="34" charset="0"/>
              </a:rPr>
              <a:t>double d</a:t>
            </a:r>
            <a:r>
              <a:rPr lang="en-US" sz="2800" b="1" dirty="0">
                <a:latin typeface="Consolas" panose="020B0609020204030204" pitchFamily="49" charset="0"/>
                <a:cs typeface="Tahoma" panose="020B0604030504040204" pitchFamily="34" charset="0"/>
              </a:rPr>
              <a:t>,</a:t>
            </a:r>
            <a:r>
              <a:rPr lang="en-US" sz="2800" b="1" dirty="0">
                <a:solidFill>
                  <a:srgbClr val="2C14DE"/>
                </a:solidFill>
                <a:latin typeface="Consolas" panose="020B0609020204030204" pitchFamily="49" charset="0"/>
                <a:cs typeface="Tahoma" panose="020B0604030504040204" pitchFamily="34" charset="0"/>
              </a:rPr>
              <a:t> e</a:t>
            </a:r>
            <a:r>
              <a:rPr lang="en-US" sz="2800" b="1" dirty="0">
                <a:latin typeface="Consolas" panose="020B0609020204030204" pitchFamily="49" charset="0"/>
                <a:cs typeface="Tahoma" panose="020B0604030504040204" pitchFamily="34" charset="0"/>
              </a:rPr>
              <a:t>;</a:t>
            </a:r>
            <a:r>
              <a:rPr lang="en-US" sz="2800" b="1" dirty="0">
                <a:solidFill>
                  <a:srgbClr val="2C14DE"/>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D20000"/>
                </a:solidFill>
                <a:latin typeface="Consolas" panose="020B0609020204030204" pitchFamily="49" charset="0"/>
                <a:cs typeface="Tahoma" panose="020B0604030504040204" pitchFamily="34" charset="0"/>
              </a:rPr>
              <a:t>i</a:t>
            </a:r>
            <a:r>
              <a:rPr lang="en-US" sz="2800" b="1" dirty="0">
                <a:solidFill>
                  <a:srgbClr val="2C14DE"/>
                </a:solidFill>
                <a:latin typeface="Consolas" panose="020B0609020204030204" pitchFamily="49" charset="0"/>
                <a:cs typeface="Tahoma" panose="020B0604030504040204" pitchFamily="34" charset="0"/>
              </a:rPr>
              <a:t> </a:t>
            </a:r>
            <a:r>
              <a:rPr lang="en-US" sz="2800" b="1" dirty="0">
                <a:latin typeface="Consolas" panose="020B0609020204030204" pitchFamily="49" charset="0"/>
                <a:cs typeface="Tahoma" panose="020B0604030504040204" pitchFamily="34" charset="0"/>
              </a:rPr>
              <a:t>+ </a:t>
            </a:r>
            <a:r>
              <a:rPr lang="en-US" sz="2800" b="1" dirty="0">
                <a:solidFill>
                  <a:srgbClr val="D20000"/>
                </a:solidFill>
                <a:latin typeface="Consolas" panose="020B0609020204030204" pitchFamily="49" charset="0"/>
                <a:cs typeface="Tahoma" panose="020B0604030504040204" pitchFamily="34" charset="0"/>
              </a:rPr>
              <a:t>j</a:t>
            </a:r>
            <a:r>
              <a:rPr lang="en-US" sz="2800" b="1" dirty="0">
                <a:latin typeface="Consolas" panose="020B0609020204030204" pitchFamily="49" charset="0"/>
                <a:cs typeface="Tahoma" panose="020B0604030504040204" pitchFamily="34" charset="0"/>
              </a:rPr>
              <a:t>;   </a:t>
            </a:r>
            <a:r>
              <a:rPr lang="en-US" sz="2800" b="1" dirty="0">
                <a:solidFill>
                  <a:srgbClr val="FF0000"/>
                </a:solidFill>
                <a:latin typeface="Consolas" panose="020B0609020204030204" pitchFamily="49" charset="0"/>
                <a:cs typeface="Tahoma" panose="020B0604030504040204" pitchFamily="34" charset="0"/>
              </a:rPr>
              <a:t>/</a:t>
            </a:r>
            <a:r>
              <a:rPr lang="en-US" sz="2800" dirty="0">
                <a:solidFill>
                  <a:srgbClr val="FF0000"/>
                </a:solidFill>
                <a:latin typeface="Consolas" panose="020B0609020204030204" pitchFamily="49" charset="0"/>
                <a:cs typeface="Tahoma" panose="020B0604030504040204" pitchFamily="34" charset="0"/>
              </a:rPr>
              <a:t>/add </a:t>
            </a:r>
            <a:r>
              <a:rPr lang="en-US" sz="2800" b="1" dirty="0">
                <a:solidFill>
                  <a:srgbClr val="FF0000"/>
                </a:solidFill>
                <a:latin typeface="Consolas" panose="020B0609020204030204" pitchFamily="49" charset="0"/>
                <a:cs typeface="Tahoma" panose="020B0604030504040204" pitchFamily="34" charset="0"/>
              </a:rPr>
              <a:t>two</a:t>
            </a:r>
            <a:r>
              <a:rPr lang="en-US" sz="2800" dirty="0">
                <a:solidFill>
                  <a:srgbClr val="FF0000"/>
                </a:solidFill>
                <a:latin typeface="Consolas" panose="020B0609020204030204" pitchFamily="49" charset="0"/>
                <a:cs typeface="Tahoma" panose="020B0604030504040204" pitchFamily="34" charset="0"/>
              </a:rPr>
              <a:t> </a:t>
            </a:r>
            <a:r>
              <a:rPr lang="en-US" sz="2800" b="1" dirty="0" err="1">
                <a:solidFill>
                  <a:srgbClr val="FF0000"/>
                </a:solidFill>
                <a:latin typeface="Consolas" panose="020B0609020204030204" pitchFamily="49" charset="0"/>
                <a:cs typeface="Tahoma" panose="020B0604030504040204" pitchFamily="34" charset="0"/>
              </a:rPr>
              <a:t>int</a:t>
            </a:r>
            <a:r>
              <a:rPr lang="en-US" sz="2800" b="1" dirty="0">
                <a:solidFill>
                  <a:srgbClr val="FF0000"/>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dirty="0">
                <a:latin typeface="Consolas" panose="020B0609020204030204" pitchFamily="49" charset="0"/>
                <a:cs typeface="Tahoma" panose="020B0604030504040204" pitchFamily="34" charset="0"/>
              </a:rPr>
              <a:t>	</a:t>
            </a:r>
            <a:r>
              <a:rPr lang="en-US" sz="2800" b="1" dirty="0" err="1">
                <a:solidFill>
                  <a:srgbClr val="D20000"/>
                </a:solidFill>
                <a:latin typeface="Consolas" panose="020B0609020204030204" pitchFamily="49" charset="0"/>
                <a:cs typeface="Tahoma" panose="020B0604030504040204" pitchFamily="34" charset="0"/>
              </a:rPr>
              <a:t>i</a:t>
            </a:r>
            <a:r>
              <a:rPr lang="en-US" sz="2800" b="1" dirty="0">
                <a:solidFill>
                  <a:srgbClr val="2C14DE"/>
                </a:solidFill>
                <a:latin typeface="Consolas" panose="020B0609020204030204" pitchFamily="49" charset="0"/>
                <a:cs typeface="Tahoma" panose="020B0604030504040204" pitchFamily="34" charset="0"/>
              </a:rPr>
              <a:t> </a:t>
            </a:r>
            <a:r>
              <a:rPr lang="en-US" sz="2800" b="1" dirty="0">
                <a:latin typeface="Consolas" panose="020B0609020204030204" pitchFamily="49" charset="0"/>
                <a:cs typeface="Tahoma" panose="020B0604030504040204" pitchFamily="34" charset="0"/>
              </a:rPr>
              <a:t>+ </a:t>
            </a:r>
            <a:r>
              <a:rPr lang="en-US" sz="2800" b="1" dirty="0">
                <a:solidFill>
                  <a:srgbClr val="2C14DE"/>
                </a:solidFill>
                <a:latin typeface="Consolas" panose="020B0609020204030204" pitchFamily="49" charset="0"/>
                <a:cs typeface="Tahoma" panose="020B0604030504040204" pitchFamily="34" charset="0"/>
              </a:rPr>
              <a:t>d</a:t>
            </a:r>
            <a:r>
              <a:rPr lang="en-US" sz="2800" b="1" dirty="0">
                <a:latin typeface="Consolas" panose="020B0609020204030204" pitchFamily="49" charset="0"/>
                <a:cs typeface="Tahoma" panose="020B0604030504040204" pitchFamily="34" charset="0"/>
              </a:rPr>
              <a:t>;   </a:t>
            </a:r>
            <a:r>
              <a:rPr lang="en-US" sz="2800" dirty="0">
                <a:solidFill>
                  <a:srgbClr val="FF0000"/>
                </a:solidFill>
                <a:latin typeface="Consolas" panose="020B0609020204030204" pitchFamily="49" charset="0"/>
                <a:cs typeface="Tahoma" panose="020B0604030504040204" pitchFamily="34" charset="0"/>
              </a:rPr>
              <a:t>//add an </a:t>
            </a:r>
            <a:r>
              <a:rPr lang="en-US" sz="2800" b="1" dirty="0" err="1">
                <a:solidFill>
                  <a:srgbClr val="FF0000"/>
                </a:solidFill>
                <a:latin typeface="Consolas" panose="020B0609020204030204" pitchFamily="49" charset="0"/>
                <a:cs typeface="Tahoma" panose="020B0604030504040204" pitchFamily="34" charset="0"/>
              </a:rPr>
              <a:t>int</a:t>
            </a:r>
            <a:r>
              <a:rPr lang="en-US" sz="2800" b="1" dirty="0">
                <a:solidFill>
                  <a:srgbClr val="FF0000"/>
                </a:solidFill>
                <a:latin typeface="Consolas" panose="020B0609020204030204" pitchFamily="49" charset="0"/>
                <a:cs typeface="Tahoma" panose="020B0604030504040204" pitchFamily="34" charset="0"/>
              </a:rPr>
              <a:t> </a:t>
            </a:r>
            <a:r>
              <a:rPr lang="en-US" sz="2800" dirty="0">
                <a:solidFill>
                  <a:srgbClr val="FF0000"/>
                </a:solidFill>
                <a:latin typeface="Consolas" panose="020B0609020204030204" pitchFamily="49" charset="0"/>
                <a:cs typeface="Tahoma" panose="020B0604030504040204" pitchFamily="34" charset="0"/>
              </a:rPr>
              <a:t>and a </a:t>
            </a:r>
            <a:r>
              <a:rPr lang="en-US" sz="2800" b="1" dirty="0">
                <a:solidFill>
                  <a:srgbClr val="FF0000"/>
                </a:solidFill>
                <a:latin typeface="Consolas" panose="020B0609020204030204" pitchFamily="49" charset="0"/>
                <a:cs typeface="Tahoma" panose="020B0604030504040204" pitchFamily="34" charset="0"/>
              </a:rPr>
              <a:t>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07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0"/>
            <a:ext cx="8153400" cy="1066800"/>
          </a:xfrm>
        </p:spPr>
        <p:txBody>
          <a:bodyPr/>
          <a:lstStyle/>
          <a:p>
            <a:r>
              <a:rPr lang="en-US" b="1" dirty="0">
                <a:solidFill>
                  <a:srgbClr val="B80000"/>
                </a:solidFill>
              </a:rPr>
              <a:t>Operator Overloading Syntax</a:t>
            </a:r>
          </a:p>
        </p:txBody>
      </p:sp>
      <p:sp>
        <p:nvSpPr>
          <p:cNvPr id="13315" name="Content Placeholder 2"/>
          <p:cNvSpPr>
            <a:spLocks noGrp="1"/>
          </p:cNvSpPr>
          <p:nvPr>
            <p:ph idx="1"/>
          </p:nvPr>
        </p:nvSpPr>
        <p:spPr/>
        <p:txBody>
          <a:bodyPr>
            <a:normAutofit/>
          </a:bodyPr>
          <a:lstStyle/>
          <a:p>
            <a:pPr marL="0" indent="0">
              <a:buNone/>
            </a:pPr>
            <a:r>
              <a:rPr lang="en-US" sz="2800" b="1" dirty="0">
                <a:cs typeface="Tahoma" panose="020B0604030504040204" pitchFamily="34" charset="0"/>
              </a:rPr>
              <a:t>	a = b + c;</a:t>
            </a:r>
          </a:p>
          <a:p>
            <a:pPr marL="0" indent="0">
              <a:buNone/>
            </a:pPr>
            <a:r>
              <a:rPr lang="en-US" sz="2800" b="1" dirty="0">
                <a:solidFill>
                  <a:srgbClr val="B80000"/>
                </a:solidFill>
                <a:cs typeface="Tahoma" panose="020B0604030504040204" pitchFamily="34" charset="0"/>
              </a:rPr>
              <a:t>	</a:t>
            </a:r>
            <a:r>
              <a:rPr lang="en-US" sz="2800" b="1" dirty="0" err="1">
                <a:solidFill>
                  <a:srgbClr val="B80000"/>
                </a:solidFill>
                <a:cs typeface="Tahoma" panose="020B0604030504040204" pitchFamily="34" charset="0"/>
              </a:rPr>
              <a:t>datatype</a:t>
            </a:r>
            <a:r>
              <a:rPr lang="en-US" sz="2800" b="1" dirty="0">
                <a:solidFill>
                  <a:srgbClr val="B80000"/>
                </a:solidFill>
                <a:cs typeface="Tahoma" panose="020B0604030504040204" pitchFamily="34" charset="0"/>
              </a:rPr>
              <a:t> </a:t>
            </a:r>
            <a:r>
              <a:rPr lang="en-US" sz="2800" b="1" dirty="0">
                <a:solidFill>
                  <a:srgbClr val="2C14DE"/>
                </a:solidFill>
                <a:cs typeface="Tahoma" panose="020B0604030504040204" pitchFamily="34" charset="0"/>
              </a:rPr>
              <a:t>operator</a:t>
            </a:r>
            <a:r>
              <a:rPr lang="en-US" sz="2800" b="1" dirty="0">
                <a:cs typeface="Tahoma" panose="020B0604030504040204" pitchFamily="34" charset="0"/>
              </a:rPr>
              <a:t> </a:t>
            </a:r>
            <a:r>
              <a:rPr lang="en-US" sz="2800" b="1" dirty="0">
                <a:solidFill>
                  <a:srgbClr val="2C14DE"/>
                </a:solidFill>
                <a:cs typeface="Tahoma" panose="020B0604030504040204" pitchFamily="34" charset="0"/>
              </a:rPr>
              <a:t>+</a:t>
            </a:r>
            <a:r>
              <a:rPr lang="en-US" sz="2800" dirty="0">
                <a:cs typeface="Tahoma" panose="020B0604030504040204" pitchFamily="34" charset="0"/>
              </a:rPr>
              <a:t> </a:t>
            </a:r>
            <a:r>
              <a:rPr lang="en-US" sz="2800" b="1" dirty="0">
                <a:cs typeface="Tahoma" panose="020B0604030504040204" pitchFamily="34" charset="0"/>
              </a:rPr>
              <a:t>(</a:t>
            </a:r>
            <a:r>
              <a:rPr lang="en-US" sz="2800" b="1" dirty="0" err="1">
                <a:solidFill>
                  <a:srgbClr val="2C14DE"/>
                </a:solidFill>
                <a:cs typeface="Tahoma" panose="020B0604030504040204" pitchFamily="34" charset="0"/>
              </a:rPr>
              <a:t>datatype</a:t>
            </a:r>
            <a:r>
              <a:rPr lang="en-US" sz="2800" b="1" dirty="0">
                <a:cs typeface="Tahoma" panose="020B0604030504040204" pitchFamily="34" charset="0"/>
              </a:rPr>
              <a:t>) { … }</a:t>
            </a:r>
          </a:p>
        </p:txBody>
      </p:sp>
      <p:sp>
        <p:nvSpPr>
          <p:cNvPr id="4" name="Text Box 6"/>
          <p:cNvSpPr txBox="1">
            <a:spLocks noChangeArrowheads="1"/>
          </p:cNvSpPr>
          <p:nvPr/>
        </p:nvSpPr>
        <p:spPr bwMode="auto">
          <a:xfrm>
            <a:off x="609600" y="5178781"/>
            <a:ext cx="5638800" cy="8617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return parameter </a:t>
            </a:r>
          </a:p>
          <a:p>
            <a:pPr>
              <a:spcBef>
                <a:spcPct val="50000"/>
              </a:spcBef>
              <a:defRPr/>
            </a:pPr>
            <a:r>
              <a:rPr lang="en-US" sz="2000" b="1" dirty="0"/>
              <a:t>(can be </a:t>
            </a:r>
            <a:r>
              <a:rPr lang="en-US" sz="2000" b="1" u="sng" dirty="0">
                <a:solidFill>
                  <a:srgbClr val="2C14DE"/>
                </a:solidFill>
              </a:rPr>
              <a:t>native data type </a:t>
            </a:r>
            <a:r>
              <a:rPr lang="en-US" sz="2000" b="1" dirty="0"/>
              <a:t>or </a:t>
            </a:r>
            <a:r>
              <a:rPr lang="en-US" sz="2000" b="1" u="sng" dirty="0">
                <a:solidFill>
                  <a:srgbClr val="2C14DE"/>
                </a:solidFill>
              </a:rPr>
              <a:t>user defined data type</a:t>
            </a:r>
            <a:r>
              <a:rPr lang="en-US" sz="2000" b="1" dirty="0"/>
              <a:t>)</a:t>
            </a:r>
          </a:p>
        </p:txBody>
      </p:sp>
      <p:sp>
        <p:nvSpPr>
          <p:cNvPr id="13317" name="Line 8"/>
          <p:cNvSpPr>
            <a:spLocks noChangeShapeType="1"/>
          </p:cNvSpPr>
          <p:nvPr/>
        </p:nvSpPr>
        <p:spPr bwMode="auto">
          <a:xfrm>
            <a:off x="1600200" y="2057400"/>
            <a:ext cx="228600" cy="31477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4772025" y="2538094"/>
            <a:ext cx="40386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Second parameter </a:t>
            </a:r>
            <a:r>
              <a:rPr lang="en-US" sz="2000" b="1" dirty="0"/>
              <a:t>(can be </a:t>
            </a:r>
            <a:r>
              <a:rPr lang="en-US" sz="2000" b="1" u="sng" dirty="0">
                <a:solidFill>
                  <a:srgbClr val="2C14DE"/>
                </a:solidFill>
              </a:rPr>
              <a:t>native data type</a:t>
            </a:r>
            <a:r>
              <a:rPr lang="en-US" sz="2000" b="1" u="sng" dirty="0"/>
              <a:t> </a:t>
            </a:r>
            <a:r>
              <a:rPr lang="en-US" sz="2000" b="1" dirty="0"/>
              <a:t>or </a:t>
            </a:r>
            <a:r>
              <a:rPr lang="en-US" sz="2000" b="1" u="sng" dirty="0">
                <a:solidFill>
                  <a:srgbClr val="2C14DE"/>
                </a:solidFill>
              </a:rPr>
              <a:t>user defined data type</a:t>
            </a:r>
            <a:r>
              <a:rPr lang="en-US" sz="2000" b="1" dirty="0"/>
              <a:t>)</a:t>
            </a:r>
          </a:p>
        </p:txBody>
      </p:sp>
      <p:sp>
        <p:nvSpPr>
          <p:cNvPr id="13319" name="Line 8"/>
          <p:cNvSpPr>
            <a:spLocks noChangeShapeType="1"/>
          </p:cNvSpPr>
          <p:nvPr/>
        </p:nvSpPr>
        <p:spPr bwMode="auto">
          <a:xfrm>
            <a:off x="5105400" y="2133600"/>
            <a:ext cx="1219200" cy="4044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6"/>
          <p:cNvSpPr txBox="1">
            <a:spLocks noChangeArrowheads="1"/>
          </p:cNvSpPr>
          <p:nvPr/>
        </p:nvSpPr>
        <p:spPr bwMode="auto">
          <a:xfrm>
            <a:off x="3276600" y="3671253"/>
            <a:ext cx="4876800" cy="1016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Remember </a:t>
            </a:r>
            <a:r>
              <a:rPr lang="en-US" sz="2000" b="1" dirty="0">
                <a:solidFill>
                  <a:srgbClr val="B80000"/>
                </a:solidFill>
              </a:rPr>
              <a:t>operator+</a:t>
            </a:r>
            <a:r>
              <a:rPr lang="en-US" sz="2000" b="1" dirty="0"/>
              <a:t> is a </a:t>
            </a:r>
            <a:r>
              <a:rPr lang="en-US" sz="2000" b="1" dirty="0">
                <a:solidFill>
                  <a:srgbClr val="2C14DE"/>
                </a:solidFill>
              </a:rPr>
              <a:t>function</a:t>
            </a:r>
            <a:r>
              <a:rPr lang="en-US" sz="2000" b="1" dirty="0"/>
              <a:t>, and it will be called with the help of any object, </a:t>
            </a:r>
            <a:r>
              <a:rPr lang="en-US" sz="2000" b="1" dirty="0">
                <a:solidFill>
                  <a:srgbClr val="2C14DE"/>
                </a:solidFill>
              </a:rPr>
              <a:t>thus the first parameter is the calling object</a:t>
            </a:r>
          </a:p>
        </p:txBody>
      </p:sp>
      <p:sp>
        <p:nvSpPr>
          <p:cNvPr id="13321" name="Line 8"/>
          <p:cNvSpPr>
            <a:spLocks noChangeShapeType="1"/>
          </p:cNvSpPr>
          <p:nvPr/>
        </p:nvSpPr>
        <p:spPr bwMode="auto">
          <a:xfrm>
            <a:off x="3048000" y="2057400"/>
            <a:ext cx="609600" cy="16138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01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0"/>
            <a:ext cx="8153400" cy="1112519"/>
          </a:xfrm>
        </p:spPr>
        <p:txBody>
          <a:bodyPr/>
          <a:lstStyle/>
          <a:p>
            <a:r>
              <a:rPr lang="en-US" b="1" dirty="0">
                <a:solidFill>
                  <a:srgbClr val="B80000"/>
                </a:solidFill>
              </a:rPr>
              <a:t>Operator Overloading Syntax</a:t>
            </a:r>
          </a:p>
        </p:txBody>
      </p:sp>
      <p:sp>
        <p:nvSpPr>
          <p:cNvPr id="14339" name="Content Placeholder 2"/>
          <p:cNvSpPr>
            <a:spLocks noGrp="1"/>
          </p:cNvSpPr>
          <p:nvPr>
            <p:ph idx="1"/>
          </p:nvPr>
        </p:nvSpPr>
        <p:spPr>
          <a:xfrm>
            <a:off x="152400" y="1219200"/>
            <a:ext cx="9144000" cy="5638800"/>
          </a:xfrm>
        </p:spPr>
        <p:txBody>
          <a:bodyPr>
            <a:normAutofit/>
          </a:bodyPr>
          <a:lstStyle/>
          <a:p>
            <a:pPr>
              <a:buFontTx/>
              <a:buNone/>
            </a:pP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   }</a:t>
            </a:r>
            <a:endParaRPr lang="en-US" sz="2800" b="1" dirty="0">
              <a:cs typeface="Tahoma" panose="020B0604030504040204" pitchFamily="34" charset="0"/>
            </a:endParaRPr>
          </a:p>
          <a:p>
            <a:pPr>
              <a:buFontTx/>
              <a:buNone/>
            </a:pPr>
            <a:r>
              <a:rPr lang="en-US" sz="2400" b="1" u="sng" dirty="0">
                <a:cs typeface="Tahoma" panose="020B0604030504040204" pitchFamily="34" charset="0"/>
              </a:rPr>
              <a:t>Example (1):</a:t>
            </a:r>
          </a:p>
          <a:p>
            <a:pPr>
              <a:buFontTx/>
              <a:buNone/>
            </a:pPr>
            <a:endParaRPr lang="en-US" sz="2000" b="1" u="sng" dirty="0">
              <a:latin typeface="Courier New" panose="020703090202050204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b;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a:t>
            </a:r>
          </a:p>
          <a:p>
            <a:pPr lvl="1">
              <a:spcBef>
                <a:spcPct val="0"/>
              </a:spcBef>
              <a:buFontTx/>
              <a:buNone/>
            </a:pPr>
            <a:r>
              <a:rPr lang="en-US" sz="2400" b="1" dirty="0">
                <a:latin typeface="Consolas" panose="020B0609020204030204" pitchFamily="49" charset="0"/>
                <a:cs typeface="Courier New" panose="02070309020205020404" pitchFamily="49" charset="0"/>
              </a:rPr>
              <a:t>		a = object + b;</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75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14400" y="0"/>
            <a:ext cx="8229600" cy="1036319"/>
          </a:xfrm>
        </p:spPr>
        <p:txBody>
          <a:bodyPr/>
          <a:lstStyle/>
          <a:p>
            <a:r>
              <a:rPr lang="en-US" b="1" dirty="0">
                <a:solidFill>
                  <a:srgbClr val="B80000"/>
                </a:solidFill>
              </a:rPr>
              <a:t>Operator Overloading Syntax</a:t>
            </a:r>
          </a:p>
        </p:txBody>
      </p:sp>
      <p:sp>
        <p:nvSpPr>
          <p:cNvPr id="15363" name="Content Placeholder 2"/>
          <p:cNvSpPr>
            <a:spLocks noGrp="1"/>
          </p:cNvSpPr>
          <p:nvPr>
            <p:ph idx="1"/>
          </p:nvPr>
        </p:nvSpPr>
        <p:spPr>
          <a:xfrm>
            <a:off x="85023" y="1195057"/>
            <a:ext cx="9144000" cy="5638800"/>
          </a:xfrm>
        </p:spPr>
        <p:txBody>
          <a:bodyPr>
            <a:normAutofit/>
          </a:bodyPr>
          <a:lstStyle/>
          <a:p>
            <a:pPr>
              <a:buFontTx/>
              <a:buNone/>
            </a:pP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latin typeface="+mj-lt"/>
              <a:cs typeface="Tahoma" panose="020B0604030504040204" pitchFamily="34" charset="0"/>
            </a:endParaRPr>
          </a:p>
          <a:p>
            <a:pPr>
              <a:buFontTx/>
              <a:buNone/>
            </a:pPr>
            <a:r>
              <a:rPr lang="en-US" sz="2400" b="1" u="sng" dirty="0">
                <a:latin typeface="+mj-lt"/>
                <a:cs typeface="Tahoma" panose="020B0604030504040204" pitchFamily="34" charset="0"/>
              </a:rPr>
              <a:t>Example (2):</a:t>
            </a:r>
          </a:p>
          <a:p>
            <a:pPr>
              <a:buFontTx/>
              <a:buNone/>
            </a:pPr>
            <a:endParaRPr lang="en-US" sz="2400" b="1" u="sng" dirty="0">
              <a:latin typeface="+mj-lt"/>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&amp;a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a:latin typeface="Consolas" panose="020B0609020204030204" pitchFamily="49" charset="0"/>
                <a:cs typeface="Courier New" panose="02070309020205020404" pitchFamily="49" charset="0"/>
              </a:rPr>
              <a:t>		a = object1 + object2;</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02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90600" y="0"/>
            <a:ext cx="8153400" cy="1112519"/>
          </a:xfrm>
        </p:spPr>
        <p:txBody>
          <a:bodyPr/>
          <a:lstStyle/>
          <a:p>
            <a:r>
              <a:rPr lang="en-US" b="1" dirty="0">
                <a:solidFill>
                  <a:srgbClr val="B80000"/>
                </a:solidFill>
              </a:rPr>
              <a:t>Operator Overloading Syntax</a:t>
            </a:r>
          </a:p>
        </p:txBody>
      </p:sp>
      <p:sp>
        <p:nvSpPr>
          <p:cNvPr id="16387" name="Content Placeholder 2"/>
          <p:cNvSpPr>
            <a:spLocks noGrp="1"/>
          </p:cNvSpPr>
          <p:nvPr>
            <p:ph idx="1"/>
          </p:nvPr>
        </p:nvSpPr>
        <p:spPr/>
        <p:txBody>
          <a:bodyPr/>
          <a:lstStyle/>
          <a:p>
            <a:pPr>
              <a:buFontTx/>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cs typeface="Tahoma" panose="020B0604030504040204" pitchFamily="34" charset="0"/>
            </a:endParaRPr>
          </a:p>
          <a:p>
            <a:pPr>
              <a:buFontTx/>
              <a:buNone/>
            </a:pPr>
            <a:r>
              <a:rPr lang="en-US" sz="2800" b="1" u="sng" dirty="0">
                <a:cs typeface="Tahoma" panose="020B0604030504040204" pitchFamily="34" charset="0"/>
              </a:rPr>
              <a:t>Example (3):</a:t>
            </a:r>
          </a:p>
          <a:p>
            <a:pPr>
              <a:buFontTx/>
              <a:buNone/>
            </a:pPr>
            <a:endParaRPr lang="en-US" sz="2800" b="1" u="sng" dirty="0">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    }</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 5;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a:latin typeface="Consolas" panose="020B0609020204030204" pitchFamily="49" charset="0"/>
                <a:cs typeface="Courier New" panose="02070309020205020404" pitchFamily="49" charset="0"/>
              </a:rPr>
              <a:t>			object2 = object1 + a;</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8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90600" y="0"/>
            <a:ext cx="8153400" cy="1143000"/>
          </a:xfrm>
        </p:spPr>
        <p:txBody>
          <a:bodyPr/>
          <a:lstStyle/>
          <a:p>
            <a:r>
              <a:rPr lang="en-US" b="1" dirty="0">
                <a:solidFill>
                  <a:srgbClr val="D20000"/>
                </a:solidFill>
              </a:rPr>
              <a:t>Operator Overloading Syntax</a:t>
            </a:r>
          </a:p>
        </p:txBody>
      </p:sp>
      <p:sp>
        <p:nvSpPr>
          <p:cNvPr id="17411" name="Content Placeholder 2"/>
          <p:cNvSpPr>
            <a:spLocks noGrp="1"/>
          </p:cNvSpPr>
          <p:nvPr>
            <p:ph idx="1"/>
          </p:nvPr>
        </p:nvSpPr>
        <p:spPr/>
        <p:txBody>
          <a:bodyPr>
            <a:normAutofit/>
          </a:bodyPr>
          <a:lstStyle/>
          <a:p>
            <a:pPr marL="0" indent="0">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latin typeface="Tahoma" panose="020B0604030504040204" pitchFamily="34" charset="0"/>
              <a:cs typeface="Tahoma" panose="020B0604030504040204" pitchFamily="34" charset="0"/>
            </a:endParaRPr>
          </a:p>
          <a:p>
            <a:pPr marL="0" indent="0">
              <a:buNone/>
            </a:pPr>
            <a:r>
              <a:rPr lang="en-US" sz="2000" b="1" u="sng" dirty="0">
                <a:latin typeface="Tahoma" panose="020B0604030504040204" pitchFamily="34" charset="0"/>
                <a:cs typeface="Tahoma" panose="020B0604030504040204" pitchFamily="34" charset="0"/>
              </a:rPr>
              <a:t>Example (4):</a:t>
            </a:r>
          </a:p>
          <a:p>
            <a:endParaRPr lang="en-US" sz="2400" b="1" u="sng" dirty="0">
              <a:latin typeface="Tahoma" panose="020B0604030504040204" pitchFamily="34" charset="0"/>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&amp;a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 object3;</a:t>
            </a:r>
          </a:p>
          <a:p>
            <a:pPr lvl="1">
              <a:spcBef>
                <a:spcPct val="0"/>
              </a:spcBef>
              <a:buFontTx/>
              <a:buNone/>
            </a:pPr>
            <a:r>
              <a:rPr lang="en-US" sz="2400" b="1" dirty="0">
                <a:latin typeface="Consolas" panose="020B0609020204030204" pitchFamily="49" charset="0"/>
                <a:cs typeface="Courier New" panose="02070309020205020404" pitchFamily="49" charset="0"/>
              </a:rPr>
              <a:t>		   object3 = object1 + object2;</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6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8153400" cy="1112519"/>
          </a:xfrm>
        </p:spPr>
        <p:txBody>
          <a:bodyPr>
            <a:noAutofit/>
          </a:bodyPr>
          <a:lstStyle/>
          <a:p>
            <a:r>
              <a:rPr lang="en-US" sz="4000" b="1" dirty="0">
                <a:solidFill>
                  <a:srgbClr val="D20000"/>
                </a:solidFill>
              </a:rPr>
              <a:t>Implementing Overloaded Operators</a:t>
            </a:r>
          </a:p>
        </p:txBody>
      </p:sp>
      <p:sp>
        <p:nvSpPr>
          <p:cNvPr id="18435" name="Rectangle 3"/>
          <p:cNvSpPr>
            <a:spLocks noGrp="1" noChangeArrowheads="1"/>
          </p:cNvSpPr>
          <p:nvPr>
            <p:ph type="body" idx="1"/>
          </p:nvPr>
        </p:nvSpPr>
        <p:spPr>
          <a:xfrm>
            <a:off x="96078" y="1295400"/>
            <a:ext cx="8955156" cy="4724400"/>
          </a:xfrm>
        </p:spPr>
        <p:txBody>
          <a:bodyPr/>
          <a:lstStyle/>
          <a:p>
            <a:pPr algn="just"/>
            <a:r>
              <a:rPr lang="en-US" dirty="0">
                <a:cs typeface="Tahoma" panose="020B0604030504040204" pitchFamily="34" charset="0"/>
              </a:rPr>
              <a:t>The </a:t>
            </a:r>
            <a:r>
              <a:rPr lang="en-US" b="1" dirty="0">
                <a:solidFill>
                  <a:srgbClr val="B80000"/>
                </a:solidFill>
                <a:cs typeface="Tahoma" panose="020B0604030504040204" pitchFamily="34" charset="0"/>
              </a:rPr>
              <a:t>compiler</a:t>
            </a:r>
            <a:r>
              <a:rPr lang="en-US" dirty="0">
                <a:solidFill>
                  <a:srgbClr val="B80000"/>
                </a:solidFill>
                <a:cs typeface="Tahoma" panose="020B0604030504040204" pitchFamily="34" charset="0"/>
              </a:rPr>
              <a:t> </a:t>
            </a:r>
            <a:r>
              <a:rPr lang="en-US" dirty="0">
                <a:cs typeface="Tahoma" panose="020B0604030504040204" pitchFamily="34" charset="0"/>
              </a:rPr>
              <a:t>uses the </a:t>
            </a:r>
            <a:r>
              <a:rPr lang="en-US" b="1" dirty="0">
                <a:solidFill>
                  <a:srgbClr val="2C14DE"/>
                </a:solidFill>
                <a:cs typeface="Tahoma" panose="020B0604030504040204" pitchFamily="34" charset="0"/>
              </a:rPr>
              <a:t>types of arguments </a:t>
            </a:r>
            <a:r>
              <a:rPr lang="en-US" dirty="0">
                <a:cs typeface="Tahoma" panose="020B0604030504040204" pitchFamily="34" charset="0"/>
              </a:rPr>
              <a:t>to </a:t>
            </a:r>
            <a:r>
              <a:rPr lang="en-US" b="1" dirty="0">
                <a:cs typeface="Tahoma" panose="020B0604030504040204" pitchFamily="34" charset="0"/>
              </a:rPr>
              <a:t>choose</a:t>
            </a:r>
            <a:r>
              <a:rPr lang="en-US" dirty="0">
                <a:cs typeface="Tahoma" panose="020B0604030504040204" pitchFamily="34" charset="0"/>
              </a:rPr>
              <a:t> the </a:t>
            </a:r>
            <a:r>
              <a:rPr lang="en-US" b="1" u="sng" dirty="0">
                <a:solidFill>
                  <a:srgbClr val="2C14DE"/>
                </a:solidFill>
                <a:cs typeface="Tahoma" panose="020B0604030504040204" pitchFamily="34" charset="0"/>
              </a:rPr>
              <a:t>appropriate overloading</a:t>
            </a:r>
            <a:r>
              <a:rPr lang="en-US" dirty="0">
                <a:cs typeface="Tahoma" panose="020B0604030504040204" pitchFamily="34" charset="0"/>
              </a:rPr>
              <a:t>.</a:t>
            </a:r>
          </a:p>
          <a:p>
            <a:pPr>
              <a:buFont typeface="Monotype Sorts" charset="2"/>
              <a:buNone/>
            </a:pPr>
            <a:endParaRPr lang="en-US" sz="2800" b="1" dirty="0">
              <a:latin typeface="Courier New" panose="02070309020205020404" pitchFamily="49" charset="0"/>
              <a:cs typeface="Courier New" panose="02070309020205020404" pitchFamily="49" charset="0"/>
            </a:endParaRPr>
          </a:p>
          <a:p>
            <a:pPr>
              <a:buFont typeface="Monotype Sorts" charset="2"/>
              <a:buNone/>
            </a:pPr>
            <a:r>
              <a:rPr lang="fr-FR" sz="2400" b="1" dirty="0">
                <a:latin typeface="Consolas" panose="020B0609020204030204" pitchFamily="49" charset="0"/>
                <a:cs typeface="Courier New" panose="02070309020205020404" pitchFamily="49" charset="0"/>
              </a:rPr>
              <a:t>  </a:t>
            </a:r>
            <a:r>
              <a:rPr lang="fr-FR" sz="2800" b="1" dirty="0">
                <a:latin typeface="Consolas" panose="020B0609020204030204" pitchFamily="49" charset="0"/>
                <a:cs typeface="Courier New" panose="02070309020205020404" pitchFamily="49" charset="0"/>
              </a:rPr>
              <a:t>i</a:t>
            </a:r>
            <a:r>
              <a:rPr lang="en-US" sz="2800" b="1" dirty="0" err="1">
                <a:latin typeface="Consolas" panose="020B0609020204030204" pitchFamily="49" charset="0"/>
                <a:cs typeface="Courier New" panose="02070309020205020404" pitchFamily="49" charset="0"/>
              </a:rPr>
              <a:t>nt</a:t>
            </a:r>
            <a:r>
              <a:rPr lang="en-US" sz="2800" b="1" dirty="0">
                <a:latin typeface="Consolas" panose="020B0609020204030204" pitchFamily="49" charset="0"/>
                <a:cs typeface="Courier New" panose="02070309020205020404" pitchFamily="49" charset="0"/>
              </a:rPr>
              <a:t> v1, v2; </a:t>
            </a:r>
          </a:p>
          <a:p>
            <a:pPr>
              <a:buFont typeface="Monotype Sorts" charset="2"/>
              <a:buNone/>
            </a:pPr>
            <a:r>
              <a:rPr lang="en-US" sz="2800" b="1" dirty="0">
                <a:latin typeface="Consolas" panose="020B0609020204030204" pitchFamily="49" charset="0"/>
                <a:cs typeface="Courier New" panose="02070309020205020404" pitchFamily="49" charset="0"/>
              </a:rPr>
              <a:t>  v1 + v2; </a:t>
            </a:r>
            <a:r>
              <a:rPr lang="en-US" sz="2800" b="1" dirty="0">
                <a:solidFill>
                  <a:srgbClr val="008000"/>
                </a:solidFill>
                <a:latin typeface="Consolas" panose="020B0609020204030204" pitchFamily="49" charset="0"/>
                <a:cs typeface="Courier New" panose="02070309020205020404" pitchFamily="49" charset="0"/>
              </a:rPr>
              <a:t>// </a:t>
            </a:r>
            <a:r>
              <a:rPr lang="en-US" sz="2800" b="1" dirty="0" err="1">
                <a:solidFill>
                  <a:srgbClr val="008000"/>
                </a:solidFill>
                <a:latin typeface="Consolas" panose="020B0609020204030204" pitchFamily="49" charset="0"/>
                <a:cs typeface="Courier New" panose="02070309020205020404" pitchFamily="49" charset="0"/>
              </a:rPr>
              <a:t>int</a:t>
            </a:r>
            <a:r>
              <a:rPr lang="en-US" sz="2800" b="1" dirty="0">
                <a:solidFill>
                  <a:srgbClr val="008000"/>
                </a:solidFill>
                <a:latin typeface="Consolas" panose="020B0609020204030204" pitchFamily="49" charset="0"/>
                <a:cs typeface="Courier New" panose="02070309020205020404" pitchFamily="49" charset="0"/>
              </a:rPr>
              <a:t> +</a:t>
            </a:r>
          </a:p>
          <a:p>
            <a:pPr>
              <a:buFont typeface="Monotype Sorts" charset="2"/>
              <a:buNone/>
            </a:pPr>
            <a:endParaRPr lang="en-US" sz="2800" b="1" dirty="0">
              <a:solidFill>
                <a:srgbClr val="008000"/>
              </a:solidFill>
              <a:latin typeface="Consolas" panose="020B0609020204030204" pitchFamily="49" charset="0"/>
              <a:cs typeface="Courier New" panose="02070309020205020404" pitchFamily="49" charset="0"/>
            </a:endParaRPr>
          </a:p>
          <a:p>
            <a:pPr>
              <a:buFont typeface="Monotype Sorts" charset="2"/>
              <a:buNone/>
            </a:pPr>
            <a:r>
              <a:rPr lang="en-US" sz="2800" b="1" dirty="0">
                <a:latin typeface="Consolas" panose="020B0609020204030204" pitchFamily="49" charset="0"/>
                <a:cs typeface="Courier New" panose="02070309020205020404" pitchFamily="49" charset="0"/>
              </a:rPr>
              <a:t>  float s1, s2; </a:t>
            </a:r>
          </a:p>
          <a:p>
            <a:pPr>
              <a:buFont typeface="Monotype Sorts" charset="2"/>
              <a:buNone/>
            </a:pPr>
            <a:r>
              <a:rPr lang="en-US" sz="2800" b="1" dirty="0">
                <a:latin typeface="Consolas" panose="020B0609020204030204" pitchFamily="49" charset="0"/>
                <a:cs typeface="Courier New" panose="02070309020205020404" pitchFamily="49" charset="0"/>
              </a:rPr>
              <a:t>  s1 + s2; </a:t>
            </a:r>
            <a:r>
              <a:rPr lang="en-US" sz="2800" b="1" dirty="0">
                <a:solidFill>
                  <a:srgbClr val="008000"/>
                </a:solidFill>
                <a:latin typeface="Consolas" panose="020B0609020204030204" pitchFamily="49" charset="0"/>
                <a:cs typeface="Courier New" panose="02070309020205020404" pitchFamily="49" charset="0"/>
              </a:rPr>
              <a:t>// float+</a:t>
            </a:r>
            <a:endParaRPr lang="en-US" sz="2800" dirty="0">
              <a:solidFill>
                <a:srgbClr val="008000"/>
              </a:solidFill>
              <a:latin typeface="Consolas" panose="020B0609020204030204" pitchFamily="49" charset="0"/>
              <a:cs typeface="Courier New" panose="02070309020205020404" pitchFamily="49" charset="0"/>
            </a:endParaRPr>
          </a:p>
          <a:p>
            <a:endParaRPr lang="en-US" sz="2400" dirty="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9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66800"/>
          </a:xfrm>
        </p:spPr>
        <p:txBody>
          <a:bodyPr/>
          <a:lstStyle/>
          <a:p>
            <a:r>
              <a:rPr lang="en-US" b="1" dirty="0">
                <a:solidFill>
                  <a:srgbClr val="B80000"/>
                </a:solidFill>
              </a:rPr>
              <a:t>Extended Example</a:t>
            </a:r>
          </a:p>
        </p:txBody>
      </p:sp>
      <p:sp>
        <p:nvSpPr>
          <p:cNvPr id="19459" name="Rectangle 3"/>
          <p:cNvSpPr>
            <a:spLocks noGrp="1" noChangeArrowheads="1"/>
          </p:cNvSpPr>
          <p:nvPr>
            <p:ph type="body" idx="1"/>
          </p:nvPr>
        </p:nvSpPr>
        <p:spPr>
          <a:xfrm>
            <a:off x="154056" y="1219200"/>
            <a:ext cx="8839200" cy="5486400"/>
          </a:xfrm>
        </p:spPr>
        <p:txBody>
          <a:bodyPr>
            <a:normAutofit/>
          </a:bodyPr>
          <a:lstStyle/>
          <a:p>
            <a:pPr>
              <a:lnSpc>
                <a:spcPct val="80000"/>
              </a:lnSpc>
              <a:buFont typeface="Monotype Sorts" charset="2"/>
              <a:buNone/>
            </a:pPr>
            <a:r>
              <a:rPr lang="en-US" b="1" u="sng" dirty="0">
                <a:solidFill>
                  <a:srgbClr val="008000"/>
                </a:solidFill>
                <a:latin typeface="+mj-lt"/>
                <a:cs typeface="Courier New" panose="02070309020205020404" pitchFamily="49" charset="0"/>
              </a:rPr>
              <a:t>Employee class and objects</a:t>
            </a:r>
          </a:p>
          <a:p>
            <a:pPr>
              <a:lnSpc>
                <a:spcPct val="80000"/>
              </a:lnSpc>
              <a:buFont typeface="Monotype Sorts" charset="2"/>
              <a:buNone/>
            </a:pPr>
            <a:endParaRPr lang="en-US" sz="2000" b="1" dirty="0">
              <a:latin typeface="Courier New" panose="02070309020205020404" pitchFamily="49" charset="0"/>
              <a:cs typeface="Courier New" panose="02070309020205020404" pitchFamily="49" charset="0"/>
            </a:endParaRPr>
          </a:p>
          <a:p>
            <a:pPr>
              <a:lnSpc>
                <a:spcPct val="80000"/>
              </a:lnSpc>
              <a:buFont typeface="Monotype Sorts" charset="2"/>
              <a:buNone/>
            </a:pPr>
            <a:endParaRPr lang="en-US" sz="2400" b="1" dirty="0">
              <a:latin typeface="Consolas" panose="020B0609020204030204" pitchFamily="49" charset="0"/>
              <a:cs typeface="Courier New" panose="02070309020205020404" pitchFamily="49" charset="0"/>
            </a:endParaRP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class Employee</a:t>
            </a: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a:t>
            </a:r>
          </a:p>
          <a:p>
            <a:pPr lvl="1">
              <a:lnSpc>
                <a:spcPct val="80000"/>
              </a:lnSpc>
              <a:buFontTx/>
              <a:buNone/>
            </a:pPr>
            <a:r>
              <a:rPr lang="en-US" sz="2400" b="1" dirty="0">
                <a:solidFill>
                  <a:schemeClr val="tx1">
                    <a:lumMod val="50000"/>
                    <a:lumOff val="50000"/>
                  </a:schemeClr>
                </a:solidFill>
                <a:latin typeface="Consolas" panose="020B0609020204030204" pitchFamily="49" charset="0"/>
                <a:cs typeface="Courier New" panose="02070309020205020404" pitchFamily="49" charset="0"/>
              </a:rPr>
              <a:t>private:</a:t>
            </a:r>
          </a:p>
          <a:p>
            <a:pPr lvl="1">
              <a:lnSpc>
                <a:spcPct val="80000"/>
              </a:lnSpc>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idNum</a:t>
            </a:r>
            <a:r>
              <a:rPr lang="en-US" sz="2400" b="1" dirty="0">
                <a:latin typeface="Consolas" panose="020B0609020204030204" pitchFamily="49" charset="0"/>
                <a:cs typeface="Courier New" panose="02070309020205020404" pitchFamily="49" charset="0"/>
              </a:rPr>
              <a:t>;</a:t>
            </a:r>
          </a:p>
          <a:p>
            <a:pPr lvl="1">
              <a:lnSpc>
                <a:spcPct val="80000"/>
              </a:lnSpc>
              <a:buFontTx/>
              <a:buNone/>
            </a:pPr>
            <a:r>
              <a:rPr lang="en-US" sz="2400" b="1" dirty="0">
                <a:latin typeface="Consolas" panose="020B0609020204030204" pitchFamily="49" charset="0"/>
                <a:cs typeface="Courier New" panose="02070309020205020404" pitchFamily="49" charset="0"/>
              </a:rPr>
              <a:t>	double salary;</a:t>
            </a:r>
          </a:p>
          <a:p>
            <a:pPr lvl="1">
              <a:lnSpc>
                <a:spcPct val="80000"/>
              </a:lnSpc>
              <a:buFontTx/>
              <a:buNone/>
            </a:pPr>
            <a:r>
              <a:rPr lang="en-US" sz="2400" b="1" dirty="0">
                <a:solidFill>
                  <a:schemeClr val="tx1">
                    <a:lumMod val="50000"/>
                    <a:lumOff val="50000"/>
                  </a:schemeClr>
                </a:solidFill>
                <a:latin typeface="Consolas" panose="020B0609020204030204" pitchFamily="49" charset="0"/>
                <a:cs typeface="Courier New" panose="02070309020205020404" pitchFamily="49" charset="0"/>
              </a:rPr>
              <a:t>public:</a:t>
            </a:r>
          </a:p>
          <a:p>
            <a:pPr lvl="1">
              <a:lnSpc>
                <a:spcPct val="80000"/>
              </a:lnSpc>
              <a:buFontTx/>
              <a:buNone/>
            </a:pPr>
            <a:r>
              <a:rPr lang="en-US" sz="2400" b="1" dirty="0">
                <a:latin typeface="Consolas" panose="020B0609020204030204" pitchFamily="49" charset="0"/>
                <a:cs typeface="Courier New" panose="02070309020205020404" pitchFamily="49" charset="0"/>
              </a:rPr>
              <a:t>	Employee(</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id, double salary);</a:t>
            </a:r>
          </a:p>
          <a:p>
            <a:pPr lvl="1">
              <a:lnSpc>
                <a:spcPct val="80000"/>
              </a:lnSpc>
              <a:buFontTx/>
              <a:buNone/>
            </a:pPr>
            <a:r>
              <a:rPr lang="en-US" sz="2400" b="1" dirty="0">
                <a:solidFill>
                  <a:srgbClr val="FF3300"/>
                </a:solidFill>
                <a:latin typeface="Consolas" panose="020B0609020204030204" pitchFamily="49" charset="0"/>
                <a:cs typeface="Courier New" panose="02070309020205020404" pitchFamily="49" charset="0"/>
              </a:rPr>
              <a:t>	</a:t>
            </a:r>
            <a:r>
              <a:rPr lang="en-US" sz="2400" b="1" dirty="0">
                <a:solidFill>
                  <a:srgbClr val="FF0000"/>
                </a:solidFill>
                <a:latin typeface="Consolas" panose="020B0609020204030204" pitchFamily="49" charset="0"/>
                <a:cs typeface="Courier New" panose="02070309020205020404" pitchFamily="49" charset="0"/>
              </a:rPr>
              <a:t>double </a:t>
            </a:r>
            <a:r>
              <a:rPr lang="en-US" sz="2400" b="1" dirty="0" err="1">
                <a:solidFill>
                  <a:srgbClr val="FF0000"/>
                </a:solidFill>
                <a:latin typeface="Consolas" panose="020B0609020204030204" pitchFamily="49" charset="0"/>
                <a:cs typeface="Courier New" panose="02070309020205020404" pitchFamily="49" charset="0"/>
              </a:rPr>
              <a:t>addTwo</a:t>
            </a:r>
            <a:r>
              <a:rPr lang="en-US" sz="2400" b="1" dirty="0">
                <a:solidFill>
                  <a:srgbClr val="FF0000"/>
                </a:solidFill>
                <a:latin typeface="Consolas" panose="020B0609020204030204" pitchFamily="49" charset="0"/>
                <a:cs typeface="Courier New" panose="02070309020205020404" pitchFamily="49" charset="0"/>
              </a:rPr>
              <a:t> (Employee&amp; </a:t>
            </a:r>
            <a:r>
              <a:rPr lang="en-US" sz="2400" b="1" dirty="0" err="1">
                <a:solidFill>
                  <a:srgbClr val="FF0000"/>
                </a:solidFill>
                <a:latin typeface="Consolas" panose="020B0609020204030204" pitchFamily="49" charset="0"/>
                <a:cs typeface="Courier New" panose="02070309020205020404" pitchFamily="49" charset="0"/>
              </a:rPr>
              <a:t>emp</a:t>
            </a:r>
            <a:r>
              <a:rPr lang="en-US" sz="2400" b="1" dirty="0">
                <a:solidFill>
                  <a:srgbClr val="FF0000"/>
                </a:solidFill>
                <a:latin typeface="Consolas" panose="020B0609020204030204" pitchFamily="49" charset="0"/>
                <a:cs typeface="Courier New" panose="02070309020205020404" pitchFamily="49" charset="0"/>
              </a:rPr>
              <a:t>);</a:t>
            </a:r>
          </a:p>
          <a:p>
            <a:pPr lvl="1">
              <a:lnSpc>
                <a:spcPct val="80000"/>
              </a:lnSpc>
              <a:buFontTx/>
              <a:buNone/>
            </a:pPr>
            <a:r>
              <a:rPr lang="en-US" sz="2400" b="1" dirty="0">
                <a:solidFill>
                  <a:srgbClr val="0070C0"/>
                </a:solidFill>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double operator+ (Employee&amp; </a:t>
            </a:r>
            <a:r>
              <a:rPr lang="en-US" sz="2400" b="1" dirty="0" err="1">
                <a:solidFill>
                  <a:srgbClr val="2C14DE"/>
                </a:solidFill>
                <a:latin typeface="Consolas" panose="020B0609020204030204" pitchFamily="49" charset="0"/>
                <a:cs typeface="Courier New" panose="02070309020205020404" pitchFamily="49" charset="0"/>
              </a:rPr>
              <a:t>emp</a:t>
            </a:r>
            <a:r>
              <a:rPr lang="en-US" sz="2400" b="1" dirty="0">
                <a:solidFill>
                  <a:srgbClr val="2C14DE"/>
                </a:solidFill>
                <a:latin typeface="Consolas" panose="020B0609020204030204" pitchFamily="49" charset="0"/>
                <a:cs typeface="Courier New" panose="02070309020205020404" pitchFamily="49" charset="0"/>
              </a:rPr>
              <a:t>);</a:t>
            </a:r>
          </a:p>
          <a:p>
            <a:pPr lvl="1">
              <a:lnSpc>
                <a:spcPct val="80000"/>
              </a:lnSpc>
              <a:buFontTx/>
              <a:buNone/>
            </a:pPr>
            <a:r>
              <a:rPr lang="en-US" sz="2400" b="1" dirty="0">
                <a:latin typeface="Consolas" panose="020B0609020204030204" pitchFamily="49" charset="0"/>
                <a:cs typeface="Courier New" panose="02070309020205020404" pitchFamily="49" charset="0"/>
              </a:rPr>
              <a:t>	double </a:t>
            </a:r>
            <a:r>
              <a:rPr lang="en-US" sz="2400" b="1" dirty="0" err="1">
                <a:latin typeface="Consolas" panose="020B0609020204030204" pitchFamily="49" charset="0"/>
                <a:cs typeface="Courier New" panose="02070309020205020404" pitchFamily="49" charset="0"/>
              </a:rPr>
              <a:t>getSalary</a:t>
            </a:r>
            <a:r>
              <a:rPr lang="en-US" sz="2400" b="1" dirty="0">
                <a:latin typeface="Consolas" panose="020B0609020204030204" pitchFamily="49" charset="0"/>
                <a:cs typeface="Courier New" panose="02070309020205020404" pitchFamily="49" charset="0"/>
              </a:rPr>
              <a:t>() { return salary; }</a:t>
            </a: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a:t>
            </a:r>
          </a:p>
          <a:p>
            <a:pPr>
              <a:lnSpc>
                <a:spcPct val="80000"/>
              </a:lnSpc>
              <a:buFont typeface="Monotype Sorts" charset="2"/>
              <a:buNone/>
            </a:pPr>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21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9808"/>
            <a:ext cx="9144000" cy="1076608"/>
          </a:xfrm>
        </p:spPr>
        <p:txBody>
          <a:bodyPr>
            <a:noAutofit/>
          </a:bodyPr>
          <a:lstStyle/>
          <a:p>
            <a:r>
              <a:rPr lang="en-US" sz="3600" b="1" dirty="0">
                <a:solidFill>
                  <a:srgbClr val="B80000"/>
                </a:solidFill>
              </a:rPr>
              <a:t>The member functions </a:t>
            </a:r>
            <a:r>
              <a:rPr lang="ja-JP" altLang="en-US" sz="3600" b="1" dirty="0">
                <a:solidFill>
                  <a:srgbClr val="B80000"/>
                </a:solidFill>
              </a:rPr>
              <a:t>‘</a:t>
            </a:r>
            <a:r>
              <a:rPr lang="en-US" altLang="ja-JP" sz="3600" b="1" dirty="0" err="1">
                <a:solidFill>
                  <a:srgbClr val="B80000"/>
                </a:solidFill>
              </a:rPr>
              <a:t>addTwo</a:t>
            </a:r>
            <a:r>
              <a:rPr lang="ja-JP" altLang="en-US" sz="3600" b="1" dirty="0">
                <a:solidFill>
                  <a:srgbClr val="B80000"/>
                </a:solidFill>
              </a:rPr>
              <a:t>’</a:t>
            </a:r>
            <a:r>
              <a:rPr lang="en-US" altLang="ja-JP" sz="3600" b="1" dirty="0">
                <a:solidFill>
                  <a:srgbClr val="B80000"/>
                </a:solidFill>
              </a:rPr>
              <a:t> and operator+</a:t>
            </a:r>
            <a:endParaRPr lang="en-US" sz="3600" b="1" dirty="0">
              <a:solidFill>
                <a:srgbClr val="B80000"/>
              </a:solidFill>
            </a:endParaRPr>
          </a:p>
        </p:txBody>
      </p:sp>
      <p:sp>
        <p:nvSpPr>
          <p:cNvPr id="20483" name="Text Box 3"/>
          <p:cNvSpPr txBox="1">
            <a:spLocks noChangeArrowheads="1"/>
          </p:cNvSpPr>
          <p:nvPr/>
        </p:nvSpPr>
        <p:spPr bwMode="auto">
          <a:xfrm>
            <a:off x="228600" y="1295400"/>
            <a:ext cx="86106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200" b="1" dirty="0">
                <a:solidFill>
                  <a:schemeClr val="tx1">
                    <a:lumMod val="50000"/>
                    <a:lumOff val="50000"/>
                  </a:schemeClr>
                </a:solidFill>
                <a:latin typeface="Consolas" panose="020B0609020204030204" pitchFamily="49" charset="0"/>
              </a:rPr>
              <a:t>//function notation</a:t>
            </a:r>
          </a:p>
          <a:p>
            <a:pPr eaLnBrk="1" hangingPunct="1"/>
            <a:r>
              <a:rPr lang="en-US" sz="2200" b="1" dirty="0">
                <a:solidFill>
                  <a:srgbClr val="C00000"/>
                </a:solidFill>
                <a:latin typeface="Consolas" panose="020B0609020204030204" pitchFamily="49" charset="0"/>
              </a:rPr>
              <a:t>double Employee::</a:t>
            </a:r>
            <a:r>
              <a:rPr lang="en-US" sz="2200" b="1" dirty="0" err="1">
                <a:solidFill>
                  <a:srgbClr val="C00000"/>
                </a:solidFill>
                <a:latin typeface="Consolas" panose="020B0609020204030204" pitchFamily="49" charset="0"/>
              </a:rPr>
              <a:t>addTwo</a:t>
            </a:r>
            <a:r>
              <a:rPr lang="en-US" sz="2200" b="1" dirty="0">
                <a:solidFill>
                  <a:srgbClr val="C00000"/>
                </a:solidFill>
                <a:latin typeface="Consolas" panose="020B0609020204030204" pitchFamily="49" charset="0"/>
              </a:rPr>
              <a:t>(Employee&amp; </a:t>
            </a:r>
            <a:r>
              <a:rPr lang="en-US" sz="2200" b="1" dirty="0" err="1">
                <a:solidFill>
                  <a:srgbClr val="C00000"/>
                </a:solidFill>
                <a:latin typeface="Consolas" panose="020B0609020204030204" pitchFamily="49" charset="0"/>
              </a:rPr>
              <a:t>emp</a:t>
            </a:r>
            <a:r>
              <a:rPr lang="en-US" sz="2200" b="1" dirty="0">
                <a:solidFill>
                  <a:srgbClr val="C00000"/>
                </a:solidFill>
                <a:latin typeface="Consolas" panose="020B0609020204030204" pitchFamily="49" charset="0"/>
              </a:rPr>
              <a:t>)</a:t>
            </a:r>
          </a:p>
          <a:p>
            <a:pPr eaLnBrk="1" hangingPunct="1"/>
            <a:r>
              <a:rPr lang="en-US" sz="2200" b="1" dirty="0">
                <a:latin typeface="Consolas" panose="020B0609020204030204" pitchFamily="49" charset="0"/>
              </a:rPr>
              <a:t>{</a:t>
            </a:r>
          </a:p>
          <a:p>
            <a:pPr eaLnBrk="1" hangingPunct="1"/>
            <a:r>
              <a:rPr lang="en-US" sz="2200" b="1" dirty="0">
                <a:latin typeface="Consolas" panose="020B0609020204030204" pitchFamily="49" charset="0"/>
              </a:rPr>
              <a:t>   double total;</a:t>
            </a:r>
          </a:p>
          <a:p>
            <a:pPr eaLnBrk="1" hangingPunct="1"/>
            <a:r>
              <a:rPr lang="en-US" sz="2200" b="1" dirty="0">
                <a:latin typeface="Consolas" panose="020B0609020204030204" pitchFamily="49" charset="0"/>
              </a:rPr>
              <a:t>   total = this-&gt;salary + </a:t>
            </a:r>
            <a:r>
              <a:rPr lang="en-US" sz="2200" b="1" dirty="0" err="1">
                <a:latin typeface="Consolas" panose="020B0609020204030204" pitchFamily="49" charset="0"/>
              </a:rPr>
              <a:t>emp.getSalary</a:t>
            </a:r>
            <a:r>
              <a:rPr lang="en-US" sz="2200" b="1" dirty="0">
                <a:latin typeface="Consolas" panose="020B0609020204030204" pitchFamily="49" charset="0"/>
              </a:rPr>
              <a:t>();</a:t>
            </a:r>
          </a:p>
          <a:p>
            <a:pPr eaLnBrk="1" hangingPunct="1"/>
            <a:r>
              <a:rPr lang="en-US" sz="2200" b="1" dirty="0">
                <a:latin typeface="Consolas" panose="020B0609020204030204" pitchFamily="49" charset="0"/>
              </a:rPr>
              <a:t>   return total;</a:t>
            </a:r>
          </a:p>
          <a:p>
            <a:pPr eaLnBrk="1" hangingPunct="1"/>
            <a:r>
              <a:rPr lang="en-US" sz="22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a:solidFill>
                  <a:schemeClr val="tx1">
                    <a:lumMod val="50000"/>
                    <a:lumOff val="50000"/>
                  </a:schemeClr>
                </a:solidFill>
                <a:latin typeface="Consolas" panose="020B0609020204030204" pitchFamily="49" charset="0"/>
              </a:rPr>
              <a:t>//operator overloading notation</a:t>
            </a:r>
          </a:p>
          <a:p>
            <a:pPr eaLnBrk="1" hangingPunct="1"/>
            <a:r>
              <a:rPr lang="en-US" sz="2200" b="1" dirty="0">
                <a:solidFill>
                  <a:srgbClr val="2C14DE"/>
                </a:solidFill>
                <a:latin typeface="Consolas" panose="020B0609020204030204" pitchFamily="49" charset="0"/>
              </a:rPr>
              <a:t>double Employee::operator+(Employee&amp; </a:t>
            </a:r>
            <a:r>
              <a:rPr lang="en-US" sz="2200" b="1" dirty="0" err="1">
                <a:solidFill>
                  <a:srgbClr val="2C14DE"/>
                </a:solidFill>
                <a:latin typeface="Consolas" panose="020B0609020204030204" pitchFamily="49" charset="0"/>
              </a:rPr>
              <a:t>emp</a:t>
            </a:r>
            <a:r>
              <a:rPr lang="en-US" sz="2200" b="1" dirty="0">
                <a:solidFill>
                  <a:srgbClr val="2C14DE"/>
                </a:solidFill>
                <a:latin typeface="Consolas" panose="020B0609020204030204" pitchFamily="49" charset="0"/>
              </a:rPr>
              <a:t>)</a:t>
            </a:r>
          </a:p>
          <a:p>
            <a:pPr eaLnBrk="1" hangingPunct="1"/>
            <a:r>
              <a:rPr lang="en-US" sz="2200" b="1" dirty="0">
                <a:latin typeface="Consolas" panose="020B0609020204030204" pitchFamily="49" charset="0"/>
              </a:rPr>
              <a:t>{</a:t>
            </a:r>
          </a:p>
          <a:p>
            <a:pPr eaLnBrk="1" hangingPunct="1"/>
            <a:r>
              <a:rPr lang="en-US" sz="2200" b="1" dirty="0">
                <a:latin typeface="Consolas" panose="020B0609020204030204" pitchFamily="49" charset="0"/>
              </a:rPr>
              <a:t>   double total;</a:t>
            </a:r>
          </a:p>
          <a:p>
            <a:pPr eaLnBrk="1" hangingPunct="1"/>
            <a:r>
              <a:rPr lang="en-US" sz="2200" b="1" dirty="0">
                <a:latin typeface="Consolas" panose="020B0609020204030204" pitchFamily="49" charset="0"/>
              </a:rPr>
              <a:t>   total = this-&gt;salary + </a:t>
            </a:r>
            <a:r>
              <a:rPr lang="en-US" sz="2200" b="1" dirty="0" err="1">
                <a:latin typeface="Consolas" panose="020B0609020204030204" pitchFamily="49" charset="0"/>
              </a:rPr>
              <a:t>emp.getSalary</a:t>
            </a:r>
            <a:r>
              <a:rPr lang="en-US" sz="2200" b="1" dirty="0">
                <a:latin typeface="Consolas" panose="020B0609020204030204" pitchFamily="49" charset="0"/>
              </a:rPr>
              <a:t>();</a:t>
            </a:r>
          </a:p>
          <a:p>
            <a:pPr eaLnBrk="1" hangingPunct="1"/>
            <a:r>
              <a:rPr lang="en-US" sz="2200" b="1" dirty="0">
                <a:latin typeface="Consolas" panose="020B0609020204030204" pitchFamily="49" charset="0"/>
              </a:rPr>
              <a:t>   return total;</a:t>
            </a:r>
          </a:p>
          <a:p>
            <a:pPr eaLnBrk="1" hangingPunct="1"/>
            <a:r>
              <a:rPr lang="en-US" sz="22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A1921CC-DA96-9C89-5FF3-D832E9C1C47D}"/>
              </a:ext>
            </a:extLst>
          </p:cNvPr>
          <p:cNvSpPr>
            <a:spLocks noGrp="1"/>
          </p:cNvSpPr>
          <p:nvPr>
            <p:ph type="sldNum" sz="quarter" idx="12"/>
          </p:nvPr>
        </p:nvSpPr>
        <p:spPr/>
        <p:txBody>
          <a:bodyPr/>
          <a:lstStyle/>
          <a:p>
            <a:fld id="{25C2CBD0-4E8A-462D-9424-859647FC3ED0}" type="slidenum">
              <a:rPr lang="en-US" smtClean="0"/>
              <a:pPr/>
              <a:t>19</a:t>
            </a:fld>
            <a:endParaRPr lang="en-US"/>
          </a:p>
        </p:txBody>
      </p:sp>
    </p:spTree>
    <p:extLst>
      <p:ext uri="{BB962C8B-B14F-4D97-AF65-F5344CB8AC3E}">
        <p14:creationId xmlns:p14="http://schemas.microsoft.com/office/powerpoint/2010/main" val="292145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26406"/>
            <a:ext cx="8197913" cy="1040394"/>
          </a:xfrm>
        </p:spPr>
        <p:txBody>
          <a:bodyPr>
            <a:normAutofit/>
          </a:bodyPr>
          <a:lstStyle/>
          <a:p>
            <a:r>
              <a:rPr lang="en-US" sz="4800" b="1" dirty="0">
                <a:solidFill>
                  <a:srgbClr val="B80000"/>
                </a:solidFill>
                <a:latin typeface="Calibri" panose="020F0502020204030204" pitchFamily="34" charset="0"/>
              </a:rPr>
              <a:t>Operator Overloading</a:t>
            </a:r>
          </a:p>
        </p:txBody>
      </p:sp>
      <p:sp>
        <p:nvSpPr>
          <p:cNvPr id="6147" name="Rectangle 3"/>
          <p:cNvSpPr>
            <a:spLocks noGrp="1" noChangeArrowheads="1"/>
          </p:cNvSpPr>
          <p:nvPr>
            <p:ph type="body" idx="4294967295"/>
          </p:nvPr>
        </p:nvSpPr>
        <p:spPr>
          <a:xfrm>
            <a:off x="73093" y="1112519"/>
            <a:ext cx="9001125" cy="5669281"/>
          </a:xfrm>
        </p:spPr>
        <p:txBody>
          <a:bodyPr>
            <a:noAutofit/>
          </a:bodyPr>
          <a:lstStyle/>
          <a:p>
            <a:pPr algn="just">
              <a:lnSpc>
                <a:spcPct val="90000"/>
              </a:lnSpc>
            </a:pPr>
            <a:r>
              <a:rPr lang="en-US" sz="3000" b="1" dirty="0">
                <a:latin typeface="Calibri" panose="020F0502020204030204" pitchFamily="34" charset="0"/>
              </a:rPr>
              <a:t>The </a:t>
            </a:r>
            <a:r>
              <a:rPr lang="en-US" sz="3000" b="1" dirty="0">
                <a:solidFill>
                  <a:srgbClr val="2C14DE"/>
                </a:solidFill>
                <a:latin typeface="Calibri" panose="020F0502020204030204" pitchFamily="34" charset="0"/>
              </a:rPr>
              <a:t>method </a:t>
            </a:r>
            <a:r>
              <a:rPr lang="en-US" sz="3000" b="1" dirty="0">
                <a:latin typeface="Calibri" panose="020F0502020204030204" pitchFamily="34" charset="0"/>
              </a:rPr>
              <a:t>of </a:t>
            </a:r>
            <a:r>
              <a:rPr lang="en-US" sz="3000" b="1" dirty="0">
                <a:solidFill>
                  <a:srgbClr val="2C14DE"/>
                </a:solidFill>
                <a:latin typeface="Calibri" panose="020F0502020204030204" pitchFamily="34" charset="0"/>
              </a:rPr>
              <a:t>defining </a:t>
            </a:r>
            <a:r>
              <a:rPr lang="en-US" sz="3000" b="1" u="sng" dirty="0">
                <a:solidFill>
                  <a:srgbClr val="2C14DE"/>
                </a:solidFill>
                <a:latin typeface="Calibri" panose="020F0502020204030204" pitchFamily="34" charset="0"/>
              </a:rPr>
              <a:t>additional meanings</a:t>
            </a:r>
            <a:r>
              <a:rPr lang="en-US" sz="3000" b="1" dirty="0">
                <a:solidFill>
                  <a:srgbClr val="2C14DE"/>
                </a:solidFill>
                <a:latin typeface="Calibri" panose="020F0502020204030204" pitchFamily="34" charset="0"/>
              </a:rPr>
              <a:t> </a:t>
            </a:r>
            <a:r>
              <a:rPr lang="en-US" sz="3000" b="1" dirty="0">
                <a:latin typeface="Calibri" panose="020F0502020204030204" pitchFamily="34" charset="0"/>
              </a:rPr>
              <a:t>for </a:t>
            </a:r>
            <a:r>
              <a:rPr lang="en-US" sz="3000" b="1" dirty="0">
                <a:solidFill>
                  <a:srgbClr val="2C14DE"/>
                </a:solidFill>
                <a:latin typeface="Calibri" panose="020F0502020204030204" pitchFamily="34" charset="0"/>
              </a:rPr>
              <a:t>operators</a:t>
            </a:r>
            <a:r>
              <a:rPr lang="en-US" sz="3000" b="1" dirty="0">
                <a:latin typeface="Calibri" panose="020F0502020204030204" pitchFamily="34" charset="0"/>
              </a:rPr>
              <a:t> is known as </a:t>
            </a:r>
            <a:r>
              <a:rPr lang="en-US" sz="3000" b="1" u="sng" dirty="0">
                <a:solidFill>
                  <a:srgbClr val="008000"/>
                </a:solidFill>
                <a:latin typeface="Calibri" panose="020F0502020204030204" pitchFamily="34" charset="0"/>
              </a:rPr>
              <a:t>operator overloading</a:t>
            </a:r>
          </a:p>
          <a:p>
            <a:pPr algn="just">
              <a:lnSpc>
                <a:spcPct val="90000"/>
              </a:lnSpc>
            </a:pPr>
            <a:endParaRPr lang="en-US" sz="3000" dirty="0">
              <a:latin typeface="Calibri" panose="020F0502020204030204" pitchFamily="34" charset="0"/>
            </a:endParaRPr>
          </a:p>
          <a:p>
            <a:pPr algn="just">
              <a:lnSpc>
                <a:spcPct val="90000"/>
              </a:lnSpc>
            </a:pPr>
            <a:r>
              <a:rPr lang="en-US" sz="3000" b="1" dirty="0">
                <a:latin typeface="Calibri" panose="020F0502020204030204" pitchFamily="34" charset="0"/>
              </a:rPr>
              <a:t>Enables</a:t>
            </a:r>
            <a:r>
              <a:rPr lang="en-US" sz="3000" dirty="0">
                <a:latin typeface="Calibri" panose="020F0502020204030204" pitchFamily="34" charset="0"/>
              </a:rPr>
              <a:t> an </a:t>
            </a:r>
            <a:r>
              <a:rPr lang="en-US" sz="3000" b="1" dirty="0">
                <a:latin typeface="Calibri" panose="020F0502020204030204" pitchFamily="34" charset="0"/>
              </a:rPr>
              <a:t>operator</a:t>
            </a:r>
            <a:r>
              <a:rPr lang="en-US" sz="3000" dirty="0">
                <a:latin typeface="Calibri" panose="020F0502020204030204" pitchFamily="34" charset="0"/>
              </a:rPr>
              <a:t> to </a:t>
            </a:r>
            <a:r>
              <a:rPr lang="en-US" sz="3000" b="1" dirty="0">
                <a:solidFill>
                  <a:srgbClr val="2C14DE"/>
                </a:solidFill>
                <a:latin typeface="Calibri" panose="020F0502020204030204" pitchFamily="34" charset="0"/>
              </a:rPr>
              <a:t>perform different operations depending</a:t>
            </a:r>
            <a:r>
              <a:rPr lang="en-US" sz="3000" dirty="0">
                <a:solidFill>
                  <a:srgbClr val="2C14DE"/>
                </a:solidFill>
                <a:latin typeface="Calibri" panose="020F0502020204030204" pitchFamily="34" charset="0"/>
              </a:rPr>
              <a:t> </a:t>
            </a:r>
            <a:r>
              <a:rPr lang="en-US" sz="3000" dirty="0">
                <a:latin typeface="Calibri" panose="020F0502020204030204" pitchFamily="34" charset="0"/>
              </a:rPr>
              <a:t>upon the </a:t>
            </a:r>
            <a:r>
              <a:rPr lang="en-US" sz="3000" b="1" dirty="0">
                <a:solidFill>
                  <a:srgbClr val="2C14DE"/>
                </a:solidFill>
                <a:latin typeface="Calibri" panose="020F0502020204030204" pitchFamily="34" charset="0"/>
              </a:rPr>
              <a:t>type of operands</a:t>
            </a:r>
          </a:p>
          <a:p>
            <a:pPr algn="just">
              <a:lnSpc>
                <a:spcPct val="90000"/>
              </a:lnSpc>
            </a:pPr>
            <a:endParaRPr lang="en-US" sz="3000" dirty="0">
              <a:latin typeface="Calibri" panose="020F0502020204030204" pitchFamily="34" charset="0"/>
            </a:endParaRPr>
          </a:p>
          <a:p>
            <a:pPr algn="just">
              <a:lnSpc>
                <a:spcPct val="90000"/>
              </a:lnSpc>
            </a:pPr>
            <a:r>
              <a:rPr lang="en-US" sz="3000" dirty="0">
                <a:latin typeface="Calibri" panose="020F0502020204030204" pitchFamily="34" charset="0"/>
              </a:rPr>
              <a:t>The </a:t>
            </a:r>
            <a:r>
              <a:rPr lang="en-US" sz="3000" b="1" dirty="0">
                <a:solidFill>
                  <a:srgbClr val="2C14DE"/>
                </a:solidFill>
                <a:latin typeface="Calibri" panose="020F0502020204030204" pitchFamily="34" charset="0"/>
              </a:rPr>
              <a:t>basic operators </a:t>
            </a:r>
            <a:r>
              <a:rPr lang="en-US" sz="3000" dirty="0">
                <a:latin typeface="Calibri" panose="020F0502020204030204" pitchFamily="34" charset="0"/>
              </a:rPr>
              <a:t>i.e. </a:t>
            </a:r>
            <a:r>
              <a:rPr lang="en-US" sz="3000" b="1" dirty="0">
                <a:latin typeface="Calibri" panose="020F0502020204030204" pitchFamily="34" charset="0"/>
              </a:rPr>
              <a:t>+, -, *, / </a:t>
            </a:r>
            <a:r>
              <a:rPr lang="en-US" sz="3000" b="1" dirty="0">
                <a:solidFill>
                  <a:srgbClr val="2C14DE"/>
                </a:solidFill>
                <a:latin typeface="Calibri" panose="020F0502020204030204" pitchFamily="34" charset="0"/>
              </a:rPr>
              <a:t>normally works </a:t>
            </a:r>
            <a:r>
              <a:rPr lang="en-US" sz="3000" dirty="0">
                <a:latin typeface="Calibri" panose="020F0502020204030204" pitchFamily="34" charset="0"/>
              </a:rPr>
              <a:t>with </a:t>
            </a:r>
            <a:r>
              <a:rPr lang="en-US" sz="3000" b="1" u="sng" dirty="0">
                <a:latin typeface="Calibri" panose="020F0502020204030204" pitchFamily="34" charset="0"/>
              </a:rPr>
              <a:t>basic typ</a:t>
            </a:r>
            <a:r>
              <a:rPr lang="en-US" sz="3000" b="1" dirty="0">
                <a:latin typeface="Calibri" panose="020F0502020204030204" pitchFamily="34" charset="0"/>
              </a:rPr>
              <a:t>es </a:t>
            </a:r>
            <a:r>
              <a:rPr lang="en-US" sz="3000" dirty="0">
                <a:latin typeface="Calibri" panose="020F0502020204030204" pitchFamily="34" charset="0"/>
              </a:rPr>
              <a:t>i.e. </a:t>
            </a:r>
            <a:r>
              <a:rPr lang="en-US" sz="3000" b="1" dirty="0">
                <a:latin typeface="Calibri" panose="020F0502020204030204" pitchFamily="34" charset="0"/>
              </a:rPr>
              <a:t>double</a:t>
            </a:r>
            <a:r>
              <a:rPr lang="en-US" sz="3000" dirty="0">
                <a:latin typeface="Calibri" panose="020F0502020204030204" pitchFamily="34" charset="0"/>
              </a:rPr>
              <a:t>, </a:t>
            </a:r>
            <a:r>
              <a:rPr lang="en-US" sz="3000" b="1" dirty="0">
                <a:latin typeface="Calibri" panose="020F0502020204030204" pitchFamily="34" charset="0"/>
              </a:rPr>
              <a:t>float</a:t>
            </a:r>
            <a:r>
              <a:rPr lang="en-US" sz="3000" dirty="0">
                <a:latin typeface="Calibri" panose="020F0502020204030204" pitchFamily="34" charset="0"/>
              </a:rPr>
              <a:t>, </a:t>
            </a:r>
            <a:r>
              <a:rPr lang="en-US" sz="3000" b="1" dirty="0" err="1">
                <a:latin typeface="Calibri" panose="020F0502020204030204" pitchFamily="34" charset="0"/>
              </a:rPr>
              <a:t>int</a:t>
            </a:r>
            <a:r>
              <a:rPr lang="en-US" sz="3000" dirty="0">
                <a:latin typeface="Calibri" panose="020F0502020204030204" pitchFamily="34" charset="0"/>
              </a:rPr>
              <a:t>, </a:t>
            </a:r>
            <a:r>
              <a:rPr lang="en-US" sz="3000" b="1" dirty="0">
                <a:latin typeface="Calibri" panose="020F0502020204030204" pitchFamily="34" charset="0"/>
              </a:rPr>
              <a:t>long</a:t>
            </a:r>
            <a:r>
              <a:rPr lang="en-US" sz="3000" dirty="0">
                <a:latin typeface="Calibri" panose="020F0502020204030204" pitchFamily="34" charset="0"/>
              </a:rPr>
              <a:t>.  (defined in C++)</a:t>
            </a:r>
          </a:p>
          <a:p>
            <a:pPr marL="0" indent="0" algn="just">
              <a:lnSpc>
                <a:spcPct val="90000"/>
              </a:lnSpc>
              <a:buNone/>
            </a:pPr>
            <a:endParaRPr lang="en-US" sz="3000" dirty="0">
              <a:latin typeface="Calibri" panose="020F0502020204030204" pitchFamily="34" charset="0"/>
            </a:endParaRPr>
          </a:p>
          <a:p>
            <a:pPr algn="just">
              <a:lnSpc>
                <a:spcPct val="90000"/>
              </a:lnSpc>
            </a:pPr>
            <a:r>
              <a:rPr lang="en-US" sz="3000" dirty="0">
                <a:latin typeface="Calibri" panose="020F0502020204030204" pitchFamily="34" charset="0"/>
              </a:rPr>
              <a:t>So, </a:t>
            </a:r>
            <a:r>
              <a:rPr lang="en-US" sz="3000" b="1" dirty="0">
                <a:solidFill>
                  <a:srgbClr val="B80000"/>
                </a:solidFill>
                <a:latin typeface="Calibri" panose="020F0502020204030204" pitchFamily="34" charset="0"/>
              </a:rPr>
              <a:t>how can these operators can be applied to user-defined data types?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36719BF-6121-6AC8-B887-95840405E208}"/>
              </a:ext>
            </a:extLst>
          </p:cNvPr>
          <p:cNvSpPr>
            <a:spLocks noGrp="1"/>
          </p:cNvSpPr>
          <p:nvPr>
            <p:ph type="sldNum" sz="quarter" idx="12"/>
          </p:nvPr>
        </p:nvSpPr>
        <p:spPr/>
        <p:txBody>
          <a:bodyPr/>
          <a:lstStyle/>
          <a:p>
            <a:fld id="{25C2CBD0-4E8A-462D-9424-859647FC3ED0}" type="slidenum">
              <a:rPr lang="en-US" smtClean="0"/>
              <a:pPr/>
              <a:t>2</a:t>
            </a:fld>
            <a:endParaRPr lang="en-US"/>
          </a:p>
        </p:txBody>
      </p:sp>
    </p:spTree>
    <p:extLst>
      <p:ext uri="{BB962C8B-B14F-4D97-AF65-F5344CB8AC3E}">
        <p14:creationId xmlns:p14="http://schemas.microsoft.com/office/powerpoint/2010/main" val="361323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30482"/>
            <a:ext cx="8218053" cy="1097281"/>
          </a:xfrm>
        </p:spPr>
        <p:txBody>
          <a:bodyPr>
            <a:normAutofit/>
          </a:bodyPr>
          <a:lstStyle/>
          <a:p>
            <a:r>
              <a:rPr lang="en-US" b="1" dirty="0">
                <a:solidFill>
                  <a:srgbClr val="B80000"/>
                </a:solidFill>
              </a:rPr>
              <a:t>Using the Member Functions</a:t>
            </a:r>
          </a:p>
        </p:txBody>
      </p:sp>
      <p:sp>
        <p:nvSpPr>
          <p:cNvPr id="21507" name="Text Box 3"/>
          <p:cNvSpPr txBox="1">
            <a:spLocks noChangeArrowheads="1"/>
          </p:cNvSpPr>
          <p:nvPr/>
        </p:nvSpPr>
        <p:spPr bwMode="auto">
          <a:xfrm>
            <a:off x="154056" y="1219200"/>
            <a:ext cx="8913744"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double sum;</a:t>
            </a:r>
          </a:p>
          <a:p>
            <a:pPr eaLnBrk="1" hangingPunct="1"/>
            <a:r>
              <a:rPr lang="en-US" sz="2400" b="1" dirty="0">
                <a:latin typeface="Consolas" panose="020B0609020204030204" pitchFamily="49" charset="0"/>
              </a:rPr>
              <a:t>Employee Clerk (111, 10000), Driver (222, 6000);</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400" b="1" dirty="0">
                <a:solidFill>
                  <a:srgbClr val="FF0000"/>
                </a:solidFill>
                <a:latin typeface="Consolas" panose="020B0609020204030204" pitchFamily="49" charset="0"/>
              </a:rPr>
              <a:t>// these three statements do the same thing</a:t>
            </a:r>
          </a:p>
          <a:p>
            <a:pPr eaLnBrk="1" hangingPunct="1"/>
            <a:r>
              <a:rPr lang="en-US" sz="2400" b="1" dirty="0">
                <a:latin typeface="Consolas" panose="020B0609020204030204" pitchFamily="49" charset="0"/>
              </a:rPr>
              <a:t>sum = </a:t>
            </a:r>
            <a:r>
              <a:rPr lang="en-US" sz="2400" b="1" dirty="0" err="1">
                <a:latin typeface="Consolas" panose="020B0609020204030204" pitchFamily="49" charset="0"/>
              </a:rPr>
              <a:t>Clerk.addTwo</a:t>
            </a:r>
            <a:r>
              <a:rPr lang="en-US" sz="2400" b="1" dirty="0">
                <a:latin typeface="Consolas" panose="020B0609020204030204" pitchFamily="49" charset="0"/>
              </a:rPr>
              <a:t>(Driver);</a:t>
            </a:r>
          </a:p>
          <a:p>
            <a:pPr eaLnBrk="1" hangingPunct="1"/>
            <a:r>
              <a:rPr lang="en-US" sz="2400" b="1" dirty="0">
                <a:solidFill>
                  <a:srgbClr val="2C14DE"/>
                </a:solidFill>
                <a:latin typeface="Consolas" panose="020B0609020204030204" pitchFamily="49" charset="0"/>
              </a:rPr>
              <a:t>sum = </a:t>
            </a:r>
            <a:r>
              <a:rPr lang="en-US" sz="2400" b="1" dirty="0" err="1">
                <a:solidFill>
                  <a:srgbClr val="2C14DE"/>
                </a:solidFill>
                <a:latin typeface="Consolas" panose="020B0609020204030204" pitchFamily="49" charset="0"/>
              </a:rPr>
              <a:t>Clerk.operator</a:t>
            </a:r>
            <a:r>
              <a:rPr lang="en-US" sz="2400" b="1" dirty="0">
                <a:solidFill>
                  <a:srgbClr val="2C14DE"/>
                </a:solidFill>
                <a:latin typeface="Consolas" panose="020B0609020204030204" pitchFamily="49" charset="0"/>
              </a:rPr>
              <a:t>+(Driver);</a:t>
            </a:r>
            <a:endParaRPr lang="en-US" sz="2400" b="1" dirty="0">
              <a:solidFill>
                <a:srgbClr val="2C14DE"/>
              </a:solidFill>
              <a:latin typeface="Courier New" panose="02070309020205020404" pitchFamily="49" charset="0"/>
            </a:endParaRPr>
          </a:p>
          <a:p>
            <a:pPr eaLnBrk="1" hangingPunct="1"/>
            <a:r>
              <a:rPr lang="en-US" sz="2400" b="1" dirty="0">
                <a:solidFill>
                  <a:srgbClr val="008000"/>
                </a:solidFill>
                <a:latin typeface="Consolas" panose="020B0609020204030204" pitchFamily="49" charset="0"/>
              </a:rPr>
              <a:t>sum = Clerk + Driver;</a:t>
            </a:r>
          </a:p>
          <a:p>
            <a:pPr eaLnBrk="1" hangingPunct="1"/>
            <a:endParaRPr lang="en-US" sz="2000" b="1" dirty="0">
              <a:latin typeface="Courier New" panose="02070309020205020404" pitchFamily="49" charset="0"/>
            </a:endParaRPr>
          </a:p>
          <a:p>
            <a:pPr eaLnBrk="1" hangingPunct="1"/>
            <a:endParaRPr lang="en-US" sz="2000" b="1" dirty="0">
              <a:latin typeface="Courier New" panose="02070309020205020404" pitchFamily="49" charset="0"/>
            </a:endParaRPr>
          </a:p>
          <a:p>
            <a:pPr eaLnBrk="1" hangingPunct="1"/>
            <a:r>
              <a:rPr lang="en-US" sz="2000" b="1" dirty="0">
                <a:latin typeface="Courier New" panose="02070309020205020404" pitchFamily="49" charset="0"/>
              </a:rPr>
              <a:t>// the syntax for the last one is the most natural</a:t>
            </a:r>
          </a:p>
          <a:p>
            <a:pPr eaLnBrk="1" hangingPunct="1"/>
            <a:r>
              <a:rPr lang="en-US" sz="2000" b="1" dirty="0">
                <a:latin typeface="Courier New" panose="02070309020205020404" pitchFamily="49" charset="0"/>
              </a:rPr>
              <a:t>// and is easy to remember because it is consistent</a:t>
            </a:r>
          </a:p>
          <a:p>
            <a:pPr eaLnBrk="1" hangingPunct="1"/>
            <a:r>
              <a:rPr lang="en-US" sz="2000" b="1" dirty="0">
                <a:latin typeface="Courier New" panose="02070309020205020404" pitchFamily="49" charset="0"/>
              </a:rPr>
              <a:t>// with how the + operator works for everything else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F569F9D-1994-3268-97D7-BB63F09FF677}"/>
              </a:ext>
            </a:extLst>
          </p:cNvPr>
          <p:cNvSpPr>
            <a:spLocks noGrp="1"/>
          </p:cNvSpPr>
          <p:nvPr>
            <p:ph type="sldNum" sz="quarter" idx="12"/>
          </p:nvPr>
        </p:nvSpPr>
        <p:spPr/>
        <p:txBody>
          <a:bodyPr/>
          <a:lstStyle/>
          <a:p>
            <a:fld id="{25C2CBD0-4E8A-462D-9424-859647FC3ED0}" type="slidenum">
              <a:rPr lang="en-US" smtClean="0"/>
              <a:pPr/>
              <a:t>20</a:t>
            </a:fld>
            <a:endParaRPr lang="en-US"/>
          </a:p>
        </p:txBody>
      </p:sp>
    </p:spTree>
    <p:extLst>
      <p:ext uri="{BB962C8B-B14F-4D97-AF65-F5344CB8AC3E}">
        <p14:creationId xmlns:p14="http://schemas.microsoft.com/office/powerpoint/2010/main" val="328673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0"/>
            <a:ext cx="8229600" cy="1066800"/>
          </a:xfrm>
        </p:spPr>
        <p:txBody>
          <a:bodyPr>
            <a:normAutofit/>
          </a:bodyPr>
          <a:lstStyle/>
          <a:p>
            <a:r>
              <a:rPr lang="en-US" sz="4800" b="1" dirty="0">
                <a:solidFill>
                  <a:srgbClr val="B80000"/>
                </a:solidFill>
              </a:rPr>
              <a:t>Multiple Operators</a:t>
            </a:r>
          </a:p>
        </p:txBody>
      </p:sp>
      <p:sp>
        <p:nvSpPr>
          <p:cNvPr id="22531" name="Rectangle 3"/>
          <p:cNvSpPr>
            <a:spLocks noGrp="1" noChangeArrowheads="1"/>
          </p:cNvSpPr>
          <p:nvPr>
            <p:ph type="body" idx="1"/>
          </p:nvPr>
        </p:nvSpPr>
        <p:spPr>
          <a:xfrm>
            <a:off x="63898" y="1219200"/>
            <a:ext cx="8927701" cy="5486400"/>
          </a:xfrm>
        </p:spPr>
        <p:txBody>
          <a:bodyPr>
            <a:normAutofit/>
          </a:bodyPr>
          <a:lstStyle/>
          <a:p>
            <a:r>
              <a:rPr lang="en-US" sz="3000" b="1" dirty="0">
                <a:solidFill>
                  <a:srgbClr val="B80000"/>
                </a:solidFill>
                <a:latin typeface="+mj-lt"/>
              </a:rPr>
              <a:t>Often</a:t>
            </a:r>
            <a:r>
              <a:rPr lang="en-US" sz="3000" dirty="0">
                <a:latin typeface="+mj-lt"/>
              </a:rPr>
              <a:t>, you </a:t>
            </a:r>
            <a:r>
              <a:rPr lang="en-US" sz="3000" b="1" dirty="0">
                <a:solidFill>
                  <a:srgbClr val="2C14DE"/>
                </a:solidFill>
                <a:latin typeface="+mj-lt"/>
              </a:rPr>
              <a:t>may need to reference </a:t>
            </a:r>
            <a:r>
              <a:rPr lang="en-US" sz="3000" dirty="0">
                <a:latin typeface="+mj-lt"/>
              </a:rPr>
              <a:t>an </a:t>
            </a:r>
            <a:r>
              <a:rPr lang="en-US" sz="3000" b="1" dirty="0">
                <a:solidFill>
                  <a:srgbClr val="2C14DE"/>
                </a:solidFill>
                <a:latin typeface="+mj-lt"/>
              </a:rPr>
              <a:t>operator</a:t>
            </a:r>
            <a:r>
              <a:rPr lang="en-US" sz="3000" b="1" dirty="0">
                <a:latin typeface="+mj-lt"/>
              </a:rPr>
              <a:t> </a:t>
            </a:r>
            <a:r>
              <a:rPr lang="en-US" sz="3000" b="1" dirty="0">
                <a:solidFill>
                  <a:srgbClr val="2C14DE"/>
                </a:solidFill>
                <a:latin typeface="+mj-lt"/>
              </a:rPr>
              <a:t>more than once </a:t>
            </a:r>
            <a:r>
              <a:rPr lang="en-US" sz="3000" dirty="0">
                <a:latin typeface="+mj-lt"/>
              </a:rPr>
              <a:t>in a expression:</a:t>
            </a:r>
          </a:p>
          <a:p>
            <a:pPr marL="0" indent="0">
              <a:buNone/>
            </a:pPr>
            <a:r>
              <a:rPr lang="en-US" sz="2800" dirty="0">
                <a:latin typeface="+mj-lt"/>
              </a:rPr>
              <a:t>    Example:</a:t>
            </a:r>
          </a:p>
          <a:p>
            <a:pPr marL="457200" lvl="1" indent="0">
              <a:buNone/>
            </a:pPr>
            <a:r>
              <a:rPr lang="en-US" b="1" dirty="0">
                <a:solidFill>
                  <a:srgbClr val="008000"/>
                </a:solidFill>
                <a:latin typeface="+mj-lt"/>
              </a:rPr>
              <a:t>		</a:t>
            </a:r>
            <a:r>
              <a:rPr lang="en-US" b="1" dirty="0">
                <a:solidFill>
                  <a:srgbClr val="008000"/>
                </a:solidFill>
                <a:latin typeface="Consolas" panose="020B0609020204030204" pitchFamily="49" charset="0"/>
              </a:rPr>
              <a:t>	total = a + b + c;</a:t>
            </a:r>
          </a:p>
          <a:p>
            <a:pPr lvl="1"/>
            <a:endParaRPr lang="en-US" dirty="0">
              <a:latin typeface="+mj-lt"/>
            </a:endParaRPr>
          </a:p>
          <a:p>
            <a:r>
              <a:rPr lang="en-US" sz="2800" b="1" dirty="0">
                <a:solidFill>
                  <a:srgbClr val="B80000"/>
                </a:solidFill>
                <a:latin typeface="+mj-lt"/>
              </a:rPr>
              <a:t>But this can cause big problems when operator overloading is involved</a:t>
            </a:r>
          </a:p>
          <a:p>
            <a:endParaRPr lang="en-US" sz="2800" dirty="0">
              <a:latin typeface="Trebuchet MS" panose="020B0603020202020204" pitchFamily="34" charset="0"/>
            </a:endParaRPr>
          </a:p>
          <a:p>
            <a:r>
              <a:rPr lang="en-US" sz="2800" dirty="0">
                <a:latin typeface="Trebuchet MS" panose="020B0603020202020204" pitchFamily="34" charset="0"/>
              </a:rPr>
              <a:t>See next example…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16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0"/>
            <a:ext cx="8193156" cy="1066800"/>
          </a:xfrm>
        </p:spPr>
        <p:txBody>
          <a:bodyPr/>
          <a:lstStyle/>
          <a:p>
            <a:r>
              <a:rPr lang="en-US" b="1" dirty="0">
                <a:solidFill>
                  <a:srgbClr val="B80000"/>
                </a:solidFill>
              </a:rPr>
              <a:t>Client Code for Class Employee</a:t>
            </a:r>
          </a:p>
        </p:txBody>
      </p:sp>
      <p:sp>
        <p:nvSpPr>
          <p:cNvPr id="23555" name="Text Box 3"/>
          <p:cNvSpPr txBox="1">
            <a:spLocks noChangeArrowheads="1"/>
          </p:cNvSpPr>
          <p:nvPr/>
        </p:nvSpPr>
        <p:spPr bwMode="auto">
          <a:xfrm>
            <a:off x="152400" y="1295400"/>
            <a:ext cx="8991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cs typeface="Courier New" panose="02070309020205020404" pitchFamily="49" charset="0"/>
              </a:rPr>
              <a:t>void main()</a:t>
            </a:r>
          </a:p>
          <a:p>
            <a:pPr eaLnBrk="1" hangingPunct="1"/>
            <a:r>
              <a:rPr lang="en-US" sz="2400" b="1" dirty="0">
                <a:latin typeface="Consolas" panose="020B0609020204030204" pitchFamily="49" charset="0"/>
                <a:cs typeface="Courier New" panose="02070309020205020404" pitchFamily="49" charset="0"/>
              </a:rPr>
              <a:t>{</a:t>
            </a:r>
          </a:p>
          <a:p>
            <a:pPr eaLnBrk="1" hangingPunct="1"/>
            <a:r>
              <a:rPr lang="en-US" sz="2400" b="1" dirty="0">
                <a:latin typeface="Consolas" panose="020B0609020204030204" pitchFamily="49" charset="0"/>
                <a:cs typeface="Courier New" panose="02070309020205020404" pitchFamily="49" charset="0"/>
              </a:rPr>
              <a:t>   Employee Clerk(115, 20000.00);</a:t>
            </a:r>
          </a:p>
          <a:p>
            <a:pPr eaLnBrk="1" hangingPunct="1"/>
            <a:r>
              <a:rPr lang="en-US" sz="2400" b="1" dirty="0">
                <a:latin typeface="Consolas" panose="020B0609020204030204" pitchFamily="49" charset="0"/>
                <a:cs typeface="Courier New" panose="02070309020205020404" pitchFamily="49" charset="0"/>
              </a:rPr>
              <a:t>   Employee Driver(256, 15500.55);</a:t>
            </a:r>
          </a:p>
          <a:p>
            <a:pPr eaLnBrk="1" hangingPunct="1"/>
            <a:r>
              <a:rPr lang="en-US" sz="2400" b="1" dirty="0">
                <a:latin typeface="Consolas" panose="020B0609020204030204" pitchFamily="49" charset="0"/>
                <a:cs typeface="Courier New" panose="02070309020205020404" pitchFamily="49" charset="0"/>
              </a:rPr>
              <a:t>   Employee Secretary(567, 34200.00);</a:t>
            </a:r>
          </a:p>
          <a:p>
            <a:pPr eaLnBrk="1" hangingPunct="1"/>
            <a:r>
              <a:rPr lang="en-US" sz="2400" b="1" dirty="0">
                <a:latin typeface="Consolas" panose="020B0609020204030204" pitchFamily="49" charset="0"/>
                <a:cs typeface="Courier New" panose="02070309020205020404" pitchFamily="49" charset="0"/>
              </a:rPr>
              <a:t>   double sum;</a:t>
            </a:r>
          </a:p>
          <a:p>
            <a:pPr eaLnBrk="1" hangingPunct="1"/>
            <a:r>
              <a:rPr lang="en-US" sz="2400" b="1" dirty="0">
                <a:latin typeface="Consolas" panose="020B0609020204030204" pitchFamily="49" charset="0"/>
                <a:cs typeface="Courier New" panose="02070309020205020404" pitchFamily="49" charset="0"/>
              </a:rPr>
              <a:t>  </a:t>
            </a:r>
          </a:p>
          <a:p>
            <a:pPr eaLnBrk="1" hangingPunct="1"/>
            <a:r>
              <a:rPr lang="en-US" sz="2400" b="1" dirty="0">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sum = Clerk + Driver + Secretary;</a:t>
            </a:r>
          </a:p>
          <a:p>
            <a:pPr eaLnBrk="1" hangingPunct="1"/>
            <a:endParaRPr lang="en-US" sz="2400" b="1" dirty="0">
              <a:latin typeface="Consolas" panose="020B0609020204030204" pitchFamily="49" charset="0"/>
              <a:cs typeface="Courier New" panose="02070309020205020404" pitchFamily="49" charset="0"/>
            </a:endParaRPr>
          </a:p>
          <a:p>
            <a:pPr eaLnBrk="1" hangingPunct="1"/>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cout</a:t>
            </a:r>
            <a:r>
              <a:rPr lang="en-US" sz="2400" b="1" dirty="0">
                <a:latin typeface="Consolas" panose="020B0609020204030204" pitchFamily="49" charset="0"/>
                <a:cs typeface="Courier New" panose="02070309020205020404" pitchFamily="49" charset="0"/>
              </a:rPr>
              <a:t> &lt;&lt; </a:t>
            </a:r>
            <a:r>
              <a:rPr lang="ja-JP" altLang="en-US" sz="2400" b="1" dirty="0">
                <a:latin typeface="Consolas" panose="020B0609020204030204" pitchFamily="49" charset="0"/>
                <a:cs typeface="Courier New" panose="02070309020205020404" pitchFamily="49" charset="0"/>
              </a:rPr>
              <a:t>“</a:t>
            </a:r>
            <a:r>
              <a:rPr lang="en-US" altLang="ja-JP" sz="2400" b="1" dirty="0">
                <a:latin typeface="Consolas" panose="020B0609020204030204" pitchFamily="49" charset="0"/>
                <a:cs typeface="Courier New" panose="02070309020205020404" pitchFamily="49" charset="0"/>
              </a:rPr>
              <a:t>Sum is </a:t>
            </a:r>
            <a:r>
              <a:rPr lang="ja-JP" altLang="en-US" sz="2400" b="1" dirty="0">
                <a:latin typeface="Consolas" panose="020B0609020204030204" pitchFamily="49" charset="0"/>
                <a:cs typeface="Courier New" panose="02070309020205020404" pitchFamily="49" charset="0"/>
              </a:rPr>
              <a:t>“</a:t>
            </a:r>
            <a:r>
              <a:rPr lang="en-US" altLang="ja-JP" sz="2400" b="1" dirty="0">
                <a:latin typeface="Consolas" panose="020B0609020204030204" pitchFamily="49" charset="0"/>
                <a:cs typeface="Courier New" panose="02070309020205020404" pitchFamily="49" charset="0"/>
              </a:rPr>
              <a:t> &lt;&lt; sum;</a:t>
            </a:r>
          </a:p>
          <a:p>
            <a:pPr eaLnBrk="1" hangingPunct="1"/>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8474960-8062-6FB6-8523-62111C8CA9D6}"/>
              </a:ext>
            </a:extLst>
          </p:cNvPr>
          <p:cNvSpPr>
            <a:spLocks noGrp="1"/>
          </p:cNvSpPr>
          <p:nvPr>
            <p:ph type="sldNum" sz="quarter" idx="12"/>
          </p:nvPr>
        </p:nvSpPr>
        <p:spPr/>
        <p:txBody>
          <a:bodyPr/>
          <a:lstStyle/>
          <a:p>
            <a:fld id="{25C2CBD0-4E8A-462D-9424-859647FC3ED0}" type="slidenum">
              <a:rPr lang="en-US" smtClean="0"/>
              <a:pPr/>
              <a:t>22</a:t>
            </a:fld>
            <a:endParaRPr lang="en-US"/>
          </a:p>
        </p:txBody>
      </p:sp>
    </p:spTree>
    <p:extLst>
      <p:ext uri="{BB962C8B-B14F-4D97-AF65-F5344CB8AC3E}">
        <p14:creationId xmlns:p14="http://schemas.microsoft.com/office/powerpoint/2010/main" val="307931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0"/>
            <a:ext cx="8153400" cy="1066800"/>
          </a:xfrm>
        </p:spPr>
        <p:txBody>
          <a:bodyPr>
            <a:normAutofit/>
          </a:bodyPr>
          <a:lstStyle/>
          <a:p>
            <a:r>
              <a:rPr lang="en-US" sz="4800" b="1" dirty="0">
                <a:solidFill>
                  <a:srgbClr val="B80000"/>
                </a:solidFill>
              </a:rPr>
              <a:t>The Problem</a:t>
            </a:r>
          </a:p>
        </p:txBody>
      </p:sp>
      <p:sp>
        <p:nvSpPr>
          <p:cNvPr id="24579" name="Rectangle 3"/>
          <p:cNvSpPr>
            <a:spLocks noGrp="1" noChangeArrowheads="1"/>
          </p:cNvSpPr>
          <p:nvPr>
            <p:ph type="body" idx="1"/>
          </p:nvPr>
        </p:nvSpPr>
        <p:spPr>
          <a:xfrm>
            <a:off x="152400" y="1219200"/>
            <a:ext cx="8915400" cy="5562600"/>
          </a:xfrm>
        </p:spPr>
        <p:txBody>
          <a:bodyPr>
            <a:normAutofit/>
          </a:bodyPr>
          <a:lstStyle/>
          <a:p>
            <a:r>
              <a:rPr lang="en-US" sz="3000" b="1" dirty="0">
                <a:solidFill>
                  <a:srgbClr val="B80000"/>
                </a:solidFill>
                <a:latin typeface="+mj-lt"/>
                <a:cs typeface="Tahoma" panose="020B0604030504040204" pitchFamily="34" charset="0"/>
              </a:rPr>
              <a:t>Operator</a:t>
            </a:r>
            <a:r>
              <a:rPr lang="en-US" sz="3000" dirty="0">
                <a:solidFill>
                  <a:srgbClr val="B80000"/>
                </a:solidFill>
                <a:latin typeface="+mj-lt"/>
                <a:cs typeface="Tahoma" panose="020B0604030504040204" pitchFamily="34" charset="0"/>
              </a:rPr>
              <a:t> </a:t>
            </a:r>
            <a:r>
              <a:rPr lang="en-US" sz="3000" b="1" dirty="0">
                <a:solidFill>
                  <a:srgbClr val="2C14DE"/>
                </a:solidFill>
                <a:latin typeface="+mj-lt"/>
                <a:cs typeface="Tahoma" panose="020B0604030504040204" pitchFamily="34" charset="0"/>
              </a:rPr>
              <a:t>+</a:t>
            </a:r>
            <a:r>
              <a:rPr lang="en-US" sz="3000" dirty="0">
                <a:latin typeface="+mj-lt"/>
                <a:cs typeface="Tahoma" panose="020B0604030504040204" pitchFamily="34" charset="0"/>
              </a:rPr>
              <a:t> is </a:t>
            </a:r>
            <a:r>
              <a:rPr lang="en-US" sz="3000" b="1" u="sng" dirty="0">
                <a:solidFill>
                  <a:srgbClr val="2C14DE"/>
                </a:solidFill>
                <a:latin typeface="+mj-lt"/>
                <a:cs typeface="Tahoma" panose="020B0604030504040204" pitchFamily="34" charset="0"/>
              </a:rPr>
              <a:t>left to right </a:t>
            </a:r>
            <a:r>
              <a:rPr lang="en-US" sz="3000" b="1" dirty="0">
                <a:latin typeface="+mj-lt"/>
                <a:cs typeface="Tahoma" panose="020B0604030504040204" pitchFamily="34" charset="0"/>
              </a:rPr>
              <a:t>associative</a:t>
            </a:r>
            <a:r>
              <a:rPr lang="en-US" sz="3000" dirty="0">
                <a:latin typeface="+mj-lt"/>
                <a:cs typeface="Tahoma" panose="020B0604030504040204" pitchFamily="34" charset="0"/>
              </a:rPr>
              <a:t>, so </a:t>
            </a:r>
            <a:r>
              <a:rPr lang="en-US" sz="3000" b="1" dirty="0">
                <a:latin typeface="+mj-lt"/>
                <a:cs typeface="Tahoma" panose="020B0604030504040204" pitchFamily="34" charset="0"/>
              </a:rPr>
              <a:t>Clerk</a:t>
            </a:r>
            <a:r>
              <a:rPr lang="en-US" sz="3000" dirty="0">
                <a:latin typeface="+mj-lt"/>
                <a:cs typeface="Tahoma" panose="020B0604030504040204" pitchFamily="34" charset="0"/>
              </a:rPr>
              <a:t> and </a:t>
            </a:r>
            <a:r>
              <a:rPr lang="en-US" sz="3000" b="1" dirty="0">
                <a:latin typeface="+mj-lt"/>
                <a:cs typeface="Tahoma" panose="020B0604030504040204" pitchFamily="34" charset="0"/>
              </a:rPr>
              <a:t>Driver</a:t>
            </a:r>
            <a:r>
              <a:rPr lang="en-US" sz="3000" dirty="0">
                <a:latin typeface="+mj-lt"/>
                <a:cs typeface="Tahoma" panose="020B0604030504040204" pitchFamily="34" charset="0"/>
              </a:rPr>
              <a:t> are </a:t>
            </a:r>
            <a:r>
              <a:rPr lang="en-US" sz="3000" b="1" dirty="0">
                <a:latin typeface="+mj-lt"/>
                <a:cs typeface="Tahoma" panose="020B0604030504040204" pitchFamily="34" charset="0"/>
              </a:rPr>
              <a:t>added</a:t>
            </a:r>
            <a:r>
              <a:rPr lang="en-US" sz="3000" dirty="0">
                <a:latin typeface="+mj-lt"/>
                <a:cs typeface="Tahoma" panose="020B0604030504040204" pitchFamily="34" charset="0"/>
              </a:rPr>
              <a:t>.  The </a:t>
            </a:r>
            <a:r>
              <a:rPr lang="en-US" sz="3000" b="1" u="sng" dirty="0">
                <a:solidFill>
                  <a:srgbClr val="FF0000"/>
                </a:solidFill>
                <a:latin typeface="+mj-lt"/>
                <a:cs typeface="Tahoma" panose="020B0604030504040204" pitchFamily="34" charset="0"/>
              </a:rPr>
              <a:t>result is a double</a:t>
            </a:r>
            <a:r>
              <a:rPr lang="en-US" sz="3000" dirty="0">
                <a:latin typeface="+mj-lt"/>
                <a:cs typeface="Tahoma" panose="020B0604030504040204" pitchFamily="34" charset="0"/>
              </a:rPr>
              <a:t>.</a:t>
            </a:r>
          </a:p>
          <a:p>
            <a:endParaRPr lang="en-US" sz="3000" dirty="0">
              <a:latin typeface="+mj-lt"/>
              <a:cs typeface="Tahoma" panose="020B0604030504040204" pitchFamily="34" charset="0"/>
            </a:endParaRPr>
          </a:p>
          <a:p>
            <a:r>
              <a:rPr lang="en-US" sz="3000" dirty="0">
                <a:latin typeface="+mj-lt"/>
                <a:cs typeface="Tahoma" panose="020B0604030504040204" pitchFamily="34" charset="0"/>
              </a:rPr>
              <a:t>Now that </a:t>
            </a:r>
            <a:r>
              <a:rPr lang="en-US" sz="3000" b="1" dirty="0">
                <a:solidFill>
                  <a:srgbClr val="2C14DE"/>
                </a:solidFill>
                <a:latin typeface="+mj-lt"/>
                <a:cs typeface="Tahoma" panose="020B0604030504040204" pitchFamily="34" charset="0"/>
              </a:rPr>
              <a:t>double</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is on the </a:t>
            </a:r>
            <a:r>
              <a:rPr lang="en-US" sz="3000" b="1" dirty="0">
                <a:solidFill>
                  <a:srgbClr val="2C14DE"/>
                </a:solidFill>
                <a:latin typeface="+mj-lt"/>
                <a:cs typeface="Tahoma" panose="020B0604030504040204" pitchFamily="34" charset="0"/>
              </a:rPr>
              <a:t>left</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and an </a:t>
            </a:r>
            <a:r>
              <a:rPr lang="en-US" sz="3000" b="1" dirty="0">
                <a:solidFill>
                  <a:srgbClr val="2C14DE"/>
                </a:solidFill>
                <a:latin typeface="+mj-lt"/>
                <a:cs typeface="Tahoma" panose="020B0604030504040204" pitchFamily="34" charset="0"/>
              </a:rPr>
              <a:t>Employee is on the right</a:t>
            </a:r>
            <a:r>
              <a:rPr lang="en-US" sz="3000" dirty="0">
                <a:latin typeface="+mj-lt"/>
                <a:cs typeface="Tahoma" panose="020B0604030504040204" pitchFamily="34" charset="0"/>
              </a:rPr>
              <a:t> (i.e., </a:t>
            </a:r>
            <a:r>
              <a:rPr lang="en-US" sz="3000" b="1" i="1" dirty="0">
                <a:latin typeface="+mj-lt"/>
                <a:cs typeface="Tahoma" panose="020B0604030504040204" pitchFamily="34" charset="0"/>
              </a:rPr>
              <a:t>Secretary</a:t>
            </a:r>
            <a:r>
              <a:rPr lang="en-US" sz="3000" dirty="0">
                <a:latin typeface="+mj-lt"/>
                <a:cs typeface="Tahoma" panose="020B0604030504040204" pitchFamily="34" charset="0"/>
              </a:rPr>
              <a:t>)</a:t>
            </a:r>
          </a:p>
          <a:p>
            <a:endParaRPr lang="en-US" sz="3000" dirty="0">
              <a:latin typeface="+mj-lt"/>
              <a:cs typeface="Tahoma" panose="020B0604030504040204" pitchFamily="34" charset="0"/>
            </a:endParaRPr>
          </a:p>
          <a:p>
            <a:r>
              <a:rPr lang="en-US" sz="3000" b="1" dirty="0">
                <a:latin typeface="+mj-lt"/>
                <a:cs typeface="Tahoma" panose="020B0604030504040204" pitchFamily="34" charset="0"/>
              </a:rPr>
              <a:t>BUT THE </a:t>
            </a:r>
            <a:r>
              <a:rPr lang="en-US" sz="3000" b="1" dirty="0">
                <a:solidFill>
                  <a:srgbClr val="2C14DE"/>
                </a:solidFill>
                <a:latin typeface="+mj-lt"/>
                <a:cs typeface="Tahoma" panose="020B0604030504040204" pitchFamily="34" charset="0"/>
              </a:rPr>
              <a:t>OPERATOR</a:t>
            </a:r>
            <a:r>
              <a:rPr lang="en-US" sz="3000" dirty="0">
                <a:solidFill>
                  <a:srgbClr val="2C14DE"/>
                </a:solidFill>
                <a:latin typeface="+mj-lt"/>
                <a:cs typeface="Tahoma" panose="020B0604030504040204" pitchFamily="34" charset="0"/>
              </a:rPr>
              <a:t> </a:t>
            </a:r>
            <a:r>
              <a:rPr lang="en-US" sz="3000" b="1" dirty="0">
                <a:solidFill>
                  <a:srgbClr val="2C14DE"/>
                </a:solidFill>
                <a:latin typeface="+mj-lt"/>
                <a:cs typeface="Tahoma" panose="020B0604030504040204" pitchFamily="34" charset="0"/>
              </a:rPr>
              <a:t>+</a:t>
            </a:r>
            <a:r>
              <a:rPr lang="en-US" sz="3000" dirty="0">
                <a:latin typeface="+mj-lt"/>
                <a:cs typeface="Tahoma" panose="020B0604030504040204" pitchFamily="34" charset="0"/>
              </a:rPr>
              <a:t> is only </a:t>
            </a:r>
            <a:r>
              <a:rPr lang="en-US" sz="3000" b="1" dirty="0">
                <a:solidFill>
                  <a:srgbClr val="2C14DE"/>
                </a:solidFill>
                <a:latin typeface="+mj-lt"/>
                <a:cs typeface="Tahoma" panose="020B0604030504040204" pitchFamily="34" charset="0"/>
              </a:rPr>
              <a:t>defined for arguments </a:t>
            </a:r>
            <a:r>
              <a:rPr lang="en-US" sz="3000" dirty="0">
                <a:latin typeface="+mj-lt"/>
                <a:cs typeface="Tahoma" panose="020B0604030504040204" pitchFamily="34" charset="0"/>
              </a:rPr>
              <a:t>of </a:t>
            </a:r>
            <a:r>
              <a:rPr lang="en-US" sz="3000" b="1" dirty="0">
                <a:solidFill>
                  <a:srgbClr val="2C14DE"/>
                </a:solidFill>
                <a:latin typeface="+mj-lt"/>
                <a:cs typeface="Tahoma" panose="020B0604030504040204" pitchFamily="34" charset="0"/>
              </a:rPr>
              <a:t>type Employee</a:t>
            </a:r>
            <a:r>
              <a:rPr lang="en-US" sz="3000" dirty="0">
                <a:latin typeface="+mj-lt"/>
                <a:cs typeface="Tahoma" panose="020B0604030504040204" pitchFamily="34" charset="0"/>
              </a:rPr>
              <a:t>, </a:t>
            </a:r>
            <a:r>
              <a:rPr lang="en-US" sz="3000" b="1" u="sng" dirty="0">
                <a:solidFill>
                  <a:srgbClr val="B80000"/>
                </a:solidFill>
                <a:latin typeface="+mj-lt"/>
                <a:cs typeface="Tahoma" panose="020B0604030504040204" pitchFamily="34" charset="0"/>
              </a:rPr>
              <a:t>not for 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26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0"/>
            <a:ext cx="8153400" cy="1066800"/>
          </a:xfrm>
        </p:spPr>
        <p:txBody>
          <a:bodyPr>
            <a:normAutofit/>
          </a:bodyPr>
          <a:lstStyle/>
          <a:p>
            <a:r>
              <a:rPr lang="en-US" sz="4800" b="1" dirty="0">
                <a:solidFill>
                  <a:srgbClr val="B80000"/>
                </a:solidFill>
              </a:rPr>
              <a:t>The Problem Gets Worse</a:t>
            </a:r>
          </a:p>
        </p:txBody>
      </p:sp>
      <p:sp>
        <p:nvSpPr>
          <p:cNvPr id="25603" name="Rectangle 3"/>
          <p:cNvSpPr>
            <a:spLocks noGrp="1" noChangeArrowheads="1"/>
          </p:cNvSpPr>
          <p:nvPr>
            <p:ph type="body" idx="1"/>
          </p:nvPr>
        </p:nvSpPr>
        <p:spPr>
          <a:xfrm>
            <a:off x="-57226" y="1112519"/>
            <a:ext cx="9218544" cy="5562600"/>
          </a:xfrm>
        </p:spPr>
        <p:txBody>
          <a:bodyPr>
            <a:normAutofit/>
          </a:bodyPr>
          <a:lstStyle/>
          <a:p>
            <a:pPr algn="just"/>
            <a:r>
              <a:rPr lang="en-US" sz="2800" dirty="0">
                <a:latin typeface="+mj-lt"/>
                <a:cs typeface="Tahoma" panose="020B0604030504040204" pitchFamily="34" charset="0"/>
              </a:rPr>
              <a:t>It would seem that all </a:t>
            </a:r>
            <a:r>
              <a:rPr lang="en-US" sz="2800" b="1" dirty="0">
                <a:latin typeface="+mj-lt"/>
                <a:cs typeface="Tahoma" panose="020B0604030504040204" pitchFamily="34" charset="0"/>
              </a:rPr>
              <a:t>we have to do </a:t>
            </a:r>
            <a:r>
              <a:rPr lang="en-US" sz="2800" dirty="0">
                <a:latin typeface="+mj-lt"/>
                <a:cs typeface="Tahoma" panose="020B0604030504040204" pitchFamily="34" charset="0"/>
              </a:rPr>
              <a:t>is </a:t>
            </a:r>
            <a:r>
              <a:rPr lang="en-US" sz="2800" b="1" dirty="0">
                <a:solidFill>
                  <a:srgbClr val="B80000"/>
                </a:solidFill>
                <a:latin typeface="+mj-lt"/>
                <a:cs typeface="Tahoma" panose="020B0604030504040204" pitchFamily="34" charset="0"/>
              </a:rPr>
              <a:t>write another version </a:t>
            </a:r>
            <a:r>
              <a:rPr lang="en-US" sz="2800" dirty="0">
                <a:latin typeface="+mj-lt"/>
                <a:cs typeface="Tahoma" panose="020B0604030504040204" pitchFamily="34" charset="0"/>
              </a:rPr>
              <a:t>of the </a:t>
            </a:r>
            <a:r>
              <a:rPr lang="en-US" sz="2800" b="1" u="sng" dirty="0">
                <a:solidFill>
                  <a:srgbClr val="B80000"/>
                </a:solidFill>
                <a:latin typeface="+mj-lt"/>
                <a:cs typeface="Tahoma" panose="020B0604030504040204" pitchFamily="34" charset="0"/>
              </a:rPr>
              <a:t>overloaded operator </a:t>
            </a:r>
            <a:r>
              <a:rPr lang="en-US" sz="2800" dirty="0">
                <a:latin typeface="+mj-lt"/>
                <a:cs typeface="Tahoma" panose="020B0604030504040204" pitchFamily="34" charset="0"/>
              </a:rPr>
              <a:t>to work with the argument (double)</a:t>
            </a:r>
          </a:p>
          <a:p>
            <a:endParaRPr lang="en-US" sz="2800" dirty="0">
              <a:latin typeface="+mj-lt"/>
              <a:cs typeface="Tahoma" panose="020B0604030504040204" pitchFamily="34" charset="0"/>
            </a:endParaRPr>
          </a:p>
          <a:p>
            <a:r>
              <a:rPr lang="en-US" sz="2800" b="1" dirty="0">
                <a:latin typeface="+mj-lt"/>
                <a:cs typeface="Tahoma" panose="020B0604030504040204" pitchFamily="34" charset="0"/>
              </a:rPr>
              <a:t>But…</a:t>
            </a:r>
          </a:p>
          <a:p>
            <a:pPr lvl="1"/>
            <a:r>
              <a:rPr lang="en-US" dirty="0">
                <a:latin typeface="+mj-lt"/>
                <a:cs typeface="Tahoma" panose="020B0604030504040204" pitchFamily="34" charset="0"/>
              </a:rPr>
              <a:t>although </a:t>
            </a:r>
            <a:r>
              <a:rPr lang="en-US" b="1" dirty="0">
                <a:latin typeface="+mj-lt"/>
                <a:cs typeface="Tahoma" panose="020B0604030504040204" pitchFamily="34" charset="0"/>
              </a:rPr>
              <a:t>we </a:t>
            </a:r>
            <a:r>
              <a:rPr lang="en-US" b="1" dirty="0">
                <a:solidFill>
                  <a:srgbClr val="B80000"/>
                </a:solidFill>
                <a:latin typeface="+mj-lt"/>
                <a:cs typeface="Tahoma" panose="020B0604030504040204" pitchFamily="34" charset="0"/>
              </a:rPr>
              <a:t>could overload an operator </a:t>
            </a:r>
            <a:r>
              <a:rPr lang="en-US" dirty="0">
                <a:latin typeface="+mj-lt"/>
                <a:cs typeface="Tahoma" panose="020B0604030504040204" pitchFamily="34" charset="0"/>
              </a:rPr>
              <a:t>to</a:t>
            </a:r>
            <a:r>
              <a:rPr lang="en-US" b="1" dirty="0">
                <a:latin typeface="+mj-lt"/>
                <a:cs typeface="Tahoma" panose="020B0604030504040204" pitchFamily="34" charset="0"/>
              </a:rPr>
              <a:t> </a:t>
            </a:r>
            <a:r>
              <a:rPr lang="en-US" dirty="0">
                <a:latin typeface="+mj-lt"/>
                <a:cs typeface="Tahoma" panose="020B0604030504040204" pitchFamily="34" charset="0"/>
              </a:rPr>
              <a:t>work like this:</a:t>
            </a:r>
          </a:p>
          <a:p>
            <a:pPr marL="457200" lvl="1" indent="0">
              <a:buNone/>
            </a:pPr>
            <a:r>
              <a:rPr lang="en-US" b="1" dirty="0">
                <a:solidFill>
                  <a:srgbClr val="2C14DE"/>
                </a:solidFill>
                <a:latin typeface="+mj-lt"/>
                <a:cs typeface="Tahoma" panose="020B0604030504040204" pitchFamily="34" charset="0"/>
              </a:rPr>
              <a:t>		sum = Secretary + </a:t>
            </a:r>
            <a:r>
              <a:rPr lang="en-US" b="1" dirty="0" err="1">
                <a:solidFill>
                  <a:srgbClr val="2C14DE"/>
                </a:solidFill>
                <a:latin typeface="+mj-lt"/>
                <a:cs typeface="Tahoma" panose="020B0604030504040204" pitchFamily="34" charset="0"/>
              </a:rPr>
              <a:t>num</a:t>
            </a:r>
            <a:r>
              <a:rPr lang="en-US" b="1" dirty="0">
                <a:solidFill>
                  <a:srgbClr val="2C14DE"/>
                </a:solidFill>
                <a:latin typeface="+mj-lt"/>
                <a:cs typeface="Tahoma" panose="020B0604030504040204" pitchFamily="34" charset="0"/>
              </a:rPr>
              <a:t>;</a:t>
            </a:r>
          </a:p>
          <a:p>
            <a:pPr lvl="1"/>
            <a:endParaRPr lang="en-US" dirty="0">
              <a:latin typeface="+mj-lt"/>
              <a:cs typeface="Tahoma" panose="020B0604030504040204" pitchFamily="34" charset="0"/>
            </a:endParaRPr>
          </a:p>
          <a:p>
            <a:r>
              <a:rPr lang="en-US" sz="2800" dirty="0">
                <a:latin typeface="+mj-lt"/>
                <a:cs typeface="Tahoma" panose="020B0604030504040204" pitchFamily="34" charset="0"/>
              </a:rPr>
              <a:t>We </a:t>
            </a:r>
            <a:r>
              <a:rPr lang="en-US" sz="2800" b="1" dirty="0">
                <a:solidFill>
                  <a:srgbClr val="B80000"/>
                </a:solidFill>
                <a:latin typeface="+mj-lt"/>
                <a:cs typeface="Tahoma" panose="020B0604030504040204" pitchFamily="34" charset="0"/>
              </a:rPr>
              <a:t>cannot overload (</a:t>
            </a:r>
            <a:r>
              <a:rPr lang="en-US" sz="2800" b="1" u="sng" dirty="0">
                <a:solidFill>
                  <a:srgbClr val="B80000"/>
                </a:solidFill>
                <a:latin typeface="+mj-lt"/>
                <a:cs typeface="Tahoma" panose="020B0604030504040204" pitchFamily="34" charset="0"/>
              </a:rPr>
              <a:t>with member function</a:t>
            </a:r>
            <a:r>
              <a:rPr lang="en-US" sz="2800" b="1" dirty="0">
                <a:solidFill>
                  <a:srgbClr val="B80000"/>
                </a:solidFill>
                <a:latin typeface="+mj-lt"/>
                <a:cs typeface="Tahoma" panose="020B0604030504040204" pitchFamily="34" charset="0"/>
              </a:rPr>
              <a:t>) </a:t>
            </a:r>
            <a:r>
              <a:rPr lang="en-US" sz="2800" dirty="0">
                <a:latin typeface="+mj-lt"/>
                <a:cs typeface="Tahoma" panose="020B0604030504040204" pitchFamily="34" charset="0"/>
              </a:rPr>
              <a:t>one </a:t>
            </a:r>
            <a:r>
              <a:rPr lang="en-US" sz="2800" b="1" dirty="0">
                <a:latin typeface="+mj-lt"/>
                <a:cs typeface="Tahoma" panose="020B0604030504040204" pitchFamily="34" charset="0"/>
              </a:rPr>
              <a:t>like this</a:t>
            </a:r>
            <a:r>
              <a:rPr lang="en-US" sz="2800" dirty="0">
                <a:latin typeface="+mj-lt"/>
                <a:cs typeface="Tahoma" panose="020B0604030504040204" pitchFamily="34" charset="0"/>
              </a:rPr>
              <a:t>:</a:t>
            </a:r>
          </a:p>
          <a:p>
            <a:pPr marL="457200" lvl="1" indent="0">
              <a:buNone/>
            </a:pPr>
            <a:r>
              <a:rPr lang="en-US" dirty="0">
                <a:solidFill>
                  <a:srgbClr val="B80000"/>
                </a:solidFill>
                <a:latin typeface="+mj-lt"/>
                <a:cs typeface="Tahoma" panose="020B0604030504040204" pitchFamily="34" charset="0"/>
              </a:rPr>
              <a:t>		</a:t>
            </a:r>
            <a:r>
              <a:rPr lang="en-US" b="1" dirty="0">
                <a:solidFill>
                  <a:srgbClr val="B80000"/>
                </a:solidFill>
                <a:latin typeface="+mj-lt"/>
                <a:cs typeface="Tahoma" panose="020B0604030504040204" pitchFamily="34" charset="0"/>
              </a:rPr>
              <a:t>sum = </a:t>
            </a:r>
            <a:r>
              <a:rPr lang="en-US" b="1" dirty="0" err="1">
                <a:solidFill>
                  <a:srgbClr val="B80000"/>
                </a:solidFill>
                <a:latin typeface="+mj-lt"/>
                <a:cs typeface="Tahoma" panose="020B0604030504040204" pitchFamily="34" charset="0"/>
              </a:rPr>
              <a:t>num</a:t>
            </a:r>
            <a:r>
              <a:rPr lang="en-US" b="1" dirty="0">
                <a:solidFill>
                  <a:srgbClr val="B80000"/>
                </a:solidFill>
                <a:latin typeface="+mj-lt"/>
                <a:cs typeface="Tahoma" panose="020B0604030504040204" pitchFamily="34" charset="0"/>
              </a:rPr>
              <a:t> + Secretary;    </a:t>
            </a:r>
            <a:r>
              <a:rPr lang="en-US" b="1" u="sng" dirty="0">
                <a:solidFill>
                  <a:srgbClr val="D20000"/>
                </a:solidFill>
                <a:latin typeface="+mj-lt"/>
                <a:cs typeface="Tahoma" panose="020B0604030504040204" pitchFamily="34" charset="0"/>
              </a:rPr>
              <a:t>// why not?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41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153400" cy="1066800"/>
          </a:xfrm>
        </p:spPr>
        <p:txBody>
          <a:bodyPr>
            <a:normAutofit/>
          </a:bodyPr>
          <a:lstStyle/>
          <a:p>
            <a:r>
              <a:rPr lang="en-US" sz="5400" b="1" dirty="0">
                <a:solidFill>
                  <a:srgbClr val="B80000"/>
                </a:solidFill>
              </a:rPr>
              <a:t>The Answer</a:t>
            </a:r>
          </a:p>
        </p:txBody>
      </p:sp>
      <p:sp>
        <p:nvSpPr>
          <p:cNvPr id="26627" name="Rectangle 3"/>
          <p:cNvSpPr>
            <a:spLocks noGrp="1" noChangeArrowheads="1"/>
          </p:cNvSpPr>
          <p:nvPr>
            <p:ph type="body" idx="1"/>
          </p:nvPr>
        </p:nvSpPr>
        <p:spPr>
          <a:xfrm>
            <a:off x="85252" y="1173934"/>
            <a:ext cx="8906347" cy="5607865"/>
          </a:xfrm>
        </p:spPr>
        <p:txBody>
          <a:bodyPr>
            <a:normAutofit/>
          </a:bodyPr>
          <a:lstStyle/>
          <a:p>
            <a:r>
              <a:rPr lang="en-US" sz="2800" dirty="0">
                <a:latin typeface="+mj-lt"/>
                <a:cs typeface="Tahoma" panose="020B0604030504040204" pitchFamily="34" charset="0"/>
              </a:rPr>
              <a:t>We </a:t>
            </a:r>
            <a:r>
              <a:rPr lang="en-US" sz="2800" b="1" dirty="0">
                <a:solidFill>
                  <a:srgbClr val="B80000"/>
                </a:solidFill>
                <a:latin typeface="+mj-lt"/>
                <a:cs typeface="Tahoma" panose="020B0604030504040204" pitchFamily="34" charset="0"/>
              </a:rPr>
              <a:t>cannot overload</a:t>
            </a:r>
            <a:r>
              <a:rPr lang="en-US" sz="2800" dirty="0">
                <a:latin typeface="+mj-lt"/>
                <a:cs typeface="Tahoma" panose="020B0604030504040204" pitchFamily="34" charset="0"/>
              </a:rPr>
              <a:t> </a:t>
            </a:r>
            <a:r>
              <a:rPr lang="en-US" sz="2800" b="1" dirty="0">
                <a:solidFill>
                  <a:srgbClr val="B80000"/>
                </a:solidFill>
                <a:latin typeface="+mj-lt"/>
                <a:cs typeface="Tahoma" panose="020B0604030504040204" pitchFamily="34" charset="0"/>
              </a:rPr>
              <a:t>+</a:t>
            </a:r>
            <a:r>
              <a:rPr lang="en-US" sz="2800" dirty="0">
                <a:latin typeface="+mj-lt"/>
                <a:cs typeface="Tahoma" panose="020B0604030504040204" pitchFamily="34" charset="0"/>
              </a:rPr>
              <a:t> for a </a:t>
            </a:r>
            <a:r>
              <a:rPr lang="en-US" sz="2800" b="1" dirty="0">
                <a:solidFill>
                  <a:srgbClr val="B80000"/>
                </a:solidFill>
                <a:latin typeface="+mj-lt"/>
                <a:cs typeface="Tahoma" panose="020B0604030504040204" pitchFamily="34" charset="0"/>
              </a:rPr>
              <a:t>double (a native type)</a:t>
            </a:r>
          </a:p>
          <a:p>
            <a:endParaRPr lang="en-US" sz="2800" dirty="0">
              <a:latin typeface="+mj-lt"/>
              <a:cs typeface="Tahoma" panose="020B0604030504040204" pitchFamily="34" charset="0"/>
            </a:endParaRPr>
          </a:p>
          <a:p>
            <a:pPr algn="just"/>
            <a:r>
              <a:rPr lang="en-US" sz="2800" dirty="0">
                <a:latin typeface="+mj-lt"/>
                <a:cs typeface="Tahoma" panose="020B0604030504040204" pitchFamily="34" charset="0"/>
              </a:rPr>
              <a:t>The </a:t>
            </a:r>
            <a:r>
              <a:rPr lang="en-US" sz="2800" b="1" u="sng" dirty="0">
                <a:solidFill>
                  <a:srgbClr val="B80000"/>
                </a:solidFill>
                <a:latin typeface="+mj-lt"/>
                <a:cs typeface="Tahoma" panose="020B0604030504040204" pitchFamily="34" charset="0"/>
              </a:rPr>
              <a:t>real solution </a:t>
            </a:r>
            <a:r>
              <a:rPr lang="en-US" sz="2800" dirty="0">
                <a:latin typeface="+mj-lt"/>
                <a:cs typeface="Tahoma" panose="020B0604030504040204" pitchFamily="34" charset="0"/>
              </a:rPr>
              <a:t>is to </a:t>
            </a:r>
            <a:r>
              <a:rPr lang="en-US" sz="2800" b="1" dirty="0">
                <a:latin typeface="+mj-lt"/>
                <a:cs typeface="Tahoma" panose="020B0604030504040204" pitchFamily="34" charset="0"/>
              </a:rPr>
              <a:t>make sure</a:t>
            </a:r>
            <a:r>
              <a:rPr lang="en-US" sz="2800" dirty="0">
                <a:latin typeface="+mj-lt"/>
                <a:cs typeface="Tahoma" panose="020B0604030504040204" pitchFamily="34" charset="0"/>
              </a:rPr>
              <a:t> that your </a:t>
            </a:r>
            <a:r>
              <a:rPr lang="en-US" sz="2800" b="1" dirty="0">
                <a:solidFill>
                  <a:srgbClr val="2C14DE"/>
                </a:solidFill>
                <a:latin typeface="+mj-lt"/>
                <a:cs typeface="Tahoma" panose="020B0604030504040204" pitchFamily="34" charset="0"/>
              </a:rPr>
              <a:t>operator+</a:t>
            </a:r>
            <a:r>
              <a:rPr lang="en-US" sz="2800" dirty="0">
                <a:latin typeface="+mj-lt"/>
                <a:cs typeface="Tahoma" panose="020B0604030504040204" pitchFamily="34" charset="0"/>
              </a:rPr>
              <a:t> </a:t>
            </a:r>
            <a:r>
              <a:rPr lang="en-US" sz="2800" b="1" dirty="0">
                <a:latin typeface="+mj-lt"/>
                <a:cs typeface="Tahoma" panose="020B0604030504040204" pitchFamily="34" charset="0"/>
              </a:rPr>
              <a:t>function</a:t>
            </a:r>
            <a:r>
              <a:rPr lang="en-US" sz="2800" dirty="0">
                <a:latin typeface="+mj-lt"/>
                <a:cs typeface="Tahoma" panose="020B0604030504040204" pitchFamily="34" charset="0"/>
              </a:rPr>
              <a:t> </a:t>
            </a:r>
            <a:r>
              <a:rPr lang="en-US" sz="2800" b="1" u="sng" dirty="0">
                <a:solidFill>
                  <a:srgbClr val="008000"/>
                </a:solidFill>
                <a:latin typeface="+mj-lt"/>
                <a:cs typeface="Tahoma" panose="020B0604030504040204" pitchFamily="34" charset="0"/>
              </a:rPr>
              <a:t>never returns a double </a:t>
            </a:r>
            <a:r>
              <a:rPr lang="en-US" sz="2800" dirty="0">
                <a:solidFill>
                  <a:srgbClr val="008000"/>
                </a:solidFill>
                <a:latin typeface="+mj-lt"/>
                <a:cs typeface="Tahoma" panose="020B0604030504040204" pitchFamily="34" charset="0"/>
              </a:rPr>
              <a:t>(</a:t>
            </a:r>
            <a:r>
              <a:rPr lang="en-US" sz="2800" b="1" u="sng" dirty="0">
                <a:solidFill>
                  <a:srgbClr val="008000"/>
                </a:solidFill>
                <a:latin typeface="+mj-lt"/>
                <a:cs typeface="Tahoma" panose="020B0604030504040204" pitchFamily="34" charset="0"/>
              </a:rPr>
              <a:t>or any other native type</a:t>
            </a:r>
            <a:r>
              <a:rPr lang="en-US" sz="2800" dirty="0">
                <a:solidFill>
                  <a:srgbClr val="008000"/>
                </a:solidFill>
                <a:latin typeface="+mj-lt"/>
                <a:cs typeface="Tahoma" panose="020B0604030504040204" pitchFamily="34" charset="0"/>
              </a:rPr>
              <a:t>).</a:t>
            </a:r>
          </a:p>
          <a:p>
            <a:endParaRPr lang="en-US" sz="2800" dirty="0">
              <a:latin typeface="+mj-lt"/>
              <a:cs typeface="Tahoma" panose="020B0604030504040204" pitchFamily="34" charset="0"/>
            </a:endParaRPr>
          </a:p>
          <a:p>
            <a:pPr algn="just"/>
            <a:r>
              <a:rPr lang="en-US" sz="2800" dirty="0">
                <a:latin typeface="+mj-lt"/>
                <a:cs typeface="Tahoma" panose="020B0604030504040204" pitchFamily="34" charset="0"/>
              </a:rPr>
              <a:t>An operator to add </a:t>
            </a:r>
            <a:r>
              <a:rPr lang="en-US" sz="2800" b="1" dirty="0">
                <a:solidFill>
                  <a:srgbClr val="008000"/>
                </a:solidFill>
                <a:latin typeface="+mj-lt"/>
                <a:cs typeface="Tahoma" panose="020B0604030504040204" pitchFamily="34" charset="0"/>
              </a:rPr>
              <a:t>Employees should return an Employee</a:t>
            </a:r>
            <a:r>
              <a:rPr lang="en-US" sz="2800" dirty="0">
                <a:latin typeface="+mj-lt"/>
                <a:cs typeface="Tahoma" panose="020B0604030504040204" pitchFamily="34" charset="0"/>
              </a:rPr>
              <a:t> (</a:t>
            </a:r>
            <a:r>
              <a:rPr lang="en-US" sz="2800" u="sng" dirty="0">
                <a:latin typeface="+mj-lt"/>
                <a:cs typeface="Tahoma" panose="020B0604030504040204" pitchFamily="34" charset="0"/>
              </a:rPr>
              <a:t>see next slide</a:t>
            </a:r>
            <a:r>
              <a:rPr lang="en-US" sz="2800" dirty="0">
                <a:latin typeface="+mj-lt"/>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894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41360"/>
            <a:ext cx="8153400" cy="1025440"/>
          </a:xfrm>
        </p:spPr>
        <p:txBody>
          <a:bodyPr>
            <a:normAutofit/>
          </a:bodyPr>
          <a:lstStyle/>
          <a:p>
            <a:r>
              <a:rPr lang="en-US" sz="4800" b="1" dirty="0">
                <a:solidFill>
                  <a:srgbClr val="B80000"/>
                </a:solidFill>
              </a:rPr>
              <a:t>Extended Example</a:t>
            </a:r>
          </a:p>
        </p:txBody>
      </p:sp>
      <p:sp>
        <p:nvSpPr>
          <p:cNvPr id="27651" name="Rectangle 3"/>
          <p:cNvSpPr>
            <a:spLocks noGrp="1" noChangeArrowheads="1"/>
          </p:cNvSpPr>
          <p:nvPr>
            <p:ph type="body" idx="1"/>
          </p:nvPr>
        </p:nvSpPr>
        <p:spPr>
          <a:xfrm>
            <a:off x="228600" y="1295400"/>
            <a:ext cx="8610600" cy="5486400"/>
          </a:xfrm>
        </p:spPr>
        <p:txBody>
          <a:bodyPr>
            <a:noAutofit/>
          </a:bodyPr>
          <a:lstStyle/>
          <a:p>
            <a:pPr>
              <a:lnSpc>
                <a:spcPct val="80000"/>
              </a:lnSpc>
              <a:buFont typeface="Monotype Sorts" charset="2"/>
              <a:buNone/>
            </a:pPr>
            <a:r>
              <a:rPr lang="en-US" sz="2800" b="1" u="sng" dirty="0">
                <a:latin typeface="+mj-lt"/>
                <a:cs typeface="Tahoma" panose="020B0604030504040204" pitchFamily="34" charset="0"/>
              </a:rPr>
              <a:t>Employee class and objects</a:t>
            </a:r>
          </a:p>
          <a:p>
            <a:pPr>
              <a:lnSpc>
                <a:spcPct val="80000"/>
              </a:lnSpc>
              <a:buFont typeface="Monotype Sorts" charset="2"/>
              <a:buNone/>
            </a:pPr>
            <a:endParaRPr lang="en-US" sz="2800" b="1" u="sng" dirty="0">
              <a:latin typeface="+mj-lt"/>
              <a:cs typeface="Tahoma" panose="020B0604030504040204" pitchFamily="34" charset="0"/>
            </a:endParaRP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class</a:t>
            </a:r>
            <a:r>
              <a:rPr lang="en-US" sz="2400" b="1" dirty="0">
                <a:latin typeface="Consolas" panose="020B0609020204030204" pitchFamily="49" charset="0"/>
                <a:cs typeface="Tahoma" panose="020B0604030504040204" pitchFamily="34" charset="0"/>
              </a:rPr>
              <a:t> </a:t>
            </a:r>
            <a:r>
              <a:rPr lang="en-US" sz="2400" b="1" dirty="0">
                <a:solidFill>
                  <a:srgbClr val="B80000"/>
                </a:solidFill>
                <a:latin typeface="Consolas" panose="020B0609020204030204" pitchFamily="49" charset="0"/>
                <a:cs typeface="Tahoma" panose="020B0604030504040204" pitchFamily="34" charset="0"/>
              </a:rPr>
              <a:t>Employee</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private:</a:t>
            </a:r>
          </a:p>
          <a:p>
            <a:pPr lvl="1">
              <a:lnSpc>
                <a:spcPct val="80000"/>
              </a:lnSpc>
              <a:buFontTx/>
              <a:buNone/>
            </a:pPr>
            <a:r>
              <a:rPr lang="en-US" sz="2400" dirty="0">
                <a:latin typeface="Consolas" panose="020B0609020204030204" pitchFamily="49" charset="0"/>
                <a:cs typeface="Tahoma" panose="020B0604030504040204" pitchFamily="34" charset="0"/>
              </a:rPr>
              <a:t>	</a:t>
            </a:r>
            <a:r>
              <a:rPr lang="en-US" sz="2400" dirty="0" err="1">
                <a:latin typeface="Consolas" panose="020B0609020204030204" pitchFamily="49" charset="0"/>
                <a:cs typeface="Tahoma" panose="020B0604030504040204" pitchFamily="34" charset="0"/>
              </a:rPr>
              <a:t>int</a:t>
            </a:r>
            <a:r>
              <a:rPr lang="en-US" sz="2400" dirty="0">
                <a:latin typeface="Consolas" panose="020B0609020204030204" pitchFamily="49" charset="0"/>
                <a:cs typeface="Tahoma" panose="020B0604030504040204" pitchFamily="34" charset="0"/>
              </a:rPr>
              <a:t> </a:t>
            </a:r>
            <a:r>
              <a:rPr lang="en-US" sz="2400" dirty="0" err="1">
                <a:latin typeface="Consolas" panose="020B0609020204030204" pitchFamily="49" charset="0"/>
                <a:cs typeface="Tahoma" panose="020B0604030504040204" pitchFamily="34" charset="0"/>
              </a:rPr>
              <a:t>idNum</a:t>
            </a:r>
            <a:r>
              <a:rPr lang="en-US" sz="2400" dirty="0">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double salary;</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public</a:t>
            </a:r>
            <a:r>
              <a:rPr lang="en-US" sz="2400" dirty="0">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Employee(</a:t>
            </a:r>
            <a:r>
              <a:rPr lang="en-US" sz="2400" dirty="0" err="1">
                <a:latin typeface="Consolas" panose="020B0609020204030204" pitchFamily="49" charset="0"/>
                <a:cs typeface="Tahoma" panose="020B0604030504040204" pitchFamily="34" charset="0"/>
              </a:rPr>
              <a:t>int</a:t>
            </a:r>
            <a:r>
              <a:rPr lang="en-US" sz="2400" dirty="0">
                <a:latin typeface="Consolas" panose="020B0609020204030204" pitchFamily="49" charset="0"/>
                <a:cs typeface="Tahoma" panose="020B0604030504040204" pitchFamily="34" charset="0"/>
              </a:rPr>
              <a:t>  id, double salary);</a:t>
            </a:r>
          </a:p>
          <a:p>
            <a:pPr lvl="1">
              <a:lnSpc>
                <a:spcPct val="80000"/>
              </a:lnSpc>
              <a:buFontTx/>
              <a:buNone/>
            </a:pPr>
            <a:r>
              <a:rPr lang="en-US" sz="2400" dirty="0">
                <a:solidFill>
                  <a:srgbClr val="2C14DE"/>
                </a:solidFill>
                <a:latin typeface="Consolas" panose="020B0609020204030204" pitchFamily="49" charset="0"/>
                <a:cs typeface="Tahoma" panose="020B0604030504040204" pitchFamily="34" charset="0"/>
              </a:rPr>
              <a:t>	</a:t>
            </a:r>
            <a:r>
              <a:rPr lang="en-US" sz="2400" b="1" dirty="0">
                <a:solidFill>
                  <a:srgbClr val="2C14DE"/>
                </a:solidFill>
                <a:latin typeface="Consolas" panose="020B0609020204030204" pitchFamily="49" charset="0"/>
                <a:cs typeface="Tahoma" panose="020B0604030504040204" pitchFamily="34" charset="0"/>
              </a:rPr>
              <a:t>Employee operator+ (Employee&amp; </a:t>
            </a:r>
            <a:r>
              <a:rPr lang="en-US" sz="2400" b="1" dirty="0" err="1">
                <a:solidFill>
                  <a:srgbClr val="2C14DE"/>
                </a:solidFill>
                <a:latin typeface="Consolas" panose="020B0609020204030204" pitchFamily="49" charset="0"/>
                <a:cs typeface="Tahoma" panose="020B0604030504040204" pitchFamily="34" charset="0"/>
              </a:rPr>
              <a:t>emp</a:t>
            </a: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double </a:t>
            </a:r>
            <a:r>
              <a:rPr lang="en-US" sz="2400" dirty="0" err="1">
                <a:latin typeface="Consolas" panose="020B0609020204030204" pitchFamily="49" charset="0"/>
                <a:cs typeface="Tahoma" panose="020B0604030504040204" pitchFamily="34" charset="0"/>
              </a:rPr>
              <a:t>getSalary</a:t>
            </a:r>
            <a:r>
              <a:rPr lang="en-US" sz="2400" dirty="0">
                <a:latin typeface="Consolas" panose="020B0609020204030204" pitchFamily="49" charset="0"/>
                <a:cs typeface="Tahoma" panose="020B0604030504040204" pitchFamily="34" charset="0"/>
              </a:rPr>
              <a:t>() { return salary; }</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endParaRPr lang="en-US" sz="2400" dirty="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endParaRPr lang="en-US" sz="2400"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1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3429" y="0"/>
            <a:ext cx="8229600" cy="1143000"/>
          </a:xfrm>
        </p:spPr>
        <p:txBody>
          <a:bodyPr/>
          <a:lstStyle/>
          <a:p>
            <a:r>
              <a:rPr lang="en-US" b="1" dirty="0">
                <a:solidFill>
                  <a:srgbClr val="B80000"/>
                </a:solidFill>
              </a:rPr>
              <a:t>Solution Example</a:t>
            </a:r>
          </a:p>
        </p:txBody>
      </p:sp>
      <p:sp>
        <p:nvSpPr>
          <p:cNvPr id="28675" name="Text Box 3"/>
          <p:cNvSpPr txBox="1">
            <a:spLocks noChangeArrowheads="1"/>
          </p:cNvSpPr>
          <p:nvPr/>
        </p:nvSpPr>
        <p:spPr bwMode="auto">
          <a:xfrm>
            <a:off x="230256" y="14478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Employee Employee::operator+(Employee&amp; </a:t>
            </a:r>
            <a:r>
              <a:rPr lang="en-US" sz="2400" b="1" dirty="0" err="1">
                <a:solidFill>
                  <a:srgbClr val="2C14DE"/>
                </a:solidFill>
                <a:latin typeface="Consolas" panose="020B0609020204030204" pitchFamily="49" charset="0"/>
              </a:rPr>
              <a:t>emp</a:t>
            </a:r>
            <a:r>
              <a:rPr lang="en-US" sz="2400" b="1" dirty="0">
                <a:solidFill>
                  <a:srgbClr val="2C14DE"/>
                </a:solidFill>
                <a:latin typeface="Consolas" panose="020B0609020204030204" pitchFamily="49" charset="0"/>
              </a:rPr>
              <a:t>)</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total(999,0);  // dummy values</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total.salary</a:t>
            </a:r>
            <a:r>
              <a:rPr lang="en-US" sz="2400" b="1" dirty="0">
                <a:latin typeface="Consolas" panose="020B0609020204030204" pitchFamily="49" charset="0"/>
              </a:rPr>
              <a:t> = salary + </a:t>
            </a:r>
            <a:r>
              <a:rPr lang="en-US" sz="2400" b="1" dirty="0" err="1">
                <a:latin typeface="Consolas" panose="020B0609020204030204" pitchFamily="49" charset="0"/>
              </a:rPr>
              <a:t>emp.salary</a:t>
            </a:r>
            <a:r>
              <a:rPr lang="en-US" sz="2400" b="1" dirty="0">
                <a:latin typeface="Consolas" panose="020B0609020204030204" pitchFamily="49" charset="0"/>
              </a:rPr>
              <a:t>;</a:t>
            </a:r>
          </a:p>
          <a:p>
            <a:pPr eaLnBrk="1" hangingPunct="1"/>
            <a:r>
              <a:rPr lang="en-US" sz="2400" b="1" dirty="0">
                <a:latin typeface="Consolas" panose="020B0609020204030204" pitchFamily="49" charset="0"/>
              </a:rPr>
              <a:t>   return(total);</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5C88844-4D8F-8E4E-5989-8BDD22F205FC}"/>
              </a:ext>
            </a:extLst>
          </p:cNvPr>
          <p:cNvSpPr>
            <a:spLocks noGrp="1"/>
          </p:cNvSpPr>
          <p:nvPr>
            <p:ph type="sldNum" sz="quarter" idx="12"/>
          </p:nvPr>
        </p:nvSpPr>
        <p:spPr/>
        <p:txBody>
          <a:bodyPr/>
          <a:lstStyle/>
          <a:p>
            <a:fld id="{25C2CBD0-4E8A-462D-9424-859647FC3ED0}" type="slidenum">
              <a:rPr lang="en-US" smtClean="0"/>
              <a:pPr/>
              <a:t>27</a:t>
            </a:fld>
            <a:endParaRPr lang="en-US"/>
          </a:p>
        </p:txBody>
      </p:sp>
    </p:spTree>
    <p:extLst>
      <p:ext uri="{BB962C8B-B14F-4D97-AF65-F5344CB8AC3E}">
        <p14:creationId xmlns:p14="http://schemas.microsoft.com/office/powerpoint/2010/main" val="306504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193156" cy="1066800"/>
          </a:xfrm>
        </p:spPr>
        <p:txBody>
          <a:bodyPr/>
          <a:lstStyle/>
          <a:p>
            <a:r>
              <a:rPr lang="en-US" b="1" dirty="0">
                <a:solidFill>
                  <a:srgbClr val="B80000"/>
                </a:solidFill>
              </a:rPr>
              <a:t>Client Code for Class Employee</a:t>
            </a:r>
          </a:p>
        </p:txBody>
      </p:sp>
      <p:sp>
        <p:nvSpPr>
          <p:cNvPr id="29699" name="Text Box 3"/>
          <p:cNvSpPr txBox="1">
            <a:spLocks noChangeArrowheads="1"/>
          </p:cNvSpPr>
          <p:nvPr/>
        </p:nvSpPr>
        <p:spPr bwMode="auto">
          <a:xfrm>
            <a:off x="304800" y="1447800"/>
            <a:ext cx="853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void main()</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Clerk(115, 20000.00);</a:t>
            </a:r>
          </a:p>
          <a:p>
            <a:pPr eaLnBrk="1" hangingPunct="1"/>
            <a:r>
              <a:rPr lang="en-US" sz="2400" b="1" dirty="0">
                <a:latin typeface="Consolas" panose="020B0609020204030204" pitchFamily="49" charset="0"/>
              </a:rPr>
              <a:t>   Employee Driver(256, 15500.55);</a:t>
            </a:r>
          </a:p>
          <a:p>
            <a:pPr eaLnBrk="1" hangingPunct="1"/>
            <a:r>
              <a:rPr lang="en-US" sz="2400" b="1" dirty="0">
                <a:latin typeface="Consolas" panose="020B0609020204030204" pitchFamily="49" charset="0"/>
              </a:rPr>
              <a:t>   Employee Secretary(567, 34200.00);</a:t>
            </a:r>
          </a:p>
          <a:p>
            <a:pPr eaLnBrk="1" hangingPunct="1"/>
            <a:r>
              <a:rPr lang="en-US" sz="2400" b="1" dirty="0">
                <a:latin typeface="Consolas" panose="020B0609020204030204" pitchFamily="49" charset="0"/>
              </a:rPr>
              <a:t>   Employee sum(0, 0.0);</a:t>
            </a:r>
          </a:p>
          <a:p>
            <a:pPr eaLnBrk="1" hangingPunct="1"/>
            <a:r>
              <a:rPr lang="en-US" sz="2400" b="1" dirty="0">
                <a:latin typeface="Consolas" panose="020B0609020204030204" pitchFamily="49" charset="0"/>
              </a:rPr>
              <a:t>  </a:t>
            </a:r>
            <a:r>
              <a:rPr lang="en-US" sz="2400" b="1" dirty="0">
                <a:solidFill>
                  <a:srgbClr val="002060"/>
                </a:solidFill>
                <a:latin typeface="Consolas" panose="020B0609020204030204" pitchFamily="49" charset="0"/>
              </a:rPr>
              <a:t> </a:t>
            </a:r>
            <a:r>
              <a:rPr lang="en-US" sz="2400" b="1" dirty="0">
                <a:solidFill>
                  <a:srgbClr val="2C14DE"/>
                </a:solidFill>
                <a:latin typeface="Consolas" panose="020B0609020204030204" pitchFamily="49" charset="0"/>
              </a:rPr>
              <a:t>sum = Clerk + Driver + Secretary;</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C4608E3-1CEA-D57E-9C89-CF67320BAF8D}"/>
              </a:ext>
            </a:extLst>
          </p:cNvPr>
          <p:cNvSpPr>
            <a:spLocks noGrp="1"/>
          </p:cNvSpPr>
          <p:nvPr>
            <p:ph type="sldNum" sz="quarter" idx="12"/>
          </p:nvPr>
        </p:nvSpPr>
        <p:spPr/>
        <p:txBody>
          <a:bodyPr/>
          <a:lstStyle/>
          <a:p>
            <a:fld id="{25C2CBD0-4E8A-462D-9424-859647FC3ED0}" type="slidenum">
              <a:rPr lang="en-US" smtClean="0"/>
              <a:pPr/>
              <a:t>28</a:t>
            </a:fld>
            <a:endParaRPr lang="en-US"/>
          </a:p>
        </p:txBody>
      </p:sp>
    </p:spTree>
    <p:extLst>
      <p:ext uri="{BB962C8B-B14F-4D97-AF65-F5344CB8AC3E}">
        <p14:creationId xmlns:p14="http://schemas.microsoft.com/office/powerpoint/2010/main" val="151782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0"/>
            <a:ext cx="8153400" cy="1112519"/>
          </a:xfrm>
        </p:spPr>
        <p:txBody>
          <a:bodyPr>
            <a:normAutofit/>
          </a:bodyPr>
          <a:lstStyle/>
          <a:p>
            <a:r>
              <a:rPr lang="en-US" sz="4800" b="1" dirty="0">
                <a:solidFill>
                  <a:srgbClr val="C00000"/>
                </a:solidFill>
              </a:rPr>
              <a:t>Invoking Objects</a:t>
            </a:r>
          </a:p>
        </p:txBody>
      </p:sp>
      <p:sp>
        <p:nvSpPr>
          <p:cNvPr id="10243" name="Rectangle 3"/>
          <p:cNvSpPr>
            <a:spLocks noGrp="1" noChangeArrowheads="1"/>
          </p:cNvSpPr>
          <p:nvPr>
            <p:ph type="body" idx="1"/>
          </p:nvPr>
        </p:nvSpPr>
        <p:spPr>
          <a:xfrm>
            <a:off x="127000" y="1188719"/>
            <a:ext cx="8980556" cy="1981200"/>
          </a:xfrm>
        </p:spPr>
        <p:txBody>
          <a:bodyPr>
            <a:normAutofit/>
          </a:bodyPr>
          <a:lstStyle/>
          <a:p>
            <a:pPr algn="just"/>
            <a:r>
              <a:rPr lang="en-US" sz="2800" b="1" dirty="0">
                <a:latin typeface="+mj-lt"/>
                <a:cs typeface="Tahoma" panose="020B0604030504040204" pitchFamily="34" charset="0"/>
              </a:rPr>
              <a:t>If the </a:t>
            </a:r>
            <a:r>
              <a:rPr lang="en-US" sz="2800" b="1" dirty="0">
                <a:solidFill>
                  <a:srgbClr val="2C14DE"/>
                </a:solidFill>
                <a:latin typeface="+mj-lt"/>
                <a:cs typeface="Tahoma" panose="020B0604030504040204" pitchFamily="34" charset="0"/>
              </a:rPr>
              <a:t>operator is binary </a:t>
            </a:r>
            <a:r>
              <a:rPr lang="en-US" sz="2800" b="1" dirty="0">
                <a:latin typeface="+mj-lt"/>
                <a:cs typeface="Tahoma" panose="020B0604030504040204" pitchFamily="34" charset="0"/>
              </a:rPr>
              <a:t>but there is </a:t>
            </a:r>
            <a:r>
              <a:rPr lang="en-US" sz="2800" b="1" dirty="0">
                <a:solidFill>
                  <a:srgbClr val="2C14DE"/>
                </a:solidFill>
                <a:latin typeface="+mj-lt"/>
                <a:cs typeface="Tahoma" panose="020B0604030504040204" pitchFamily="34" charset="0"/>
              </a:rPr>
              <a:t>only one explicit argument</a:t>
            </a:r>
            <a:r>
              <a:rPr lang="en-US" sz="2800" b="1" dirty="0">
                <a:latin typeface="+mj-lt"/>
                <a:cs typeface="Tahoma" panose="020B0604030504040204" pitchFamily="34" charset="0"/>
              </a:rPr>
              <a:t>, the </a:t>
            </a:r>
            <a:r>
              <a:rPr lang="ja-JP" altLang="en-US" sz="2800" b="1" dirty="0">
                <a:latin typeface="+mj-lt"/>
                <a:cs typeface="Tahoma" panose="020B0604030504040204" pitchFamily="34" charset="0"/>
              </a:rPr>
              <a:t>‘</a:t>
            </a:r>
            <a:r>
              <a:rPr lang="en-US" altLang="ja-JP" sz="2800" b="1" u="sng" dirty="0">
                <a:solidFill>
                  <a:srgbClr val="D20000"/>
                </a:solidFill>
                <a:latin typeface="+mj-lt"/>
                <a:cs typeface="Tahoma" panose="020B0604030504040204" pitchFamily="34" charset="0"/>
              </a:rPr>
              <a:t>invoking instance</a:t>
            </a:r>
            <a:r>
              <a:rPr lang="ja-JP" altLang="en-US" sz="2800" b="1" dirty="0">
                <a:latin typeface="+mj-lt"/>
                <a:cs typeface="Tahoma" panose="020B0604030504040204" pitchFamily="34" charset="0"/>
              </a:rPr>
              <a:t>’</a:t>
            </a:r>
            <a:r>
              <a:rPr lang="en-US" altLang="ja-JP" sz="2800" b="1" dirty="0">
                <a:latin typeface="+mj-lt"/>
                <a:cs typeface="Tahoma" panose="020B0604030504040204" pitchFamily="34" charset="0"/>
              </a:rPr>
              <a:t> is assumed to be the one on the </a:t>
            </a:r>
            <a:r>
              <a:rPr lang="en-US" altLang="ja-JP" sz="2800" b="1" u="sng" dirty="0">
                <a:solidFill>
                  <a:srgbClr val="D20000"/>
                </a:solidFill>
                <a:latin typeface="+mj-lt"/>
                <a:cs typeface="Tahoma" panose="020B0604030504040204" pitchFamily="34" charset="0"/>
              </a:rPr>
              <a:t>left hand side</a:t>
            </a:r>
            <a:r>
              <a:rPr lang="en-US" altLang="ja-JP" sz="2800" b="1" dirty="0">
                <a:solidFill>
                  <a:srgbClr val="D20000"/>
                </a:solidFill>
                <a:latin typeface="+mj-lt"/>
                <a:cs typeface="Tahoma" panose="020B0604030504040204" pitchFamily="34" charset="0"/>
              </a:rPr>
              <a:t> </a:t>
            </a:r>
            <a:r>
              <a:rPr lang="en-US" altLang="ja-JP" sz="2800" b="1" dirty="0">
                <a:latin typeface="+mj-lt"/>
                <a:cs typeface="Tahoma" panose="020B0604030504040204" pitchFamily="34" charset="0"/>
              </a:rPr>
              <a:t>of the </a:t>
            </a:r>
            <a:r>
              <a:rPr lang="en-US" altLang="ja-JP" sz="2800" b="1" u="sng" dirty="0">
                <a:latin typeface="+mj-lt"/>
                <a:cs typeface="Tahoma" panose="020B0604030504040204" pitchFamily="34" charset="0"/>
              </a:rPr>
              <a:t>expression</a:t>
            </a:r>
            <a:r>
              <a:rPr lang="en-US" altLang="ja-JP" sz="2800" b="1" dirty="0">
                <a:latin typeface="+mj-lt"/>
                <a:cs typeface="Tahoma" panose="020B0604030504040204" pitchFamily="34" charset="0"/>
              </a:rPr>
              <a:t>.</a:t>
            </a:r>
          </a:p>
          <a:p>
            <a:endParaRPr lang="en-US" dirty="0">
              <a:latin typeface="+mj-lt"/>
            </a:endParaRPr>
          </a:p>
        </p:txBody>
      </p:sp>
      <p:sp>
        <p:nvSpPr>
          <p:cNvPr id="10244" name="Text Box 4"/>
          <p:cNvSpPr txBox="1">
            <a:spLocks noChangeArrowheads="1"/>
          </p:cNvSpPr>
          <p:nvPr/>
        </p:nvSpPr>
        <p:spPr bwMode="auto">
          <a:xfrm>
            <a:off x="533400" y="2895600"/>
            <a:ext cx="7086600" cy="3477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Date</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public:  // member functions</a:t>
            </a:r>
          </a:p>
          <a:p>
            <a:pPr eaLnBrk="1" hangingPunct="1"/>
            <a:r>
              <a:rPr lang="en-US" sz="2000" b="1" dirty="0">
                <a:latin typeface="Consolas" panose="020B0609020204030204" pitchFamily="49" charset="0"/>
              </a:rPr>
              <a:t>   Date operator=(Date&amp; d);</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(void)</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s1 = s2;  // instead of s1.operator=(s2);</a:t>
            </a:r>
          </a:p>
          <a:p>
            <a:pPr eaLnBrk="1" hangingPunct="1"/>
            <a:r>
              <a:rPr lang="en-US" sz="2000" b="1" dirty="0">
                <a:latin typeface="Consolas" panose="020B0609020204030204" pitchFamily="49" charset="0"/>
              </a:rPr>
              <a:t>}</a:t>
            </a:r>
            <a:endParaRPr lang="en-US"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7130" y="3219855"/>
            <a:ext cx="842096" cy="2538919"/>
          </a:xfrm>
          <a:custGeom>
            <a:avLst/>
            <a:gdLst>
              <a:gd name="connsiteX0" fmla="*/ 842096 w 842096"/>
              <a:gd name="connsiteY0" fmla="*/ 2538919 h 2538919"/>
              <a:gd name="connsiteX1" fmla="*/ 15244 w 842096"/>
              <a:gd name="connsiteY1" fmla="*/ 875490 h 2538919"/>
              <a:gd name="connsiteX2" fmla="*/ 384896 w 842096"/>
              <a:gd name="connsiteY2" fmla="*/ 0 h 2538919"/>
            </a:gdLst>
            <a:ahLst/>
            <a:cxnLst>
              <a:cxn ang="0">
                <a:pos x="connsiteX0" y="connsiteY0"/>
              </a:cxn>
              <a:cxn ang="0">
                <a:pos x="connsiteX1" y="connsiteY1"/>
              </a:cxn>
              <a:cxn ang="0">
                <a:pos x="connsiteX2" y="connsiteY2"/>
              </a:cxn>
            </a:cxnLst>
            <a:rect l="l" t="t" r="r" b="b"/>
            <a:pathLst>
              <a:path w="842096" h="2538919">
                <a:moveTo>
                  <a:pt x="842096" y="2538919"/>
                </a:moveTo>
                <a:cubicBezTo>
                  <a:pt x="466770" y="1918781"/>
                  <a:pt x="91444" y="1298643"/>
                  <a:pt x="15244" y="875490"/>
                </a:cubicBezTo>
                <a:cubicBezTo>
                  <a:pt x="-60956" y="452337"/>
                  <a:pt x="161970" y="226168"/>
                  <a:pt x="384896"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23353" y="4143983"/>
            <a:ext cx="2999372" cy="1605064"/>
          </a:xfrm>
          <a:custGeom>
            <a:avLst/>
            <a:gdLst>
              <a:gd name="connsiteX0" fmla="*/ 0 w 2999372"/>
              <a:gd name="connsiteY0" fmla="*/ 1605064 h 1605064"/>
              <a:gd name="connsiteX1" fmla="*/ 2889115 w 2999372"/>
              <a:gd name="connsiteY1" fmla="*/ 846306 h 1605064"/>
              <a:gd name="connsiteX2" fmla="*/ 2120630 w 2999372"/>
              <a:gd name="connsiteY2" fmla="*/ 0 h 1605064"/>
            </a:gdLst>
            <a:ahLst/>
            <a:cxnLst>
              <a:cxn ang="0">
                <a:pos x="connsiteX0" y="connsiteY0"/>
              </a:cxn>
              <a:cxn ang="0">
                <a:pos x="connsiteX1" y="connsiteY1"/>
              </a:cxn>
              <a:cxn ang="0">
                <a:pos x="connsiteX2" y="connsiteY2"/>
              </a:cxn>
            </a:cxnLst>
            <a:rect l="l" t="t" r="r" b="b"/>
            <a:pathLst>
              <a:path w="2999372" h="1605064">
                <a:moveTo>
                  <a:pt x="0" y="1605064"/>
                </a:moveTo>
                <a:cubicBezTo>
                  <a:pt x="1267838" y="1359440"/>
                  <a:pt x="2535677" y="1113817"/>
                  <a:pt x="2889115" y="846306"/>
                </a:cubicBezTo>
                <a:cubicBezTo>
                  <a:pt x="3242553" y="578795"/>
                  <a:pt x="2681591" y="289397"/>
                  <a:pt x="2120630"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1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a:solidFill>
                  <a:srgbClr val="B80000"/>
                </a:solidFill>
                <a:latin typeface="Calibri" panose="020F0502020204030204" pitchFamily="34" charset="0"/>
              </a:rPr>
              <a:t>Operator Overloading</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u="sng" dirty="0">
                <a:solidFill>
                  <a:srgbClr val="2C14DE"/>
                </a:solidFill>
                <a:latin typeface="Calibri" panose="020F0502020204030204" pitchFamily="34" charset="0"/>
              </a:rPr>
              <a:t>Example (already overloaded operator):</a:t>
            </a:r>
            <a:endParaRPr lang="en-US" sz="2800" b="1" dirty="0">
              <a:solidFill>
                <a:srgbClr val="2C14DE"/>
              </a:solidFill>
              <a:latin typeface="Calibri" panose="020F050202020403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ptgmedia.pearsoncmg.com/images/chap3_0672326973/elementLinks/03fig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62" y="1676400"/>
            <a:ext cx="7609618" cy="4800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ED11A0D-DF82-916F-F2B2-53E9B89640C1}"/>
              </a:ext>
            </a:extLst>
          </p:cNvPr>
          <p:cNvSpPr>
            <a:spLocks noGrp="1"/>
          </p:cNvSpPr>
          <p:nvPr>
            <p:ph type="sldNum" sz="quarter" idx="12"/>
          </p:nvPr>
        </p:nvSpPr>
        <p:spPr/>
        <p:txBody>
          <a:bodyPr/>
          <a:lstStyle/>
          <a:p>
            <a:fld id="{25C2CBD0-4E8A-462D-9424-859647FC3ED0}" type="slidenum">
              <a:rPr lang="en-US" smtClean="0"/>
              <a:pPr/>
              <a:t>3</a:t>
            </a:fld>
            <a:endParaRPr lang="en-US"/>
          </a:p>
        </p:txBody>
      </p:sp>
    </p:spTree>
    <p:extLst>
      <p:ext uri="{BB962C8B-B14F-4D97-AF65-F5344CB8AC3E}">
        <p14:creationId xmlns:p14="http://schemas.microsoft.com/office/powerpoint/2010/main" val="171353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57800" y="228600"/>
            <a:ext cx="3657600" cy="1143000"/>
          </a:xfrm>
        </p:spPr>
        <p:txBody>
          <a:bodyPr>
            <a:noAutofit/>
          </a:bodyPr>
          <a:lstStyle/>
          <a:p>
            <a:r>
              <a:rPr lang="en-US" sz="2800" b="1" u="sng" dirty="0">
                <a:solidFill>
                  <a:srgbClr val="B80000"/>
                </a:solidFill>
              </a:rPr>
              <a:t>Non-member Operator Overloading Function</a:t>
            </a:r>
          </a:p>
        </p:txBody>
      </p:sp>
      <p:pic>
        <p:nvPicPr>
          <p:cNvPr id="2" name="Picture 1"/>
          <p:cNvPicPr>
            <a:picLocks noChangeAspect="1"/>
          </p:cNvPicPr>
          <p:nvPr/>
        </p:nvPicPr>
        <p:blipFill>
          <a:blip r:embed="rId2"/>
          <a:stretch>
            <a:fillRect/>
          </a:stretch>
        </p:blipFill>
        <p:spPr>
          <a:xfrm>
            <a:off x="152400" y="0"/>
            <a:ext cx="4876800" cy="6866938"/>
          </a:xfrm>
          <a:prstGeom prst="rect">
            <a:avLst/>
          </a:prstGeom>
        </p:spPr>
      </p:pic>
      <p:sp>
        <p:nvSpPr>
          <p:cNvPr id="3" name="Slide Number Placeholder 2">
            <a:extLst>
              <a:ext uri="{FF2B5EF4-FFF2-40B4-BE49-F238E27FC236}">
                <a16:creationId xmlns:a16="http://schemas.microsoft.com/office/drawing/2014/main" id="{0D729535-3462-1AB9-B5EA-34653682D8C6}"/>
              </a:ext>
            </a:extLst>
          </p:cNvPr>
          <p:cNvSpPr>
            <a:spLocks noGrp="1"/>
          </p:cNvSpPr>
          <p:nvPr>
            <p:ph type="sldNum" sz="quarter" idx="12"/>
          </p:nvPr>
        </p:nvSpPr>
        <p:spPr/>
        <p:txBody>
          <a:bodyPr/>
          <a:lstStyle/>
          <a:p>
            <a:fld id="{25C2CBD0-4E8A-462D-9424-859647FC3ED0}" type="slidenum">
              <a:rPr lang="en-US" smtClean="0"/>
              <a:pPr/>
              <a:t>30</a:t>
            </a:fld>
            <a:endParaRPr lang="en-US"/>
          </a:p>
        </p:txBody>
      </p:sp>
    </p:spTree>
    <p:extLst>
      <p:ext uri="{BB962C8B-B14F-4D97-AF65-F5344CB8AC3E}">
        <p14:creationId xmlns:p14="http://schemas.microsoft.com/office/powerpoint/2010/main" val="1302271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0"/>
            <a:ext cx="8305800" cy="1066800"/>
          </a:xfrm>
        </p:spPr>
        <p:txBody>
          <a:bodyPr>
            <a:normAutofit/>
          </a:bodyPr>
          <a:lstStyle/>
          <a:p>
            <a:r>
              <a:rPr lang="en-US" sz="5400" b="1" dirty="0">
                <a:solidFill>
                  <a:srgbClr val="B80000"/>
                </a:solidFill>
              </a:rPr>
              <a:t>The Answer (</a:t>
            </a:r>
            <a:r>
              <a:rPr lang="en-US" sz="5400" b="1" dirty="0" err="1">
                <a:solidFill>
                  <a:srgbClr val="B80000"/>
                </a:solidFill>
              </a:rPr>
              <a:t>double+object</a:t>
            </a:r>
            <a:r>
              <a:rPr lang="en-US" sz="5400" b="1" dirty="0">
                <a:solidFill>
                  <a:srgbClr val="B80000"/>
                </a:solidFill>
              </a:rPr>
              <a:t>)</a:t>
            </a:r>
          </a:p>
        </p:txBody>
      </p:sp>
      <p:sp>
        <p:nvSpPr>
          <p:cNvPr id="26627" name="Rectangle 3"/>
          <p:cNvSpPr>
            <a:spLocks noGrp="1" noChangeArrowheads="1"/>
          </p:cNvSpPr>
          <p:nvPr>
            <p:ph type="body" idx="1"/>
          </p:nvPr>
        </p:nvSpPr>
        <p:spPr>
          <a:xfrm>
            <a:off x="85252" y="1173934"/>
            <a:ext cx="8906347" cy="5607865"/>
          </a:xfrm>
        </p:spPr>
        <p:txBody>
          <a:bodyPr>
            <a:normAutofit/>
          </a:bodyPr>
          <a:lstStyle/>
          <a:p>
            <a:r>
              <a:rPr lang="en-US" sz="2800" dirty="0">
                <a:solidFill>
                  <a:schemeClr val="bg1">
                    <a:lumMod val="50000"/>
                  </a:schemeClr>
                </a:solidFill>
                <a:latin typeface="+mj-lt"/>
                <a:cs typeface="Tahoma" panose="020B0604030504040204" pitchFamily="34" charset="0"/>
              </a:rPr>
              <a:t>We </a:t>
            </a:r>
            <a:r>
              <a:rPr lang="en-US" sz="2800" b="1" dirty="0">
                <a:solidFill>
                  <a:schemeClr val="bg1">
                    <a:lumMod val="50000"/>
                  </a:schemeClr>
                </a:solidFill>
                <a:latin typeface="+mj-lt"/>
                <a:cs typeface="Tahoma" panose="020B0604030504040204" pitchFamily="34" charset="0"/>
              </a:rPr>
              <a:t>cannot overload</a:t>
            </a:r>
            <a:r>
              <a:rPr lang="en-US" sz="2800" dirty="0">
                <a:solidFill>
                  <a:schemeClr val="bg1">
                    <a:lumMod val="50000"/>
                  </a:schemeClr>
                </a:solidFill>
                <a:latin typeface="+mj-lt"/>
                <a:cs typeface="Tahoma" panose="020B0604030504040204" pitchFamily="34" charset="0"/>
              </a:rPr>
              <a:t> </a:t>
            </a:r>
            <a:r>
              <a:rPr lang="en-US" sz="2800" b="1" dirty="0">
                <a:solidFill>
                  <a:schemeClr val="bg1">
                    <a:lumMod val="50000"/>
                  </a:schemeClr>
                </a:solidFill>
                <a:latin typeface="+mj-lt"/>
                <a:cs typeface="Tahoma" panose="020B0604030504040204" pitchFamily="34" charset="0"/>
              </a:rPr>
              <a:t>+</a:t>
            </a:r>
            <a:r>
              <a:rPr lang="en-US" sz="2800" dirty="0">
                <a:solidFill>
                  <a:schemeClr val="bg1">
                    <a:lumMod val="50000"/>
                  </a:schemeClr>
                </a:solidFill>
                <a:latin typeface="+mj-lt"/>
                <a:cs typeface="Tahoma" panose="020B0604030504040204" pitchFamily="34" charset="0"/>
              </a:rPr>
              <a:t> for a </a:t>
            </a:r>
            <a:r>
              <a:rPr lang="en-US" sz="2800" b="1" dirty="0">
                <a:solidFill>
                  <a:schemeClr val="bg1">
                    <a:lumMod val="50000"/>
                  </a:schemeClr>
                </a:solidFill>
                <a:latin typeface="+mj-lt"/>
                <a:cs typeface="Tahoma" panose="020B0604030504040204" pitchFamily="34" charset="0"/>
              </a:rPr>
              <a:t>double (a native type)</a:t>
            </a:r>
          </a:p>
          <a:p>
            <a:endParaRPr lang="en-US" sz="2800" dirty="0">
              <a:solidFill>
                <a:schemeClr val="bg1">
                  <a:lumMod val="50000"/>
                </a:schemeClr>
              </a:solidFill>
              <a:latin typeface="+mj-lt"/>
              <a:cs typeface="Tahoma" panose="020B0604030504040204" pitchFamily="34" charset="0"/>
            </a:endParaRPr>
          </a:p>
          <a:p>
            <a:pPr algn="just"/>
            <a:r>
              <a:rPr lang="en-US" sz="2800" dirty="0">
                <a:solidFill>
                  <a:schemeClr val="bg1">
                    <a:lumMod val="50000"/>
                  </a:schemeClr>
                </a:solidFill>
                <a:latin typeface="+mj-lt"/>
                <a:cs typeface="Tahoma" panose="020B0604030504040204" pitchFamily="34" charset="0"/>
              </a:rPr>
              <a:t>The </a:t>
            </a:r>
            <a:r>
              <a:rPr lang="en-US" sz="2800" b="1" u="sng" dirty="0">
                <a:solidFill>
                  <a:schemeClr val="bg1">
                    <a:lumMod val="50000"/>
                  </a:schemeClr>
                </a:solidFill>
                <a:latin typeface="+mj-lt"/>
                <a:cs typeface="Tahoma" panose="020B0604030504040204" pitchFamily="34" charset="0"/>
              </a:rPr>
              <a:t>real solution </a:t>
            </a:r>
            <a:r>
              <a:rPr lang="en-US" sz="2800" dirty="0">
                <a:solidFill>
                  <a:schemeClr val="bg1">
                    <a:lumMod val="50000"/>
                  </a:schemeClr>
                </a:solidFill>
                <a:latin typeface="+mj-lt"/>
                <a:cs typeface="Tahoma" panose="020B0604030504040204" pitchFamily="34" charset="0"/>
              </a:rPr>
              <a:t>is to </a:t>
            </a:r>
            <a:r>
              <a:rPr lang="en-US" sz="2800" b="1" dirty="0">
                <a:solidFill>
                  <a:schemeClr val="bg1">
                    <a:lumMod val="50000"/>
                  </a:schemeClr>
                </a:solidFill>
                <a:latin typeface="+mj-lt"/>
                <a:cs typeface="Tahoma" panose="020B0604030504040204" pitchFamily="34" charset="0"/>
              </a:rPr>
              <a:t>make sure</a:t>
            </a:r>
            <a:r>
              <a:rPr lang="en-US" sz="2800" dirty="0">
                <a:solidFill>
                  <a:schemeClr val="bg1">
                    <a:lumMod val="50000"/>
                  </a:schemeClr>
                </a:solidFill>
                <a:latin typeface="+mj-lt"/>
                <a:cs typeface="Tahoma" panose="020B0604030504040204" pitchFamily="34" charset="0"/>
              </a:rPr>
              <a:t> that your </a:t>
            </a:r>
            <a:r>
              <a:rPr lang="en-US" sz="2800" b="1" dirty="0">
                <a:solidFill>
                  <a:schemeClr val="bg1">
                    <a:lumMod val="50000"/>
                  </a:schemeClr>
                </a:solidFill>
                <a:latin typeface="+mj-lt"/>
                <a:cs typeface="Tahoma" panose="020B0604030504040204" pitchFamily="34" charset="0"/>
              </a:rPr>
              <a:t>operator+</a:t>
            </a:r>
            <a:r>
              <a:rPr lang="en-US" sz="2800" dirty="0">
                <a:solidFill>
                  <a:schemeClr val="bg1">
                    <a:lumMod val="50000"/>
                  </a:schemeClr>
                </a:solidFill>
                <a:latin typeface="+mj-lt"/>
                <a:cs typeface="Tahoma" panose="020B0604030504040204" pitchFamily="34" charset="0"/>
              </a:rPr>
              <a:t> </a:t>
            </a:r>
            <a:r>
              <a:rPr lang="en-US" sz="2800" b="1" dirty="0">
                <a:solidFill>
                  <a:schemeClr val="bg1">
                    <a:lumMod val="50000"/>
                  </a:schemeClr>
                </a:solidFill>
                <a:latin typeface="+mj-lt"/>
                <a:cs typeface="Tahoma" panose="020B0604030504040204" pitchFamily="34" charset="0"/>
              </a:rPr>
              <a:t>function</a:t>
            </a:r>
            <a:r>
              <a:rPr lang="en-US" sz="2800" dirty="0">
                <a:solidFill>
                  <a:schemeClr val="bg1">
                    <a:lumMod val="50000"/>
                  </a:schemeClr>
                </a:solidFill>
                <a:latin typeface="+mj-lt"/>
                <a:cs typeface="Tahoma" panose="020B0604030504040204" pitchFamily="34" charset="0"/>
              </a:rPr>
              <a:t> </a:t>
            </a:r>
            <a:r>
              <a:rPr lang="en-US" sz="2800" b="1" u="sng" dirty="0">
                <a:solidFill>
                  <a:schemeClr val="bg1">
                    <a:lumMod val="50000"/>
                  </a:schemeClr>
                </a:solidFill>
                <a:latin typeface="+mj-lt"/>
                <a:cs typeface="Tahoma" panose="020B0604030504040204" pitchFamily="34" charset="0"/>
              </a:rPr>
              <a:t>never returns a double </a:t>
            </a:r>
            <a:r>
              <a:rPr lang="en-US" sz="2800" dirty="0">
                <a:solidFill>
                  <a:schemeClr val="bg1">
                    <a:lumMod val="50000"/>
                  </a:schemeClr>
                </a:solidFill>
                <a:latin typeface="+mj-lt"/>
                <a:cs typeface="Tahoma" panose="020B0604030504040204" pitchFamily="34" charset="0"/>
              </a:rPr>
              <a:t>(</a:t>
            </a:r>
            <a:r>
              <a:rPr lang="en-US" sz="2800" b="1" u="sng" dirty="0">
                <a:solidFill>
                  <a:schemeClr val="bg1">
                    <a:lumMod val="50000"/>
                  </a:schemeClr>
                </a:solidFill>
                <a:latin typeface="+mj-lt"/>
                <a:cs typeface="Tahoma" panose="020B0604030504040204" pitchFamily="34" charset="0"/>
              </a:rPr>
              <a:t>or any other native type</a:t>
            </a:r>
            <a:r>
              <a:rPr lang="en-US" sz="2800" dirty="0">
                <a:solidFill>
                  <a:schemeClr val="bg1">
                    <a:lumMod val="50000"/>
                  </a:schemeClr>
                </a:solidFill>
                <a:latin typeface="+mj-lt"/>
                <a:cs typeface="Tahoma" panose="020B0604030504040204" pitchFamily="34" charset="0"/>
              </a:rPr>
              <a:t>).</a:t>
            </a:r>
          </a:p>
          <a:p>
            <a:endParaRPr lang="en-US" sz="2800" dirty="0">
              <a:solidFill>
                <a:schemeClr val="bg1">
                  <a:lumMod val="50000"/>
                </a:schemeClr>
              </a:solidFill>
              <a:latin typeface="+mj-lt"/>
              <a:cs typeface="Tahoma" panose="020B0604030504040204" pitchFamily="34" charset="0"/>
            </a:endParaRPr>
          </a:p>
          <a:p>
            <a:pPr algn="just"/>
            <a:r>
              <a:rPr lang="en-US" sz="2800" dirty="0">
                <a:solidFill>
                  <a:schemeClr val="bg1">
                    <a:lumMod val="50000"/>
                  </a:schemeClr>
                </a:solidFill>
                <a:latin typeface="+mj-lt"/>
                <a:cs typeface="Tahoma" panose="020B0604030504040204" pitchFamily="34" charset="0"/>
              </a:rPr>
              <a:t>An operator to add </a:t>
            </a:r>
            <a:r>
              <a:rPr lang="en-US" sz="2800" b="1" dirty="0">
                <a:solidFill>
                  <a:schemeClr val="bg1">
                    <a:lumMod val="50000"/>
                  </a:schemeClr>
                </a:solidFill>
                <a:latin typeface="+mj-lt"/>
                <a:cs typeface="Tahoma" panose="020B0604030504040204" pitchFamily="34" charset="0"/>
              </a:rPr>
              <a:t>Employees should return an Employee</a:t>
            </a:r>
            <a:r>
              <a:rPr lang="en-US" sz="2800" dirty="0">
                <a:solidFill>
                  <a:schemeClr val="bg1">
                    <a:lumMod val="50000"/>
                  </a:schemeClr>
                </a:solidFill>
                <a:latin typeface="+mj-lt"/>
                <a:cs typeface="Tahoma" panose="020B0604030504040204" pitchFamily="34" charset="0"/>
              </a:rPr>
              <a:t> (</a:t>
            </a:r>
            <a:r>
              <a:rPr lang="en-US" sz="2800" u="sng" dirty="0">
                <a:solidFill>
                  <a:schemeClr val="bg1">
                    <a:lumMod val="50000"/>
                  </a:schemeClr>
                </a:solidFill>
                <a:latin typeface="+mj-lt"/>
                <a:cs typeface="Tahoma" panose="020B0604030504040204" pitchFamily="34" charset="0"/>
              </a:rPr>
              <a:t>see next slide</a:t>
            </a:r>
            <a:r>
              <a:rPr lang="en-US" sz="2800" dirty="0">
                <a:solidFill>
                  <a:schemeClr val="bg1">
                    <a:lumMod val="50000"/>
                  </a:schemeClr>
                </a:solidFill>
                <a:latin typeface="+mj-lt"/>
                <a:cs typeface="Tahoma" panose="020B0604030504040204" pitchFamily="34" charset="0"/>
              </a:rPr>
              <a:t>)</a:t>
            </a:r>
          </a:p>
          <a:p>
            <a:pPr algn="just"/>
            <a:endParaRPr lang="en-US" sz="2800" dirty="0">
              <a:latin typeface="+mj-lt"/>
              <a:cs typeface="Tahoma" panose="020B0604030504040204" pitchFamily="34" charset="0"/>
            </a:endParaRPr>
          </a:p>
          <a:p>
            <a:pPr algn="just"/>
            <a:r>
              <a:rPr lang="en-US" sz="2800" b="1" u="sng" dirty="0">
                <a:solidFill>
                  <a:srgbClr val="008000"/>
                </a:solidFill>
                <a:latin typeface="+mj-lt"/>
                <a:cs typeface="Tahoma" panose="020B0604030504040204" pitchFamily="34" charset="0"/>
              </a:rPr>
              <a:t>Solution 2:</a:t>
            </a:r>
            <a:r>
              <a:rPr lang="en-US" sz="2800" b="1" dirty="0">
                <a:solidFill>
                  <a:srgbClr val="008000"/>
                </a:solidFill>
                <a:latin typeface="+mj-lt"/>
                <a:cs typeface="Tahoma" panose="020B0604030504040204" pitchFamily="34" charset="0"/>
              </a:rPr>
              <a:t> </a:t>
            </a:r>
            <a:r>
              <a:rPr lang="en-US" sz="2800" b="1" dirty="0">
                <a:solidFill>
                  <a:srgbClr val="2C14DE"/>
                </a:solidFill>
                <a:latin typeface="+mj-lt"/>
                <a:cs typeface="Tahoma" panose="020B0604030504040204" pitchFamily="34" charset="0"/>
              </a:rPr>
              <a:t>make a non-member operator overloading function.</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387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Assignment Operator =</a:t>
            </a: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56" y="1140228"/>
            <a:ext cx="8951844" cy="4647426"/>
          </a:xfrm>
          <a:prstGeom prst="rect">
            <a:avLst/>
          </a:prstGeom>
        </p:spPr>
        <p:txBody>
          <a:bodyPr wrap="square">
            <a:spAutoFit/>
          </a:bodyPr>
          <a:lstStyle/>
          <a:p>
            <a:pPr marL="269875" indent="-269875" algn="just">
              <a:buFont typeface="Arial" panose="020B0604020202020204" pitchFamily="34" charset="0"/>
              <a:buChar char="•"/>
            </a:pPr>
            <a:r>
              <a:rPr lang="en-US" sz="3000" b="1" dirty="0"/>
              <a:t>Operator</a:t>
            </a:r>
            <a:r>
              <a:rPr lang="en-US" sz="3000" dirty="0"/>
              <a:t> </a:t>
            </a:r>
            <a:r>
              <a:rPr lang="en-US" sz="3000" b="1" dirty="0">
                <a:solidFill>
                  <a:srgbClr val="D20000"/>
                </a:solidFill>
              </a:rPr>
              <a:t>=</a:t>
            </a:r>
            <a:r>
              <a:rPr lang="en-US" sz="3000" dirty="0">
                <a:solidFill>
                  <a:srgbClr val="D20000"/>
                </a:solidFill>
              </a:rPr>
              <a:t> </a:t>
            </a:r>
            <a:r>
              <a:rPr lang="en-US" sz="3000" dirty="0"/>
              <a:t>is </a:t>
            </a:r>
            <a:r>
              <a:rPr lang="en-US" sz="3000" b="1" u="sng" dirty="0">
                <a:solidFill>
                  <a:srgbClr val="D20000"/>
                </a:solidFill>
              </a:rPr>
              <a:t>overloaded implicitly </a:t>
            </a:r>
            <a:r>
              <a:rPr lang="en-US" sz="3000" b="1" dirty="0">
                <a:solidFill>
                  <a:srgbClr val="2C14DE"/>
                </a:solidFill>
              </a:rPr>
              <a:t>for every class</a:t>
            </a:r>
            <a:r>
              <a:rPr lang="en-US" sz="3000" dirty="0"/>
              <a:t>, so they </a:t>
            </a:r>
            <a:r>
              <a:rPr lang="en-US" sz="3000" b="1" dirty="0"/>
              <a:t>can be used </a:t>
            </a:r>
            <a:r>
              <a:rPr lang="en-US" sz="3000" dirty="0"/>
              <a:t>for </a:t>
            </a:r>
            <a:r>
              <a:rPr lang="en-US" sz="3000" b="1" dirty="0"/>
              <a:t>each class objects</a:t>
            </a:r>
            <a:r>
              <a:rPr lang="en-US" sz="3000" dirty="0"/>
              <a:t>. </a:t>
            </a:r>
          </a:p>
          <a:p>
            <a:pPr algn="just"/>
            <a:endParaRPr lang="en-US" sz="3000" dirty="0"/>
          </a:p>
          <a:p>
            <a:pPr marL="269875" indent="-269875" algn="just">
              <a:buFont typeface="Arial" panose="020B0604020202020204" pitchFamily="34" charset="0"/>
              <a:buChar char="•"/>
            </a:pPr>
            <a:r>
              <a:rPr lang="en-US" sz="3000" b="1" dirty="0">
                <a:solidFill>
                  <a:srgbClr val="D20000"/>
                </a:solidFill>
              </a:rPr>
              <a:t>operator = </a:t>
            </a:r>
            <a:r>
              <a:rPr lang="en-US" sz="3000" b="1" dirty="0">
                <a:solidFill>
                  <a:srgbClr val="2C14DE"/>
                </a:solidFill>
              </a:rPr>
              <a:t>performs member-wise copy </a:t>
            </a:r>
            <a:r>
              <a:rPr lang="en-US" sz="3000" dirty="0"/>
              <a:t>of the </a:t>
            </a:r>
            <a:r>
              <a:rPr lang="en-US" sz="3000" b="1" dirty="0"/>
              <a:t>data members</a:t>
            </a:r>
            <a:r>
              <a:rPr lang="en-US" sz="3000" dirty="0"/>
              <a:t>. </a:t>
            </a:r>
          </a:p>
          <a:p>
            <a:pPr marL="269875" indent="-269875" algn="just">
              <a:buFont typeface="Arial" panose="020B0604020202020204" pitchFamily="34" charset="0"/>
              <a:buChar char="•"/>
            </a:pPr>
            <a:endParaRPr lang="en-US" sz="3000" dirty="0"/>
          </a:p>
          <a:p>
            <a:pPr marL="269875" indent="-269875" algn="just">
              <a:buFont typeface="Arial" panose="020B0604020202020204" pitchFamily="34" charset="0"/>
              <a:buChar char="•"/>
            </a:pPr>
            <a:r>
              <a:rPr lang="en-US" sz="3000" b="1" dirty="0"/>
              <a:t>However</a:t>
            </a:r>
            <a:r>
              <a:rPr lang="en-US" sz="3000" dirty="0"/>
              <a:t>, there is a </a:t>
            </a:r>
            <a:r>
              <a:rPr lang="en-US" sz="3000" b="1" dirty="0">
                <a:solidFill>
                  <a:srgbClr val="2C14DE"/>
                </a:solidFill>
              </a:rPr>
              <a:t>problem with implicitly overloaded operator</a:t>
            </a:r>
            <a:r>
              <a:rPr lang="en-US" sz="3000" dirty="0"/>
              <a:t>…(see next slide)</a:t>
            </a:r>
            <a:endParaRPr lang="en-US" sz="3000" b="1" i="1" dirty="0"/>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p:txBody>
      </p:sp>
    </p:spTree>
    <p:extLst>
      <p:ext uri="{BB962C8B-B14F-4D97-AF65-F5344CB8AC3E}">
        <p14:creationId xmlns:p14="http://schemas.microsoft.com/office/powerpoint/2010/main" val="539709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544" y="0"/>
            <a:ext cx="9296400" cy="685800"/>
          </a:xfrm>
          <a:solidFill>
            <a:schemeClr val="bg1"/>
          </a:solidFill>
        </p:spPr>
        <p:txBody>
          <a:bodyPr>
            <a:noAutofit/>
          </a:bodyPr>
          <a:lstStyle/>
          <a:p>
            <a:r>
              <a:rPr lang="en-US" sz="3600" b="1" dirty="0">
                <a:solidFill>
                  <a:srgbClr val="B80000"/>
                </a:solidFill>
              </a:rPr>
              <a:t>Using implicit Overloaded Assignment Operator</a:t>
            </a:r>
          </a:p>
        </p:txBody>
      </p:sp>
      <p:sp>
        <p:nvSpPr>
          <p:cNvPr id="4" name="Rectangle 3"/>
          <p:cNvSpPr/>
          <p:nvPr/>
        </p:nvSpPr>
        <p:spPr>
          <a:xfrm>
            <a:off x="0" y="68233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28600" y="728055"/>
            <a:ext cx="7548950" cy="5977545"/>
          </a:xfrm>
          <a:prstGeom prst="rect">
            <a:avLst/>
          </a:prstGeom>
        </p:spPr>
      </p:pic>
      <p:sp>
        <p:nvSpPr>
          <p:cNvPr id="3" name="Slide Number Placeholder 2">
            <a:extLst>
              <a:ext uri="{FF2B5EF4-FFF2-40B4-BE49-F238E27FC236}">
                <a16:creationId xmlns:a16="http://schemas.microsoft.com/office/drawing/2014/main" id="{317394B5-EF30-2621-DCA8-07A62033E249}"/>
              </a:ext>
            </a:extLst>
          </p:cNvPr>
          <p:cNvSpPr>
            <a:spLocks noGrp="1"/>
          </p:cNvSpPr>
          <p:nvPr>
            <p:ph type="sldNum" sz="quarter" idx="12"/>
          </p:nvPr>
        </p:nvSpPr>
        <p:spPr/>
        <p:txBody>
          <a:bodyPr/>
          <a:lstStyle/>
          <a:p>
            <a:fld id="{25C2CBD0-4E8A-462D-9424-859647FC3ED0}" type="slidenum">
              <a:rPr lang="en-US" smtClean="0"/>
              <a:pPr/>
              <a:t>33</a:t>
            </a:fld>
            <a:endParaRPr lang="en-US"/>
          </a:p>
        </p:txBody>
      </p:sp>
    </p:spTree>
    <p:extLst>
      <p:ext uri="{BB962C8B-B14F-4D97-AF65-F5344CB8AC3E}">
        <p14:creationId xmlns:p14="http://schemas.microsoft.com/office/powerpoint/2010/main" val="2152014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990600"/>
          </a:xfrm>
        </p:spPr>
        <p:txBody>
          <a:bodyPr>
            <a:normAutofit/>
          </a:bodyPr>
          <a:lstStyle/>
          <a:p>
            <a:r>
              <a:rPr lang="en-US" b="1" u="sng" dirty="0">
                <a:solidFill>
                  <a:srgbClr val="B80000"/>
                </a:solidFill>
              </a:rPr>
              <a:t>Operator Overloading – Part 2</a:t>
            </a:r>
          </a:p>
        </p:txBody>
      </p:sp>
    </p:spTree>
    <p:extLst>
      <p:ext uri="{BB962C8B-B14F-4D97-AF65-F5344CB8AC3E}">
        <p14:creationId xmlns:p14="http://schemas.microsoft.com/office/powerpoint/2010/main" val="83170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4556" y="0"/>
            <a:ext cx="8763000" cy="1066800"/>
          </a:xfrm>
        </p:spPr>
        <p:txBody>
          <a:bodyPr>
            <a:normAutofit/>
          </a:bodyPr>
          <a:lstStyle/>
          <a:p>
            <a:pPr eaLnBrk="1" hangingPunct="1"/>
            <a:r>
              <a:rPr lang="en-US" sz="4800" b="1" dirty="0">
                <a:solidFill>
                  <a:srgbClr val="B80000"/>
                </a:solidFill>
              </a:rPr>
              <a:t>Operator Overloading – Review</a:t>
            </a:r>
          </a:p>
        </p:txBody>
      </p:sp>
      <p:sp>
        <p:nvSpPr>
          <p:cNvPr id="4099" name="Rectangle 3"/>
          <p:cNvSpPr>
            <a:spLocks noGrp="1" noChangeArrowheads="1"/>
          </p:cNvSpPr>
          <p:nvPr>
            <p:ph type="body" idx="1"/>
          </p:nvPr>
        </p:nvSpPr>
        <p:spPr>
          <a:xfrm>
            <a:off x="39756" y="1118555"/>
            <a:ext cx="9067800" cy="5562600"/>
          </a:xfrm>
        </p:spPr>
        <p:txBody>
          <a:bodyPr>
            <a:normAutofit/>
          </a:bodyPr>
          <a:lstStyle/>
          <a:p>
            <a:pPr marL="509588" indent="-509588" algn="just" eaLnBrk="1" hangingPunct="1">
              <a:defRPr/>
            </a:pPr>
            <a:r>
              <a:rPr lang="en-US" sz="3000" dirty="0"/>
              <a:t>The </a:t>
            </a:r>
            <a:r>
              <a:rPr lang="en-US" sz="3000" b="1" dirty="0">
                <a:solidFill>
                  <a:srgbClr val="2C14DE"/>
                </a:solidFill>
              </a:rPr>
              <a:t>variables</a:t>
            </a:r>
            <a:r>
              <a:rPr lang="en-US" sz="3000" dirty="0">
                <a:solidFill>
                  <a:srgbClr val="2C14DE"/>
                </a:solidFill>
              </a:rPr>
              <a:t> </a:t>
            </a:r>
            <a:r>
              <a:rPr lang="en-US" sz="3000" dirty="0"/>
              <a:t>of </a:t>
            </a:r>
            <a:r>
              <a:rPr lang="en-US" sz="3000" b="1" dirty="0">
                <a:solidFill>
                  <a:srgbClr val="2C14DE"/>
                </a:solidFill>
              </a:rPr>
              <a:t>native data types </a:t>
            </a:r>
            <a:r>
              <a:rPr lang="en-US" sz="3000" dirty="0"/>
              <a:t>can </a:t>
            </a:r>
            <a:r>
              <a:rPr lang="en-US" sz="3000" b="1" dirty="0"/>
              <a:t>perform a number of </a:t>
            </a:r>
            <a:r>
              <a:rPr lang="en-US" sz="3000" b="1" u="sng" dirty="0"/>
              <a:t>different operations</a:t>
            </a:r>
            <a:r>
              <a:rPr lang="en-US" sz="3000" u="sng" dirty="0"/>
              <a:t> </a:t>
            </a:r>
            <a:r>
              <a:rPr lang="en-US" sz="3000" dirty="0"/>
              <a:t>(</a:t>
            </a:r>
            <a:r>
              <a:rPr lang="en-US" sz="3000" u="sng" dirty="0"/>
              <a:t>functions</a:t>
            </a:r>
            <a:r>
              <a:rPr lang="en-US" sz="3000" dirty="0"/>
              <a:t>) using operators ( </a:t>
            </a:r>
            <a:r>
              <a:rPr lang="en-US" sz="3000" b="1" dirty="0"/>
              <a:t>+, - , / , *, </a:t>
            </a:r>
            <a:r>
              <a:rPr lang="en-US" sz="3000" b="1" dirty="0" err="1"/>
              <a:t>etc</a:t>
            </a:r>
            <a:r>
              <a:rPr lang="en-US" sz="3000" dirty="0"/>
              <a:t>)</a:t>
            </a:r>
          </a:p>
          <a:p>
            <a:pPr marL="909638" lvl="1" indent="-509588" eaLnBrk="1" hangingPunct="1">
              <a:defRPr/>
            </a:pPr>
            <a:r>
              <a:rPr lang="en-US" dirty="0"/>
              <a:t>Example: </a:t>
            </a:r>
            <a:r>
              <a:rPr lang="en-US" b="1" dirty="0">
                <a:solidFill>
                  <a:srgbClr val="2C14DE"/>
                </a:solidFill>
              </a:rPr>
              <a:t>a + b * c </a:t>
            </a:r>
          </a:p>
          <a:p>
            <a:pPr marL="909638" lvl="1" indent="-509588" eaLnBrk="1" hangingPunct="1">
              <a:defRPr/>
            </a:pPr>
            <a:r>
              <a:rPr lang="en-US" dirty="0"/>
              <a:t>Example: </a:t>
            </a:r>
            <a:r>
              <a:rPr lang="en-US" b="1" dirty="0">
                <a:solidFill>
                  <a:srgbClr val="2C14DE"/>
                </a:solidFill>
              </a:rPr>
              <a:t>if ( a &lt; b )</a:t>
            </a:r>
          </a:p>
          <a:p>
            <a:pPr marL="0" indent="0" eaLnBrk="1" hangingPunct="1">
              <a:buFontTx/>
              <a:buNone/>
              <a:defRPr/>
            </a:pPr>
            <a:endParaRPr lang="en-US" dirty="0"/>
          </a:p>
          <a:p>
            <a:pPr marL="509588" indent="-509588" eaLnBrk="1" hangingPunct="1">
              <a:defRPr/>
            </a:pPr>
            <a:r>
              <a:rPr lang="en-US" sz="3000" dirty="0"/>
              <a:t>However, with </a:t>
            </a:r>
            <a:r>
              <a:rPr lang="en-US" sz="3000" b="1" dirty="0">
                <a:solidFill>
                  <a:srgbClr val="2C14DE"/>
                </a:solidFill>
              </a:rPr>
              <a:t>user defined (classes) objects </a:t>
            </a:r>
            <a:r>
              <a:rPr lang="en-US" sz="3000" dirty="0"/>
              <a:t>we </a:t>
            </a:r>
            <a:r>
              <a:rPr lang="en-US" sz="3000" b="1" dirty="0">
                <a:solidFill>
                  <a:srgbClr val="B80000"/>
                </a:solidFill>
              </a:rPr>
              <a:t>can not use operators</a:t>
            </a:r>
            <a:r>
              <a:rPr lang="en-US" sz="3000" dirty="0"/>
              <a:t>:</a:t>
            </a:r>
          </a:p>
          <a:p>
            <a:pPr marL="909638" lvl="1" indent="-509588" eaLnBrk="1" hangingPunct="1">
              <a:defRPr/>
            </a:pPr>
            <a:r>
              <a:rPr lang="en-US" dirty="0"/>
              <a:t>Example: </a:t>
            </a:r>
            <a:r>
              <a:rPr lang="en-US" b="1" dirty="0">
                <a:solidFill>
                  <a:srgbClr val="2C14DE"/>
                </a:solidFill>
              </a:rPr>
              <a:t>class</a:t>
            </a:r>
            <a:r>
              <a:rPr lang="en-US" dirty="0">
                <a:solidFill>
                  <a:srgbClr val="2C14DE"/>
                </a:solidFill>
              </a:rPr>
              <a:t> </a:t>
            </a:r>
            <a:r>
              <a:rPr lang="en-US" b="1" dirty="0">
                <a:solidFill>
                  <a:srgbClr val="2C14DE"/>
                </a:solidFill>
              </a:rPr>
              <a:t>obj1</a:t>
            </a:r>
            <a:r>
              <a:rPr lang="en-US" dirty="0"/>
              <a:t>, </a:t>
            </a:r>
            <a:r>
              <a:rPr lang="en-US" b="1" dirty="0">
                <a:solidFill>
                  <a:srgbClr val="2C14DE"/>
                </a:solidFill>
              </a:rPr>
              <a:t>obj2</a:t>
            </a:r>
            <a:r>
              <a:rPr lang="en-US" dirty="0"/>
              <a:t>;</a:t>
            </a:r>
          </a:p>
          <a:p>
            <a:pPr marL="1309688" lvl="2" indent="-509588" eaLnBrk="1" hangingPunct="1">
              <a:buFontTx/>
              <a:buNone/>
              <a:defRPr/>
            </a:pPr>
            <a:r>
              <a:rPr lang="en-US" dirty="0"/>
              <a:t>		       </a:t>
            </a:r>
            <a:r>
              <a:rPr lang="en-US" sz="3200" b="1" dirty="0"/>
              <a:t>if</a:t>
            </a:r>
            <a:r>
              <a:rPr lang="en-US" sz="3200" dirty="0"/>
              <a:t> ( </a:t>
            </a:r>
            <a:r>
              <a:rPr lang="en-US" sz="3200" b="1" dirty="0">
                <a:solidFill>
                  <a:srgbClr val="2C14DE"/>
                </a:solidFill>
              </a:rPr>
              <a:t>ob1</a:t>
            </a:r>
            <a:r>
              <a:rPr lang="en-US" sz="3200" dirty="0">
                <a:solidFill>
                  <a:srgbClr val="2C14DE"/>
                </a:solidFill>
              </a:rPr>
              <a:t> </a:t>
            </a:r>
            <a:r>
              <a:rPr lang="en-US" sz="3200" b="1" dirty="0">
                <a:solidFill>
                  <a:srgbClr val="B80000"/>
                </a:solidFill>
              </a:rPr>
              <a:t>&lt;</a:t>
            </a:r>
            <a:r>
              <a:rPr lang="en-US" sz="3200" dirty="0"/>
              <a:t> </a:t>
            </a:r>
            <a:r>
              <a:rPr lang="en-US" sz="3200" b="1" dirty="0">
                <a:solidFill>
                  <a:srgbClr val="2C14DE"/>
                </a:solidFill>
              </a:rPr>
              <a:t>obj2</a:t>
            </a:r>
            <a:r>
              <a:rPr lang="en-US" sz="3200" dirty="0">
                <a:solidFill>
                  <a:srgbClr val="2C14DE"/>
                </a:solidFill>
              </a:rPr>
              <a:t> </a:t>
            </a:r>
            <a:r>
              <a:rPr lang="en-US" sz="3200" dirty="0"/>
              <a:t>)</a:t>
            </a:r>
          </a:p>
          <a:p>
            <a:pPr marL="0" indent="0" eaLnBrk="1" hangingPunct="1">
              <a:buFontTx/>
              <a:buNone/>
              <a:defRPr/>
            </a:pPr>
            <a:endParaRPr lang="en-US"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5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0"/>
            <a:ext cx="8153400" cy="1066800"/>
          </a:xfrm>
        </p:spPr>
        <p:txBody>
          <a:bodyPr>
            <a:normAutofit/>
          </a:bodyPr>
          <a:lstStyle/>
          <a:p>
            <a:r>
              <a:rPr lang="en-US" sz="4800" b="1" dirty="0">
                <a:solidFill>
                  <a:srgbClr val="B80000"/>
                </a:solidFill>
              </a:rPr>
              <a:t>Operator Overloading – Review</a:t>
            </a:r>
          </a:p>
        </p:txBody>
      </p:sp>
      <p:sp>
        <p:nvSpPr>
          <p:cNvPr id="5123" name="Content Placeholder 2"/>
          <p:cNvSpPr>
            <a:spLocks noGrp="1"/>
          </p:cNvSpPr>
          <p:nvPr>
            <p:ph idx="1"/>
          </p:nvPr>
        </p:nvSpPr>
        <p:spPr>
          <a:xfrm>
            <a:off x="152400" y="1219200"/>
            <a:ext cx="8915400" cy="5562600"/>
          </a:xfrm>
        </p:spPr>
        <p:txBody>
          <a:bodyPr/>
          <a:lstStyle/>
          <a:p>
            <a:r>
              <a:rPr lang="en-US" sz="3000" b="1" dirty="0">
                <a:latin typeface="+mj-lt"/>
                <a:cs typeface="Tahoma" panose="020B0604030504040204" pitchFamily="34" charset="0"/>
              </a:rPr>
              <a:t>To</a:t>
            </a:r>
            <a:r>
              <a:rPr lang="en-US" sz="3000" dirty="0">
                <a:latin typeface="+mj-lt"/>
                <a:cs typeface="Tahoma" panose="020B0604030504040204" pitchFamily="34" charset="0"/>
              </a:rPr>
              <a:t> </a:t>
            </a:r>
            <a:r>
              <a:rPr lang="en-US" sz="3000" b="1" dirty="0">
                <a:solidFill>
                  <a:srgbClr val="B80000"/>
                </a:solidFill>
                <a:latin typeface="+mj-lt"/>
                <a:cs typeface="Tahoma" panose="020B0604030504040204" pitchFamily="34" charset="0"/>
              </a:rPr>
              <a:t>add operator functionality </a:t>
            </a:r>
            <a:r>
              <a:rPr lang="en-US" sz="3000" dirty="0">
                <a:latin typeface="+mj-lt"/>
                <a:cs typeface="Tahoma" panose="020B0604030504040204" pitchFamily="34" charset="0"/>
              </a:rPr>
              <a:t>in the class</a:t>
            </a:r>
          </a:p>
          <a:p>
            <a:endParaRPr lang="en-US" sz="3000" dirty="0">
              <a:latin typeface="+mj-lt"/>
              <a:cs typeface="Tahoma" panose="020B0604030504040204" pitchFamily="34" charset="0"/>
            </a:endParaRPr>
          </a:p>
          <a:p>
            <a:r>
              <a:rPr lang="en-US" sz="3000" dirty="0">
                <a:latin typeface="+mj-lt"/>
                <a:cs typeface="Tahoma" panose="020B0604030504040204" pitchFamily="34" charset="0"/>
              </a:rPr>
              <a:t>First </a:t>
            </a:r>
            <a:r>
              <a:rPr lang="en-US" sz="3000" b="1" dirty="0">
                <a:solidFill>
                  <a:srgbClr val="2C14DE"/>
                </a:solidFill>
                <a:latin typeface="+mj-lt"/>
                <a:cs typeface="Tahoma" panose="020B0604030504040204" pitchFamily="34" charset="0"/>
              </a:rPr>
              <a:t>create a function </a:t>
            </a:r>
            <a:r>
              <a:rPr lang="en-US" sz="3000" dirty="0">
                <a:latin typeface="+mj-lt"/>
                <a:cs typeface="Tahoma" panose="020B0604030504040204" pitchFamily="34" charset="0"/>
              </a:rPr>
              <a:t>for the </a:t>
            </a:r>
            <a:r>
              <a:rPr lang="en-US" sz="3000" b="1" dirty="0">
                <a:solidFill>
                  <a:srgbClr val="2C14DE"/>
                </a:solidFill>
                <a:latin typeface="+mj-lt"/>
                <a:cs typeface="Tahoma" panose="020B0604030504040204" pitchFamily="34" charset="0"/>
              </a:rPr>
              <a:t>class</a:t>
            </a:r>
          </a:p>
          <a:p>
            <a:endParaRPr lang="en-US" sz="3000" b="1" dirty="0">
              <a:latin typeface="+mj-lt"/>
              <a:cs typeface="Tahoma" panose="020B0604030504040204" pitchFamily="34" charset="0"/>
            </a:endParaRPr>
          </a:p>
          <a:p>
            <a:r>
              <a:rPr lang="en-US" sz="3000" dirty="0">
                <a:latin typeface="+mj-lt"/>
                <a:cs typeface="Tahoma" panose="020B0604030504040204" pitchFamily="34" charset="0"/>
              </a:rPr>
              <a:t>Set the </a:t>
            </a:r>
            <a:r>
              <a:rPr lang="en-US" sz="3000" b="1" dirty="0">
                <a:solidFill>
                  <a:srgbClr val="2C14DE"/>
                </a:solidFill>
                <a:latin typeface="+mj-lt"/>
                <a:cs typeface="Tahoma" panose="020B0604030504040204" pitchFamily="34" charset="0"/>
              </a:rPr>
              <a:t>name</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of the </a:t>
            </a:r>
            <a:r>
              <a:rPr lang="en-US" sz="3000" b="1" dirty="0">
                <a:solidFill>
                  <a:srgbClr val="2C14DE"/>
                </a:solidFill>
                <a:latin typeface="+mj-lt"/>
                <a:cs typeface="Tahoma" panose="020B0604030504040204" pitchFamily="34" charset="0"/>
              </a:rPr>
              <a:t>function</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with </a:t>
            </a:r>
            <a:r>
              <a:rPr lang="en-US" sz="3000" b="1" dirty="0">
                <a:latin typeface="+mj-lt"/>
                <a:cs typeface="Tahoma" panose="020B0604030504040204" pitchFamily="34" charset="0"/>
              </a:rPr>
              <a:t>the </a:t>
            </a:r>
            <a:r>
              <a:rPr lang="en-US" sz="3000" b="1" dirty="0">
                <a:solidFill>
                  <a:srgbClr val="2C14DE"/>
                </a:solidFill>
                <a:latin typeface="+mj-lt"/>
                <a:cs typeface="Tahoma" panose="020B0604030504040204" pitchFamily="34" charset="0"/>
              </a:rPr>
              <a:t>operator name</a:t>
            </a:r>
          </a:p>
          <a:p>
            <a:pPr marL="457200" lvl="1" indent="0">
              <a:buNone/>
            </a:pPr>
            <a:r>
              <a:rPr lang="en-US" sz="3000" b="1" dirty="0">
                <a:solidFill>
                  <a:srgbClr val="B80000"/>
                </a:solidFill>
                <a:latin typeface="+mj-lt"/>
                <a:cs typeface="Tahoma" panose="020B0604030504040204" pitchFamily="34" charset="0"/>
              </a:rPr>
              <a:t>operator + </a:t>
            </a:r>
            <a:r>
              <a:rPr lang="en-US" sz="3000" dirty="0">
                <a:latin typeface="+mj-lt"/>
                <a:cs typeface="Tahoma" panose="020B0604030504040204" pitchFamily="34" charset="0"/>
              </a:rPr>
              <a:t>for the </a:t>
            </a:r>
            <a:r>
              <a:rPr lang="en-US" sz="3000" b="1" dirty="0">
                <a:latin typeface="+mj-lt"/>
                <a:cs typeface="Tahoma" panose="020B0604030504040204" pitchFamily="34" charset="0"/>
              </a:rPr>
              <a:t>addition operator </a:t>
            </a:r>
            <a:r>
              <a:rPr lang="ja-JP" altLang="en-US" sz="3000" dirty="0">
                <a:latin typeface="+mj-lt"/>
                <a:cs typeface="Tahoma" panose="020B0604030504040204" pitchFamily="34" charset="0"/>
              </a:rPr>
              <a:t>‘</a:t>
            </a:r>
            <a:r>
              <a:rPr lang="en-US" altLang="ja-JP" sz="3000" b="1" dirty="0">
                <a:solidFill>
                  <a:srgbClr val="B80000"/>
                </a:solidFill>
                <a:latin typeface="+mj-lt"/>
                <a:cs typeface="Tahoma" panose="020B0604030504040204" pitchFamily="34" charset="0"/>
              </a:rPr>
              <a:t>+</a:t>
            </a:r>
            <a:r>
              <a:rPr lang="ja-JP" altLang="en-US" sz="3000" dirty="0">
                <a:latin typeface="+mj-lt"/>
                <a:cs typeface="Tahoma" panose="020B0604030504040204" pitchFamily="34" charset="0"/>
              </a:rPr>
              <a:t>’</a:t>
            </a:r>
            <a:endParaRPr lang="en-US" altLang="ja-JP" sz="3000" dirty="0">
              <a:latin typeface="+mj-lt"/>
              <a:cs typeface="Tahoma" panose="020B0604030504040204" pitchFamily="34" charset="0"/>
            </a:endParaRPr>
          </a:p>
          <a:p>
            <a:pPr marL="457200" lvl="1" indent="0">
              <a:buNone/>
            </a:pPr>
            <a:r>
              <a:rPr lang="en-US" sz="3000" b="1" dirty="0">
                <a:solidFill>
                  <a:srgbClr val="B80000"/>
                </a:solidFill>
                <a:latin typeface="+mj-lt"/>
                <a:cs typeface="Tahoma" panose="020B0604030504040204" pitchFamily="34" charset="0"/>
              </a:rPr>
              <a:t>operator &gt; </a:t>
            </a:r>
            <a:r>
              <a:rPr lang="en-US" sz="3000" dirty="0">
                <a:latin typeface="+mj-lt"/>
                <a:cs typeface="Tahoma" panose="020B0604030504040204" pitchFamily="34" charset="0"/>
              </a:rPr>
              <a:t>for the </a:t>
            </a:r>
            <a:r>
              <a:rPr lang="en-US" sz="3000" b="1" dirty="0">
                <a:latin typeface="+mj-lt"/>
                <a:cs typeface="Tahoma" panose="020B0604030504040204" pitchFamily="34" charset="0"/>
              </a:rPr>
              <a:t>comparison operator </a:t>
            </a:r>
            <a:r>
              <a:rPr lang="ja-JP" altLang="en-US" sz="3000" dirty="0">
                <a:latin typeface="+mj-lt"/>
                <a:cs typeface="Tahoma" panose="020B0604030504040204" pitchFamily="34" charset="0"/>
              </a:rPr>
              <a:t>‘</a:t>
            </a:r>
            <a:r>
              <a:rPr lang="en-US" altLang="ja-JP" sz="3000" b="1" dirty="0">
                <a:solidFill>
                  <a:srgbClr val="B80000"/>
                </a:solidFill>
                <a:latin typeface="+mj-lt"/>
                <a:cs typeface="Tahoma" panose="020B0604030504040204" pitchFamily="34" charset="0"/>
              </a:rPr>
              <a:t>&gt;</a:t>
            </a:r>
            <a:r>
              <a:rPr lang="ja-JP" altLang="en-US" sz="3000" dirty="0">
                <a:latin typeface="+mj-lt"/>
                <a:cs typeface="Tahoma" panose="020B0604030504040204" pitchFamily="34" charset="0"/>
              </a:rPr>
              <a:t>’</a:t>
            </a:r>
            <a:endParaRPr lang="en-US" sz="3000" dirty="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25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41360"/>
            <a:ext cx="8153400" cy="1025440"/>
          </a:xfrm>
        </p:spPr>
        <p:txBody>
          <a:bodyPr>
            <a:normAutofit/>
          </a:bodyPr>
          <a:lstStyle/>
          <a:p>
            <a:r>
              <a:rPr lang="en-US" sz="4800" b="1" dirty="0">
                <a:solidFill>
                  <a:srgbClr val="B80000"/>
                </a:solidFill>
              </a:rPr>
              <a:t>Extended Example</a:t>
            </a:r>
          </a:p>
        </p:txBody>
      </p:sp>
      <p:sp>
        <p:nvSpPr>
          <p:cNvPr id="27651" name="Rectangle 3"/>
          <p:cNvSpPr>
            <a:spLocks noGrp="1" noChangeArrowheads="1"/>
          </p:cNvSpPr>
          <p:nvPr>
            <p:ph type="body" idx="1"/>
          </p:nvPr>
        </p:nvSpPr>
        <p:spPr>
          <a:xfrm>
            <a:off x="228600" y="1295400"/>
            <a:ext cx="8610600" cy="5486400"/>
          </a:xfrm>
        </p:spPr>
        <p:txBody>
          <a:bodyPr>
            <a:noAutofit/>
          </a:bodyPr>
          <a:lstStyle/>
          <a:p>
            <a:pPr>
              <a:lnSpc>
                <a:spcPct val="80000"/>
              </a:lnSpc>
              <a:buFont typeface="Monotype Sorts" charset="2"/>
              <a:buNone/>
            </a:pPr>
            <a:r>
              <a:rPr lang="en-US" sz="2800" b="1" u="sng" dirty="0">
                <a:latin typeface="+mj-lt"/>
                <a:cs typeface="Tahoma" panose="020B0604030504040204" pitchFamily="34" charset="0"/>
              </a:rPr>
              <a:t>Employee class and objects</a:t>
            </a:r>
          </a:p>
          <a:p>
            <a:pPr>
              <a:lnSpc>
                <a:spcPct val="80000"/>
              </a:lnSpc>
              <a:buFont typeface="Monotype Sorts" charset="2"/>
              <a:buNone/>
            </a:pPr>
            <a:endParaRPr lang="en-US" sz="2800" b="1" u="sng" dirty="0">
              <a:latin typeface="+mj-lt"/>
              <a:cs typeface="Tahoma" panose="020B0604030504040204" pitchFamily="34" charset="0"/>
            </a:endParaRP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class</a:t>
            </a:r>
            <a:r>
              <a:rPr lang="en-US" sz="2400" b="1" dirty="0">
                <a:latin typeface="Consolas" panose="020B0609020204030204" pitchFamily="49" charset="0"/>
                <a:cs typeface="Tahoma" panose="020B0604030504040204" pitchFamily="34" charset="0"/>
              </a:rPr>
              <a:t> </a:t>
            </a:r>
            <a:r>
              <a:rPr lang="en-US" sz="2400" b="1" dirty="0">
                <a:solidFill>
                  <a:srgbClr val="B80000"/>
                </a:solidFill>
                <a:latin typeface="Consolas" panose="020B0609020204030204" pitchFamily="49" charset="0"/>
                <a:cs typeface="Tahoma" panose="020B0604030504040204" pitchFamily="34" charset="0"/>
              </a:rPr>
              <a:t>Employee</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private:</a:t>
            </a:r>
          </a:p>
          <a:p>
            <a:pPr lvl="1">
              <a:lnSpc>
                <a:spcPct val="80000"/>
              </a:lnSpc>
              <a:buFontTx/>
              <a:buNone/>
            </a:pPr>
            <a:r>
              <a:rPr lang="en-US" sz="2400"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int</a:t>
            </a: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idNum</a:t>
            </a:r>
            <a:r>
              <a:rPr lang="en-US" sz="2400" b="1" dirty="0">
                <a:latin typeface="Consolas" panose="020B0609020204030204" pitchFamily="49" charset="0"/>
                <a:cs typeface="Tahoma" panose="020B0604030504040204" pitchFamily="34" charset="0"/>
              </a:rPr>
              <a:t>;</a:t>
            </a:r>
          </a:p>
          <a:p>
            <a:pPr lvl="1">
              <a:lnSpc>
                <a:spcPct val="80000"/>
              </a:lnSpc>
              <a:buFontTx/>
              <a:buNone/>
            </a:pPr>
            <a:r>
              <a:rPr lang="en-US" sz="2400" b="1" dirty="0">
                <a:latin typeface="Consolas" panose="020B0609020204030204" pitchFamily="49" charset="0"/>
                <a:cs typeface="Tahoma" panose="020B0604030504040204" pitchFamily="34" charset="0"/>
              </a:rPr>
              <a:t>	double salary;</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public</a:t>
            </a:r>
            <a:r>
              <a:rPr lang="en-US" sz="2400" dirty="0">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a:t>
            </a:r>
            <a:r>
              <a:rPr lang="en-US" sz="2400" b="1" dirty="0">
                <a:latin typeface="Consolas" panose="020B0609020204030204" pitchFamily="49" charset="0"/>
                <a:cs typeface="Tahoma" panose="020B0604030504040204" pitchFamily="34" charset="0"/>
              </a:rPr>
              <a:t>Employee(</a:t>
            </a:r>
            <a:r>
              <a:rPr lang="en-US" sz="2400" b="1" dirty="0" err="1">
                <a:latin typeface="Consolas" panose="020B0609020204030204" pitchFamily="49" charset="0"/>
                <a:cs typeface="Tahoma" panose="020B0604030504040204" pitchFamily="34" charset="0"/>
              </a:rPr>
              <a:t>int</a:t>
            </a:r>
            <a:r>
              <a:rPr lang="en-US" sz="2400" b="1" dirty="0">
                <a:latin typeface="Consolas" panose="020B0609020204030204" pitchFamily="49" charset="0"/>
                <a:cs typeface="Tahoma" panose="020B0604030504040204" pitchFamily="34" charset="0"/>
              </a:rPr>
              <a:t>  id, double salary);</a:t>
            </a:r>
          </a:p>
          <a:p>
            <a:pPr lvl="1">
              <a:lnSpc>
                <a:spcPct val="80000"/>
              </a:lnSpc>
              <a:buFontTx/>
              <a:buNone/>
            </a:pPr>
            <a:r>
              <a:rPr lang="en-US" sz="2400" b="1" dirty="0">
                <a:solidFill>
                  <a:srgbClr val="2C14DE"/>
                </a:solidFill>
                <a:latin typeface="Consolas" panose="020B0609020204030204" pitchFamily="49" charset="0"/>
                <a:cs typeface="Tahoma" panose="020B0604030504040204" pitchFamily="34" charset="0"/>
              </a:rPr>
              <a:t>	Employee operator+ (Employee&amp; </a:t>
            </a:r>
            <a:r>
              <a:rPr lang="en-US" sz="2400" b="1" dirty="0" err="1">
                <a:solidFill>
                  <a:srgbClr val="2C14DE"/>
                </a:solidFill>
                <a:latin typeface="Consolas" panose="020B0609020204030204" pitchFamily="49" charset="0"/>
                <a:cs typeface="Tahoma" panose="020B0604030504040204" pitchFamily="34" charset="0"/>
              </a:rPr>
              <a:t>emp</a:t>
            </a: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b="1" dirty="0">
                <a:latin typeface="Consolas" panose="020B0609020204030204" pitchFamily="49" charset="0"/>
                <a:cs typeface="Tahoma" panose="020B0604030504040204" pitchFamily="34" charset="0"/>
              </a:rPr>
              <a:t>	double </a:t>
            </a:r>
            <a:r>
              <a:rPr lang="en-US" sz="2400" b="1" dirty="0" err="1">
                <a:latin typeface="Consolas" panose="020B0609020204030204" pitchFamily="49" charset="0"/>
                <a:cs typeface="Tahoma" panose="020B0604030504040204" pitchFamily="34" charset="0"/>
              </a:rPr>
              <a:t>getSalary</a:t>
            </a:r>
            <a:r>
              <a:rPr lang="en-US" sz="2400" b="1" dirty="0">
                <a:latin typeface="Consolas" panose="020B0609020204030204" pitchFamily="49" charset="0"/>
                <a:cs typeface="Tahoma" panose="020B0604030504040204" pitchFamily="34" charset="0"/>
              </a:rPr>
              <a:t>() { return salary; }</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endParaRPr lang="en-US" sz="2400" dirty="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endParaRPr lang="en-US" sz="2400"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295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3429" y="0"/>
            <a:ext cx="8229600" cy="1143000"/>
          </a:xfrm>
        </p:spPr>
        <p:txBody>
          <a:bodyPr/>
          <a:lstStyle/>
          <a:p>
            <a:r>
              <a:rPr lang="en-US" b="1" dirty="0">
                <a:solidFill>
                  <a:srgbClr val="B80000"/>
                </a:solidFill>
              </a:rPr>
              <a:t>Solution Example</a:t>
            </a:r>
          </a:p>
        </p:txBody>
      </p:sp>
      <p:sp>
        <p:nvSpPr>
          <p:cNvPr id="28675" name="Text Box 3"/>
          <p:cNvSpPr txBox="1">
            <a:spLocks noChangeArrowheads="1"/>
          </p:cNvSpPr>
          <p:nvPr/>
        </p:nvSpPr>
        <p:spPr bwMode="auto">
          <a:xfrm>
            <a:off x="230256" y="14478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Employee Employee::operator+(Employee&amp; </a:t>
            </a:r>
            <a:r>
              <a:rPr lang="en-US" sz="2400" b="1" dirty="0" err="1">
                <a:solidFill>
                  <a:srgbClr val="2C14DE"/>
                </a:solidFill>
                <a:latin typeface="Consolas" panose="020B0609020204030204" pitchFamily="49" charset="0"/>
              </a:rPr>
              <a:t>emp</a:t>
            </a:r>
            <a:r>
              <a:rPr lang="en-US" sz="2400" b="1" dirty="0">
                <a:solidFill>
                  <a:srgbClr val="2C14DE"/>
                </a:solidFill>
                <a:latin typeface="Consolas" panose="020B0609020204030204" pitchFamily="49" charset="0"/>
              </a:rPr>
              <a:t>)</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total(999,0);  // dummy values</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total.salary</a:t>
            </a:r>
            <a:r>
              <a:rPr lang="en-US" sz="2400" b="1" dirty="0">
                <a:latin typeface="Consolas" panose="020B0609020204030204" pitchFamily="49" charset="0"/>
              </a:rPr>
              <a:t> = salary + </a:t>
            </a:r>
            <a:r>
              <a:rPr lang="en-US" sz="2400" b="1" dirty="0" err="1">
                <a:latin typeface="Consolas" panose="020B0609020204030204" pitchFamily="49" charset="0"/>
              </a:rPr>
              <a:t>emp.salary</a:t>
            </a:r>
            <a:r>
              <a:rPr lang="en-US" sz="2400" b="1" dirty="0">
                <a:latin typeface="Consolas" panose="020B0609020204030204" pitchFamily="49" charset="0"/>
              </a:rPr>
              <a:t>;</a:t>
            </a:r>
          </a:p>
          <a:p>
            <a:pPr eaLnBrk="1" hangingPunct="1"/>
            <a:r>
              <a:rPr lang="en-US" sz="2400" b="1" dirty="0">
                <a:latin typeface="Consolas" panose="020B0609020204030204" pitchFamily="49" charset="0"/>
              </a:rPr>
              <a:t>   return(total);</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AC51943-2B1C-8B29-1934-C14758B2D8D7}"/>
              </a:ext>
            </a:extLst>
          </p:cNvPr>
          <p:cNvSpPr>
            <a:spLocks noGrp="1"/>
          </p:cNvSpPr>
          <p:nvPr>
            <p:ph type="sldNum" sz="quarter" idx="12"/>
          </p:nvPr>
        </p:nvSpPr>
        <p:spPr/>
        <p:txBody>
          <a:bodyPr/>
          <a:lstStyle/>
          <a:p>
            <a:fld id="{25C2CBD0-4E8A-462D-9424-859647FC3ED0}" type="slidenum">
              <a:rPr lang="en-US" smtClean="0"/>
              <a:pPr/>
              <a:t>38</a:t>
            </a:fld>
            <a:endParaRPr lang="en-US"/>
          </a:p>
        </p:txBody>
      </p:sp>
    </p:spTree>
    <p:extLst>
      <p:ext uri="{BB962C8B-B14F-4D97-AF65-F5344CB8AC3E}">
        <p14:creationId xmlns:p14="http://schemas.microsoft.com/office/powerpoint/2010/main" val="3367004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193156" cy="1066800"/>
          </a:xfrm>
        </p:spPr>
        <p:txBody>
          <a:bodyPr/>
          <a:lstStyle/>
          <a:p>
            <a:r>
              <a:rPr lang="en-US" b="1" dirty="0">
                <a:solidFill>
                  <a:srgbClr val="B80000"/>
                </a:solidFill>
              </a:rPr>
              <a:t>Client Code for Class Employee</a:t>
            </a:r>
          </a:p>
        </p:txBody>
      </p:sp>
      <p:sp>
        <p:nvSpPr>
          <p:cNvPr id="29699" name="Text Box 3"/>
          <p:cNvSpPr txBox="1">
            <a:spLocks noChangeArrowheads="1"/>
          </p:cNvSpPr>
          <p:nvPr/>
        </p:nvSpPr>
        <p:spPr bwMode="auto">
          <a:xfrm>
            <a:off x="304800" y="1447800"/>
            <a:ext cx="853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void main()</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Clerk(115, 20000.00);</a:t>
            </a:r>
          </a:p>
          <a:p>
            <a:pPr eaLnBrk="1" hangingPunct="1"/>
            <a:r>
              <a:rPr lang="en-US" sz="2400" b="1" dirty="0">
                <a:latin typeface="Consolas" panose="020B0609020204030204" pitchFamily="49" charset="0"/>
              </a:rPr>
              <a:t>   Employee Driver(256, 15500.55);</a:t>
            </a:r>
          </a:p>
          <a:p>
            <a:pPr eaLnBrk="1" hangingPunct="1"/>
            <a:r>
              <a:rPr lang="en-US" sz="2400" b="1" dirty="0">
                <a:latin typeface="Consolas" panose="020B0609020204030204" pitchFamily="49" charset="0"/>
              </a:rPr>
              <a:t>   Employee Secretary(567, 34200.00);</a:t>
            </a:r>
          </a:p>
          <a:p>
            <a:pPr eaLnBrk="1" hangingPunct="1"/>
            <a:r>
              <a:rPr lang="en-US" sz="2400" b="1" dirty="0">
                <a:latin typeface="Consolas" panose="020B0609020204030204" pitchFamily="49" charset="0"/>
              </a:rPr>
              <a:t>   Employee sum(0, 0.0);</a:t>
            </a:r>
          </a:p>
          <a:p>
            <a:pPr eaLnBrk="1" hangingPunct="1"/>
            <a:r>
              <a:rPr lang="en-US" sz="2400" b="1" dirty="0">
                <a:latin typeface="Consolas" panose="020B0609020204030204" pitchFamily="49" charset="0"/>
              </a:rPr>
              <a:t>  </a:t>
            </a:r>
            <a:r>
              <a:rPr lang="en-US" sz="2400" b="1" dirty="0">
                <a:solidFill>
                  <a:srgbClr val="002060"/>
                </a:solidFill>
                <a:latin typeface="Consolas" panose="020B0609020204030204" pitchFamily="49" charset="0"/>
              </a:rPr>
              <a:t> </a:t>
            </a:r>
            <a:r>
              <a:rPr lang="en-US" sz="2400" b="1" dirty="0">
                <a:solidFill>
                  <a:srgbClr val="2C14DE"/>
                </a:solidFill>
                <a:latin typeface="Consolas" panose="020B0609020204030204" pitchFamily="49" charset="0"/>
              </a:rPr>
              <a:t>sum = Clerk + Driver + Secretary;</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E4763678-5270-DB1B-0D7D-407ACADEF03A}"/>
              </a:ext>
            </a:extLst>
          </p:cNvPr>
          <p:cNvSpPr>
            <a:spLocks noGrp="1"/>
          </p:cNvSpPr>
          <p:nvPr>
            <p:ph type="sldNum" sz="quarter" idx="12"/>
          </p:nvPr>
        </p:nvSpPr>
        <p:spPr/>
        <p:txBody>
          <a:bodyPr/>
          <a:lstStyle/>
          <a:p>
            <a:fld id="{25C2CBD0-4E8A-462D-9424-859647FC3ED0}" type="slidenum">
              <a:rPr lang="en-US" smtClean="0"/>
              <a:pPr/>
              <a:t>39</a:t>
            </a:fld>
            <a:endParaRPr lang="en-US"/>
          </a:p>
        </p:txBody>
      </p:sp>
    </p:spTree>
    <p:extLst>
      <p:ext uri="{BB962C8B-B14F-4D97-AF65-F5344CB8AC3E}">
        <p14:creationId xmlns:p14="http://schemas.microsoft.com/office/powerpoint/2010/main" val="413123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a:r>
              <a:rPr lang="en-US" sz="2800" b="1" i="1" dirty="0">
                <a:solidFill>
                  <a:srgbClr val="B80000"/>
                </a:solidFill>
                <a:latin typeface="+mj-lt"/>
              </a:rPr>
              <a:t>An operator can be overloaded by declaring a special member function in the class</a:t>
            </a:r>
          </a:p>
          <a:p>
            <a:endParaRPr lang="en-US" sz="2800" dirty="0">
              <a:latin typeface="+mj-lt"/>
            </a:endParaRPr>
          </a:p>
          <a:p>
            <a:pPr algn="just"/>
            <a:r>
              <a:rPr lang="en-US" sz="2800" b="1" dirty="0">
                <a:solidFill>
                  <a:srgbClr val="C00000"/>
                </a:solidFill>
                <a:latin typeface="+mj-lt"/>
              </a:rPr>
              <a:t>Name</a:t>
            </a:r>
            <a:r>
              <a:rPr lang="en-US" sz="2800" b="1" dirty="0">
                <a:solidFill>
                  <a:srgbClr val="B80000"/>
                </a:solidFill>
                <a:latin typeface="+mj-lt"/>
              </a:rPr>
              <a:t> </a:t>
            </a:r>
            <a:r>
              <a:rPr lang="en-US" sz="2800" b="1" dirty="0">
                <a:latin typeface="+mj-lt"/>
              </a:rPr>
              <a:t>of the member</a:t>
            </a:r>
            <a:r>
              <a:rPr lang="en-US" sz="2800" b="1" dirty="0">
                <a:solidFill>
                  <a:srgbClr val="B80000"/>
                </a:solidFill>
                <a:latin typeface="+mj-lt"/>
              </a:rPr>
              <a:t> function </a:t>
            </a:r>
            <a:r>
              <a:rPr lang="en-US" sz="2800" dirty="0">
                <a:latin typeface="+mj-lt"/>
              </a:rPr>
              <a:t>is </a:t>
            </a:r>
            <a:r>
              <a:rPr lang="en-US" sz="2800" b="1" dirty="0">
                <a:solidFill>
                  <a:srgbClr val="008000"/>
                </a:solidFill>
                <a:latin typeface="+mj-lt"/>
              </a:rPr>
              <a:t>operator</a:t>
            </a:r>
            <a:r>
              <a:rPr lang="en-US" sz="2800" dirty="0">
                <a:solidFill>
                  <a:srgbClr val="008000"/>
                </a:solidFill>
                <a:latin typeface="+mj-lt"/>
              </a:rPr>
              <a:t> </a:t>
            </a:r>
            <a:r>
              <a:rPr lang="en-US" sz="2800" dirty="0">
                <a:latin typeface="+mj-lt"/>
              </a:rPr>
              <a:t>that is </a:t>
            </a:r>
            <a:r>
              <a:rPr lang="en-US" sz="2800" b="1" dirty="0">
                <a:solidFill>
                  <a:srgbClr val="2C14DE"/>
                </a:solidFill>
                <a:latin typeface="+mj-lt"/>
              </a:rPr>
              <a:t>followed by operator symbol </a:t>
            </a:r>
            <a:r>
              <a:rPr lang="en-US" sz="2800" dirty="0">
                <a:latin typeface="+mj-lt"/>
              </a:rPr>
              <a:t>e.g., </a:t>
            </a:r>
            <a:r>
              <a:rPr lang="en-US" sz="2800" b="1" dirty="0">
                <a:latin typeface="+mj-lt"/>
              </a:rPr>
              <a:t>operator+</a:t>
            </a:r>
            <a:r>
              <a:rPr lang="en-US" sz="2800" dirty="0">
                <a:latin typeface="+mj-lt"/>
              </a:rPr>
              <a:t>, </a:t>
            </a:r>
            <a:r>
              <a:rPr lang="en-US" sz="2800" b="1" dirty="0">
                <a:latin typeface="+mj-lt"/>
              </a:rPr>
              <a:t>operator/, </a:t>
            </a:r>
            <a:r>
              <a:rPr lang="en-US" sz="2800" dirty="0">
                <a:latin typeface="+mj-lt"/>
              </a:rPr>
              <a:t>etc.</a:t>
            </a:r>
          </a:p>
          <a:p>
            <a:pPr marL="0" indent="0" algn="just">
              <a:buNone/>
            </a:pPr>
            <a:endParaRPr lang="en-US" sz="2800" dirty="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C9032D7-1512-138D-A8CC-09AA58FCB565}"/>
              </a:ext>
            </a:extLst>
          </p:cNvPr>
          <p:cNvSpPr>
            <a:spLocks noGrp="1"/>
          </p:cNvSpPr>
          <p:nvPr>
            <p:ph type="sldNum" sz="quarter" idx="12"/>
          </p:nvPr>
        </p:nvSpPr>
        <p:spPr/>
        <p:txBody>
          <a:bodyPr/>
          <a:lstStyle/>
          <a:p>
            <a:fld id="{25C2CBD0-4E8A-462D-9424-859647FC3ED0}" type="slidenum">
              <a:rPr lang="en-US" smtClean="0"/>
              <a:pPr/>
              <a:t>4</a:t>
            </a:fld>
            <a:endParaRPr lang="en-US"/>
          </a:p>
        </p:txBody>
      </p:sp>
    </p:spTree>
    <p:extLst>
      <p:ext uri="{BB962C8B-B14F-4D97-AF65-F5344CB8AC3E}">
        <p14:creationId xmlns:p14="http://schemas.microsoft.com/office/powerpoint/2010/main" val="3996639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8153400" cy="1066800"/>
          </a:xfrm>
        </p:spPr>
        <p:txBody>
          <a:bodyPr/>
          <a:lstStyle/>
          <a:p>
            <a:r>
              <a:rPr lang="en-US" b="1" dirty="0">
                <a:solidFill>
                  <a:srgbClr val="C00000"/>
                </a:solidFill>
              </a:rPr>
              <a:t>Overloading &gt; operator</a:t>
            </a:r>
          </a:p>
        </p:txBody>
      </p:sp>
      <p:sp>
        <p:nvSpPr>
          <p:cNvPr id="9219" name="Rectangle 3"/>
          <p:cNvSpPr>
            <a:spLocks noGrp="1" noChangeArrowheads="1"/>
          </p:cNvSpPr>
          <p:nvPr>
            <p:ph type="body" idx="1"/>
          </p:nvPr>
        </p:nvSpPr>
        <p:spPr>
          <a:xfrm>
            <a:off x="152400" y="1219200"/>
            <a:ext cx="8839200" cy="5486400"/>
          </a:xfrm>
        </p:spPr>
        <p:txBody>
          <a:bodyPr>
            <a:normAutofit/>
          </a:bodyPr>
          <a:lstStyle/>
          <a:p>
            <a:pPr>
              <a:buFontTx/>
              <a:buNone/>
            </a:pPr>
            <a:r>
              <a:rPr lang="en-US" sz="2800" b="1" dirty="0" err="1">
                <a:solidFill>
                  <a:srgbClr val="2C14DE"/>
                </a:solidFill>
                <a:latin typeface="Consolas" panose="020B0609020204030204" pitchFamily="49" charset="0"/>
                <a:cs typeface="Courier New" panose="02070309020205020404" pitchFamily="49" charset="0"/>
              </a:rPr>
              <a:t>bool</a:t>
            </a:r>
            <a:r>
              <a:rPr lang="en-US" sz="2800" b="1" dirty="0">
                <a:solidFill>
                  <a:srgbClr val="2C14DE"/>
                </a:solidFill>
                <a:latin typeface="Consolas" panose="020B0609020204030204" pitchFamily="49" charset="0"/>
                <a:cs typeface="Courier New" panose="02070309020205020404" pitchFamily="49" charset="0"/>
              </a:rPr>
              <a:t> Employee::operator&gt;(Employee&amp; e)</a:t>
            </a:r>
          </a:p>
          <a:p>
            <a:pPr>
              <a:buFontTx/>
              <a:buNone/>
            </a:pPr>
            <a:r>
              <a:rPr lang="en-US" sz="2800" b="1" dirty="0">
                <a:latin typeface="Consolas" panose="020B0609020204030204" pitchFamily="49" charset="0"/>
                <a:cs typeface="Courier New" panose="02070309020205020404" pitchFamily="49" charset="0"/>
              </a:rPr>
              <a:t>{</a:t>
            </a:r>
          </a:p>
          <a:p>
            <a:pPr>
              <a:buFontTx/>
              <a:buNone/>
            </a:pPr>
            <a:r>
              <a:rPr lang="en-US" sz="2800" b="1" dirty="0">
                <a:latin typeface="Consolas" panose="020B0609020204030204" pitchFamily="49" charset="0"/>
                <a:cs typeface="Courier New" panose="02070309020205020404" pitchFamily="49" charset="0"/>
              </a:rPr>
              <a:t>		return(seniority &gt; </a:t>
            </a:r>
            <a:r>
              <a:rPr lang="en-US" sz="2800" b="1" dirty="0" err="1">
                <a:latin typeface="Consolas" panose="020B0609020204030204" pitchFamily="49" charset="0"/>
                <a:cs typeface="Courier New" panose="02070309020205020404" pitchFamily="49" charset="0"/>
              </a:rPr>
              <a:t>e.seniority</a:t>
            </a:r>
            <a:r>
              <a:rPr lang="en-US" sz="2800" b="1" dirty="0">
                <a:latin typeface="Consolas" panose="020B0609020204030204" pitchFamily="49" charset="0"/>
                <a:cs typeface="Courier New" panose="02070309020205020404" pitchFamily="49" charset="0"/>
              </a:rPr>
              <a:t>);</a:t>
            </a:r>
          </a:p>
          <a:p>
            <a:pPr>
              <a:buFontTx/>
              <a:buNone/>
            </a:pPr>
            <a:r>
              <a:rPr lang="en-US" sz="2800" b="1" dirty="0">
                <a:latin typeface="Consolas" panose="020B06090202040302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pPr>
              <a:buFontTx/>
              <a:buNone/>
            </a:pPr>
            <a:r>
              <a:rPr lang="en-US" sz="2400" b="1" dirty="0">
                <a:latin typeface="+mj-lt"/>
                <a:cs typeface="Courier New" panose="02070309020205020404" pitchFamily="49" charset="0"/>
              </a:rPr>
              <a:t>called from the program like this:</a:t>
            </a:r>
            <a:endParaRPr lang="en-US" sz="2400" b="1" dirty="0">
              <a:latin typeface="Consolas" panose="020B0609020204030204" pitchFamily="49" charset="0"/>
              <a:cs typeface="Courier New" panose="02070309020205020404" pitchFamily="49" charset="0"/>
            </a:endParaRPr>
          </a:p>
          <a:p>
            <a:pPr>
              <a:buFontTx/>
              <a:buNone/>
            </a:pPr>
            <a:r>
              <a:rPr lang="en-US" sz="2400" b="1" dirty="0">
                <a:solidFill>
                  <a:srgbClr val="2C14DE"/>
                </a:solidFill>
                <a:latin typeface="Consolas" panose="020B0609020204030204" pitchFamily="49" charset="0"/>
                <a:cs typeface="Courier New" panose="02070309020205020404" pitchFamily="49" charset="0"/>
              </a:rPr>
              <a:t>    if (emp1 &gt; emp2)</a:t>
            </a:r>
            <a:r>
              <a:rPr lang="en-US" sz="2400" b="1" dirty="0">
                <a:solidFill>
                  <a:srgbClr val="2C14DE"/>
                </a:solidFill>
                <a:latin typeface="+mj-lt"/>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30683" y="1624519"/>
            <a:ext cx="1917849" cy="2986392"/>
          </a:xfrm>
          <a:custGeom>
            <a:avLst/>
            <a:gdLst>
              <a:gd name="connsiteX0" fmla="*/ 1917849 w 1917849"/>
              <a:gd name="connsiteY0" fmla="*/ 2986392 h 2986392"/>
              <a:gd name="connsiteX1" fmla="*/ 1500 w 1917849"/>
              <a:gd name="connsiteY1" fmla="*/ 1322962 h 2986392"/>
              <a:gd name="connsiteX2" fmla="*/ 1664930 w 1917849"/>
              <a:gd name="connsiteY2" fmla="*/ 0 h 2986392"/>
            </a:gdLst>
            <a:ahLst/>
            <a:cxnLst>
              <a:cxn ang="0">
                <a:pos x="connsiteX0" y="connsiteY0"/>
              </a:cxn>
              <a:cxn ang="0">
                <a:pos x="connsiteX1" y="connsiteY1"/>
              </a:cxn>
              <a:cxn ang="0">
                <a:pos x="connsiteX2" y="connsiteY2"/>
              </a:cxn>
            </a:cxnLst>
            <a:rect l="l" t="t" r="r" b="b"/>
            <a:pathLst>
              <a:path w="1917849" h="2986392">
                <a:moveTo>
                  <a:pt x="1917849" y="2986392"/>
                </a:moveTo>
                <a:cubicBezTo>
                  <a:pt x="980751" y="2403543"/>
                  <a:pt x="43653" y="1820694"/>
                  <a:pt x="1500" y="1322962"/>
                </a:cubicBezTo>
                <a:cubicBezTo>
                  <a:pt x="-40653" y="825230"/>
                  <a:pt x="812138" y="412615"/>
                  <a:pt x="1664930" y="0"/>
                </a:cubicBezTo>
              </a:path>
            </a:pathLst>
          </a:custGeom>
          <a:noFill/>
          <a:ln>
            <a:solidFill>
              <a:srgbClr val="D2000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3151763" y="1624519"/>
            <a:ext cx="5077838" cy="2976952"/>
          </a:xfrm>
          <a:custGeom>
            <a:avLst/>
            <a:gdLst>
              <a:gd name="connsiteX0" fmla="*/ 0 w 5217139"/>
              <a:gd name="connsiteY0" fmla="*/ 2966936 h 2976952"/>
              <a:gd name="connsiteX1" fmla="*/ 4951378 w 5217139"/>
              <a:gd name="connsiteY1" fmla="*/ 2519464 h 2976952"/>
              <a:gd name="connsiteX2" fmla="*/ 4105072 w 5217139"/>
              <a:gd name="connsiteY2" fmla="*/ 0 h 2976952"/>
            </a:gdLst>
            <a:ahLst/>
            <a:cxnLst>
              <a:cxn ang="0">
                <a:pos x="connsiteX0" y="connsiteY0"/>
              </a:cxn>
              <a:cxn ang="0">
                <a:pos x="connsiteX1" y="connsiteY1"/>
              </a:cxn>
              <a:cxn ang="0">
                <a:pos x="connsiteX2" y="connsiteY2"/>
              </a:cxn>
            </a:cxnLst>
            <a:rect l="l" t="t" r="r" b="b"/>
            <a:pathLst>
              <a:path w="5217139" h="2976952">
                <a:moveTo>
                  <a:pt x="0" y="2966936"/>
                </a:moveTo>
                <a:cubicBezTo>
                  <a:pt x="2133599" y="2990444"/>
                  <a:pt x="4267199" y="3013953"/>
                  <a:pt x="4951378" y="2519464"/>
                </a:cubicBezTo>
                <a:cubicBezTo>
                  <a:pt x="5635557" y="2024975"/>
                  <a:pt x="4870314" y="1012487"/>
                  <a:pt x="4105072" y="0"/>
                </a:cubicBezTo>
              </a:path>
            </a:pathLst>
          </a:custGeom>
          <a:noFill/>
          <a:ln>
            <a:solidFill>
              <a:srgbClr val="2C14DE"/>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254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54156" y="0"/>
            <a:ext cx="8153400" cy="1036319"/>
          </a:xfrm>
        </p:spPr>
        <p:txBody>
          <a:bodyPr/>
          <a:lstStyle/>
          <a:p>
            <a:r>
              <a:rPr lang="en-US" b="1" dirty="0">
                <a:solidFill>
                  <a:srgbClr val="C00000"/>
                </a:solidFill>
              </a:rPr>
              <a:t>Operator Overloading Syntax</a:t>
            </a:r>
          </a:p>
        </p:txBody>
      </p:sp>
      <p:sp>
        <p:nvSpPr>
          <p:cNvPr id="11267" name="Content Placeholder 2"/>
          <p:cNvSpPr>
            <a:spLocks noGrp="1"/>
          </p:cNvSpPr>
          <p:nvPr>
            <p:ph idx="1"/>
          </p:nvPr>
        </p:nvSpPr>
        <p:spPr/>
        <p:txBody>
          <a:bodyPr/>
          <a:lstStyle/>
          <a:p>
            <a:r>
              <a:rPr lang="en-US" sz="3000" b="1" dirty="0">
                <a:cs typeface="Tahoma" panose="020B0604030504040204" pitchFamily="34" charset="0"/>
              </a:rPr>
              <a:t>Although,</a:t>
            </a:r>
            <a:r>
              <a:rPr lang="en-US" sz="3000" dirty="0">
                <a:cs typeface="Tahoma" panose="020B0604030504040204" pitchFamily="34" charset="0"/>
              </a:rPr>
              <a:t> the </a:t>
            </a:r>
            <a:r>
              <a:rPr lang="en-US" sz="3000" b="1" dirty="0">
                <a:solidFill>
                  <a:srgbClr val="C00000"/>
                </a:solidFill>
                <a:cs typeface="Tahoma" panose="020B0604030504040204" pitchFamily="34" charset="0"/>
              </a:rPr>
              <a:t>syntax of defining prototype</a:t>
            </a:r>
            <a:r>
              <a:rPr lang="en-US" sz="3000" dirty="0">
                <a:cs typeface="Tahoma" panose="020B0604030504040204" pitchFamily="34" charset="0"/>
              </a:rPr>
              <a:t>:</a:t>
            </a:r>
          </a:p>
          <a:p>
            <a:pPr marL="457200" lvl="1" indent="0">
              <a:buNone/>
            </a:pPr>
            <a:r>
              <a:rPr lang="en-US" sz="2400" b="1" dirty="0" err="1">
                <a:solidFill>
                  <a:srgbClr val="2C14DE"/>
                </a:solidFill>
                <a:latin typeface="Courier New" panose="02070309020205020404" pitchFamily="49" charset="0"/>
                <a:cs typeface="Courier New" panose="02070309020205020404" pitchFamily="49" charset="0"/>
              </a:rPr>
              <a:t>datatype</a:t>
            </a:r>
            <a:r>
              <a:rPr lang="en-US" sz="2400" b="1" dirty="0">
                <a:solidFill>
                  <a:srgbClr val="2C14DE"/>
                </a:solidFill>
                <a:latin typeface="Courier New" panose="02070309020205020404" pitchFamily="49" charset="0"/>
                <a:cs typeface="Courier New" panose="02070309020205020404" pitchFamily="49" charset="0"/>
              </a:rPr>
              <a:t> operator+ (</a:t>
            </a:r>
            <a:r>
              <a:rPr lang="en-US" sz="2400" b="1" dirty="0" err="1">
                <a:solidFill>
                  <a:srgbClr val="2C14DE"/>
                </a:solidFill>
                <a:latin typeface="Courier New" panose="02070309020205020404" pitchFamily="49" charset="0"/>
                <a:cs typeface="Courier New" panose="02070309020205020404" pitchFamily="49" charset="0"/>
              </a:rPr>
              <a:t>datatype</a:t>
            </a:r>
            <a:r>
              <a:rPr lang="en-US" sz="2400" b="1" dirty="0">
                <a:solidFill>
                  <a:srgbClr val="2C14DE"/>
                </a:solidFill>
                <a:latin typeface="Courier New" panose="02070309020205020404" pitchFamily="49" charset="0"/>
                <a:cs typeface="Courier New" panose="02070309020205020404" pitchFamily="49" charset="0"/>
              </a:rPr>
              <a:t>)</a:t>
            </a:r>
          </a:p>
          <a:p>
            <a:pPr lvl="1"/>
            <a:endParaRPr lang="en-US" dirty="0">
              <a:cs typeface="Tahoma" panose="020B0604030504040204" pitchFamily="34" charset="0"/>
            </a:endParaRPr>
          </a:p>
          <a:p>
            <a:r>
              <a:rPr lang="en-US" sz="3000" b="1" dirty="0">
                <a:cs typeface="Tahoma" panose="020B0604030504040204" pitchFamily="34" charset="0"/>
              </a:rPr>
              <a:t>However</a:t>
            </a:r>
            <a:r>
              <a:rPr lang="en-US" sz="3000" dirty="0">
                <a:cs typeface="Tahoma" panose="020B0604030504040204" pitchFamily="34" charset="0"/>
              </a:rPr>
              <a:t>, for </a:t>
            </a:r>
            <a:r>
              <a:rPr lang="en-US" sz="3000" b="1" dirty="0">
                <a:solidFill>
                  <a:srgbClr val="B80000"/>
                </a:solidFill>
                <a:cs typeface="Tahoma" panose="020B0604030504040204" pitchFamily="34" charset="0"/>
              </a:rPr>
              <a:t>some operators</a:t>
            </a:r>
            <a:r>
              <a:rPr lang="en-US" sz="3000" dirty="0">
                <a:cs typeface="Tahoma" panose="020B0604030504040204" pitchFamily="34" charset="0"/>
              </a:rPr>
              <a:t>, there is </a:t>
            </a:r>
            <a:r>
              <a:rPr lang="en-US" sz="3000" b="1" u="sng" dirty="0">
                <a:solidFill>
                  <a:srgbClr val="B80000"/>
                </a:solidFill>
                <a:cs typeface="Tahoma" panose="020B0604030504040204" pitchFamily="34" charset="0"/>
              </a:rPr>
              <a:t>little bit change </a:t>
            </a:r>
            <a:r>
              <a:rPr lang="en-US" sz="3000" dirty="0">
                <a:cs typeface="Tahoma" panose="020B0604030504040204" pitchFamily="34" charset="0"/>
              </a:rPr>
              <a:t>in the above </a:t>
            </a:r>
            <a:r>
              <a:rPr lang="en-US" sz="3000" b="1" u="sng" dirty="0">
                <a:solidFill>
                  <a:srgbClr val="B80000"/>
                </a:solidFill>
                <a:cs typeface="Tahoma" panose="020B0604030504040204" pitchFamily="34" charset="0"/>
              </a:rPr>
              <a:t>syntax</a:t>
            </a:r>
            <a:r>
              <a:rPr lang="en-US" sz="3000" b="1" dirty="0">
                <a:cs typeface="Tahoma" panose="020B0604030504040204" pitchFamily="34" charset="0"/>
              </a:rPr>
              <a:t>:</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a:t>
            </a:r>
            <a:r>
              <a:rPr lang="en-US" dirty="0">
                <a:cs typeface="Tahoma" panose="020B0604030504040204" pitchFamily="34" charset="0"/>
              </a:rPr>
              <a:t>, </a:t>
            </a:r>
            <a:r>
              <a:rPr lang="en-US" b="1" dirty="0">
                <a:solidFill>
                  <a:srgbClr val="2C14DE"/>
                </a:solidFill>
                <a:cs typeface="Tahoma" panose="020B0604030504040204" pitchFamily="34" charset="0"/>
              </a:rPr>
              <a:t>--</a:t>
            </a:r>
            <a:r>
              <a:rPr lang="en-US" dirty="0">
                <a:cs typeface="Tahoma" panose="020B0604030504040204" pitchFamily="34" charset="0"/>
              </a:rPr>
              <a:t> operators</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&gt;&gt;</a:t>
            </a:r>
            <a:r>
              <a:rPr lang="en-US" dirty="0">
                <a:cs typeface="Tahoma" panose="020B0604030504040204" pitchFamily="34" charset="0"/>
              </a:rPr>
              <a:t>, </a:t>
            </a:r>
            <a:r>
              <a:rPr lang="en-US" b="1" dirty="0">
                <a:solidFill>
                  <a:srgbClr val="2C14DE"/>
                </a:solidFill>
                <a:cs typeface="Tahoma" panose="020B0604030504040204" pitchFamily="34" charset="0"/>
              </a:rPr>
              <a:t>&lt;&lt;</a:t>
            </a:r>
            <a:r>
              <a:rPr lang="en-US" dirty="0">
                <a:solidFill>
                  <a:srgbClr val="2C14DE"/>
                </a:solidFill>
                <a:cs typeface="Tahoma" panose="020B0604030504040204" pitchFamily="34" charset="0"/>
              </a:rPr>
              <a:t> </a:t>
            </a:r>
            <a:r>
              <a:rPr lang="en-US" dirty="0">
                <a:cs typeface="Tahoma" panose="020B0604030504040204" pitchFamily="34" charset="0"/>
              </a:rPr>
              <a:t>operators</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&amp;</a:t>
            </a:r>
            <a:r>
              <a:rPr lang="en-US" dirty="0">
                <a:solidFill>
                  <a:srgbClr val="2C14DE"/>
                </a:solidFill>
                <a:cs typeface="Tahoma" panose="020B0604030504040204" pitchFamily="34" charset="0"/>
              </a:rPr>
              <a:t> </a:t>
            </a:r>
            <a:r>
              <a:rPr lang="en-US" dirty="0">
                <a:cs typeface="Tahoma" panose="020B0604030504040204" pitchFamily="34" charset="0"/>
              </a:rPr>
              <a:t>and </a:t>
            </a:r>
            <a:r>
              <a:rPr lang="en-US" b="1" dirty="0">
                <a:solidFill>
                  <a:srgbClr val="2C14DE"/>
                </a:solidFill>
                <a:cs typeface="Tahoma" panose="020B0604030504040204" pitchFamily="34" charset="0"/>
              </a:rPr>
              <a:t>[ ]</a:t>
            </a:r>
            <a:r>
              <a:rPr lang="en-US" dirty="0">
                <a:solidFill>
                  <a:srgbClr val="2C14DE"/>
                </a:solidFill>
                <a:cs typeface="Tahoma" panose="020B0604030504040204" pitchFamily="34" charset="0"/>
              </a:rPr>
              <a:t> </a:t>
            </a:r>
            <a:r>
              <a:rPr lang="en-US" dirty="0">
                <a:cs typeface="Tahoma" panose="020B0604030504040204" pitchFamily="34" charset="0"/>
              </a:rPr>
              <a:t>operators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851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a:solidFill>
                  <a:srgbClr val="B80000"/>
                </a:solidFill>
              </a:rPr>
              <a:t>Overloading ++ and --</a:t>
            </a:r>
          </a:p>
        </p:txBody>
      </p:sp>
      <p:sp>
        <p:nvSpPr>
          <p:cNvPr id="12291" name="Rectangle 3"/>
          <p:cNvSpPr>
            <a:spLocks noGrp="1" noChangeArrowheads="1"/>
          </p:cNvSpPr>
          <p:nvPr>
            <p:ph type="body" idx="1"/>
          </p:nvPr>
        </p:nvSpPr>
        <p:spPr/>
        <p:txBody>
          <a:bodyPr/>
          <a:lstStyle/>
          <a:p>
            <a:r>
              <a:rPr lang="en-US" sz="3000" b="1" dirty="0">
                <a:latin typeface="+mj-lt"/>
              </a:rPr>
              <a:t>Operator</a:t>
            </a:r>
            <a:r>
              <a:rPr lang="en-US" sz="3000" dirty="0">
                <a:latin typeface="+mj-lt"/>
              </a:rPr>
              <a:t> </a:t>
            </a:r>
            <a:r>
              <a:rPr lang="en-US" sz="3000" b="1" dirty="0">
                <a:solidFill>
                  <a:srgbClr val="B80000"/>
                </a:solidFill>
                <a:latin typeface="+mj-lt"/>
              </a:rPr>
              <a:t>++</a:t>
            </a:r>
            <a:r>
              <a:rPr lang="en-US" sz="3000" dirty="0">
                <a:solidFill>
                  <a:srgbClr val="B80000"/>
                </a:solidFill>
                <a:latin typeface="+mj-lt"/>
              </a:rPr>
              <a:t> </a:t>
            </a:r>
            <a:r>
              <a:rPr lang="en-US" sz="3000" dirty="0">
                <a:latin typeface="+mj-lt"/>
              </a:rPr>
              <a:t>and </a:t>
            </a:r>
            <a:r>
              <a:rPr lang="en-US" sz="3000" b="1" dirty="0">
                <a:solidFill>
                  <a:srgbClr val="B80000"/>
                </a:solidFill>
                <a:latin typeface="+mj-lt"/>
              </a:rPr>
              <a:t>--</a:t>
            </a:r>
            <a:r>
              <a:rPr lang="en-US" sz="3000" dirty="0">
                <a:solidFill>
                  <a:srgbClr val="B80000"/>
                </a:solidFill>
                <a:latin typeface="+mj-lt"/>
              </a:rPr>
              <a:t> </a:t>
            </a:r>
            <a:r>
              <a:rPr lang="en-US" sz="3000" dirty="0">
                <a:latin typeface="+mj-lt"/>
              </a:rPr>
              <a:t>are </a:t>
            </a:r>
            <a:r>
              <a:rPr lang="en-US" sz="3000" b="1" dirty="0">
                <a:solidFill>
                  <a:srgbClr val="B80000"/>
                </a:solidFill>
                <a:latin typeface="+mj-lt"/>
              </a:rPr>
              <a:t>different</a:t>
            </a:r>
            <a:r>
              <a:rPr lang="en-US" sz="3000" dirty="0">
                <a:solidFill>
                  <a:srgbClr val="B80000"/>
                </a:solidFill>
                <a:latin typeface="+mj-lt"/>
              </a:rPr>
              <a:t> </a:t>
            </a:r>
            <a:r>
              <a:rPr lang="en-US" sz="3000" dirty="0">
                <a:latin typeface="+mj-lt"/>
              </a:rPr>
              <a:t>to </a:t>
            </a:r>
            <a:r>
              <a:rPr lang="en-US" sz="3000" b="1" dirty="0">
                <a:solidFill>
                  <a:srgbClr val="B80000"/>
                </a:solidFill>
                <a:latin typeface="+mj-lt"/>
              </a:rPr>
              <a:t>other operators of C++</a:t>
            </a:r>
          </a:p>
          <a:p>
            <a:endParaRPr lang="en-US" sz="3000" dirty="0">
              <a:latin typeface="+mj-lt"/>
            </a:endParaRPr>
          </a:p>
          <a:p>
            <a:r>
              <a:rPr lang="en-US" sz="3000" b="1" dirty="0">
                <a:latin typeface="+mj-lt"/>
              </a:rPr>
              <a:t>We can call them: </a:t>
            </a:r>
          </a:p>
          <a:p>
            <a:pPr lvl="1"/>
            <a:r>
              <a:rPr lang="en-US" dirty="0">
                <a:latin typeface="+mj-lt"/>
              </a:rPr>
              <a:t>either in the form of </a:t>
            </a:r>
            <a:r>
              <a:rPr lang="en-US" b="1" u="sng" dirty="0">
                <a:solidFill>
                  <a:srgbClr val="008000"/>
                </a:solidFill>
                <a:latin typeface="+mj-lt"/>
              </a:rPr>
              <a:t>prefix</a:t>
            </a:r>
            <a:r>
              <a:rPr lang="en-US" dirty="0">
                <a:solidFill>
                  <a:srgbClr val="008000"/>
                </a:solidFill>
                <a:latin typeface="+mj-lt"/>
              </a:rPr>
              <a:t> </a:t>
            </a:r>
            <a:r>
              <a:rPr lang="en-US" dirty="0">
                <a:latin typeface="+mj-lt"/>
              </a:rPr>
              <a:t>(</a:t>
            </a:r>
            <a:r>
              <a:rPr lang="en-US" b="1" dirty="0">
                <a:latin typeface="+mj-lt"/>
              </a:rPr>
              <a:t>++</a:t>
            </a:r>
            <a:r>
              <a:rPr lang="en-US" b="1" dirty="0" err="1">
                <a:latin typeface="+mj-lt"/>
              </a:rPr>
              <a:t>i</a:t>
            </a:r>
            <a:r>
              <a:rPr lang="en-US" dirty="0">
                <a:latin typeface="+mj-lt"/>
              </a:rPr>
              <a:t>) </a:t>
            </a:r>
            <a:r>
              <a:rPr lang="en-US" b="1" dirty="0">
                <a:solidFill>
                  <a:srgbClr val="2C14DE"/>
                </a:solidFill>
                <a:latin typeface="+mj-lt"/>
              </a:rPr>
              <a:t>before an object</a:t>
            </a:r>
          </a:p>
          <a:p>
            <a:pPr lvl="1"/>
            <a:r>
              <a:rPr lang="en-US" dirty="0">
                <a:latin typeface="+mj-lt"/>
              </a:rPr>
              <a:t>or in the form of </a:t>
            </a:r>
            <a:r>
              <a:rPr lang="en-US" b="1" u="sng" dirty="0">
                <a:solidFill>
                  <a:srgbClr val="008000"/>
                </a:solidFill>
                <a:latin typeface="+mj-lt"/>
              </a:rPr>
              <a:t>postfix</a:t>
            </a:r>
            <a:r>
              <a:rPr lang="en-US" dirty="0">
                <a:solidFill>
                  <a:srgbClr val="008000"/>
                </a:solidFill>
                <a:latin typeface="+mj-lt"/>
              </a:rPr>
              <a:t> </a:t>
            </a:r>
            <a:r>
              <a:rPr lang="en-US" dirty="0">
                <a:latin typeface="+mj-lt"/>
              </a:rPr>
              <a:t>(</a:t>
            </a:r>
            <a:r>
              <a:rPr lang="en-US" b="1" dirty="0" err="1">
                <a:latin typeface="+mj-lt"/>
              </a:rPr>
              <a:t>i</a:t>
            </a:r>
            <a:r>
              <a:rPr lang="en-US" b="1" dirty="0">
                <a:latin typeface="+mj-lt"/>
              </a:rPr>
              <a:t>++</a:t>
            </a:r>
            <a:r>
              <a:rPr lang="en-US" dirty="0">
                <a:latin typeface="+mj-lt"/>
              </a:rPr>
              <a:t>) </a:t>
            </a:r>
            <a:r>
              <a:rPr lang="en-US" b="1" dirty="0">
                <a:solidFill>
                  <a:srgbClr val="2C14DE"/>
                </a:solidFill>
                <a:latin typeface="+mj-lt"/>
              </a:rPr>
              <a:t>after an object</a:t>
            </a:r>
          </a:p>
          <a:p>
            <a:pPr lvl="1"/>
            <a:r>
              <a:rPr lang="en-US" u="sng" dirty="0">
                <a:latin typeface="+mj-lt"/>
              </a:rPr>
              <a:t>But in </a:t>
            </a:r>
            <a:r>
              <a:rPr lang="en-US" b="1" u="sng" dirty="0">
                <a:solidFill>
                  <a:srgbClr val="D20000"/>
                </a:solidFill>
                <a:latin typeface="+mj-lt"/>
              </a:rPr>
              <a:t>both cases</a:t>
            </a:r>
            <a:r>
              <a:rPr lang="en-US" u="sng" dirty="0">
                <a:latin typeface="+mj-lt"/>
              </a:rPr>
              <a:t>, the </a:t>
            </a:r>
            <a:r>
              <a:rPr lang="en-US" b="1" u="sng" dirty="0">
                <a:solidFill>
                  <a:srgbClr val="D20000"/>
                </a:solidFill>
                <a:latin typeface="+mj-lt"/>
              </a:rPr>
              <a:t>calling object </a:t>
            </a:r>
            <a:r>
              <a:rPr lang="en-US" b="1" u="sng" dirty="0">
                <a:latin typeface="+mj-lt"/>
              </a:rPr>
              <a:t>will be</a:t>
            </a:r>
            <a:r>
              <a:rPr lang="en-US" u="sng" dirty="0">
                <a:latin typeface="+mj-lt"/>
              </a:rPr>
              <a:t> </a:t>
            </a:r>
            <a:r>
              <a:rPr lang="en-US" b="1" u="sng" dirty="0" err="1">
                <a:solidFill>
                  <a:srgbClr val="D20000"/>
                </a:solidFill>
                <a:latin typeface="+mj-lt"/>
              </a:rPr>
              <a:t>i</a:t>
            </a:r>
            <a:r>
              <a:rPr lang="en-US" u="sng" dirty="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305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990600" y="0"/>
            <a:ext cx="8153400" cy="1066800"/>
          </a:xfrm>
        </p:spPr>
        <p:txBody>
          <a:bodyPr>
            <a:normAutofit/>
          </a:bodyPr>
          <a:lstStyle/>
          <a:p>
            <a:r>
              <a:rPr lang="fr-FR" sz="4800" b="1" dirty="0">
                <a:solidFill>
                  <a:srgbClr val="B80000"/>
                </a:solidFill>
              </a:rPr>
              <a:t>i++ and ++i ?</a:t>
            </a:r>
          </a:p>
        </p:txBody>
      </p:sp>
      <p:sp>
        <p:nvSpPr>
          <p:cNvPr id="13315" name="Espace réservé du contenu 2"/>
          <p:cNvSpPr>
            <a:spLocks noGrp="1"/>
          </p:cNvSpPr>
          <p:nvPr>
            <p:ph idx="1"/>
          </p:nvPr>
        </p:nvSpPr>
        <p:spPr/>
        <p:txBody>
          <a:bodyPr/>
          <a:lstStyle/>
          <a:p>
            <a:pPr algn="just"/>
            <a:r>
              <a:rPr lang="en-US" sz="3000" b="1" dirty="0">
                <a:solidFill>
                  <a:srgbClr val="B80000"/>
                </a:solidFill>
              </a:rPr>
              <a:t>Prefix</a:t>
            </a:r>
            <a:r>
              <a:rPr lang="en-US" sz="3000" dirty="0">
                <a:solidFill>
                  <a:srgbClr val="B80000"/>
                </a:solidFill>
              </a:rPr>
              <a:t> </a:t>
            </a:r>
            <a:r>
              <a:rPr lang="en-US" sz="3000" b="1" dirty="0">
                <a:solidFill>
                  <a:srgbClr val="2C14DE"/>
                </a:solidFill>
              </a:rPr>
              <a:t>makes the change</a:t>
            </a:r>
            <a:r>
              <a:rPr lang="en-US" sz="3000" dirty="0"/>
              <a:t>, and then it </a:t>
            </a:r>
            <a:r>
              <a:rPr lang="en-US" sz="3000" b="1" dirty="0">
                <a:solidFill>
                  <a:srgbClr val="2C14DE"/>
                </a:solidFill>
              </a:rPr>
              <a:t>processes the variable</a:t>
            </a:r>
            <a:r>
              <a:rPr lang="en-US" sz="3000" b="1" dirty="0"/>
              <a:t> </a:t>
            </a:r>
            <a:endParaRPr lang="en-US" sz="3000" dirty="0"/>
          </a:p>
          <a:p>
            <a:pPr algn="just"/>
            <a:r>
              <a:rPr lang="en-US" sz="3000" b="1" dirty="0">
                <a:solidFill>
                  <a:srgbClr val="B80000"/>
                </a:solidFill>
              </a:rPr>
              <a:t>Postfix</a:t>
            </a:r>
            <a:r>
              <a:rPr lang="en-US" sz="3000" dirty="0">
                <a:solidFill>
                  <a:srgbClr val="B80000"/>
                </a:solidFill>
              </a:rPr>
              <a:t> </a:t>
            </a:r>
            <a:r>
              <a:rPr lang="en-US" sz="3000" b="1" dirty="0">
                <a:solidFill>
                  <a:srgbClr val="2C14DE"/>
                </a:solidFill>
              </a:rPr>
              <a:t>processes the variable</a:t>
            </a:r>
            <a:r>
              <a:rPr lang="en-US" sz="3000" dirty="0"/>
              <a:t>, then it </a:t>
            </a:r>
            <a:r>
              <a:rPr lang="en-US" sz="3000" b="1" dirty="0">
                <a:solidFill>
                  <a:srgbClr val="2C14DE"/>
                </a:solidFill>
              </a:rPr>
              <a:t>makes the change</a:t>
            </a:r>
            <a:r>
              <a:rPr lang="en-US" sz="3000" b="1" dirty="0"/>
              <a:t>.</a:t>
            </a:r>
          </a:p>
          <a:p>
            <a:endParaRPr lang="fr-FR" dirty="0"/>
          </a:p>
        </p:txBody>
      </p:sp>
      <p:sp>
        <p:nvSpPr>
          <p:cNvPr id="4" name="Rectangle 3"/>
          <p:cNvSpPr>
            <a:spLocks noChangeArrowheads="1"/>
          </p:cNvSpPr>
          <p:nvPr/>
        </p:nvSpPr>
        <p:spPr bwMode="auto">
          <a:xfrm>
            <a:off x="228600" y="387853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2)</a:t>
            </a:r>
            <a:endParaRPr lang="fr-FR" b="1" dirty="0">
              <a:latin typeface="Consolas" panose="020B0609020204030204" pitchFamily="49" charset="0"/>
              <a:cs typeface="Courier New" panose="02070309020205020404" pitchFamily="49" charset="0"/>
            </a:endParaRPr>
          </a:p>
        </p:txBody>
      </p:sp>
      <p:sp>
        <p:nvSpPr>
          <p:cNvPr id="5" name="Rectangle 4"/>
          <p:cNvSpPr>
            <a:spLocks noChangeArrowheads="1"/>
          </p:cNvSpPr>
          <p:nvPr/>
        </p:nvSpPr>
        <p:spPr bwMode="auto">
          <a:xfrm>
            <a:off x="4800600" y="3878530"/>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1)</a:t>
            </a:r>
            <a:endParaRPr lang="fr-FR" b="1" dirty="0">
              <a:latin typeface="Consolas" panose="020B0609020204030204" pitchFamily="49" charset="0"/>
              <a:cs typeface="Courier New" panose="02070309020205020404" pitchFamily="49" charset="0"/>
            </a:endParaRPr>
          </a:p>
        </p:txBody>
      </p:sp>
      <p:sp>
        <p:nvSpPr>
          <p:cNvPr id="6" name="Rectangle 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4424464" y="3276600"/>
            <a:ext cx="22698" cy="3048000"/>
          </a:xfrm>
          <a:prstGeom prst="line">
            <a:avLst/>
          </a:prstGeom>
          <a:ln w="1143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936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0"/>
            <a:ext cx="8202964" cy="1066800"/>
          </a:xfrm>
        </p:spPr>
        <p:txBody>
          <a:bodyPr>
            <a:normAutofit/>
          </a:bodyPr>
          <a:lstStyle/>
          <a:p>
            <a:r>
              <a:rPr lang="en-US" sz="4800" b="1" dirty="0">
                <a:solidFill>
                  <a:srgbClr val="B80000"/>
                </a:solidFill>
              </a:rPr>
              <a:t>Overloaded ++</a:t>
            </a:r>
          </a:p>
        </p:txBody>
      </p:sp>
      <p:sp>
        <p:nvSpPr>
          <p:cNvPr id="14339" name="Text Box 3"/>
          <p:cNvSpPr txBox="1">
            <a:spLocks noChangeArrowheads="1"/>
          </p:cNvSpPr>
          <p:nvPr/>
        </p:nvSpPr>
        <p:spPr bwMode="auto">
          <a:xfrm>
            <a:off x="228600" y="1295400"/>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solidFill>
                  <a:srgbClr val="2C14DE"/>
                </a:solidFill>
                <a:latin typeface="Consolas" panose="020B0609020204030204" pitchFamily="49" charset="0"/>
              </a:rPr>
              <a:t>	void operator++();</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void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990F381-CFD8-030C-B3CA-5DF2F07B64AB}"/>
              </a:ext>
            </a:extLst>
          </p:cNvPr>
          <p:cNvSpPr>
            <a:spLocks noGrp="1"/>
          </p:cNvSpPr>
          <p:nvPr>
            <p:ph type="sldNum" sz="quarter" idx="12"/>
          </p:nvPr>
        </p:nvSpPr>
        <p:spPr/>
        <p:txBody>
          <a:bodyPr/>
          <a:lstStyle/>
          <a:p>
            <a:fld id="{25C2CBD0-4E8A-462D-9424-859647FC3ED0}" type="slidenum">
              <a:rPr lang="en-US" smtClean="0"/>
              <a:pPr/>
              <a:t>44</a:t>
            </a:fld>
            <a:endParaRPr lang="en-US"/>
          </a:p>
        </p:txBody>
      </p:sp>
    </p:spTree>
    <p:extLst>
      <p:ext uri="{BB962C8B-B14F-4D97-AF65-F5344CB8AC3E}">
        <p14:creationId xmlns:p14="http://schemas.microsoft.com/office/powerpoint/2010/main" val="3704362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0"/>
            <a:ext cx="8229600" cy="1143000"/>
          </a:xfrm>
        </p:spPr>
        <p:txBody>
          <a:bodyPr>
            <a:normAutofit/>
          </a:bodyPr>
          <a:lstStyle/>
          <a:p>
            <a:r>
              <a:rPr lang="en-US" sz="4800" b="1" dirty="0">
                <a:solidFill>
                  <a:srgbClr val="B80000"/>
                </a:solidFill>
              </a:rPr>
              <a:t>Use of the operator ++</a:t>
            </a:r>
          </a:p>
        </p:txBody>
      </p:sp>
      <p:sp>
        <p:nvSpPr>
          <p:cNvPr id="15363" name="Text Box 3"/>
          <p:cNvSpPr txBox="1">
            <a:spLocks noChangeArrowheads="1"/>
          </p:cNvSpPr>
          <p:nvPr/>
        </p:nvSpPr>
        <p:spPr bwMode="auto">
          <a:xfrm>
            <a:off x="381000" y="1676400"/>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a:t>
            </a:r>
            <a:r>
              <a:rPr lang="en-US" sz="2000" b="1" dirty="0" err="1">
                <a:latin typeface="Consolas" panose="020B0609020204030204" pitchFamily="49" charset="0"/>
              </a:rPr>
              <a:t>someItem</a:t>
            </a:r>
            <a:r>
              <a:rPr lang="en-US" sz="2000" b="1" dirty="0">
                <a:latin typeface="Consolas" panose="020B0609020204030204" pitchFamily="49" charset="0"/>
              </a:rPr>
              <a:t>(789, 84);</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stockNum</a:t>
            </a:r>
            <a:r>
              <a:rPr lang="en-US" sz="2000" b="1" dirty="0">
                <a:latin typeface="Consolas" panose="020B0609020204030204" pitchFamily="49" charset="0"/>
              </a:rPr>
              <a:t> is 789</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numSold</a:t>
            </a:r>
            <a:r>
              <a:rPr lang="en-US" sz="2000" b="1" dirty="0">
                <a:latin typeface="Consolas" panose="020B0609020204030204" pitchFamily="49" charset="0"/>
              </a:rPr>
              <a:t> is 84</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	Inventory Item2 =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i="1" dirty="0">
                <a:solidFill>
                  <a:srgbClr val="FF0000"/>
                </a:solidFill>
                <a:latin typeface="Consolas" panose="020B0609020204030204" pitchFamily="49" charset="0"/>
              </a:rPr>
              <a:t>//will this instruction work</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1066800" y="4191000"/>
            <a:ext cx="4953000" cy="1066800"/>
          </a:xfrm>
          <a:prstGeom prst="rect">
            <a:avLst/>
          </a:prstGeom>
          <a:solidFill>
            <a:schemeClr val="lt1">
              <a:alpha val="0"/>
            </a:schemeClr>
          </a:solidFill>
          <a:ln w="4762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75B914C-60EE-5A78-78F4-DEF0F08F3329}"/>
              </a:ext>
            </a:extLst>
          </p:cNvPr>
          <p:cNvSpPr>
            <a:spLocks noGrp="1"/>
          </p:cNvSpPr>
          <p:nvPr>
            <p:ph type="sldNum" sz="quarter" idx="12"/>
          </p:nvPr>
        </p:nvSpPr>
        <p:spPr/>
        <p:txBody>
          <a:bodyPr/>
          <a:lstStyle/>
          <a:p>
            <a:fld id="{25C2CBD0-4E8A-462D-9424-859647FC3ED0}" type="slidenum">
              <a:rPr lang="en-US" smtClean="0"/>
              <a:pPr/>
              <a:t>45</a:t>
            </a:fld>
            <a:endParaRPr lang="en-US"/>
          </a:p>
        </p:txBody>
      </p:sp>
    </p:spTree>
    <p:extLst>
      <p:ext uri="{BB962C8B-B14F-4D97-AF65-F5344CB8AC3E}">
        <p14:creationId xmlns:p14="http://schemas.microsoft.com/office/powerpoint/2010/main" val="21185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0756" y="0"/>
            <a:ext cx="8686800" cy="1066800"/>
          </a:xfrm>
        </p:spPr>
        <p:txBody>
          <a:bodyPr>
            <a:normAutofit/>
          </a:bodyPr>
          <a:lstStyle/>
          <a:p>
            <a:r>
              <a:rPr lang="en-US" b="1">
                <a:solidFill>
                  <a:srgbClr val="B80000"/>
                </a:solidFill>
              </a:rPr>
              <a:t>Overloaded ++</a:t>
            </a:r>
          </a:p>
        </p:txBody>
      </p:sp>
      <p:sp>
        <p:nvSpPr>
          <p:cNvPr id="16387" name="Text Box 3"/>
          <p:cNvSpPr txBox="1">
            <a:spLocks noChangeArrowheads="1"/>
          </p:cNvSpPr>
          <p:nvPr/>
        </p:nvSpPr>
        <p:spPr bwMode="auto">
          <a:xfrm>
            <a:off x="228600" y="1197114"/>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latin typeface="Consolas" panose="020B0609020204030204" pitchFamily="49" charset="0"/>
              </a:rPr>
              <a:t>	</a:t>
            </a:r>
            <a:r>
              <a:rPr lang="en-US" sz="2000" b="1" dirty="0">
                <a:solidFill>
                  <a:srgbClr val="2C14DE"/>
                </a:solidFill>
                <a:latin typeface="Consolas" panose="020B0609020204030204" pitchFamily="49" charset="0"/>
              </a:rPr>
              <a:t>Inventory&amp; operator++();</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ADB0EEE-87D6-DEAB-18E8-6B896FD44E3E}"/>
              </a:ext>
            </a:extLst>
          </p:cNvPr>
          <p:cNvSpPr>
            <a:spLocks noGrp="1"/>
          </p:cNvSpPr>
          <p:nvPr>
            <p:ph type="sldNum" sz="quarter" idx="12"/>
          </p:nvPr>
        </p:nvSpPr>
        <p:spPr/>
        <p:txBody>
          <a:bodyPr/>
          <a:lstStyle/>
          <a:p>
            <a:fld id="{25C2CBD0-4E8A-462D-9424-859647FC3ED0}" type="slidenum">
              <a:rPr lang="en-US" smtClean="0"/>
              <a:pPr/>
              <a:t>46</a:t>
            </a:fld>
            <a:endParaRPr lang="en-US"/>
          </a:p>
        </p:txBody>
      </p:sp>
    </p:spTree>
    <p:extLst>
      <p:ext uri="{BB962C8B-B14F-4D97-AF65-F5344CB8AC3E}">
        <p14:creationId xmlns:p14="http://schemas.microsoft.com/office/powerpoint/2010/main" val="3829591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70" y="32426"/>
            <a:ext cx="7772400" cy="6769510"/>
          </a:xfrm>
          <a:prstGeom prst="rect">
            <a:avLst/>
          </a:prstGeom>
        </p:spPr>
      </p:pic>
      <p:sp>
        <p:nvSpPr>
          <p:cNvPr id="17410" name="Rectangle 2"/>
          <p:cNvSpPr>
            <a:spLocks noGrp="1" noChangeArrowheads="1"/>
          </p:cNvSpPr>
          <p:nvPr>
            <p:ph type="title"/>
          </p:nvPr>
        </p:nvSpPr>
        <p:spPr>
          <a:xfrm>
            <a:off x="5486400" y="304800"/>
            <a:ext cx="3393541" cy="1219200"/>
          </a:xfrm>
        </p:spPr>
        <p:txBody>
          <a:bodyPr>
            <a:noAutofit/>
          </a:bodyPr>
          <a:lstStyle/>
          <a:p>
            <a:r>
              <a:rPr lang="en-US" sz="3200" b="1" u="sng" dirty="0">
                <a:solidFill>
                  <a:srgbClr val="B80000"/>
                </a:solidFill>
              </a:rPr>
              <a:t>Using ++ </a:t>
            </a:r>
            <a:br>
              <a:rPr lang="en-US" sz="3200" b="1" u="sng" dirty="0">
                <a:solidFill>
                  <a:srgbClr val="B80000"/>
                </a:solidFill>
              </a:rPr>
            </a:br>
            <a:r>
              <a:rPr lang="en-US" sz="3200" b="1" u="sng" dirty="0">
                <a:solidFill>
                  <a:srgbClr val="B80000"/>
                </a:solidFill>
              </a:rPr>
              <a:t>(Prefix Notation)</a:t>
            </a:r>
          </a:p>
        </p:txBody>
      </p:sp>
      <p:sp>
        <p:nvSpPr>
          <p:cNvPr id="3" name="Slide Number Placeholder 2">
            <a:extLst>
              <a:ext uri="{FF2B5EF4-FFF2-40B4-BE49-F238E27FC236}">
                <a16:creationId xmlns:a16="http://schemas.microsoft.com/office/drawing/2014/main" id="{1E8CDCCC-60FB-0512-D863-ED1FF35DEE57}"/>
              </a:ext>
            </a:extLst>
          </p:cNvPr>
          <p:cNvSpPr>
            <a:spLocks noGrp="1"/>
          </p:cNvSpPr>
          <p:nvPr>
            <p:ph type="sldNum" sz="quarter" idx="12"/>
          </p:nvPr>
        </p:nvSpPr>
        <p:spPr/>
        <p:txBody>
          <a:bodyPr/>
          <a:lstStyle/>
          <a:p>
            <a:fld id="{25C2CBD0-4E8A-462D-9424-859647FC3ED0}" type="slidenum">
              <a:rPr lang="en-US" smtClean="0"/>
              <a:pPr/>
              <a:t>47</a:t>
            </a:fld>
            <a:endParaRPr lang="en-US"/>
          </a:p>
        </p:txBody>
      </p:sp>
    </p:spTree>
    <p:extLst>
      <p:ext uri="{BB962C8B-B14F-4D97-AF65-F5344CB8AC3E}">
        <p14:creationId xmlns:p14="http://schemas.microsoft.com/office/powerpoint/2010/main" val="1994782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54156" y="0"/>
            <a:ext cx="8153400" cy="1066800"/>
          </a:xfrm>
        </p:spPr>
        <p:txBody>
          <a:bodyPr>
            <a:normAutofit/>
          </a:bodyPr>
          <a:lstStyle/>
          <a:p>
            <a:r>
              <a:rPr lang="en-US" sz="4800" b="1" dirty="0">
                <a:solidFill>
                  <a:srgbClr val="B80000"/>
                </a:solidFill>
              </a:rPr>
              <a:t>Problem</a:t>
            </a:r>
          </a:p>
        </p:txBody>
      </p:sp>
      <p:sp>
        <p:nvSpPr>
          <p:cNvPr id="18435" name="Rectangle 3"/>
          <p:cNvSpPr>
            <a:spLocks noGrp="1" noChangeArrowheads="1"/>
          </p:cNvSpPr>
          <p:nvPr>
            <p:ph type="body" idx="1"/>
          </p:nvPr>
        </p:nvSpPr>
        <p:spPr>
          <a:xfrm>
            <a:off x="54844" y="1219200"/>
            <a:ext cx="9012955" cy="5562600"/>
          </a:xfrm>
        </p:spPr>
        <p:txBody>
          <a:bodyPr>
            <a:normAutofit/>
          </a:bodyPr>
          <a:lstStyle/>
          <a:p>
            <a:pPr algn="just"/>
            <a:r>
              <a:rPr lang="en-US" sz="2800" dirty="0">
                <a:cs typeface="Tahoma" panose="020B0604030504040204" pitchFamily="34" charset="0"/>
              </a:rPr>
              <a:t>The </a:t>
            </a:r>
            <a:r>
              <a:rPr lang="en-US" sz="2800" b="1" dirty="0">
                <a:cs typeface="Tahoma" panose="020B0604030504040204" pitchFamily="34" charset="0"/>
              </a:rPr>
              <a:t>definition</a:t>
            </a:r>
            <a:r>
              <a:rPr lang="en-US" sz="2800" dirty="0">
                <a:cs typeface="Tahoma" panose="020B0604030504040204" pitchFamily="34" charset="0"/>
              </a:rPr>
              <a:t> of the </a:t>
            </a:r>
            <a:r>
              <a:rPr lang="en-US" sz="2800" b="1" dirty="0">
                <a:solidFill>
                  <a:srgbClr val="008000"/>
                </a:solidFill>
                <a:cs typeface="Tahoma" panose="020B0604030504040204" pitchFamily="34" charset="0"/>
              </a:rPr>
              <a:t>prefix operator is easy enough</a:t>
            </a:r>
            <a:r>
              <a:rPr lang="en-US" sz="2800" dirty="0">
                <a:cs typeface="Tahoma" panose="020B0604030504040204" pitchFamily="34" charset="0"/>
              </a:rPr>
              <a:t>.  It </a:t>
            </a:r>
            <a:r>
              <a:rPr lang="en-US" sz="2800" b="1" dirty="0">
                <a:solidFill>
                  <a:srgbClr val="2C14DE"/>
                </a:solidFill>
                <a:cs typeface="Tahoma" panose="020B0604030504040204" pitchFamily="34" charset="0"/>
              </a:rPr>
              <a:t>increments</a:t>
            </a:r>
            <a:r>
              <a:rPr lang="en-US" sz="2800" dirty="0">
                <a:solidFill>
                  <a:srgbClr val="2C14DE"/>
                </a:solidFill>
                <a:cs typeface="Tahoma" panose="020B0604030504040204" pitchFamily="34" charset="0"/>
              </a:rPr>
              <a:t> </a:t>
            </a:r>
            <a:r>
              <a:rPr lang="en-US" sz="2800" dirty="0">
                <a:cs typeface="Tahoma" panose="020B0604030504040204" pitchFamily="34" charset="0"/>
              </a:rPr>
              <a:t>the </a:t>
            </a:r>
            <a:r>
              <a:rPr lang="en-US" sz="2800" b="1" dirty="0">
                <a:solidFill>
                  <a:srgbClr val="2C14DE"/>
                </a:solidFill>
                <a:cs typeface="Tahoma" panose="020B0604030504040204" pitchFamily="34" charset="0"/>
              </a:rPr>
              <a:t>value before any other operation</a:t>
            </a:r>
            <a:r>
              <a:rPr lang="en-US" sz="2800" dirty="0">
                <a:cs typeface="Tahoma" panose="020B0604030504040204" pitchFamily="34" charset="0"/>
              </a:rPr>
              <a:t>.</a:t>
            </a:r>
          </a:p>
          <a:p>
            <a:endParaRPr lang="en-US" dirty="0">
              <a:cs typeface="Tahoma" panose="020B0604030504040204" pitchFamily="34" charset="0"/>
            </a:endParaRPr>
          </a:p>
          <a:p>
            <a:pPr algn="just"/>
            <a:r>
              <a:rPr lang="en-US" sz="2800" dirty="0">
                <a:cs typeface="Tahoma" panose="020B0604030504040204" pitchFamily="34" charset="0"/>
              </a:rPr>
              <a:t>But, </a:t>
            </a:r>
            <a:r>
              <a:rPr lang="en-US" sz="2800" b="1" u="sng" dirty="0">
                <a:solidFill>
                  <a:srgbClr val="FF0000"/>
                </a:solidFill>
                <a:cs typeface="Tahoma" panose="020B0604030504040204" pitchFamily="34" charset="0"/>
              </a:rPr>
              <a:t>How will C++ be able to tell the difference between a prefix ++ operator and a postfix ++ operator?</a:t>
            </a:r>
          </a:p>
          <a:p>
            <a:endParaRPr lang="en-US" dirty="0">
              <a:cs typeface="Tahoma" panose="020B0604030504040204" pitchFamily="34" charset="0"/>
            </a:endParaRPr>
          </a:p>
          <a:p>
            <a:pPr algn="just"/>
            <a:r>
              <a:rPr lang="en-US" sz="2800" b="1" dirty="0">
                <a:solidFill>
                  <a:srgbClr val="008000"/>
                </a:solidFill>
                <a:cs typeface="Tahoma" panose="020B0604030504040204" pitchFamily="34" charset="0"/>
              </a:rPr>
              <a:t>Answer: </a:t>
            </a:r>
            <a:r>
              <a:rPr lang="en-US" sz="2800" b="1" dirty="0">
                <a:solidFill>
                  <a:srgbClr val="2C14DE"/>
                </a:solidFill>
                <a:cs typeface="Tahoma" panose="020B0604030504040204" pitchFamily="34" charset="0"/>
              </a:rPr>
              <a:t>overloaded postfix operators </a:t>
            </a:r>
            <a:r>
              <a:rPr lang="en-US" sz="2800" b="1" dirty="0">
                <a:cs typeface="Tahoma" panose="020B0604030504040204" pitchFamily="34" charset="0"/>
              </a:rPr>
              <a:t>take a </a:t>
            </a:r>
            <a:r>
              <a:rPr lang="en-US" sz="2800" b="1" dirty="0">
                <a:solidFill>
                  <a:srgbClr val="2C14DE"/>
                </a:solidFill>
                <a:cs typeface="Tahoma" panose="020B0604030504040204" pitchFamily="34" charset="0"/>
              </a:rPr>
              <a:t>dummy argument</a:t>
            </a:r>
            <a:r>
              <a:rPr lang="en-US" sz="2800" b="1" dirty="0">
                <a:solidFill>
                  <a:srgbClr val="008000"/>
                </a:solidFill>
                <a:cs typeface="Tahoma" panose="020B0604030504040204" pitchFamily="34" charset="0"/>
              </a:rPr>
              <a:t> </a:t>
            </a:r>
            <a:r>
              <a:rPr lang="en-US" sz="2800" i="1" dirty="0">
                <a:solidFill>
                  <a:srgbClr val="FF3300"/>
                </a:solidFill>
                <a:cs typeface="Tahoma" panose="020B0604030504040204" pitchFamily="34" charset="0"/>
              </a:rPr>
              <a:t>(</a:t>
            </a:r>
            <a:r>
              <a:rPr lang="en-US" sz="2800" b="1" i="1" dirty="0">
                <a:solidFill>
                  <a:srgbClr val="FF3300"/>
                </a:solidFill>
                <a:cs typeface="Tahoma" panose="020B0604030504040204" pitchFamily="34" charset="0"/>
              </a:rPr>
              <a:t>just for differentiation between </a:t>
            </a:r>
            <a:r>
              <a:rPr lang="en-US" sz="2800" b="1" i="1" u="sng" dirty="0">
                <a:solidFill>
                  <a:srgbClr val="FF3300"/>
                </a:solidFill>
                <a:cs typeface="Tahoma" panose="020B0604030504040204" pitchFamily="34" charset="0"/>
              </a:rPr>
              <a:t>postfix</a:t>
            </a:r>
            <a:r>
              <a:rPr lang="en-US" sz="2800" b="1" i="1" dirty="0">
                <a:solidFill>
                  <a:srgbClr val="FF3300"/>
                </a:solidFill>
                <a:cs typeface="Tahoma" panose="020B0604030504040204" pitchFamily="34" charset="0"/>
              </a:rPr>
              <a:t> and </a:t>
            </a:r>
            <a:r>
              <a:rPr lang="en-US" sz="2800" b="1" i="1" u="sng" dirty="0">
                <a:solidFill>
                  <a:srgbClr val="FF3300"/>
                </a:solidFill>
                <a:cs typeface="Tahoma" panose="020B0604030504040204" pitchFamily="34" charset="0"/>
              </a:rPr>
              <a:t>prefix</a:t>
            </a:r>
            <a:r>
              <a:rPr lang="en-US" sz="2800" i="1" dirty="0">
                <a:solidFill>
                  <a:srgbClr val="FF3300"/>
                </a:solidFill>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122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9873" y="38100"/>
            <a:ext cx="8229600" cy="1028700"/>
          </a:xfrm>
        </p:spPr>
        <p:txBody>
          <a:bodyPr>
            <a:normAutofit/>
          </a:bodyPr>
          <a:lstStyle/>
          <a:p>
            <a:r>
              <a:rPr lang="en-US" sz="4800" b="1" dirty="0">
                <a:solidFill>
                  <a:srgbClr val="B80000"/>
                </a:solidFill>
              </a:rPr>
              <a:t>Postfix operator</a:t>
            </a:r>
          </a:p>
        </p:txBody>
      </p:sp>
      <p:sp>
        <p:nvSpPr>
          <p:cNvPr id="19459" name="Text Box 3"/>
          <p:cNvSpPr txBox="1">
            <a:spLocks noChangeArrowheads="1"/>
          </p:cNvSpPr>
          <p:nvPr/>
        </p:nvSpPr>
        <p:spPr bwMode="auto">
          <a:xfrm>
            <a:off x="49484" y="1367122"/>
            <a:ext cx="895667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solidFill>
                  <a:srgbClr val="2C14DE"/>
                </a:solidFill>
                <a:latin typeface="Consolas" panose="020B0609020204030204" pitchFamily="49" charset="0"/>
              </a:rPr>
              <a:t>Inventory&amp; Inventory::operator++()  </a:t>
            </a:r>
            <a:r>
              <a:rPr lang="en-US" sz="2000" b="1" u="sng" dirty="0">
                <a:solidFill>
                  <a:srgbClr val="008000"/>
                </a:solidFill>
                <a:latin typeface="Consolas" panose="020B0609020204030204" pitchFamily="49" charset="0"/>
              </a:rPr>
              <a:t>// prefix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r>
              <a:rPr lang="en-US" sz="2000" b="1" dirty="0" err="1">
                <a:solidFill>
                  <a:srgbClr val="2C14DE"/>
                </a:solidFill>
                <a:latin typeface="Consolas" panose="020B0609020204030204" pitchFamily="49" charset="0"/>
              </a:rPr>
              <a:t>int</a:t>
            </a:r>
            <a:r>
              <a:rPr lang="en-US" sz="2000" b="1" dirty="0">
                <a:solidFill>
                  <a:srgbClr val="2C14DE"/>
                </a:solidFill>
                <a:latin typeface="Consolas" panose="020B0609020204030204" pitchFamily="49" charset="0"/>
              </a:rPr>
              <a:t>)  </a:t>
            </a:r>
            <a:r>
              <a:rPr lang="en-US" sz="2000" b="1" u="sng" dirty="0">
                <a:solidFill>
                  <a:srgbClr val="008000"/>
                </a:solidFill>
                <a:latin typeface="Consolas" panose="020B0609020204030204" pitchFamily="49" charset="0"/>
              </a:rPr>
              <a:t>// postfix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19462" name="Text Box 6"/>
          <p:cNvSpPr txBox="1">
            <a:spLocks noChangeArrowheads="1"/>
          </p:cNvSpPr>
          <p:nvPr/>
        </p:nvSpPr>
        <p:spPr bwMode="auto">
          <a:xfrm>
            <a:off x="5257800" y="6164719"/>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b="1" u="sng" dirty="0">
                <a:solidFill>
                  <a:srgbClr val="D20000"/>
                </a:solidFill>
              </a:rPr>
              <a:t>dummy argument</a:t>
            </a:r>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5204298" y="4727643"/>
            <a:ext cx="1848255" cy="1527242"/>
          </a:xfrm>
          <a:custGeom>
            <a:avLst/>
            <a:gdLst>
              <a:gd name="connsiteX0" fmla="*/ 1848255 w 1848255"/>
              <a:gd name="connsiteY0" fmla="*/ 1527242 h 1527242"/>
              <a:gd name="connsiteX1" fmla="*/ 1381328 w 1848255"/>
              <a:gd name="connsiteY1" fmla="*/ 437744 h 1527242"/>
              <a:gd name="connsiteX2" fmla="*/ 0 w 1848255"/>
              <a:gd name="connsiteY2" fmla="*/ 0 h 1527242"/>
            </a:gdLst>
            <a:ahLst/>
            <a:cxnLst>
              <a:cxn ang="0">
                <a:pos x="connsiteX0" y="connsiteY0"/>
              </a:cxn>
              <a:cxn ang="0">
                <a:pos x="connsiteX1" y="connsiteY1"/>
              </a:cxn>
              <a:cxn ang="0">
                <a:pos x="connsiteX2" y="connsiteY2"/>
              </a:cxn>
            </a:cxnLst>
            <a:rect l="l" t="t" r="r" b="b"/>
            <a:pathLst>
              <a:path w="1848255" h="1527242">
                <a:moveTo>
                  <a:pt x="1848255" y="1527242"/>
                </a:moveTo>
                <a:cubicBezTo>
                  <a:pt x="1768812" y="1109763"/>
                  <a:pt x="1689370" y="692284"/>
                  <a:pt x="1381328" y="437744"/>
                </a:cubicBezTo>
                <a:cubicBezTo>
                  <a:pt x="1073286" y="183204"/>
                  <a:pt x="536643" y="91602"/>
                  <a:pt x="0" y="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B100591-0DF8-08D0-E60E-CCCC8FC58796}"/>
              </a:ext>
            </a:extLst>
          </p:cNvPr>
          <p:cNvSpPr>
            <a:spLocks noGrp="1"/>
          </p:cNvSpPr>
          <p:nvPr>
            <p:ph type="sldNum" sz="quarter" idx="12"/>
          </p:nvPr>
        </p:nvSpPr>
        <p:spPr/>
        <p:txBody>
          <a:bodyPr/>
          <a:lstStyle/>
          <a:p>
            <a:fld id="{25C2CBD0-4E8A-462D-9424-859647FC3ED0}" type="slidenum">
              <a:rPr lang="en-US" smtClean="0"/>
              <a:pPr/>
              <a:t>49</a:t>
            </a:fld>
            <a:endParaRPr lang="en-US"/>
          </a:p>
        </p:txBody>
      </p:sp>
    </p:spTree>
    <p:extLst>
      <p:ext uri="{BB962C8B-B14F-4D97-AF65-F5344CB8AC3E}">
        <p14:creationId xmlns:p14="http://schemas.microsoft.com/office/powerpoint/2010/main" val="370759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44450"/>
            <a:ext cx="8193156" cy="1022350"/>
          </a:xfrm>
        </p:spPr>
        <p:txBody>
          <a:bodyPr>
            <a:normAutofit/>
          </a:bodyPr>
          <a:lstStyle/>
          <a:p>
            <a:r>
              <a:rPr lang="en-US" b="1" dirty="0">
                <a:solidFill>
                  <a:srgbClr val="B80000"/>
                </a:solidFill>
                <a:latin typeface="Calibri" panose="020F0502020204030204" pitchFamily="34" charset="0"/>
              </a:rPr>
              <a:t>Syntax to Overload an Operator </a:t>
            </a:r>
          </a:p>
        </p:txBody>
      </p:sp>
      <p:sp>
        <p:nvSpPr>
          <p:cNvPr id="9219" name="Rectangle 3"/>
          <p:cNvSpPr>
            <a:spLocks noGrp="1" noChangeArrowheads="1"/>
          </p:cNvSpPr>
          <p:nvPr>
            <p:ph type="body" idx="4294967295"/>
          </p:nvPr>
        </p:nvSpPr>
        <p:spPr>
          <a:xfrm>
            <a:off x="152400" y="1219200"/>
            <a:ext cx="8839200" cy="5486400"/>
          </a:xfrm>
        </p:spPr>
        <p:txBody>
          <a:bodyPr/>
          <a:lstStyle/>
          <a:p>
            <a:pPr>
              <a:lnSpc>
                <a:spcPct val="80000"/>
              </a:lnSpc>
              <a:buFont typeface="Wingdings" panose="05000000000000000000" pitchFamily="2" charset="2"/>
              <a:buNone/>
            </a:pPr>
            <a:r>
              <a:rPr lang="en-US" sz="2400" b="1" i="1" dirty="0" err="1">
                <a:solidFill>
                  <a:srgbClr val="B80000"/>
                </a:solidFill>
                <a:latin typeface="Consolas" panose="020B0609020204030204" pitchFamily="49" charset="0"/>
              </a:rPr>
              <a:t>returnType</a:t>
            </a:r>
            <a:r>
              <a:rPr lang="en-US" sz="2400" b="1" dirty="0">
                <a:solidFill>
                  <a:srgbClr val="B80000"/>
                </a:solidFill>
                <a:latin typeface="Consolas" panose="020B0609020204030204" pitchFamily="49" charset="0"/>
              </a:rPr>
              <a:t> operator</a:t>
            </a:r>
            <a:r>
              <a:rPr lang="en-US" sz="2400" b="1" dirty="0">
                <a:latin typeface="Consolas" panose="020B0609020204030204" pitchFamily="49" charset="0"/>
              </a:rPr>
              <a:t> </a:t>
            </a:r>
            <a:r>
              <a:rPr lang="en-US" sz="2400" b="1" dirty="0" err="1">
                <a:solidFill>
                  <a:srgbClr val="B80000"/>
                </a:solidFill>
                <a:latin typeface="Consolas" panose="020B0609020204030204" pitchFamily="49" charset="0"/>
              </a:rPr>
              <a:t>opsymbol</a:t>
            </a:r>
            <a:r>
              <a:rPr lang="en-US" sz="2400" b="1" dirty="0">
                <a:latin typeface="Consolas" panose="020B0609020204030204" pitchFamily="49" charset="0"/>
              </a:rPr>
              <a:t>(</a:t>
            </a:r>
            <a:r>
              <a:rPr lang="en-US" sz="2400" b="1" i="1" dirty="0">
                <a:latin typeface="Consolas" panose="020B0609020204030204" pitchFamily="49" charset="0"/>
              </a:rPr>
              <a:t>parameters</a:t>
            </a:r>
            <a:r>
              <a:rPr lang="en-US" sz="2400" b="1" dirty="0">
                <a:latin typeface="Consolas" panose="020B0609020204030204" pitchFamily="49" charset="0"/>
              </a:rPr>
              <a:t>){  }</a:t>
            </a:r>
          </a:p>
          <a:p>
            <a:pPr>
              <a:lnSpc>
                <a:spcPct val="80000"/>
              </a:lnSpc>
              <a:buFont typeface="Wingdings" panose="05000000000000000000" pitchFamily="2" charset="2"/>
              <a:buNone/>
            </a:pPr>
            <a:r>
              <a:rPr lang="en-US" sz="2400" b="1" dirty="0">
                <a:latin typeface="Courier New" panose="02070309020205020404" pitchFamily="49" charset="0"/>
              </a:rPr>
              <a:t>    </a:t>
            </a:r>
            <a:r>
              <a:rPr lang="en-US" sz="2400" b="1" dirty="0">
                <a:latin typeface="Courier New" panose="02070309020205020404" pitchFamily="49" charset="0"/>
                <a:sym typeface="Symbol" panose="05050102010706020507" pitchFamily="18" charset="2"/>
              </a:rPr>
              <a:t>                		         </a:t>
            </a:r>
            <a:br>
              <a:rPr lang="en-US" sz="2400" b="1" dirty="0">
                <a:latin typeface="Courier New" panose="02070309020205020404" pitchFamily="49" charset="0"/>
                <a:sym typeface="Symbol" panose="05050102010706020507" pitchFamily="18" charset="2"/>
              </a:rPr>
            </a:br>
            <a:r>
              <a:rPr lang="en-US" sz="2000" i="1" dirty="0">
                <a:latin typeface="Times New Roman" panose="02020603050405020304" pitchFamily="18" charset="0"/>
                <a:sym typeface="Symbol" panose="05050102010706020507" pitchFamily="18" charset="2"/>
              </a:rPr>
              <a:t>any type             keyword           operator symbol                   function body</a:t>
            </a:r>
          </a:p>
          <a:p>
            <a:pPr>
              <a:lnSpc>
                <a:spcPct val="80000"/>
              </a:lnSpc>
            </a:pPr>
            <a:endParaRPr lang="en-US" sz="2800" i="1" dirty="0">
              <a:latin typeface="Times New Roman" panose="02020603050405020304" pitchFamily="18" charset="0"/>
              <a:sym typeface="Symbol" panose="05050102010706020507" pitchFamily="18" charset="2"/>
            </a:endParaRPr>
          </a:p>
          <a:p>
            <a:pPr>
              <a:lnSpc>
                <a:spcPct val="80000"/>
              </a:lnSpc>
            </a:pPr>
            <a:r>
              <a:rPr lang="en-US" sz="2400" b="1" i="1" dirty="0">
                <a:solidFill>
                  <a:srgbClr val="2C14DE"/>
                </a:solidFill>
                <a:latin typeface="Calibri" panose="020F0502020204030204" pitchFamily="34" charset="0"/>
                <a:sym typeface="Symbol" panose="05050102010706020507" pitchFamily="18" charset="2"/>
              </a:rPr>
              <a:t>return-type</a:t>
            </a:r>
            <a:r>
              <a:rPr lang="en-US" sz="2400" dirty="0">
                <a:latin typeface="Calibri" panose="020F0502020204030204" pitchFamily="34" charset="0"/>
                <a:sym typeface="Symbol" panose="05050102010706020507" pitchFamily="18" charset="2"/>
              </a:rPr>
              <a:t> may be </a:t>
            </a:r>
            <a:r>
              <a:rPr lang="en-US" sz="2400" b="1" dirty="0">
                <a:solidFill>
                  <a:srgbClr val="2C14DE"/>
                </a:solidFill>
                <a:latin typeface="Calibri" panose="020F0502020204030204" pitchFamily="34" charset="0"/>
                <a:sym typeface="Symbol" panose="05050102010706020507" pitchFamily="18" charset="2"/>
              </a:rPr>
              <a:t>whatever</a:t>
            </a:r>
            <a:r>
              <a:rPr lang="en-US" sz="2400" dirty="0">
                <a:solidFill>
                  <a:srgbClr val="2C14DE"/>
                </a:solidFill>
                <a:latin typeface="Calibri" panose="020F0502020204030204" pitchFamily="34" charset="0"/>
                <a:sym typeface="Symbol" panose="05050102010706020507" pitchFamily="18" charset="2"/>
              </a:rPr>
              <a:t> </a:t>
            </a:r>
            <a:r>
              <a:rPr lang="en-US" sz="2400" dirty="0">
                <a:latin typeface="Calibri" panose="020F0502020204030204" pitchFamily="34" charset="0"/>
                <a:sym typeface="Symbol" panose="05050102010706020507" pitchFamily="18" charset="2"/>
              </a:rPr>
              <a:t>the </a:t>
            </a:r>
            <a:r>
              <a:rPr lang="en-US" sz="2400" b="1" dirty="0">
                <a:solidFill>
                  <a:srgbClr val="2C14DE"/>
                </a:solidFill>
                <a:latin typeface="Calibri" panose="020F0502020204030204" pitchFamily="34" charset="0"/>
                <a:sym typeface="Symbol" panose="05050102010706020507" pitchFamily="18" charset="2"/>
              </a:rPr>
              <a:t>operator returns</a:t>
            </a:r>
          </a:p>
          <a:p>
            <a:pPr>
              <a:lnSpc>
                <a:spcPct val="80000"/>
              </a:lnSpc>
            </a:pPr>
            <a:endParaRPr lang="en-US" sz="2400" dirty="0">
              <a:latin typeface="Calibri" panose="020F0502020204030204" pitchFamily="34" charset="0"/>
              <a:sym typeface="Symbol" panose="05050102010706020507" pitchFamily="18" charset="2"/>
            </a:endParaRPr>
          </a:p>
          <a:p>
            <a:pPr>
              <a:lnSpc>
                <a:spcPct val="80000"/>
              </a:lnSpc>
            </a:pPr>
            <a:r>
              <a:rPr lang="en-US" sz="2400" b="1" i="1" dirty="0">
                <a:solidFill>
                  <a:srgbClr val="2C14DE"/>
                </a:solidFill>
                <a:latin typeface="Calibri" panose="020F0502020204030204" pitchFamily="34" charset="0"/>
                <a:sym typeface="Symbol" panose="05050102010706020507" pitchFamily="18" charset="2"/>
              </a:rPr>
              <a:t>Operator</a:t>
            </a:r>
            <a:r>
              <a:rPr lang="en-US" sz="2400" i="1" dirty="0">
                <a:solidFill>
                  <a:srgbClr val="2C14DE"/>
                </a:solidFill>
                <a:latin typeface="Calibri" panose="020F0502020204030204" pitchFamily="34" charset="0"/>
                <a:sym typeface="Symbol" panose="05050102010706020507" pitchFamily="18" charset="2"/>
              </a:rPr>
              <a:t> </a:t>
            </a:r>
            <a:r>
              <a:rPr lang="en-US" sz="2400" b="1" i="1" dirty="0">
                <a:solidFill>
                  <a:srgbClr val="2C14DE"/>
                </a:solidFill>
                <a:latin typeface="Calibri" panose="020F0502020204030204" pitchFamily="34" charset="0"/>
                <a:sym typeface="Symbol" panose="05050102010706020507" pitchFamily="18" charset="2"/>
              </a:rPr>
              <a:t>symbol</a:t>
            </a:r>
            <a:r>
              <a:rPr lang="en-US" sz="2400" dirty="0">
                <a:solidFill>
                  <a:srgbClr val="2C14DE"/>
                </a:solidFill>
                <a:latin typeface="Calibri" panose="020F0502020204030204" pitchFamily="34" charset="0"/>
                <a:sym typeface="Symbol" panose="05050102010706020507" pitchFamily="18" charset="2"/>
              </a:rPr>
              <a:t> </a:t>
            </a:r>
            <a:r>
              <a:rPr lang="en-US" sz="2400" dirty="0">
                <a:latin typeface="Calibri" panose="020F0502020204030204" pitchFamily="34" charset="0"/>
                <a:sym typeface="Symbol" panose="05050102010706020507" pitchFamily="18" charset="2"/>
              </a:rPr>
              <a:t>may be any </a:t>
            </a:r>
            <a:r>
              <a:rPr lang="en-US" sz="2400" b="1" i="1" dirty="0" err="1">
                <a:solidFill>
                  <a:srgbClr val="2C14DE"/>
                </a:solidFill>
                <a:latin typeface="Calibri" panose="020F0502020204030204" pitchFamily="34" charset="0"/>
                <a:sym typeface="Symbol" panose="05050102010706020507" pitchFamily="18" charset="2"/>
              </a:rPr>
              <a:t>overloadable</a:t>
            </a:r>
            <a:r>
              <a:rPr lang="en-US" sz="2400" b="1" i="1" dirty="0">
                <a:solidFill>
                  <a:srgbClr val="2C14DE"/>
                </a:solidFill>
                <a:latin typeface="Calibri" panose="020F0502020204030204" pitchFamily="34" charset="0"/>
                <a:sym typeface="Symbol" panose="05050102010706020507" pitchFamily="18" charset="2"/>
              </a:rPr>
              <a:t> operator</a:t>
            </a:r>
          </a:p>
          <a:p>
            <a:pPr>
              <a:lnSpc>
                <a:spcPct val="80000"/>
              </a:lnSpc>
              <a:buFont typeface="Wingdings" panose="05000000000000000000" pitchFamily="2" charset="2"/>
              <a:buNone/>
            </a:pPr>
            <a:endParaRPr lang="en-US" sz="2400" i="1" dirty="0">
              <a:latin typeface="Calibri" panose="020F0502020204030204" pitchFamily="34" charset="0"/>
              <a:sym typeface="Symbol" panose="05050102010706020507" pitchFamily="18" charset="2"/>
            </a:endParaRPr>
          </a:p>
          <a:p>
            <a:pPr>
              <a:lnSpc>
                <a:spcPct val="80000"/>
              </a:lnSpc>
              <a:buFont typeface="Wingdings" panose="05000000000000000000" pitchFamily="2" charset="2"/>
              <a:buNone/>
            </a:pPr>
            <a:r>
              <a:rPr lang="en-US" sz="2400" b="1" i="1" u="sng" dirty="0">
                <a:latin typeface="Calibri" panose="020F0502020204030204" pitchFamily="34" charset="0"/>
                <a:sym typeface="Symbol" panose="05050102010706020507" pitchFamily="18" charset="2"/>
              </a:rPr>
              <a:t>Example:</a:t>
            </a:r>
          </a:p>
          <a:p>
            <a:pPr>
              <a:lnSpc>
                <a:spcPct val="80000"/>
              </a:lnSpc>
            </a:pPr>
            <a:endParaRPr lang="en-US" sz="2400" dirty="0">
              <a:latin typeface="Times New Roman" panose="02020603050405020304" pitchFamily="18" charset="0"/>
              <a:sym typeface="Symbol" panose="05050102010706020507" pitchFamily="18" charset="2"/>
            </a:endParaRPr>
          </a:p>
          <a:p>
            <a:pPr>
              <a:lnSpc>
                <a:spcPct val="80000"/>
              </a:lnSpc>
              <a:buFont typeface="Wingdings" panose="05000000000000000000" pitchFamily="2" charset="2"/>
              <a:buNone/>
            </a:pPr>
            <a:r>
              <a:rPr lang="en-US" sz="2400" b="1" dirty="0">
                <a:solidFill>
                  <a:srgbClr val="FF0000"/>
                </a:solidFill>
                <a:latin typeface="Courier New" panose="02070309020205020404" pitchFamily="49" charset="0"/>
              </a:rPr>
              <a:t>   void   operator+ (</a:t>
            </a:r>
            <a:r>
              <a:rPr lang="en-US" sz="2400" b="1" i="1" dirty="0">
                <a:solidFill>
                  <a:srgbClr val="FF0000"/>
                </a:solidFill>
                <a:latin typeface="Courier New" panose="02070309020205020404" pitchFamily="49" charset="0"/>
              </a:rPr>
              <a:t>parameters</a:t>
            </a:r>
            <a:r>
              <a:rPr lang="en-US" sz="2400" b="1" dirty="0">
                <a:solidFill>
                  <a:srgbClr val="FF0000"/>
                </a:solidFill>
                <a:latin typeface="Courier New" panose="02070309020205020404" pitchFamily="49" charset="0"/>
              </a:rPr>
              <a:t>){ }</a:t>
            </a:r>
          </a:p>
          <a:p>
            <a:pPr>
              <a:lnSpc>
                <a:spcPct val="80000"/>
              </a:lnSpc>
              <a:buFont typeface="Wingdings" panose="05000000000000000000" pitchFamily="2" charset="2"/>
              <a:buNone/>
            </a:pPr>
            <a:r>
              <a:rPr lang="en-US" sz="2400" b="1" dirty="0">
                <a:solidFill>
                  <a:srgbClr val="FF0000"/>
                </a:solidFill>
                <a:latin typeface="Courier New" panose="02070309020205020404" pitchFamily="49" charset="0"/>
              </a:rPr>
              <a:t>    </a:t>
            </a:r>
            <a:r>
              <a:rPr lang="en-US" sz="2400" b="1" dirty="0">
                <a:solidFill>
                  <a:srgbClr val="FF0000"/>
                </a:solidFill>
                <a:latin typeface="Courier New" panose="02070309020205020404" pitchFamily="49" charset="0"/>
                <a:sym typeface="Symbol" panose="05050102010706020507" pitchFamily="18" charset="2"/>
              </a:rPr>
              <a:t>            		         </a:t>
            </a:r>
            <a:br>
              <a:rPr lang="en-US" sz="2400" b="1" dirty="0">
                <a:solidFill>
                  <a:srgbClr val="FF0000"/>
                </a:solidFill>
                <a:latin typeface="Courier New" panose="02070309020205020404" pitchFamily="49" charset="0"/>
                <a:sym typeface="Symbol" panose="05050102010706020507" pitchFamily="18" charset="2"/>
              </a:rPr>
            </a:br>
            <a:r>
              <a:rPr lang="en-US" sz="2000" i="1" dirty="0">
                <a:solidFill>
                  <a:srgbClr val="FF0000"/>
                </a:solidFill>
                <a:latin typeface="Times New Roman" panose="02020603050405020304" pitchFamily="18" charset="0"/>
                <a:sym typeface="Symbol" panose="05050102010706020507" pitchFamily="18" charset="2"/>
              </a:rPr>
              <a:t>any type             keyword    operator symbol           function body</a:t>
            </a:r>
            <a:endParaRPr lang="en-US" sz="2800" dirty="0">
              <a:solidFill>
                <a:srgbClr val="FF0000"/>
              </a:solidFill>
              <a:latin typeface="Times New Roman" panose="02020603050405020304" pitchFamily="18" charset="0"/>
              <a:sym typeface="Symbol" panose="05050102010706020507" pitchFamily="18" charset="2"/>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3D97659-3A2B-4003-8093-36CA8A28EBB9}"/>
              </a:ext>
            </a:extLst>
          </p:cNvPr>
          <p:cNvSpPr>
            <a:spLocks noGrp="1"/>
          </p:cNvSpPr>
          <p:nvPr>
            <p:ph type="sldNum" sz="quarter" idx="12"/>
          </p:nvPr>
        </p:nvSpPr>
        <p:spPr/>
        <p:txBody>
          <a:bodyPr/>
          <a:lstStyle/>
          <a:p>
            <a:fld id="{25C2CBD0-4E8A-462D-9424-859647FC3ED0}" type="slidenum">
              <a:rPr lang="en-US" smtClean="0"/>
              <a:pPr/>
              <a:t>5</a:t>
            </a:fld>
            <a:endParaRPr lang="en-US"/>
          </a:p>
        </p:txBody>
      </p:sp>
    </p:spTree>
    <p:extLst>
      <p:ext uri="{BB962C8B-B14F-4D97-AF65-F5344CB8AC3E}">
        <p14:creationId xmlns:p14="http://schemas.microsoft.com/office/powerpoint/2010/main" val="2182861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38100"/>
            <a:ext cx="7592320" cy="6819900"/>
          </a:xfrm>
          <a:prstGeom prst="rect">
            <a:avLst/>
          </a:prstGeom>
        </p:spPr>
      </p:pic>
      <p:pic>
        <p:nvPicPr>
          <p:cNvPr id="5" name="Picture 4"/>
          <p:cNvPicPr>
            <a:picLocks noChangeAspect="1"/>
          </p:cNvPicPr>
          <p:nvPr/>
        </p:nvPicPr>
        <p:blipFill>
          <a:blip r:embed="rId4"/>
          <a:stretch>
            <a:fillRect/>
          </a:stretch>
        </p:blipFill>
        <p:spPr>
          <a:xfrm>
            <a:off x="6172200" y="4495800"/>
            <a:ext cx="2676525" cy="208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482" name="Rectangle 2"/>
          <p:cNvSpPr>
            <a:spLocks noGrp="1" noChangeArrowheads="1"/>
          </p:cNvSpPr>
          <p:nvPr>
            <p:ph type="title"/>
          </p:nvPr>
        </p:nvSpPr>
        <p:spPr>
          <a:xfrm>
            <a:off x="5257800" y="152400"/>
            <a:ext cx="3748982" cy="838200"/>
          </a:xfrm>
        </p:spPr>
        <p:txBody>
          <a:bodyPr>
            <a:normAutofit/>
          </a:bodyPr>
          <a:lstStyle/>
          <a:p>
            <a:r>
              <a:rPr lang="en-US" sz="3200" b="1" u="sng" dirty="0">
                <a:solidFill>
                  <a:srgbClr val="B80000"/>
                </a:solidFill>
              </a:rPr>
              <a:t>Postfix and Prefix ++</a:t>
            </a:r>
          </a:p>
        </p:txBody>
      </p:sp>
      <p:sp>
        <p:nvSpPr>
          <p:cNvPr id="3" name="Slide Number Placeholder 2">
            <a:extLst>
              <a:ext uri="{FF2B5EF4-FFF2-40B4-BE49-F238E27FC236}">
                <a16:creationId xmlns:a16="http://schemas.microsoft.com/office/drawing/2014/main" id="{367C82AA-81F6-695B-6F91-507EEC095B13}"/>
              </a:ext>
            </a:extLst>
          </p:cNvPr>
          <p:cNvSpPr>
            <a:spLocks noGrp="1"/>
          </p:cNvSpPr>
          <p:nvPr>
            <p:ph type="sldNum" sz="quarter" idx="12"/>
          </p:nvPr>
        </p:nvSpPr>
        <p:spPr/>
        <p:txBody>
          <a:bodyPr/>
          <a:lstStyle/>
          <a:p>
            <a:fld id="{25C2CBD0-4E8A-462D-9424-859647FC3ED0}" type="slidenum">
              <a:rPr lang="en-US" smtClean="0"/>
              <a:pPr/>
              <a:t>50</a:t>
            </a:fld>
            <a:endParaRPr lang="en-US"/>
          </a:p>
        </p:txBody>
      </p:sp>
    </p:spTree>
    <p:extLst>
      <p:ext uri="{BB962C8B-B14F-4D97-AF65-F5344CB8AC3E}">
        <p14:creationId xmlns:p14="http://schemas.microsoft.com/office/powerpoint/2010/main" val="666904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09643" y="3469"/>
            <a:ext cx="8229600" cy="1143000"/>
          </a:xfrm>
        </p:spPr>
        <p:txBody>
          <a:bodyPr/>
          <a:lstStyle/>
          <a:p>
            <a:r>
              <a:rPr lang="en-US" b="1" dirty="0">
                <a:solidFill>
                  <a:srgbClr val="B80000"/>
                </a:solidFill>
              </a:rPr>
              <a:t>Assignment Operator (=)</a:t>
            </a:r>
          </a:p>
        </p:txBody>
      </p:sp>
      <p:sp>
        <p:nvSpPr>
          <p:cNvPr id="3" name="Rectangle 3"/>
          <p:cNvSpPr txBox="1">
            <a:spLocks noChangeArrowheads="1"/>
          </p:cNvSpPr>
          <p:nvPr/>
        </p:nvSpPr>
        <p:spPr>
          <a:xfrm>
            <a:off x="230256" y="1175044"/>
            <a:ext cx="86868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Employee ( ) {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void </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ea typeface="Tahoma" panose="020B0604030504040204" pitchFamily="34" charset="0"/>
                <a:cs typeface="Tahoma" panose="020B0604030504040204" pitchFamily="34" charset="0"/>
              </a:rPr>
              <a:t>	  </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operator= (double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void Employee::</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 double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Employee::operator = (double </a:t>
            </a:r>
            <a:r>
              <a:rPr lang="en-US" sz="2000" b="1" kern="0" dirty="0" err="1">
                <a:solidFill>
                  <a:srgbClr val="2C14DE"/>
                </a:solidFill>
                <a:latin typeface="Consolas" panose="020B0609020204030204" pitchFamily="49" charset="0"/>
                <a:ea typeface="Tahoma" panose="020B0604030504040204" pitchFamily="34" charset="0"/>
                <a:cs typeface="Tahoma" panose="020B0604030504040204" pitchFamily="34" charset="0"/>
              </a:rPr>
              <a:t>sal</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F2D3C5B-D904-5518-46A1-E1EFF02C056E}"/>
              </a:ext>
            </a:extLst>
          </p:cNvPr>
          <p:cNvSpPr>
            <a:spLocks noGrp="1"/>
          </p:cNvSpPr>
          <p:nvPr>
            <p:ph type="sldNum" sz="quarter" idx="12"/>
          </p:nvPr>
        </p:nvSpPr>
        <p:spPr/>
        <p:txBody>
          <a:bodyPr/>
          <a:lstStyle/>
          <a:p>
            <a:fld id="{25C2CBD0-4E8A-462D-9424-859647FC3ED0}" type="slidenum">
              <a:rPr lang="en-US" smtClean="0"/>
              <a:pPr/>
              <a:t>51</a:t>
            </a:fld>
            <a:endParaRPr lang="en-US"/>
          </a:p>
        </p:txBody>
      </p:sp>
    </p:spTree>
    <p:extLst>
      <p:ext uri="{BB962C8B-B14F-4D97-AF65-F5344CB8AC3E}">
        <p14:creationId xmlns:p14="http://schemas.microsoft.com/office/powerpoint/2010/main" val="300673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7980" y="21125"/>
            <a:ext cx="8229600" cy="1143000"/>
          </a:xfrm>
        </p:spPr>
        <p:txBody>
          <a:bodyPr/>
          <a:lstStyle/>
          <a:p>
            <a:r>
              <a:rPr lang="en-US" b="1" dirty="0">
                <a:solidFill>
                  <a:srgbClr val="B80000"/>
                </a:solidFill>
              </a:rPr>
              <a:t>Assignment Operator (=)</a:t>
            </a:r>
          </a:p>
        </p:txBody>
      </p:sp>
      <p:sp>
        <p:nvSpPr>
          <p:cNvPr id="22531" name="Text Box 3"/>
          <p:cNvSpPr txBox="1">
            <a:spLocks noChangeArrowheads="1"/>
          </p:cNvSpPr>
          <p:nvPr/>
        </p:nvSpPr>
        <p:spPr bwMode="auto">
          <a:xfrm>
            <a:off x="152400" y="12192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solidFill>
                  <a:srgbClr val="2C14DE"/>
                </a:solidFill>
                <a:latin typeface="Consolas" panose="020B0609020204030204" pitchFamily="49" charset="0"/>
              </a:rPr>
              <a:t>	emp2 = 44.6; </a:t>
            </a:r>
            <a:r>
              <a:rPr lang="en-US" sz="2400" b="1" i="1" dirty="0">
                <a:solidFill>
                  <a:srgbClr val="D20000"/>
                </a:solidFill>
                <a:latin typeface="Consolas" panose="020B0609020204030204" pitchFamily="49" charset="0"/>
              </a:rPr>
              <a:t>// emp2 is calling object</a:t>
            </a:r>
          </a:p>
          <a:p>
            <a:pPr eaLnBrk="1" hangingPunct="1"/>
            <a:endParaRPr lang="en-US" sz="2400" b="1" i="1" dirty="0">
              <a:solidFill>
                <a:srgbClr val="FF0000"/>
              </a:solidFill>
              <a:latin typeface="Consolas" panose="020B0609020204030204" pitchFamily="49" charset="0"/>
            </a:endParaRP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BE9D577-4AFF-A925-01B4-DD5722C4A178}"/>
              </a:ext>
            </a:extLst>
          </p:cNvPr>
          <p:cNvSpPr>
            <a:spLocks noGrp="1"/>
          </p:cNvSpPr>
          <p:nvPr>
            <p:ph type="sldNum" sz="quarter" idx="12"/>
          </p:nvPr>
        </p:nvSpPr>
        <p:spPr/>
        <p:txBody>
          <a:bodyPr/>
          <a:lstStyle/>
          <a:p>
            <a:fld id="{25C2CBD0-4E8A-462D-9424-859647FC3ED0}" type="slidenum">
              <a:rPr lang="en-US" smtClean="0"/>
              <a:pPr/>
              <a:t>52</a:t>
            </a:fld>
            <a:endParaRPr lang="en-US"/>
          </a:p>
        </p:txBody>
      </p:sp>
    </p:spTree>
    <p:extLst>
      <p:ext uri="{BB962C8B-B14F-4D97-AF65-F5344CB8AC3E}">
        <p14:creationId xmlns:p14="http://schemas.microsoft.com/office/powerpoint/2010/main" val="2235501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77956" y="0"/>
            <a:ext cx="8229600" cy="1143000"/>
          </a:xfrm>
        </p:spPr>
        <p:txBody>
          <a:bodyPr/>
          <a:lstStyle/>
          <a:p>
            <a:r>
              <a:rPr lang="en-US" b="1" dirty="0">
                <a:solidFill>
                  <a:srgbClr val="B80000"/>
                </a:solidFill>
              </a:rPr>
              <a:t>Assignment Operator (=)</a:t>
            </a:r>
          </a:p>
        </p:txBody>
      </p:sp>
      <p:sp>
        <p:nvSpPr>
          <p:cNvPr id="3" name="Rectangle 3"/>
          <p:cNvSpPr txBox="1">
            <a:spLocks noChangeArrowheads="1"/>
          </p:cNvSpPr>
          <p:nvPr/>
        </p:nvSpPr>
        <p:spPr>
          <a:xfrm>
            <a:off x="154056" y="1295400"/>
            <a:ext cx="8837544"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void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cs typeface="ＭＳ Ｐゴシック" charset="0"/>
              </a:rPr>
              <a:t>void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8E5780B-95C9-3F15-003B-3EE32B596A74}"/>
              </a:ext>
            </a:extLst>
          </p:cNvPr>
          <p:cNvSpPr>
            <a:spLocks noGrp="1"/>
          </p:cNvSpPr>
          <p:nvPr>
            <p:ph type="sldNum" sz="quarter" idx="12"/>
          </p:nvPr>
        </p:nvSpPr>
        <p:spPr/>
        <p:txBody>
          <a:bodyPr/>
          <a:lstStyle/>
          <a:p>
            <a:fld id="{25C2CBD0-4E8A-462D-9424-859647FC3ED0}" type="slidenum">
              <a:rPr lang="en-US" smtClean="0"/>
              <a:pPr/>
              <a:t>53</a:t>
            </a:fld>
            <a:endParaRPr lang="en-US"/>
          </a:p>
        </p:txBody>
      </p:sp>
    </p:spTree>
    <p:extLst>
      <p:ext uri="{BB962C8B-B14F-4D97-AF65-F5344CB8AC3E}">
        <p14:creationId xmlns:p14="http://schemas.microsoft.com/office/powerpoint/2010/main" val="210149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7956" y="-17882"/>
            <a:ext cx="8229600" cy="1143000"/>
          </a:xfrm>
        </p:spPr>
        <p:txBody>
          <a:bodyPr/>
          <a:lstStyle/>
          <a:p>
            <a:r>
              <a:rPr lang="en-US" b="1" dirty="0">
                <a:solidFill>
                  <a:srgbClr val="B80000"/>
                </a:solidFill>
              </a:rPr>
              <a:t>Assignment Operator (=)</a:t>
            </a:r>
          </a:p>
        </p:txBody>
      </p:sp>
      <p:sp>
        <p:nvSpPr>
          <p:cNvPr id="24579" name="Text Box 3"/>
          <p:cNvSpPr txBox="1">
            <a:spLocks noChangeArrowheads="1"/>
          </p:cNvSpPr>
          <p:nvPr/>
        </p:nvSpPr>
        <p:spPr bwMode="auto">
          <a:xfrm>
            <a:off x="228600" y="13716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latin typeface="Consolas" panose="020B0609020204030204" pitchFamily="49" charset="0"/>
              </a:rPr>
              <a:t>	emp2 = emp1; </a:t>
            </a:r>
            <a:r>
              <a:rPr lang="en-US" sz="2400" b="1" i="1" dirty="0">
                <a:solidFill>
                  <a:srgbClr val="FF0000"/>
                </a:solidFill>
                <a:latin typeface="Consolas" panose="020B0609020204030204" pitchFamily="49" charset="0"/>
              </a:rPr>
              <a:t>// emp2 is calling object</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448270E-06F5-991F-D144-8C71ED759DF3}"/>
              </a:ext>
            </a:extLst>
          </p:cNvPr>
          <p:cNvSpPr>
            <a:spLocks noGrp="1"/>
          </p:cNvSpPr>
          <p:nvPr>
            <p:ph type="sldNum" sz="quarter" idx="12"/>
          </p:nvPr>
        </p:nvSpPr>
        <p:spPr/>
        <p:txBody>
          <a:bodyPr/>
          <a:lstStyle/>
          <a:p>
            <a:fld id="{25C2CBD0-4E8A-462D-9424-859647FC3ED0}" type="slidenum">
              <a:rPr lang="en-US" smtClean="0"/>
              <a:pPr/>
              <a:t>54</a:t>
            </a:fld>
            <a:endParaRPr lang="en-US"/>
          </a:p>
        </p:txBody>
      </p:sp>
    </p:spTree>
    <p:extLst>
      <p:ext uri="{BB962C8B-B14F-4D97-AF65-F5344CB8AC3E}">
        <p14:creationId xmlns:p14="http://schemas.microsoft.com/office/powerpoint/2010/main" val="483055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77956" y="-53341"/>
            <a:ext cx="8229600" cy="1143000"/>
          </a:xfrm>
        </p:spPr>
        <p:txBody>
          <a:bodyPr/>
          <a:lstStyle/>
          <a:p>
            <a:r>
              <a:rPr lang="en-US" b="1" dirty="0">
                <a:solidFill>
                  <a:srgbClr val="B80000"/>
                </a:solidFill>
              </a:rPr>
              <a:t>Comparison Operator (==)</a:t>
            </a:r>
          </a:p>
        </p:txBody>
      </p:sp>
      <p:sp>
        <p:nvSpPr>
          <p:cNvPr id="3" name="Rectangle 3"/>
          <p:cNvSpPr txBox="1">
            <a:spLocks noChangeArrowheads="1"/>
          </p:cNvSpPr>
          <p:nvPr/>
        </p:nvSpPr>
        <p:spPr>
          <a:xfrm>
            <a:off x="152400" y="1295400"/>
            <a:ext cx="89154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  </a:t>
            </a:r>
            <a:r>
              <a:rPr lang="en-US" sz="2000" b="1" kern="0" dirty="0" err="1">
                <a:solidFill>
                  <a:srgbClr val="2C14DE"/>
                </a:solidFill>
                <a:latin typeface="Consolas" panose="020B0609020204030204" pitchFamily="49" charset="0"/>
                <a:cs typeface="Tahoma" pitchFamily="34" charset="0"/>
              </a:rPr>
              <a:t>bool</a:t>
            </a:r>
            <a:r>
              <a:rPr lang="en-US" sz="2000" b="1" kern="0" dirty="0">
                <a:solidFill>
                  <a:srgbClr val="2C14DE"/>
                </a:solidFill>
                <a:latin typeface="Consolas" panose="020B0609020204030204" pitchFamily="49" charset="0"/>
                <a:cs typeface="Tahoma" pitchFamily="34" charset="0"/>
              </a:rPr>
              <a:t>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err="1">
                <a:solidFill>
                  <a:srgbClr val="2C14DE"/>
                </a:solidFill>
                <a:latin typeface="Consolas" panose="020B0609020204030204" pitchFamily="49" charset="0"/>
                <a:cs typeface="ＭＳ Ｐゴシック" charset="0"/>
              </a:rPr>
              <a:t>bool</a:t>
            </a:r>
            <a:r>
              <a:rPr lang="en-US" sz="2000" b="1" kern="0" dirty="0">
                <a:solidFill>
                  <a:srgbClr val="2C14DE"/>
                </a:solidFill>
                <a:latin typeface="Consolas" panose="020B0609020204030204" pitchFamily="49" charset="0"/>
                <a:cs typeface="ＭＳ Ｐゴシック" charset="0"/>
              </a:rPr>
              <a:t>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45E0489-25B7-7474-0618-70F90FB6CD6E}"/>
              </a:ext>
            </a:extLst>
          </p:cNvPr>
          <p:cNvSpPr>
            <a:spLocks noGrp="1"/>
          </p:cNvSpPr>
          <p:nvPr>
            <p:ph type="sldNum" sz="quarter" idx="12"/>
          </p:nvPr>
        </p:nvSpPr>
        <p:spPr/>
        <p:txBody>
          <a:bodyPr/>
          <a:lstStyle/>
          <a:p>
            <a:fld id="{25C2CBD0-4E8A-462D-9424-859647FC3ED0}" type="slidenum">
              <a:rPr lang="en-US" smtClean="0"/>
              <a:pPr/>
              <a:t>55</a:t>
            </a:fld>
            <a:endParaRPr lang="en-US"/>
          </a:p>
        </p:txBody>
      </p:sp>
    </p:spTree>
    <p:extLst>
      <p:ext uri="{BB962C8B-B14F-4D97-AF65-F5344CB8AC3E}">
        <p14:creationId xmlns:p14="http://schemas.microsoft.com/office/powerpoint/2010/main" val="1175351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3429" y="0"/>
            <a:ext cx="8229600" cy="1143000"/>
          </a:xfrm>
        </p:spPr>
        <p:txBody>
          <a:bodyPr/>
          <a:lstStyle/>
          <a:p>
            <a:r>
              <a:rPr lang="en-US" b="1" dirty="0">
                <a:solidFill>
                  <a:srgbClr val="B80000"/>
                </a:solidFill>
              </a:rPr>
              <a:t>Comparison Operator (==)</a:t>
            </a:r>
          </a:p>
        </p:txBody>
      </p:sp>
      <p:sp>
        <p:nvSpPr>
          <p:cNvPr id="26627" name="Text Box 3"/>
          <p:cNvSpPr txBox="1">
            <a:spLocks noChangeArrowheads="1"/>
          </p:cNvSpPr>
          <p:nvPr/>
        </p:nvSpPr>
        <p:spPr bwMode="auto">
          <a:xfrm>
            <a:off x="152400" y="1225550"/>
            <a:ext cx="838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Employee emp1;</a:t>
            </a:r>
          </a:p>
          <a:p>
            <a:pPr eaLnBrk="1" hangingPunct="1"/>
            <a:r>
              <a:rPr lang="en-US" sz="2000" b="1" dirty="0">
                <a:latin typeface="Consolas" panose="020B0609020204030204" pitchFamily="49" charset="0"/>
              </a:rPr>
              <a:t>	emp1.setValues(10,33.5);</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Employee emp2;</a:t>
            </a:r>
          </a:p>
          <a:p>
            <a:pPr eaLnBrk="1" hangingPunct="1"/>
            <a:r>
              <a:rPr lang="en-US" sz="2000" b="1" dirty="0">
                <a:latin typeface="Consolas" panose="020B0609020204030204" pitchFamily="49" charset="0"/>
              </a:rPr>
              <a:t>	emp2.setValues(10,33.1);</a:t>
            </a:r>
          </a:p>
          <a:p>
            <a:pPr eaLnBrk="1" hangingPunct="1"/>
            <a:r>
              <a:rPr lang="en-US" sz="2000" b="1" dirty="0">
                <a:latin typeface="Consolas" panose="020B0609020204030204" pitchFamily="49" charset="0"/>
              </a:rPr>
              <a:t>	</a:t>
            </a:r>
          </a:p>
          <a:p>
            <a:pPr eaLnBrk="1" hangingPunct="1"/>
            <a:r>
              <a:rPr lang="en-US" sz="2000" b="1" dirty="0">
                <a:solidFill>
                  <a:srgbClr val="002060"/>
                </a:solidFill>
                <a:latin typeface="Consolas" panose="020B0609020204030204" pitchFamily="49" charset="0"/>
              </a:rPr>
              <a:t>	</a:t>
            </a:r>
            <a:r>
              <a:rPr lang="en-US" sz="2000" b="1" dirty="0">
                <a:solidFill>
                  <a:srgbClr val="2C14DE"/>
                </a:solidFill>
                <a:latin typeface="Consolas" panose="020B0609020204030204" pitchFamily="49" charset="0"/>
              </a:rPr>
              <a:t>if ( emp2 == emp1 )</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Both objects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solidFill>
                  <a:srgbClr val="2C14DE"/>
                </a:solidFill>
                <a:latin typeface="Consolas" panose="020B0609020204030204" pitchFamily="49" charset="0"/>
              </a:rPr>
              <a:t>	else</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objects do not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A835E01-A7BB-4E28-177E-6AD34786374E}"/>
              </a:ext>
            </a:extLst>
          </p:cNvPr>
          <p:cNvSpPr>
            <a:spLocks noGrp="1"/>
          </p:cNvSpPr>
          <p:nvPr>
            <p:ph type="sldNum" sz="quarter" idx="12"/>
          </p:nvPr>
        </p:nvSpPr>
        <p:spPr/>
        <p:txBody>
          <a:bodyPr/>
          <a:lstStyle/>
          <a:p>
            <a:fld id="{25C2CBD0-4E8A-462D-9424-859647FC3ED0}" type="slidenum">
              <a:rPr lang="en-US" smtClean="0"/>
              <a:pPr/>
              <a:t>56</a:t>
            </a:fld>
            <a:endParaRPr lang="en-US"/>
          </a:p>
        </p:txBody>
      </p:sp>
    </p:spTree>
    <p:extLst>
      <p:ext uri="{BB962C8B-B14F-4D97-AF65-F5344CB8AC3E}">
        <p14:creationId xmlns:p14="http://schemas.microsoft.com/office/powerpoint/2010/main" val="10192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0"/>
            <a:ext cx="8229600" cy="1066800"/>
          </a:xfrm>
        </p:spPr>
        <p:txBody>
          <a:bodyPr>
            <a:normAutofit/>
          </a:bodyPr>
          <a:lstStyle/>
          <a:p>
            <a:r>
              <a:rPr lang="en-US" sz="4800" b="1" dirty="0">
                <a:solidFill>
                  <a:srgbClr val="B80000"/>
                </a:solidFill>
              </a:rPr>
              <a:t>Operator Overloading</a:t>
            </a:r>
          </a:p>
        </p:txBody>
      </p:sp>
      <p:sp>
        <p:nvSpPr>
          <p:cNvPr id="8195" name="Content Placeholder 2"/>
          <p:cNvSpPr>
            <a:spLocks noGrp="1"/>
          </p:cNvSpPr>
          <p:nvPr>
            <p:ph idx="1"/>
          </p:nvPr>
        </p:nvSpPr>
        <p:spPr/>
        <p:txBody>
          <a:bodyPr/>
          <a:lstStyle/>
          <a:p>
            <a:r>
              <a:rPr lang="en-US" b="1" dirty="0">
                <a:solidFill>
                  <a:srgbClr val="B80000"/>
                </a:solidFill>
                <a:latin typeface="+mj-lt"/>
                <a:cs typeface="Tahoma" panose="020B0604030504040204" pitchFamily="34" charset="0"/>
              </a:rPr>
              <a:t>Operators</a:t>
            </a:r>
            <a:r>
              <a:rPr lang="en-US" dirty="0">
                <a:solidFill>
                  <a:srgbClr val="B80000"/>
                </a:solidFill>
                <a:latin typeface="+mj-lt"/>
                <a:cs typeface="Tahoma" panose="020B0604030504040204" pitchFamily="34" charset="0"/>
              </a:rPr>
              <a:t> </a:t>
            </a:r>
            <a:r>
              <a:rPr lang="en-US" dirty="0">
                <a:latin typeface="+mj-lt"/>
                <a:cs typeface="Tahoma" panose="020B0604030504040204" pitchFamily="34" charset="0"/>
              </a:rPr>
              <a:t>are </a:t>
            </a:r>
            <a:r>
              <a:rPr lang="en-US" b="1" dirty="0">
                <a:solidFill>
                  <a:srgbClr val="B80000"/>
                </a:solidFill>
                <a:latin typeface="+mj-lt"/>
                <a:cs typeface="Tahoma" panose="020B0604030504040204" pitchFamily="34" charset="0"/>
              </a:rPr>
              <a:t>really functions</a:t>
            </a:r>
          </a:p>
          <a:p>
            <a:pPr lvl="1"/>
            <a:r>
              <a:rPr lang="en-US" dirty="0">
                <a:latin typeface="+mj-lt"/>
                <a:cs typeface="Tahoma" panose="020B0604030504040204" pitchFamily="34" charset="0"/>
              </a:rPr>
              <a:t>They have </a:t>
            </a:r>
            <a:r>
              <a:rPr lang="en-US" b="1" u="sng" dirty="0">
                <a:solidFill>
                  <a:srgbClr val="2C14DE"/>
                </a:solidFill>
                <a:latin typeface="+mj-lt"/>
                <a:cs typeface="Tahoma" panose="020B0604030504040204" pitchFamily="34" charset="0"/>
              </a:rPr>
              <a:t>arguments</a:t>
            </a:r>
            <a:r>
              <a:rPr lang="en-US" dirty="0">
                <a:latin typeface="+mj-lt"/>
                <a:cs typeface="Tahoma" panose="020B0604030504040204" pitchFamily="34" charset="0"/>
              </a:rPr>
              <a:t>, they </a:t>
            </a:r>
            <a:r>
              <a:rPr lang="en-US" b="1" u="sng" dirty="0">
                <a:solidFill>
                  <a:srgbClr val="2C14DE"/>
                </a:solidFill>
                <a:latin typeface="+mj-lt"/>
                <a:cs typeface="Tahoma" panose="020B0604030504040204" pitchFamily="34" charset="0"/>
              </a:rPr>
              <a:t>return values</a:t>
            </a:r>
          </a:p>
          <a:p>
            <a:pPr lvl="1"/>
            <a:r>
              <a:rPr lang="en-US" dirty="0">
                <a:latin typeface="+mj-lt"/>
                <a:cs typeface="Tahoma" panose="020B0604030504040204" pitchFamily="34" charset="0"/>
              </a:rPr>
              <a:t>The </a:t>
            </a:r>
            <a:r>
              <a:rPr lang="en-US" b="1" dirty="0">
                <a:solidFill>
                  <a:srgbClr val="2C14DE"/>
                </a:solidFill>
                <a:latin typeface="+mj-lt"/>
                <a:cs typeface="Tahoma" panose="020B0604030504040204" pitchFamily="34" charset="0"/>
              </a:rPr>
              <a:t>only difference </a:t>
            </a:r>
            <a:r>
              <a:rPr lang="en-US" dirty="0">
                <a:latin typeface="+mj-lt"/>
                <a:cs typeface="Tahoma" panose="020B0604030504040204" pitchFamily="34" charset="0"/>
              </a:rPr>
              <a:t>is that their </a:t>
            </a:r>
            <a:r>
              <a:rPr lang="en-US" b="1" dirty="0">
                <a:solidFill>
                  <a:srgbClr val="2C14DE"/>
                </a:solidFill>
                <a:latin typeface="+mj-lt"/>
                <a:cs typeface="Tahoma" panose="020B0604030504040204" pitchFamily="34" charset="0"/>
              </a:rPr>
              <a:t>names</a:t>
            </a:r>
            <a:r>
              <a:rPr lang="en-US" dirty="0">
                <a:solidFill>
                  <a:srgbClr val="2C14DE"/>
                </a:solidFill>
                <a:latin typeface="+mj-lt"/>
                <a:cs typeface="Tahoma" panose="020B0604030504040204" pitchFamily="34" charset="0"/>
              </a:rPr>
              <a:t> </a:t>
            </a:r>
            <a:r>
              <a:rPr lang="en-US" dirty="0">
                <a:latin typeface="+mj-lt"/>
                <a:cs typeface="Tahoma" panose="020B0604030504040204" pitchFamily="34" charset="0"/>
              </a:rPr>
              <a:t>take on a </a:t>
            </a:r>
            <a:r>
              <a:rPr lang="en-US" b="1" dirty="0">
                <a:solidFill>
                  <a:srgbClr val="2C14DE"/>
                </a:solidFill>
                <a:latin typeface="+mj-lt"/>
                <a:cs typeface="Tahoma" panose="020B0604030504040204" pitchFamily="34" charset="0"/>
              </a:rPr>
              <a:t>specific form</a:t>
            </a:r>
            <a:r>
              <a:rPr lang="en-US" dirty="0">
                <a:latin typeface="+mj-lt"/>
                <a:cs typeface="Tahoma" panose="020B0604030504040204" pitchFamily="34" charset="0"/>
              </a:rPr>
              <a:t>:</a:t>
            </a:r>
          </a:p>
          <a:p>
            <a:pPr marL="457200" lvl="1" indent="0">
              <a:buNone/>
            </a:pPr>
            <a:r>
              <a:rPr lang="en-US" sz="2400" b="1" dirty="0">
                <a:latin typeface="Consolas" panose="020B0609020204030204" pitchFamily="49" charset="0"/>
                <a:cs typeface="Tahoma" panose="020B0604030504040204" pitchFamily="34" charset="0"/>
              </a:rPr>
              <a:t>   </a:t>
            </a:r>
            <a:r>
              <a:rPr lang="fr-FR" sz="2400" b="1" dirty="0">
                <a:latin typeface="Consolas" panose="020B0609020204030204" pitchFamily="49" charset="0"/>
                <a:cs typeface="Tahoma" panose="020B0604030504040204" pitchFamily="34" charset="0"/>
              </a:rPr>
              <a:t>O</a:t>
            </a:r>
            <a:r>
              <a:rPr lang="en-US" sz="2400" b="1" dirty="0" err="1">
                <a:latin typeface="Consolas" panose="020B0609020204030204" pitchFamily="49" charset="0"/>
                <a:cs typeface="Tahoma" panose="020B0604030504040204" pitchFamily="34" charset="0"/>
              </a:rPr>
              <a:t>perator</a:t>
            </a:r>
            <a:r>
              <a:rPr lang="en-US" sz="2400" b="1" dirty="0">
                <a:latin typeface="Consolas" panose="020B0609020204030204" pitchFamily="49" charset="0"/>
                <a:cs typeface="Tahoma" panose="020B0604030504040204" pitchFamily="34" charset="0"/>
              </a:rPr>
              <a:t>+, operator[ ]</a:t>
            </a:r>
          </a:p>
          <a:p>
            <a:pPr lvl="2"/>
            <a:endParaRPr lang="en-US" dirty="0">
              <a:latin typeface="Tahoma" panose="020B0604030504040204" pitchFamily="34" charset="0"/>
              <a:cs typeface="Tahoma" panose="020B0604030504040204" pitchFamily="34" charset="0"/>
            </a:endParaRPr>
          </a:p>
          <a:p>
            <a:r>
              <a:rPr lang="en-US" sz="3000" b="1" u="sng" dirty="0">
                <a:solidFill>
                  <a:srgbClr val="D20000"/>
                </a:solidFill>
                <a:cs typeface="Tahoma" panose="020B0604030504040204" pitchFamily="34" charset="0"/>
              </a:rPr>
              <a:t>Overloading provides concise notation:</a:t>
            </a:r>
          </a:p>
          <a:p>
            <a:pPr marL="0" indent="0">
              <a:buNone/>
            </a:pPr>
            <a:r>
              <a:rPr lang="en-US" sz="1800" b="1" dirty="0">
                <a:latin typeface="Tahoma" panose="020B0604030504040204" pitchFamily="34" charset="0"/>
                <a:cs typeface="Tahoma" panose="020B0604030504040204" pitchFamily="34" charset="0"/>
              </a:rPr>
              <a:t>    // without operator overloading</a:t>
            </a:r>
            <a:r>
              <a:rPr lang="en-US" sz="2400" b="1" dirty="0">
                <a:latin typeface="Tahoma" panose="020B0604030504040204" pitchFamily="34" charset="0"/>
                <a:cs typeface="Tahoma" panose="020B0604030504040204" pitchFamily="34" charset="0"/>
              </a:rPr>
              <a:t/>
            </a:r>
            <a:br>
              <a:rPr lang="en-US" sz="2400" b="1" dirty="0">
                <a:latin typeface="Tahoma" panose="020B0604030504040204" pitchFamily="34" charset="0"/>
                <a:cs typeface="Tahoma" panose="020B0604030504040204" pitchFamily="34" charset="0"/>
              </a:rPr>
            </a:br>
            <a:r>
              <a:rPr lang="en-US" sz="2400" b="1" dirty="0">
                <a:solidFill>
                  <a:srgbClr val="FF0000"/>
                </a:solidFill>
                <a:latin typeface="Consolas" panose="020B0609020204030204" pitchFamily="49" charset="0"/>
                <a:cs typeface="Tahoma" panose="020B0604030504040204" pitchFamily="34" charset="0"/>
              </a:rPr>
              <a:t>  object2 = object1.add(object2); </a:t>
            </a:r>
            <a:endParaRPr lang="en-US" sz="2400" b="1" dirty="0">
              <a:latin typeface="Tahoma" panose="020B0604030504040204" pitchFamily="34" charset="0"/>
              <a:cs typeface="Tahoma" panose="020B0604030504040204" pitchFamily="34" charset="0"/>
            </a:endParaRPr>
          </a:p>
          <a:p>
            <a:pPr marL="0" indent="0">
              <a:buNone/>
            </a:pPr>
            <a:endParaRPr lang="en-US" sz="2400" b="1" dirty="0">
              <a:solidFill>
                <a:srgbClr val="2C14DE"/>
              </a:solidFill>
              <a:latin typeface="Consolas" panose="020B0609020204030204" pitchFamily="49" charset="0"/>
              <a:cs typeface="Tahoma" panose="020B0604030504040204" pitchFamily="34" charset="0"/>
            </a:endParaRPr>
          </a:p>
          <a:p>
            <a:pPr marL="0" indent="0">
              <a:buNone/>
            </a:pPr>
            <a:r>
              <a:rPr lang="en-US" sz="1800" b="1" dirty="0">
                <a:solidFill>
                  <a:srgbClr val="008000"/>
                </a:solidFill>
                <a:latin typeface="Tahoma" panose="020B0604030504040204" pitchFamily="34" charset="0"/>
                <a:cs typeface="Tahoma" panose="020B0604030504040204" pitchFamily="34" charset="0"/>
              </a:rPr>
              <a:t>    // with operator overloading</a:t>
            </a:r>
            <a:endParaRPr lang="en-US" sz="1800" b="1" dirty="0">
              <a:solidFill>
                <a:srgbClr val="2C14DE"/>
              </a:solidFill>
              <a:latin typeface="Consolas" panose="020B0609020204030204" pitchFamily="49" charset="0"/>
              <a:cs typeface="Tahoma" panose="020B0604030504040204" pitchFamily="34" charset="0"/>
            </a:endParaRPr>
          </a:p>
          <a:p>
            <a:pPr marL="0" indent="0">
              <a:buNone/>
            </a:pPr>
            <a:r>
              <a:rPr lang="en-US" sz="2400" b="1" dirty="0">
                <a:solidFill>
                  <a:srgbClr val="2C14DE"/>
                </a:solidFill>
                <a:latin typeface="Consolas" panose="020B0609020204030204" pitchFamily="49" charset="0"/>
                <a:cs typeface="Tahoma" panose="020B0604030504040204" pitchFamily="34" charset="0"/>
              </a:rPr>
              <a:t>  object2 = object2 + object1; </a:t>
            </a:r>
            <a:endParaRPr lang="en-US" dirty="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53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0"/>
            <a:ext cx="8153400" cy="1066800"/>
          </a:xfrm>
        </p:spPr>
        <p:txBody>
          <a:bodyPr>
            <a:normAutofit fontScale="90000"/>
          </a:bodyPr>
          <a:lstStyle/>
          <a:p>
            <a:r>
              <a:rPr lang="en-US" b="1" dirty="0">
                <a:solidFill>
                  <a:srgbClr val="B80000"/>
                </a:solidFill>
              </a:rPr>
              <a:t>Restriction on Operator Overloading</a:t>
            </a:r>
          </a:p>
        </p:txBody>
      </p:sp>
      <p:sp>
        <p:nvSpPr>
          <p:cNvPr id="3" name="Content Placeholder 2"/>
          <p:cNvSpPr>
            <a:spLocks noGrp="1"/>
          </p:cNvSpPr>
          <p:nvPr>
            <p:ph idx="1"/>
          </p:nvPr>
        </p:nvSpPr>
        <p:spPr>
          <a:xfrm>
            <a:off x="0" y="914400"/>
            <a:ext cx="9144000" cy="6019800"/>
          </a:xfrm>
        </p:spPr>
        <p:txBody>
          <a:bodyPr>
            <a:normAutofit fontScale="92500"/>
          </a:bodyPr>
          <a:lstStyle/>
          <a:p>
            <a:pPr>
              <a:spcAft>
                <a:spcPts val="600"/>
              </a:spcAft>
              <a:defRPr/>
            </a:pPr>
            <a:r>
              <a:rPr lang="en-US" dirty="0">
                <a:latin typeface="+mj-lt"/>
                <a:ea typeface="Tahoma" pitchFamily="34" charset="0"/>
                <a:cs typeface="Tahoma" pitchFamily="34" charset="0"/>
              </a:rPr>
              <a:t>With </a:t>
            </a:r>
            <a:r>
              <a:rPr lang="en-US" b="1" dirty="0">
                <a:latin typeface="+mj-lt"/>
                <a:ea typeface="Tahoma" pitchFamily="34" charset="0"/>
                <a:cs typeface="Tahoma" pitchFamily="34" charset="0"/>
              </a:rPr>
              <a:t>operator overloading </a:t>
            </a:r>
            <a:r>
              <a:rPr lang="en-US" b="1" u="sng" dirty="0">
                <a:solidFill>
                  <a:srgbClr val="FF0000"/>
                </a:solidFill>
                <a:latin typeface="+mj-lt"/>
                <a:ea typeface="Tahoma" pitchFamily="34" charset="0"/>
                <a:cs typeface="Tahoma" pitchFamily="34" charset="0"/>
              </a:rPr>
              <a:t>we cannot change</a:t>
            </a:r>
            <a:r>
              <a:rPr lang="en-US" b="1" dirty="0">
                <a:solidFill>
                  <a:srgbClr val="FF0000"/>
                </a:solidFill>
                <a:latin typeface="+mj-lt"/>
                <a:ea typeface="Tahoma" pitchFamily="34" charset="0"/>
                <a:cs typeface="Tahoma" pitchFamily="34" charset="0"/>
              </a:rPr>
              <a:t>:</a:t>
            </a:r>
          </a:p>
          <a:p>
            <a:pPr marL="914400" lvl="1" indent="-457200">
              <a:spcAft>
                <a:spcPts val="600"/>
              </a:spcAft>
              <a:buFont typeface="+mj-lt"/>
              <a:buAutoNum type="arabicPeriod"/>
              <a:defRPr/>
            </a:pPr>
            <a:r>
              <a:rPr lang="en-US" sz="2600" b="1" dirty="0">
                <a:latin typeface="+mj-lt"/>
                <a:ea typeface="Tahoma" pitchFamily="34" charset="0"/>
                <a:cs typeface="Tahoma" pitchFamily="34" charset="0"/>
              </a:rPr>
              <a:t>How </a:t>
            </a:r>
            <a:r>
              <a:rPr lang="en-US" sz="2600" b="1" dirty="0">
                <a:solidFill>
                  <a:srgbClr val="2C14DE"/>
                </a:solidFill>
                <a:latin typeface="+mj-lt"/>
                <a:ea typeface="Tahoma" pitchFamily="34" charset="0"/>
                <a:cs typeface="Tahoma" pitchFamily="34" charset="0"/>
              </a:rPr>
              <a:t>operators act on built-in data types</a:t>
            </a:r>
            <a:r>
              <a:rPr lang="en-US" sz="2600" b="1" dirty="0">
                <a:latin typeface="+mj-lt"/>
                <a:ea typeface="Tahoma" pitchFamily="34" charset="0"/>
                <a:cs typeface="Tahoma" pitchFamily="34" charset="0"/>
              </a:rPr>
              <a:t>:</a:t>
            </a:r>
          </a:p>
          <a:p>
            <a:pPr lvl="2">
              <a:spcAft>
                <a:spcPts val="600"/>
              </a:spcAft>
              <a:defRPr/>
            </a:pPr>
            <a:r>
              <a:rPr lang="en-US" sz="2600" dirty="0">
                <a:latin typeface="+mj-lt"/>
                <a:ea typeface="Tahoma" pitchFamily="34" charset="0"/>
                <a:cs typeface="Tahoma" pitchFamily="34" charset="0"/>
              </a:rPr>
              <a:t>i.e., </a:t>
            </a:r>
            <a:r>
              <a:rPr lang="en-US" sz="2600" b="1" i="1" dirty="0">
                <a:latin typeface="+mj-lt"/>
                <a:ea typeface="Tahoma" pitchFamily="34" charset="0"/>
                <a:cs typeface="Tahoma" pitchFamily="34" charset="0"/>
              </a:rPr>
              <a:t>cannot change integer addition</a:t>
            </a:r>
          </a:p>
          <a:p>
            <a:pPr marL="914400" lvl="1" indent="-457200">
              <a:spcAft>
                <a:spcPts val="600"/>
              </a:spcAft>
              <a:buFont typeface="+mj-lt"/>
              <a:buAutoNum type="arabicPeriod"/>
              <a:defRPr/>
            </a:pPr>
            <a:r>
              <a:rPr lang="en-US" b="1" dirty="0">
                <a:solidFill>
                  <a:srgbClr val="2C14DE"/>
                </a:solidFill>
                <a:latin typeface="+mj-lt"/>
                <a:ea typeface="Tahoma" pitchFamily="34" charset="0"/>
                <a:cs typeface="Tahoma" pitchFamily="34" charset="0"/>
              </a:rPr>
              <a:t>Precedence of operator </a:t>
            </a:r>
            <a:r>
              <a:rPr lang="en-US" b="1" dirty="0">
                <a:latin typeface="+mj-lt"/>
                <a:ea typeface="Tahoma" pitchFamily="34" charset="0"/>
                <a:cs typeface="Tahoma" pitchFamily="34" charset="0"/>
              </a:rPr>
              <a:t>(order of evaluation)</a:t>
            </a:r>
          </a:p>
          <a:p>
            <a:pPr lvl="2">
              <a:spcAft>
                <a:spcPts val="600"/>
              </a:spcAft>
              <a:defRPr/>
            </a:pPr>
            <a:r>
              <a:rPr lang="en-US" sz="2600" b="1" dirty="0">
                <a:latin typeface="+mj-lt"/>
                <a:ea typeface="Tahoma" pitchFamily="34" charset="0"/>
                <a:cs typeface="Tahoma" pitchFamily="34" charset="0"/>
              </a:rPr>
              <a:t>Use parentheses </a:t>
            </a:r>
            <a:r>
              <a:rPr lang="en-US" sz="2600" dirty="0">
                <a:latin typeface="+mj-lt"/>
                <a:ea typeface="Tahoma" pitchFamily="34" charset="0"/>
                <a:cs typeface="Tahoma" pitchFamily="34" charset="0"/>
              </a:rPr>
              <a:t>to </a:t>
            </a:r>
            <a:r>
              <a:rPr lang="en-US" sz="2600" b="1" dirty="0">
                <a:latin typeface="+mj-lt"/>
                <a:ea typeface="Tahoma" pitchFamily="34" charset="0"/>
                <a:cs typeface="Tahoma" pitchFamily="34" charset="0"/>
              </a:rPr>
              <a:t>force order-of-operations</a:t>
            </a:r>
          </a:p>
          <a:p>
            <a:pPr marL="914400" lvl="1" indent="-457200">
              <a:spcAft>
                <a:spcPts val="600"/>
              </a:spcAft>
              <a:buFont typeface="+mj-lt"/>
              <a:buAutoNum type="arabicPeriod"/>
              <a:defRPr/>
            </a:pPr>
            <a:r>
              <a:rPr lang="en-US" b="1" dirty="0">
                <a:solidFill>
                  <a:srgbClr val="2C14DE"/>
                </a:solidFill>
                <a:latin typeface="+mj-lt"/>
                <a:ea typeface="Tahoma" pitchFamily="34" charset="0"/>
                <a:cs typeface="Tahoma" pitchFamily="34" charset="0"/>
              </a:rPr>
              <a:t>Association rules </a:t>
            </a:r>
            <a:r>
              <a:rPr lang="en-US" b="1" dirty="0">
                <a:latin typeface="+mj-lt"/>
                <a:ea typeface="Tahoma" pitchFamily="34" charset="0"/>
                <a:cs typeface="Tahoma" pitchFamily="34" charset="0"/>
              </a:rPr>
              <a:t>(</a:t>
            </a:r>
            <a:r>
              <a:rPr lang="en-US" b="1" i="1" dirty="0">
                <a:latin typeface="+mj-lt"/>
                <a:ea typeface="Tahoma" pitchFamily="34" charset="0"/>
                <a:cs typeface="Tahoma" pitchFamily="34" charset="0"/>
              </a:rPr>
              <a:t>left-to-right</a:t>
            </a:r>
            <a:r>
              <a:rPr lang="en-US" b="1" dirty="0">
                <a:latin typeface="+mj-lt"/>
                <a:ea typeface="Tahoma" pitchFamily="34" charset="0"/>
                <a:cs typeface="Tahoma" pitchFamily="34" charset="0"/>
              </a:rPr>
              <a:t> or </a:t>
            </a:r>
            <a:r>
              <a:rPr lang="en-US" b="1" i="1" dirty="0">
                <a:latin typeface="+mj-lt"/>
                <a:ea typeface="Tahoma" pitchFamily="34" charset="0"/>
                <a:cs typeface="Tahoma" pitchFamily="34" charset="0"/>
              </a:rPr>
              <a:t>right-to-left</a:t>
            </a:r>
            <a:r>
              <a:rPr lang="en-US" b="1" dirty="0">
                <a:latin typeface="+mj-lt"/>
                <a:ea typeface="Tahoma" pitchFamily="34" charset="0"/>
                <a:cs typeface="Tahoma" pitchFamily="34" charset="0"/>
              </a:rPr>
              <a:t> evaluation)</a:t>
            </a:r>
          </a:p>
          <a:p>
            <a:pPr marL="914400" lvl="1" indent="-457200">
              <a:spcAft>
                <a:spcPts val="600"/>
              </a:spcAft>
              <a:buFont typeface="+mj-lt"/>
              <a:buAutoNum type="arabicPeriod"/>
              <a:defRPr/>
            </a:pPr>
            <a:r>
              <a:rPr lang="en-US" b="1" dirty="0">
                <a:solidFill>
                  <a:srgbClr val="2C14DE"/>
                </a:solidFill>
                <a:latin typeface="+mj-lt"/>
                <a:ea typeface="Tahoma" pitchFamily="34" charset="0"/>
                <a:cs typeface="Tahoma" pitchFamily="34" charset="0"/>
              </a:rPr>
              <a:t>Number of operands</a:t>
            </a:r>
          </a:p>
          <a:p>
            <a:pPr lvl="2">
              <a:spcAft>
                <a:spcPts val="600"/>
              </a:spcAft>
              <a:defRPr/>
            </a:pPr>
            <a:r>
              <a:rPr lang="en-US" sz="2600" b="1" dirty="0">
                <a:latin typeface="+mj-lt"/>
                <a:ea typeface="Tahoma" pitchFamily="34" charset="0"/>
                <a:cs typeface="Tahoma" pitchFamily="34" charset="0"/>
              </a:rPr>
              <a:t>i.e., &amp;</a:t>
            </a:r>
            <a:r>
              <a:rPr lang="en-US" sz="2600" dirty="0">
                <a:latin typeface="+mj-lt"/>
                <a:ea typeface="Tahoma" pitchFamily="34" charset="0"/>
                <a:cs typeface="Tahoma" pitchFamily="34" charset="0"/>
              </a:rPr>
              <a:t> is </a:t>
            </a:r>
            <a:r>
              <a:rPr lang="en-US" sz="2600" b="1" dirty="0">
                <a:latin typeface="+mj-lt"/>
                <a:ea typeface="Tahoma" pitchFamily="34" charset="0"/>
                <a:cs typeface="Tahoma" pitchFamily="34" charset="0"/>
              </a:rPr>
              <a:t>unary</a:t>
            </a:r>
            <a:r>
              <a:rPr lang="en-US" sz="2600" dirty="0">
                <a:latin typeface="+mj-lt"/>
                <a:ea typeface="Tahoma" pitchFamily="34" charset="0"/>
                <a:cs typeface="Tahoma" pitchFamily="34" charset="0"/>
              </a:rPr>
              <a:t>, only acts on </a:t>
            </a:r>
            <a:r>
              <a:rPr lang="en-US" sz="2600" b="1" dirty="0">
                <a:latin typeface="+mj-lt"/>
                <a:ea typeface="Tahoma" pitchFamily="34" charset="0"/>
                <a:cs typeface="Tahoma" pitchFamily="34" charset="0"/>
              </a:rPr>
              <a:t>one operand</a:t>
            </a:r>
          </a:p>
          <a:p>
            <a:pPr marL="971550" lvl="1" indent="-514350">
              <a:spcAft>
                <a:spcPts val="600"/>
              </a:spcAft>
              <a:buFont typeface="+mj-lt"/>
              <a:buAutoNum type="arabicPeriod"/>
              <a:defRPr/>
            </a:pPr>
            <a:r>
              <a:rPr lang="en-US" b="1" dirty="0">
                <a:solidFill>
                  <a:srgbClr val="2C14DE"/>
                </a:solidFill>
                <a:latin typeface="+mj-lt"/>
                <a:ea typeface="Tahoma" pitchFamily="34" charset="0"/>
                <a:cs typeface="Tahoma" pitchFamily="34" charset="0"/>
              </a:rPr>
              <a:t>Cannot create new operators</a:t>
            </a:r>
          </a:p>
          <a:p>
            <a:pPr marL="971550" lvl="1" indent="-514350">
              <a:spcAft>
                <a:spcPts val="600"/>
              </a:spcAft>
              <a:buFont typeface="+mj-lt"/>
              <a:buAutoNum type="arabicPeriod"/>
              <a:defRPr/>
            </a:pPr>
            <a:r>
              <a:rPr lang="en-US" b="1" dirty="0">
                <a:solidFill>
                  <a:srgbClr val="2C14DE"/>
                </a:solidFill>
                <a:latin typeface="+mj-lt"/>
                <a:ea typeface="Tahoma" pitchFamily="34" charset="0"/>
                <a:cs typeface="Tahoma" pitchFamily="34" charset="0"/>
              </a:rPr>
              <a:t>Operators must be</a:t>
            </a:r>
            <a:r>
              <a:rPr lang="en-US" b="1" dirty="0">
                <a:latin typeface="+mj-lt"/>
                <a:ea typeface="Tahoma" pitchFamily="34" charset="0"/>
                <a:cs typeface="Tahoma" pitchFamily="34" charset="0"/>
              </a:rPr>
              <a:t> </a:t>
            </a:r>
            <a:r>
              <a:rPr lang="en-US" b="1" dirty="0">
                <a:solidFill>
                  <a:srgbClr val="2C14DE"/>
                </a:solidFill>
                <a:latin typeface="+mj-lt"/>
                <a:ea typeface="Tahoma" pitchFamily="34" charset="0"/>
                <a:cs typeface="Tahoma" pitchFamily="34" charset="0"/>
              </a:rPr>
              <a:t>overloaded explicitly:</a:t>
            </a:r>
          </a:p>
          <a:p>
            <a:pPr marL="457200" lvl="1" indent="0">
              <a:spcAft>
                <a:spcPts val="600"/>
              </a:spcAft>
              <a:buNone/>
              <a:defRPr/>
            </a:pPr>
            <a:r>
              <a:rPr lang="en-US" sz="2600" b="1" dirty="0">
                <a:solidFill>
                  <a:srgbClr val="2C14DE"/>
                </a:solidFill>
                <a:latin typeface="+mj-lt"/>
                <a:ea typeface="Tahoma" pitchFamily="34" charset="0"/>
                <a:cs typeface="Tahoma" pitchFamily="34" charset="0"/>
              </a:rPr>
              <a:t>	</a:t>
            </a:r>
            <a:r>
              <a:rPr lang="en-US" sz="2600" b="1" dirty="0">
                <a:latin typeface="+mj-lt"/>
                <a:ea typeface="Tahoma" pitchFamily="34" charset="0"/>
                <a:cs typeface="Tahoma" pitchFamily="34" charset="0"/>
              </a:rPr>
              <a:t> i.e., Overloading + ,  does not overload +=</a:t>
            </a:r>
          </a:p>
          <a:p>
            <a:pPr>
              <a:defRPr/>
            </a:pPr>
            <a:endParaRPr lang="en-US" sz="2400" dirty="0">
              <a:latin typeface="Tahoma" pitchFamily="34" charset="0"/>
              <a:ea typeface="Tahoma" pitchFamily="34" charset="0"/>
              <a:cs typeface="Tahoma" pitchFamily="34" charset="0"/>
            </a:endParaRPr>
          </a:p>
        </p:txBody>
      </p:sp>
      <p:sp>
        <p:nvSpPr>
          <p:cNvPr id="4" name="Rectangle 3"/>
          <p:cNvSpPr/>
          <p:nvPr/>
        </p:nvSpPr>
        <p:spPr>
          <a:xfrm>
            <a:off x="28575"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B80000"/>
                </a:solidFill>
              </a:rPr>
              <a:t>Restriction on Operator Overloading</a:t>
            </a:r>
          </a:p>
        </p:txBody>
      </p:sp>
      <p:graphicFrame>
        <p:nvGraphicFramePr>
          <p:cNvPr id="2050" name="Object 2"/>
          <p:cNvGraphicFramePr>
            <a:graphicFrameLocks noChangeAspect="1"/>
          </p:cNvGraphicFramePr>
          <p:nvPr>
            <p:extLst>
              <p:ext uri="{D42A27DB-BD31-4B8C-83A1-F6EECF244321}">
                <p14:modId xmlns:p14="http://schemas.microsoft.com/office/powerpoint/2010/main" val="3199396259"/>
              </p:ext>
            </p:extLst>
          </p:nvPr>
        </p:nvGraphicFramePr>
        <p:xfrm>
          <a:off x="419100" y="4722813"/>
          <a:ext cx="8077200" cy="993775"/>
        </p:xfrm>
        <a:graphic>
          <a:graphicData uri="http://schemas.openxmlformats.org/presentationml/2006/ole">
            <mc:AlternateContent xmlns:mc="http://schemas.openxmlformats.org/markup-compatibility/2006">
              <mc:Choice xmlns:v="urn:schemas-microsoft-com:vml" Requires="v">
                <p:oleObj spid="_x0000_s1034" name="Document" r:id="rId4" imgW="5420868" imgH="672084" progId="Word.Document.8">
                  <p:embed/>
                </p:oleObj>
              </mc:Choice>
              <mc:Fallback>
                <p:oleObj name="Document" r:id="rId4" imgW="5420868" imgH="6720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4722813"/>
                        <a:ext cx="80772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81000" y="1751013"/>
          <a:ext cx="9677400" cy="2287587"/>
        </p:xfrm>
        <a:graphic>
          <a:graphicData uri="http://schemas.openxmlformats.org/presentationml/2006/ole">
            <mc:AlternateContent xmlns:mc="http://schemas.openxmlformats.org/markup-compatibility/2006">
              <mc:Choice xmlns:v="urn:schemas-microsoft-com:vml" Requires="v">
                <p:oleObj spid="_x0000_s1035" name="Document" r:id="rId6" imgW="6654800" imgH="1663700" progId="Word.Document.8">
                  <p:embed/>
                </p:oleObj>
              </mc:Choice>
              <mc:Fallback>
                <p:oleObj name="Document" r:id="rId6" imgW="6654800" imgH="16637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751013"/>
                        <a:ext cx="9677400" cy="22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4353481"/>
            <a:ext cx="7391400" cy="369332"/>
          </a:xfrm>
          <a:prstGeom prst="rect">
            <a:avLst/>
          </a:prstGeom>
        </p:spPr>
        <p:txBody>
          <a:bodyPr wrap="square">
            <a:spAutoFit/>
          </a:bodyPr>
          <a:lstStyle/>
          <a:p>
            <a:r>
              <a:rPr lang="en-US" dirty="0">
                <a:hlinkClick r:id="rId8"/>
              </a:rPr>
              <a:t>http://www.stroustrup.com/bs_faq2.html#overload-dot</a:t>
            </a:r>
            <a:endParaRPr lang="en-US" dirty="0"/>
          </a:p>
        </p:txBody>
      </p:sp>
    </p:spTree>
    <p:extLst>
      <p:ext uri="{BB962C8B-B14F-4D97-AF65-F5344CB8AC3E}">
        <p14:creationId xmlns:p14="http://schemas.microsoft.com/office/powerpoint/2010/main" val="308365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Operator =, operator &amp;</a:t>
            </a: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894" y="1219200"/>
            <a:ext cx="8955156" cy="5201424"/>
          </a:xfrm>
          <a:prstGeom prst="rect">
            <a:avLst/>
          </a:prstGeom>
        </p:spPr>
        <p:txBody>
          <a:bodyPr wrap="square">
            <a:spAutoFit/>
          </a:bodyPr>
          <a:lstStyle/>
          <a:p>
            <a:pPr marL="269875" indent="-269875" algn="just">
              <a:buFont typeface="Arial" panose="020B0604020202020204" pitchFamily="34" charset="0"/>
              <a:buChar char="•"/>
            </a:pPr>
            <a:r>
              <a:rPr lang="en-US" sz="3200" b="1" dirty="0"/>
              <a:t>Operator</a:t>
            </a:r>
            <a:r>
              <a:rPr lang="en-US" sz="3200" dirty="0"/>
              <a:t> </a:t>
            </a:r>
            <a:r>
              <a:rPr lang="en-US" sz="3200" b="1" dirty="0">
                <a:solidFill>
                  <a:srgbClr val="D20000"/>
                </a:solidFill>
              </a:rPr>
              <a:t>=</a:t>
            </a:r>
            <a:r>
              <a:rPr lang="en-US" sz="3200" dirty="0">
                <a:solidFill>
                  <a:srgbClr val="D20000"/>
                </a:solidFill>
              </a:rPr>
              <a:t> </a:t>
            </a:r>
            <a:r>
              <a:rPr lang="en-US" sz="3200" dirty="0"/>
              <a:t>and </a:t>
            </a:r>
            <a:r>
              <a:rPr lang="en-US" sz="3200" b="1" dirty="0"/>
              <a:t>operator</a:t>
            </a:r>
            <a:r>
              <a:rPr lang="en-US" sz="3200" dirty="0"/>
              <a:t> </a:t>
            </a:r>
            <a:r>
              <a:rPr lang="en-US" sz="3200" b="1" dirty="0">
                <a:solidFill>
                  <a:srgbClr val="D20000"/>
                </a:solidFill>
              </a:rPr>
              <a:t>&amp;</a:t>
            </a:r>
            <a:r>
              <a:rPr lang="en-US" sz="3200" dirty="0"/>
              <a:t> are </a:t>
            </a:r>
            <a:r>
              <a:rPr lang="en-US" sz="3200" b="1" u="sng" dirty="0">
                <a:solidFill>
                  <a:srgbClr val="D20000"/>
                </a:solidFill>
              </a:rPr>
              <a:t>overloaded implicitly </a:t>
            </a:r>
            <a:r>
              <a:rPr lang="en-US" sz="3200" b="1" dirty="0">
                <a:solidFill>
                  <a:srgbClr val="2C14DE"/>
                </a:solidFill>
              </a:rPr>
              <a:t>for </a:t>
            </a:r>
            <a:r>
              <a:rPr lang="en-US" sz="3200" b="1" u="sng" dirty="0">
                <a:solidFill>
                  <a:srgbClr val="2C14DE"/>
                </a:solidFill>
              </a:rPr>
              <a:t>every class</a:t>
            </a:r>
            <a:r>
              <a:rPr lang="en-US" sz="3200" dirty="0"/>
              <a:t>, so they can be used for each class objects. </a:t>
            </a:r>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200" b="1" dirty="0">
                <a:solidFill>
                  <a:srgbClr val="D20000"/>
                </a:solidFill>
              </a:rPr>
              <a:t>operator = </a:t>
            </a:r>
            <a:r>
              <a:rPr lang="en-US" sz="3200" b="1" dirty="0">
                <a:solidFill>
                  <a:srgbClr val="2C14DE"/>
                </a:solidFill>
              </a:rPr>
              <a:t>performs member-wise copy </a:t>
            </a:r>
            <a:r>
              <a:rPr lang="en-US" sz="3200" dirty="0"/>
              <a:t>of the </a:t>
            </a:r>
            <a:r>
              <a:rPr lang="en-US" sz="3200" b="1" dirty="0"/>
              <a:t>data members</a:t>
            </a:r>
            <a:r>
              <a:rPr lang="en-US" sz="3200" dirty="0"/>
              <a:t>. </a:t>
            </a:r>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000" b="1" dirty="0">
                <a:solidFill>
                  <a:srgbClr val="D20000"/>
                </a:solidFill>
              </a:rPr>
              <a:t>operator &amp; </a:t>
            </a:r>
            <a:r>
              <a:rPr lang="en-US" sz="3000" b="1" dirty="0">
                <a:solidFill>
                  <a:srgbClr val="2C14DE"/>
                </a:solidFill>
              </a:rPr>
              <a:t>returns the address of the object </a:t>
            </a:r>
            <a:r>
              <a:rPr lang="en-US" sz="3000" dirty="0"/>
              <a:t>in </a:t>
            </a:r>
            <a:r>
              <a:rPr lang="en-US" sz="3000" b="1" dirty="0"/>
              <a:t>memory</a:t>
            </a:r>
            <a:r>
              <a:rPr lang="en-US" sz="3000" dirty="0"/>
              <a:t>.</a:t>
            </a:r>
          </a:p>
        </p:txBody>
      </p:sp>
    </p:spTree>
    <p:extLst>
      <p:ext uri="{BB962C8B-B14F-4D97-AF65-F5344CB8AC3E}">
        <p14:creationId xmlns:p14="http://schemas.microsoft.com/office/powerpoint/2010/main" val="3861887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7810</TotalTime>
  <Words>2085</Words>
  <Application>Microsoft Office PowerPoint</Application>
  <PresentationFormat>On-screen Show (4:3)</PresentationFormat>
  <Paragraphs>617</Paragraphs>
  <Slides>56</Slides>
  <Notes>13</Notes>
  <HiddenSlides>6</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9" baseType="lpstr">
      <vt:lpstr>ＭＳ Ｐゴシック</vt:lpstr>
      <vt:lpstr>Arial</vt:lpstr>
      <vt:lpstr>Calibri</vt:lpstr>
      <vt:lpstr>Consolas</vt:lpstr>
      <vt:lpstr>Courier New</vt:lpstr>
      <vt:lpstr>Monotype Sorts</vt:lpstr>
      <vt:lpstr>Symbol</vt:lpstr>
      <vt:lpstr>Tahoma</vt:lpstr>
      <vt:lpstr>Times New Roman</vt:lpstr>
      <vt:lpstr>Trebuchet MS</vt:lpstr>
      <vt:lpstr>Wingdings</vt:lpstr>
      <vt:lpstr>Office Theme</vt:lpstr>
      <vt:lpstr>Document</vt:lpstr>
      <vt:lpstr>Operator Overloading</vt:lpstr>
      <vt:lpstr>Operator Overloading</vt:lpstr>
      <vt:lpstr>Operator Overloading</vt:lpstr>
      <vt:lpstr>How to Overload an Operator?</vt:lpstr>
      <vt:lpstr>Syntax to Overload an Operator </vt:lpstr>
      <vt:lpstr>Operator Overloading</vt:lpstr>
      <vt:lpstr>Restriction on Operator Overloading</vt:lpstr>
      <vt:lpstr>Restriction on Operator Overloading</vt:lpstr>
      <vt:lpstr>Operator =, operator &amp;</vt:lpstr>
      <vt:lpstr>Function Overloading</vt:lpstr>
      <vt:lpstr>Operator Overloading</vt:lpstr>
      <vt:lpstr>Operator Overloading Syntax</vt:lpstr>
      <vt:lpstr>Operator Overloading Syntax</vt:lpstr>
      <vt:lpstr>Operator Overloading Syntax</vt:lpstr>
      <vt:lpstr>Operator Overloading Syntax</vt:lpstr>
      <vt:lpstr>Operator Overloading Syntax</vt:lpstr>
      <vt:lpstr>Implementing Overloaded Operators</vt:lpstr>
      <vt:lpstr>Extended Example</vt:lpstr>
      <vt:lpstr>The member functions ‘addTwo’ and operator+</vt:lpstr>
      <vt:lpstr>Using the Member Functions</vt:lpstr>
      <vt:lpstr>Multiple Operators</vt:lpstr>
      <vt:lpstr>Client Code for Class Employee</vt:lpstr>
      <vt:lpstr>The Problem</vt:lpstr>
      <vt:lpstr>The Problem Gets Worse</vt:lpstr>
      <vt:lpstr>The Answer</vt:lpstr>
      <vt:lpstr>Extended Example</vt:lpstr>
      <vt:lpstr>Solution Example</vt:lpstr>
      <vt:lpstr>Client Code for Class Employee</vt:lpstr>
      <vt:lpstr>Invoking Objects</vt:lpstr>
      <vt:lpstr>Non-member Operator Overloading Function</vt:lpstr>
      <vt:lpstr>The Answer (double+object)</vt:lpstr>
      <vt:lpstr>Assignment Operator =</vt:lpstr>
      <vt:lpstr>Using implicit Overloaded Assignment Operator</vt:lpstr>
      <vt:lpstr>Operator Overloading – Part 2</vt:lpstr>
      <vt:lpstr>Operator Overloading – Review</vt:lpstr>
      <vt:lpstr>Operator Overloading – Review</vt:lpstr>
      <vt:lpstr>Extended Example</vt:lpstr>
      <vt:lpstr>Solution Example</vt:lpstr>
      <vt:lpstr>Client Code for Class Employee</vt:lpstr>
      <vt:lpstr>Overloading &gt; operator</vt:lpstr>
      <vt:lpstr>Operator Overloading Syntax</vt:lpstr>
      <vt:lpstr>Overloading ++ and --</vt:lpstr>
      <vt:lpstr>i++ and ++i ?</vt:lpstr>
      <vt:lpstr>Overloaded ++</vt:lpstr>
      <vt:lpstr>Use of the operator ++</vt:lpstr>
      <vt:lpstr>Overloaded ++</vt:lpstr>
      <vt:lpstr>Using ++  (Prefix Notation)</vt:lpstr>
      <vt:lpstr>Problem</vt:lpstr>
      <vt:lpstr>Postfix operator</vt:lpstr>
      <vt:lpstr>Postfix and Prefix ++</vt:lpstr>
      <vt:lpstr>Assignment Operator (=)</vt:lpstr>
      <vt:lpstr>Assignment Operator (=)</vt:lpstr>
      <vt:lpstr>Assignment Operator (=)</vt:lpstr>
      <vt:lpstr>Assignment Operator (=)</vt:lpstr>
      <vt:lpstr>Comparison Operator (==)</vt:lpstr>
      <vt:lpstr>Comparison Operator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Aqib Rehman</cp:lastModifiedBy>
  <cp:revision>545</cp:revision>
  <dcterms:created xsi:type="dcterms:W3CDTF">2012-08-28T12:59:58Z</dcterms:created>
  <dcterms:modified xsi:type="dcterms:W3CDTF">2024-10-12T06:32:00Z</dcterms:modified>
</cp:coreProperties>
</file>