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473" r:id="rId3"/>
    <p:sldId id="474" r:id="rId4"/>
    <p:sldId id="475" r:id="rId5"/>
    <p:sldId id="476" r:id="rId6"/>
    <p:sldId id="477" r:id="rId7"/>
    <p:sldId id="478" r:id="rId8"/>
    <p:sldId id="479" r:id="rId9"/>
    <p:sldId id="509" r:id="rId10"/>
    <p:sldId id="510" r:id="rId11"/>
    <p:sldId id="480" r:id="rId12"/>
    <p:sldId id="511" r:id="rId13"/>
    <p:sldId id="512" r:id="rId14"/>
    <p:sldId id="513" r:id="rId15"/>
    <p:sldId id="514" r:id="rId16"/>
    <p:sldId id="515" r:id="rId17"/>
    <p:sldId id="516" r:id="rId18"/>
    <p:sldId id="435" r:id="rId19"/>
    <p:sldId id="430" r:id="rId20"/>
    <p:sldId id="431" r:id="rId21"/>
    <p:sldId id="432" r:id="rId22"/>
    <p:sldId id="433" r:id="rId23"/>
    <p:sldId id="43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87663" autoAdjust="0"/>
  </p:normalViewPr>
  <p:slideViewPr>
    <p:cSldViewPr>
      <p:cViewPr varScale="1">
        <p:scale>
          <a:sx n="75" d="100"/>
          <a:sy n="75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F42C-EB74-4699-BB89-3EE1C047D30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166BD-B01F-41A1-9964-0E434372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604156"/>
            <a:ext cx="8458200" cy="1453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Course: DS5002</a:t>
            </a:r>
            <a:b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Tools and Techniques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26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CC"/>
                </a:solidFill>
              </a:rPr>
              <a:t>Dr. Safdar Ali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00300" y="2667000"/>
            <a:ext cx="4533900" cy="11430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" y="5715000"/>
            <a:ext cx="834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Explore and discuss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data cleaning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with understanding of its importance, common challenges, and effective techniques along with </a:t>
            </a:r>
            <a:r>
              <a:rPr lang="en-US" b="1" dirty="0">
                <a:solidFill>
                  <a:srgbClr val="FF0000"/>
                </a:solidFill>
              </a:rPr>
              <a:t>data transformation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07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E2CC-F9C6-CA07-2BC0-EF823E6A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672E98-44CD-9341-8BCF-5C75B972B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6" y="990600"/>
            <a:ext cx="838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Pivoting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reshapes data by </a:t>
            </a:r>
            <a:r>
              <a:rPr lang="en-US" sz="2400" kern="0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turning unique values from one column into new column names and aggregating corresponding values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It essentially "spreads" data across columns.</a:t>
            </a:r>
            <a:endParaRPr lang="en-US" sz="24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Must specify the row (index), column (columns), and values to reshape the data.</a:t>
            </a:r>
            <a:endParaRPr lang="en-US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4CA4D-C861-362A-D2E2-20BE56102F31}"/>
              </a:ext>
            </a:extLst>
          </p:cNvPr>
          <p:cNvSpPr txBox="1"/>
          <p:nvPr/>
        </p:nvSpPr>
        <p:spPr>
          <a:xfrm>
            <a:off x="436418" y="3239122"/>
            <a:ext cx="8382000" cy="368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pd.DataFrame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({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'Category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': ['A', 'A', 'B', 'B'],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'Month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': ['Jan', 'Feb', 'Jan', 'Feb'],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'Value': [10, 20, 30, 40]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pivoted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df.pivot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index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='Category', </a:t>
            </a:r>
            <a:r>
              <a:rPr lang="en-US" sz="200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columns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='Month', values='Value')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print(pivoted)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B4FE4-EF31-D3EC-6FCF-D3FFAD632DA9}"/>
              </a:ext>
            </a:extLst>
          </p:cNvPr>
          <p:cNvSpPr txBox="1"/>
          <p:nvPr/>
        </p:nvSpPr>
        <p:spPr>
          <a:xfrm>
            <a:off x="5867400" y="3124200"/>
            <a:ext cx="3124200" cy="2242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Output:</a:t>
            </a:r>
            <a:endParaRPr lang="en-US" sz="2000" b="1" kern="1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Month</a:t>
            </a:r>
            <a:endParaRPr lang="en-US" sz="20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   Jan  Feb      </a:t>
            </a:r>
            <a:endParaRPr lang="en-US" sz="20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        	    10   20</a:t>
            </a:r>
            <a:endParaRPr lang="en-US" sz="20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          	     30   40</a:t>
            </a:r>
            <a:endParaRPr lang="en-US" sz="20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55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02872"/>
            <a:ext cx="8229600" cy="868362"/>
          </a:xfrm>
        </p:spPr>
        <p:txBody>
          <a:bodyPr/>
          <a:lstStyle/>
          <a:p>
            <a:r>
              <a:rPr lang="en-US" altLang="en-US" dirty="0" err="1"/>
              <a:t>pivot_table</a:t>
            </a:r>
            <a:r>
              <a:rPr lang="en-US" altLang="en-US" dirty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42751" cy="114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more flexible version of pivot() that allows for handling duplicate values through aggregation functions like mean, sum, etc.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8599" y="2438400"/>
            <a:ext cx="6400802" cy="3458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Pivoting will raise an error because of duplicates, so we use </a:t>
            </a:r>
            <a:r>
              <a:rPr lang="en-US" sz="2400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pivot_table</a:t>
            </a: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instead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Pivot the data with aggregation (taking the mean of duplicate values)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df_pivot_table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df_duplicates.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pivot_table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(index='ID', columns='Subject', values='Score',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aggfunc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='mean')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53200" y="1917441"/>
            <a:ext cx="2514600" cy="3797559"/>
            <a:chOff x="6553200" y="1765041"/>
            <a:chExt cx="2514600" cy="37975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3200" y="1765041"/>
              <a:ext cx="2514600" cy="3797559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7391400" y="2514600"/>
              <a:ext cx="10668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315200" y="3276600"/>
              <a:ext cx="11430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800" y="5943600"/>
            <a:ext cx="8000999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far, all main functions of PANDAS has been discussed and practiced</a:t>
            </a:r>
          </a:p>
        </p:txBody>
      </p:sp>
    </p:spTree>
    <p:extLst>
      <p:ext uri="{BB962C8B-B14F-4D97-AF65-F5344CB8AC3E}">
        <p14:creationId xmlns:p14="http://schemas.microsoft.com/office/powerpoint/2010/main" val="79454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A4C3D-D144-62E3-74BE-D156D2716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E35C-ECF7-3B77-2721-BD7E33B1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Handling Mixed Data Types in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AD11-A08D-7878-C9DC-B3257330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51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and Inspect the Data</a:t>
            </a:r>
          </a:p>
          <a:p>
            <a:pPr marL="11430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# Load the data into a </a:t>
            </a:r>
            <a:r>
              <a:rPr lang="en-US" sz="2000" b="1" kern="0" dirty="0" err="1">
                <a:solidFill>
                  <a:srgbClr val="0000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DataFrame</a:t>
            </a:r>
            <a:endParaRPr lang="en-US" sz="2000" b="1" kern="100" dirty="0">
              <a:solidFill>
                <a:srgbClr val="0000C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pd.read_csv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('your_data.csv')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Inspect the column with mixed types</a:t>
            </a:r>
          </a:p>
          <a:p>
            <a:pPr marL="11430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'].head())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for Non-Numeric Values (Strings) in Numeric Columns</a:t>
            </a:r>
          </a:p>
          <a:p>
            <a:pPr marL="11430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Identify non-numeric values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non_numeric_values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'].apply(lambda x: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isinstance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(x, str))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non_numeric_values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3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9D033-4399-FF5E-34BA-F73F9259E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9F30-69EA-1CEA-DECD-E2D55D79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534400" cy="6553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column values convert to one data type</a:t>
            </a:r>
          </a:p>
          <a:p>
            <a:pPr marL="0" indent="0">
              <a:buNone/>
            </a:pPr>
            <a:r>
              <a:rPr lang="en-US" sz="24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Use </a:t>
            </a:r>
            <a:r>
              <a:rPr lang="en-US" sz="2400" b="1" kern="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pd.to_numeric</a:t>
            </a:r>
            <a:r>
              <a:rPr lang="en-US" sz="24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to convert strings to numbers (with errors handled).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en-US" sz="1300" kern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 = 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pd.to_numeric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'], errors='coerce’)</a:t>
            </a:r>
          </a:p>
          <a:p>
            <a:pPr marL="0" indent="0">
              <a:buNone/>
            </a:pPr>
            <a:endParaRPr lang="en-US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2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en-US" b="1" kern="0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errors='coerce': This will convert invalid parsing to </a:t>
            </a:r>
            <a:r>
              <a:rPr lang="en-US" b="1" kern="0" dirty="0" err="1">
                <a:solidFill>
                  <a:srgbClr val="0000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NaN</a:t>
            </a:r>
            <a:r>
              <a:rPr lang="en-US" b="1" kern="0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b="1" kern="100" dirty="0">
              <a:solidFill>
                <a:srgbClr val="0000CC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Missing or Invalid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conversion, you may have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values where strings could not be converted to numbers.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3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Replace </a:t>
            </a:r>
            <a:r>
              <a:rPr lang="en-US" sz="23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NaN</a:t>
            </a:r>
            <a:r>
              <a:rPr lang="en-US" sz="23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a specific value</a:t>
            </a:r>
            <a:r>
              <a:rPr lang="en-US" sz="23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You might want to replace </a:t>
            </a:r>
            <a:r>
              <a:rPr lang="en-US" sz="23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NaN</a:t>
            </a:r>
            <a:r>
              <a:rPr lang="en-US" sz="23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a default value (e.g., 0 or the mean of the column).</a:t>
            </a:r>
            <a:endParaRPr lang="en-US" sz="23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marR="0" indent="0">
              <a:lnSpc>
                <a:spcPct val="12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 = 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fillna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(0)  </a:t>
            </a:r>
            <a:r>
              <a:rPr lang="en-US" sz="24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Replace </a:t>
            </a:r>
            <a:r>
              <a:rPr lang="en-US" sz="2400" b="1" kern="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24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0</a:t>
            </a:r>
          </a:p>
          <a:p>
            <a:pPr marL="114300" marR="0" indent="0">
              <a:lnSpc>
                <a:spcPct val="13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Or fill with the mean</a:t>
            </a:r>
          </a:p>
          <a:p>
            <a:pPr marL="166688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 = 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fillna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'].mean())</a:t>
            </a:r>
            <a:endParaRPr lang="en-US" sz="2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marR="0" lvl="1" indent="0">
              <a:lnSpc>
                <a:spcPct val="135000"/>
              </a:lnSpc>
              <a:spcAft>
                <a:spcPts val="800"/>
              </a:spcAft>
              <a:buSzPts val="100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rows with </a:t>
            </a:r>
            <a:r>
              <a:rPr lang="en-US" sz="2200" b="1" kern="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22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you prefer to drop the rows with missing values:</a:t>
            </a:r>
          </a:p>
          <a:p>
            <a:pPr marL="166688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df.dropna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(subset=['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'], </a:t>
            </a:r>
            <a:r>
              <a:rPr lang="en-US" sz="22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inplace</a:t>
            </a:r>
            <a:r>
              <a:rPr lang="en-US" sz="22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=True)</a:t>
            </a:r>
            <a:endParaRPr lang="en-US" sz="1900" kern="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3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1745-BC6C-AEBE-E7D3-D3122501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D19A-D744-7AA0-94B5-53DFD1B8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 Correct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8BBB-0D9E-1C9C-F5A2-2E8A85A0C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cleaning the data, ensure that the column has the desired data type (</a:t>
            </a: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integer or float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1430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kern="0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# Convert to float</a:t>
            </a:r>
            <a:endParaRPr lang="en-US" sz="2400" b="1" kern="100" dirty="0">
              <a:solidFill>
                <a:srgbClr val="0000C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 = 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astype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(float)</a:t>
            </a:r>
            <a:endParaRPr lang="en-US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430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Convert to integer (if necessary)</a:t>
            </a:r>
          </a:p>
          <a:p>
            <a:pPr marL="11430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 = 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</a:t>
            </a:r>
            <a:r>
              <a:rPr lang="en-US" sz="24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astype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(int)</a:t>
            </a:r>
            <a:endParaRPr lang="en-US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840CD-A677-73C6-D9C6-13736F983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9AC4-9B26-63F6-B088-50A4ED67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782"/>
            <a:ext cx="8229600" cy="868362"/>
          </a:xfrm>
        </p:spPr>
        <p:txBody>
          <a:bodyPr/>
          <a:lstStyle/>
          <a:p>
            <a:pPr algn="r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8F18-1258-8854-B3EF-7268A17C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5867400" cy="6553200"/>
          </a:xfrm>
        </p:spPr>
        <p:txBody>
          <a:bodyPr>
            <a:noAutofit/>
          </a:bodyPr>
          <a:lstStyle/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pandas as pd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000" b="1" kern="0" dirty="0">
                <a:solidFill>
                  <a:srgbClr val="0000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# Sample </a:t>
            </a:r>
            <a:r>
              <a:rPr lang="en-US" sz="2000" b="1" kern="0" dirty="0" err="1">
                <a:solidFill>
                  <a:srgbClr val="0000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DataFrame</a:t>
            </a:r>
            <a:endParaRPr lang="en-US" sz="2000" b="1" kern="100" dirty="0">
              <a:solidFill>
                <a:srgbClr val="0000CC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= {'</a:t>
            </a:r>
            <a:r>
              <a:rPr lang="en-US" sz="2000" kern="0" dirty="0" err="1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': ['10', '20', 'N/A', '30', 'unknown', '40', '50.5']}</a:t>
            </a:r>
            <a:endParaRPr lang="en-US" sz="2000" kern="10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pd.DataFrame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(data)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# Convert to numeric</a:t>
            </a:r>
            <a:r>
              <a:rPr lang="en-US" sz="16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(invalid strings become </a:t>
            </a:r>
            <a:r>
              <a:rPr lang="en-US" sz="1600" b="1" kern="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16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kern="0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pd.to_numeric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'], errors='coerce')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0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Fill </a:t>
            </a:r>
            <a:r>
              <a:rPr lang="en-US" sz="2000" b="1" kern="0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sz="20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with the column's mean (or choose another strategy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fillna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'].mean())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000" b="1" kern="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Ensure the column is of float type</a:t>
            </a: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['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your_column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'].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astype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(float)</a:t>
            </a:r>
          </a:p>
          <a:p>
            <a:pPr marL="0" marR="0" indent="0"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3BA92-94A5-23E7-61C0-46545372852D}"/>
              </a:ext>
            </a:extLst>
          </p:cNvPr>
          <p:cNvSpPr txBox="1"/>
          <p:nvPr/>
        </p:nvSpPr>
        <p:spPr>
          <a:xfrm>
            <a:off x="6248400" y="1981200"/>
            <a:ext cx="2590800" cy="40173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2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800" b="1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 err="1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your_column</a:t>
            </a:r>
            <a:endParaRPr lang="en-US" sz="2800" b="1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0         10.00</a:t>
            </a:r>
            <a:endParaRPr lang="en-US" sz="2800" b="1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1         20.00</a:t>
            </a:r>
            <a:endParaRPr lang="en-US" sz="2800" b="1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2         35.25</a:t>
            </a:r>
            <a:endParaRPr lang="en-US" sz="2800" b="1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3         30.00</a:t>
            </a:r>
            <a:endParaRPr lang="en-US" sz="2800" b="1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4         35.25</a:t>
            </a:r>
            <a:endParaRPr lang="en-US" sz="2800" b="1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5         40.00</a:t>
            </a:r>
            <a:endParaRPr lang="en-US" sz="2800" b="1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b="1" kern="0" dirty="0"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6         50.50</a:t>
            </a:r>
            <a:endParaRPr lang="en-US" sz="2800" b="1" kern="1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04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BD942-D646-C3ED-A992-CAABE9B99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E056-B901-31B8-938B-8E72E451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570740-460A-C0C6-2046-62F539D24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84523"/>
            <a:ext cx="8382000" cy="548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Grouping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aggregate or summarize data by grouping rows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share a common attribute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(e.g., summing values by group)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Example:</a:t>
            </a:r>
            <a:endParaRPr lang="en-US" sz="2400" b="1" kern="1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pandas as pd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pd.DataFrame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({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'Category': ['A', 'B', 'A', 'B', 'A', 'B'],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'Value': [10, 20, 30, 40, 50, 60]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grouped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df.</a:t>
            </a:r>
            <a:r>
              <a:rPr lang="en-US" sz="2000" kern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groupby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('Category').</a:t>
            </a:r>
            <a:r>
              <a:rPr lang="en-US" sz="2000" kern="0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print(grouped)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0403C-CA83-D67C-9F04-6ADC0894653E}"/>
              </a:ext>
            </a:extLst>
          </p:cNvPr>
          <p:cNvSpPr txBox="1"/>
          <p:nvPr/>
        </p:nvSpPr>
        <p:spPr>
          <a:xfrm>
            <a:off x="5715000" y="3124200"/>
            <a:ext cx="228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Category  Value    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         	     90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          	     120</a:t>
            </a:r>
          </a:p>
        </p:txBody>
      </p:sp>
    </p:spTree>
    <p:extLst>
      <p:ext uri="{BB962C8B-B14F-4D97-AF65-F5344CB8AC3E}">
        <p14:creationId xmlns:p14="http://schemas.microsoft.com/office/powerpoint/2010/main" val="13949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5DA88-6836-FF02-F642-4A5351400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CF02-FAAA-F2CC-01B1-A6F49D28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837169-8747-7831-CE2C-4BE0B4A4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6" y="990600"/>
            <a:ext cx="838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Pivoting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reshapes data by </a:t>
            </a:r>
            <a:r>
              <a:rPr lang="en-US" sz="2400" kern="0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turning unique values from one column into new column names and aggregating corresponding values</a:t>
            </a: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It essentially "spreads" data across columns.</a:t>
            </a:r>
            <a:endParaRPr lang="en-US" sz="24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Must specify the row (index), column (columns), and values to reshape the data.</a:t>
            </a:r>
            <a:endParaRPr lang="en-US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F69E1-0614-72B2-BE1B-62F572F68C34}"/>
              </a:ext>
            </a:extLst>
          </p:cNvPr>
          <p:cNvSpPr txBox="1"/>
          <p:nvPr/>
        </p:nvSpPr>
        <p:spPr>
          <a:xfrm>
            <a:off x="436418" y="3239122"/>
            <a:ext cx="8382000" cy="368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pd.DataFrame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({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'Category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': ['A', 'A', 'B', 'B'],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'Month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': ['Jan', 'Feb', 'Jan', 'Feb'],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'Value': [10, 20, 30, 40]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pivoted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df.pivot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index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='Category', </a:t>
            </a:r>
            <a:r>
              <a:rPr lang="en-US" sz="2000" kern="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columns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='Month', values='Value')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print(pivoted)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C5CD5-0E79-133E-6556-8877F18CF86C}"/>
              </a:ext>
            </a:extLst>
          </p:cNvPr>
          <p:cNvSpPr txBox="1"/>
          <p:nvPr/>
        </p:nvSpPr>
        <p:spPr>
          <a:xfrm>
            <a:off x="5867400" y="3124200"/>
            <a:ext cx="3124200" cy="2242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Output:</a:t>
            </a:r>
            <a:endParaRPr lang="en-US" sz="2000" b="1" kern="1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Month</a:t>
            </a:r>
            <a:endParaRPr lang="en-US" sz="20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Category    Jan  Feb      </a:t>
            </a:r>
            <a:endParaRPr lang="en-US" sz="20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        	    10   20</a:t>
            </a:r>
            <a:endParaRPr lang="en-US" sz="20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          	     30   40</a:t>
            </a:r>
            <a:endParaRPr lang="en-US" sz="20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83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6083"/>
          <a:stretch/>
        </p:blipFill>
        <p:spPr>
          <a:xfrm>
            <a:off x="-22860" y="1417638"/>
            <a:ext cx="9144000" cy="37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8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Object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371600"/>
            <a:ext cx="9144000" cy="3406337"/>
            <a:chOff x="0" y="1417638"/>
            <a:chExt cx="9144000" cy="34063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22128"/>
            <a:stretch/>
          </p:blipFill>
          <p:spPr>
            <a:xfrm>
              <a:off x="0" y="1417638"/>
              <a:ext cx="9144000" cy="340633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33600" y="2941638"/>
              <a:ext cx="838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 Ali 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3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Melt and Pivot functions in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Used to reshape and manipulate data for useful for analysis.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Both functions help in transforming the layout of your dataset but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479624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Object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379538"/>
            <a:ext cx="8839200" cy="3519371"/>
            <a:chOff x="304800" y="2133599"/>
            <a:chExt cx="8839200" cy="35193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3333" t="20876"/>
            <a:stretch/>
          </p:blipFill>
          <p:spPr>
            <a:xfrm>
              <a:off x="304800" y="2133599"/>
              <a:ext cx="8839200" cy="351937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133600" y="3692107"/>
              <a:ext cx="838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 Ali 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689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Coercing Object to New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31470" y="1222474"/>
            <a:ext cx="8686800" cy="3202709"/>
            <a:chOff x="457200" y="2285999"/>
            <a:chExt cx="8686800" cy="32027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000" t="22253"/>
            <a:stretch/>
          </p:blipFill>
          <p:spPr>
            <a:xfrm>
              <a:off x="457200" y="2285999"/>
              <a:ext cx="8686800" cy="320270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362200" y="4267200"/>
              <a:ext cx="838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 Ali 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798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Coercing Object to New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00" t="22766"/>
          <a:stretch/>
        </p:blipFill>
        <p:spPr>
          <a:xfrm>
            <a:off x="228600" y="1398588"/>
            <a:ext cx="8686800" cy="32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86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Coercing Object to New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81000" y="1417638"/>
            <a:ext cx="8686800" cy="3576891"/>
            <a:chOff x="457200" y="2133599"/>
            <a:chExt cx="8686800" cy="35768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5000" t="21610"/>
            <a:stretch/>
          </p:blipFill>
          <p:spPr>
            <a:xfrm>
              <a:off x="457200" y="2133599"/>
              <a:ext cx="8686800" cy="357689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581400" y="3429000"/>
              <a:ext cx="838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 Ali 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07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melt()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used to 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unpivot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 or "flatten" the data, transforming it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wide format (multiple columns) to a long format (fewer columns).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function is especially useful when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restructure the data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easier analysis or visualization.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11845"/>
            <a:ext cx="3182655" cy="1684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733800"/>
            <a:ext cx="2133600" cy="309825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67200" y="4419599"/>
            <a:ext cx="990600" cy="137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39624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9461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416778"/>
            <a:ext cx="4495800" cy="575542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 pandas as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Create a sample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with student scores in different subjects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= {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'ID': [1, 2, 3],    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Student IDs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'Math': [85, 88, 90],  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Math scores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'Science': [90, 89, 95],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Science scores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'English': [78, 85, 92]  </a:t>
            </a:r>
            <a:r>
              <a:rPr lang="en-US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English scores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Create the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the dictionary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pd.DataFrame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(data)</a:t>
            </a:r>
          </a:p>
          <a:p>
            <a:pPr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Display the original wide-format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endParaRPr lang="en-US" b="1" dirty="0">
              <a:solidFill>
                <a:srgbClr val="0000CC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print("Original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:")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416778"/>
            <a:ext cx="4419600" cy="61760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Use the melt function to convert wide-format data to long-format</a:t>
            </a:r>
          </a:p>
          <a:p>
            <a:pPr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id_vars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the columns we want to keep as is (in this case, '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</a:t>
            </a:r>
          </a:p>
          <a:p>
            <a:pPr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value_vars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the columns we want to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unpivot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(in this case,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subjects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'Math', 'Science', 'English')</a:t>
            </a:r>
          </a:p>
          <a:p>
            <a:pPr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var_name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the name of the new column where subject names will go</a:t>
            </a:r>
          </a:p>
          <a:p>
            <a:pPr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value_name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the name of the new column where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scores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go</a:t>
            </a:r>
          </a:p>
          <a:p>
            <a:pPr>
              <a:spcAft>
                <a:spcPts val="800"/>
              </a:spcAft>
            </a:pP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df_melted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pd.melt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id_vars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=['ID'],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value_vars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=['Math', 'Science', 'English'],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var_name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='Subject',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value_name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='Score')</a:t>
            </a:r>
          </a:p>
          <a:p>
            <a:pPr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Display the melted (long-format)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print("\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nMelted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:")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df_melted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94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"/>
            <a:ext cx="3824287" cy="648397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191000" y="274638"/>
            <a:ext cx="44958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00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7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pivot()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used to reshape a long-format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into a wide-format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other words, it pivots the unique values from one column into multiple columns.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26" y="3505200"/>
            <a:ext cx="2362200" cy="34302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267200" y="4175250"/>
            <a:ext cx="4419600" cy="1684155"/>
            <a:chOff x="4267200" y="4175250"/>
            <a:chExt cx="4419600" cy="16841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4145" y="4175250"/>
              <a:ext cx="3182655" cy="1684155"/>
            </a:xfrm>
            <a:prstGeom prst="rect">
              <a:avLst/>
            </a:prstGeom>
          </p:spPr>
        </p:pic>
        <p:sp>
          <p:nvSpPr>
            <p:cNvPr id="6" name="Right Arrow 5"/>
            <p:cNvSpPr/>
            <p:nvPr/>
          </p:nvSpPr>
          <p:spPr>
            <a:xfrm>
              <a:off x="4267200" y="4419599"/>
              <a:ext cx="990600" cy="137935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35737" y="368061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057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05208"/>
            <a:ext cx="4724400" cy="64527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Create a long-format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(similar to the melted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earlier)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df_melted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pd.DataFrame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'ID': [1, 1, 1, 2, 2, 2, 3, 3, 3],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'Subject': ['Math', 'Science', 'English', 'Math', 'Science', 'English', 'Math', 'Science', 'English'],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'Score': [85, 90, 78, 88, 89, 85, 90, 95, 92]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Display the long-format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endParaRPr lang="en-US" b="1" dirty="0">
              <a:solidFill>
                <a:srgbClr val="0000CC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print("Melted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(Long Format):")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df_melted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Use the pivot function to convert the long-format </a:t>
            </a:r>
            <a:r>
              <a:rPr lang="en-US" b="1" dirty="0" err="1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a wide format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The 'ID' column becomes the rows, 'Subject' column values will become columns,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8219" y="914400"/>
            <a:ext cx="4114800" cy="386528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and the 'Score' values will fill the new table.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df_pivoted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df_melted.pivot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(index='ID', columns='Subject', values='Score')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Display the pivoted (wide-format)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 Display the pivoted (wide-format)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endParaRPr lang="en-US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print("\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nPivoted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DataFrame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(Wide Format):")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print(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df_pivoted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0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74638"/>
            <a:ext cx="4495800" cy="868362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0"/>
            <a:ext cx="3352800" cy="52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3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D945-5517-3AB0-9C52-8CB2F06F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FEE144-010C-8D74-D81C-77112ECCE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84523"/>
            <a:ext cx="8382000" cy="5480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Grouping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</a:rPr>
              <a:t>aggregate or summarize data by grouping rows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share a common attribute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latin typeface="Arial" panose="020B0604020202020204" pitchFamily="34" charset="0"/>
              </a:rPr>
              <a:t>(e.g., summing values by group)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Example:</a:t>
            </a:r>
            <a:endParaRPr lang="en-US" sz="2400" b="1" kern="1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 pandas as pd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pd.DataFrame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({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'Category': ['A', 'B', 'A', 'B', 'A', 'B'],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'Value': [10, 20, 30, 40, 50, 60]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grouped = </a:t>
            </a:r>
            <a:r>
              <a:rPr lang="en-US" sz="20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df.</a:t>
            </a:r>
            <a:r>
              <a:rPr lang="en-US" sz="2000" kern="0" dirty="0" err="1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groupby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('Category').</a:t>
            </a:r>
            <a:r>
              <a:rPr lang="en-US" sz="2000" kern="0" dirty="0"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</a:t>
            </a: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print(grouped)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1B44F-8923-6361-4838-2F105AB09CBD}"/>
              </a:ext>
            </a:extLst>
          </p:cNvPr>
          <p:cNvSpPr txBox="1"/>
          <p:nvPr/>
        </p:nvSpPr>
        <p:spPr>
          <a:xfrm>
            <a:off x="5715000" y="3124200"/>
            <a:ext cx="228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Category  Value     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         	     90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          	     120</a:t>
            </a:r>
          </a:p>
        </p:txBody>
      </p:sp>
    </p:spTree>
    <p:extLst>
      <p:ext uri="{BB962C8B-B14F-4D97-AF65-F5344CB8AC3E}">
        <p14:creationId xmlns:p14="http://schemas.microsoft.com/office/powerpoint/2010/main" val="403241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57823</TotalTime>
  <Words>1737</Words>
  <Application>Microsoft Office PowerPoint</Application>
  <PresentationFormat>On-screen Show (4:3)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Wingdings</vt:lpstr>
      <vt:lpstr>Office Theme</vt:lpstr>
      <vt:lpstr>Course: DS5002 Data Science Tools and Techniques</vt:lpstr>
      <vt:lpstr>Melt and Pivot functions in Pandas</vt:lpstr>
      <vt:lpstr>melt() function </vt:lpstr>
      <vt:lpstr>PowerPoint Presentation</vt:lpstr>
      <vt:lpstr>PowerPoint Presentation</vt:lpstr>
      <vt:lpstr>pivot() Function </vt:lpstr>
      <vt:lpstr>PowerPoint Presentation</vt:lpstr>
      <vt:lpstr>output</vt:lpstr>
      <vt:lpstr>Grouping</vt:lpstr>
      <vt:lpstr>Pivoting</vt:lpstr>
      <vt:lpstr>pivot_table() </vt:lpstr>
      <vt:lpstr>Handling Mixed Data Types in a Column</vt:lpstr>
      <vt:lpstr>PowerPoint Presentation</vt:lpstr>
      <vt:lpstr>Ensure Correct Data Types</vt:lpstr>
      <vt:lpstr>Example</vt:lpstr>
      <vt:lpstr>Grouping</vt:lpstr>
      <vt:lpstr>Pivoting</vt:lpstr>
      <vt:lpstr>Basic Data Types</vt:lpstr>
      <vt:lpstr>Identifying Object Data Type</vt:lpstr>
      <vt:lpstr>Verifying Object Data Type</vt:lpstr>
      <vt:lpstr>Coercing Object to New Data Type</vt:lpstr>
      <vt:lpstr>Coercing Object to New Data Type</vt:lpstr>
      <vt:lpstr>Coercing Object to New Data Type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due date 26-12-2021</dc:title>
  <dc:creator>Windows User</dc:creator>
  <cp:lastModifiedBy>ITSolutions</cp:lastModifiedBy>
  <cp:revision>421</cp:revision>
  <cp:lastPrinted>2025-02-11T19:44:01Z</cp:lastPrinted>
  <dcterms:created xsi:type="dcterms:W3CDTF">2021-12-20T18:10:04Z</dcterms:created>
  <dcterms:modified xsi:type="dcterms:W3CDTF">2025-03-12T15:29:15Z</dcterms:modified>
</cp:coreProperties>
</file>