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2" r:id="rId2"/>
    <p:sldId id="468" r:id="rId3"/>
    <p:sldId id="460" r:id="rId4"/>
    <p:sldId id="461" r:id="rId5"/>
    <p:sldId id="462" r:id="rId6"/>
    <p:sldId id="469" r:id="rId7"/>
    <p:sldId id="499" r:id="rId8"/>
    <p:sldId id="464" r:id="rId9"/>
    <p:sldId id="470" r:id="rId10"/>
    <p:sldId id="501" r:id="rId11"/>
    <p:sldId id="465" r:id="rId12"/>
    <p:sldId id="471" r:id="rId13"/>
    <p:sldId id="502" r:id="rId14"/>
    <p:sldId id="466" r:id="rId15"/>
    <p:sldId id="472" r:id="rId16"/>
    <p:sldId id="503" r:id="rId17"/>
    <p:sldId id="504" r:id="rId18"/>
    <p:sldId id="4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87663" autoAdjust="0"/>
  </p:normalViewPr>
  <p:slideViewPr>
    <p:cSldViewPr>
      <p:cViewPr varScale="1">
        <p:scale>
          <a:sx n="75" d="100"/>
          <a:sy n="75" d="100"/>
        </p:scale>
        <p:origin x="17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DF42C-EB74-4699-BB89-3EE1C047D30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166BD-B01F-41A1-9964-0E434372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6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604156"/>
            <a:ext cx="8458200" cy="14532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Course: DS5002</a:t>
            </a:r>
            <a:b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Tools and Techniques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426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CC"/>
                </a:solidFill>
              </a:rPr>
              <a:t>Dr. Safdar Ali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00300" y="2667000"/>
            <a:ext cx="4533900" cy="114300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300" y="5715000"/>
            <a:ext cx="8343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Explore and discuss the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of data cleaning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with understanding of its importance, common challenges, and effective techniques along with </a:t>
            </a:r>
            <a:r>
              <a:rPr lang="en-US" b="1" dirty="0">
                <a:solidFill>
                  <a:srgbClr val="FF0000"/>
                </a:solidFill>
              </a:rPr>
              <a:t>data transformation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507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Z-score Normalization (Standardization)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371600"/>
            <a:ext cx="8382000" cy="533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a file like CSV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 </a:t>
            </a:r>
            <a:r>
              <a:rPr lang="en-US" sz="240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("path/to/your/folder/data.csv")</a:t>
            </a: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Z-score Normalization (Standardization):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Formula: </a:t>
            </a:r>
            <a:r>
              <a:rPr 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X_standardized</a:t>
            </a:r>
            <a:r>
              <a:rPr 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(X - mean) / </a:t>
            </a:r>
            <a:r>
              <a:rPr 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std_dev</a:t>
            </a:r>
            <a:endParaRPr lang="en-US" sz="24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standard_scaler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df_standardized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pd.DataFrame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standard_scaler.fit_transform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), columns=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df.columns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print("\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-score Normalized Data:")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df_standardized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4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05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Scaler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uses the median and the interquartile range (IQR) for scaling, making it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to outliers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well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data contains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outliers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Drawbacks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It may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work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well when the data distribution is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skewed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 the data into a range where the data is centered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with robust scaling values often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falling between -1 and 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but the presence of outliers can push values beyond that range.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562225"/>
            <a:ext cx="3848100" cy="1009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39" y="1953418"/>
            <a:ext cx="3624761" cy="222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9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6528" y="26023"/>
            <a:ext cx="573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Consider ages dataset for some extreme outliers: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60" y="309842"/>
            <a:ext cx="6940454" cy="2128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5471"/>
          <a:stretch/>
        </p:blipFill>
        <p:spPr>
          <a:xfrm>
            <a:off x="0" y="2747720"/>
            <a:ext cx="5892791" cy="291439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257800" y="2373868"/>
            <a:ext cx="3858016" cy="2694361"/>
            <a:chOff x="5257800" y="2373868"/>
            <a:chExt cx="3858016" cy="269436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7800" y="2853658"/>
              <a:ext cx="3858016" cy="221457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6008836" y="2373868"/>
              <a:ext cx="1492716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Scaled Data</a:t>
              </a:r>
              <a:endPara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67" y="114822"/>
            <a:ext cx="534933" cy="229426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029200" y="6035962"/>
            <a:ext cx="39639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Scaler centers the data around the median and scales it by the IQR.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7998" y="2209800"/>
            <a:ext cx="169069" cy="16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525016" y="68051"/>
            <a:ext cx="2590800" cy="39125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34138" y="575675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</a:t>
            </a:r>
          </a:p>
        </p:txBody>
      </p:sp>
    </p:spTree>
    <p:extLst>
      <p:ext uri="{BB962C8B-B14F-4D97-AF65-F5344CB8AC3E}">
        <p14:creationId xmlns:p14="http://schemas.microsoft.com/office/powerpoint/2010/main" val="24879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Robust Scaler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371600"/>
            <a:ext cx="8382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Robust Scaler: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Uses median and interquartile range, robust to outliers</a:t>
            </a:r>
          </a:p>
          <a:p>
            <a:pPr marL="0" indent="0">
              <a:buNone/>
            </a:pPr>
            <a:endParaRPr lang="en-US" sz="25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robust_scaler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RobustScaler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df_robust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pd.DataFrame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robust_scaler.fit_transform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), columns=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df.columns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print("\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nRobust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Scaled Data:")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df_robust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9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Simple transformation used to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the effect of large values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applying a logarithmic function to each value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dataset.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Formula: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Effective in dealing with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positively skewed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</a:p>
          <a:p>
            <a:pPr marL="0" indent="0">
              <a:buNone/>
            </a:pPr>
            <a:endParaRPr lang="en-US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Drawbacks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Only applicable to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values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486" t="25027" r="14965" b="22587"/>
          <a:stretch/>
        </p:blipFill>
        <p:spPr>
          <a:xfrm>
            <a:off x="2362200" y="2590799"/>
            <a:ext cx="2209800" cy="4572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700" y="5410200"/>
            <a:ext cx="8610600" cy="13234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log transformation is used to reduce skewness in a dataset by compressing the range of values. It is particularly useful for datasets where the values span several orders of magnitude or when the data is highly right-skewed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04" y="3048000"/>
            <a:ext cx="7514585" cy="11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0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76200"/>
            <a:ext cx="5038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Consider a salary dataset with a few values: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36" y="428831"/>
            <a:ext cx="1013564" cy="22510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25016" y="68051"/>
            <a:ext cx="2590800" cy="391253"/>
          </a:xfrm>
        </p:spPr>
        <p:txBody>
          <a:bodyPr>
            <a:normAutofit fontScale="90000"/>
          </a:bodyPr>
          <a:lstStyle/>
          <a:p>
            <a:r>
              <a:rPr lang="en-US" sz="2500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453899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Right-skewed due to the large salary values at the top (e.g., 500,000)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306213" y="749865"/>
            <a:ext cx="5638800" cy="2197989"/>
            <a:chOff x="1219200" y="834528"/>
            <a:chExt cx="5540300" cy="19848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7800" y="1203860"/>
              <a:ext cx="5311700" cy="161554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219200" y="834528"/>
              <a:ext cx="47875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Apply the log transformation to each salary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64332" y="2851710"/>
            <a:ext cx="4814527" cy="2512666"/>
            <a:chOff x="1364332" y="2851709"/>
            <a:chExt cx="5257800" cy="2787091"/>
          </a:xfrm>
        </p:grpSpPr>
        <p:sp>
          <p:nvSpPr>
            <p:cNvPr id="11" name="Rectangle 10"/>
            <p:cNvSpPr/>
            <p:nvPr/>
          </p:nvSpPr>
          <p:spPr>
            <a:xfrm>
              <a:off x="2526736" y="2851709"/>
              <a:ext cx="2634119" cy="36933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 Transformed Data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4332" y="3289830"/>
              <a:ext cx="5257800" cy="234897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  <p:sp>
        <p:nvSpPr>
          <p:cNvPr id="14" name="Rectangle 13"/>
          <p:cNvSpPr/>
          <p:nvPr/>
        </p:nvSpPr>
        <p:spPr>
          <a:xfrm>
            <a:off x="6263" y="5149133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</a:t>
            </a: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6263" y="5426391"/>
            <a:ext cx="92431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Compresses large values and makes distribution more normal (i.e., reduces skewness).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2.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Particularly useful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right-skewed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(data with extreme high values).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3.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applying log transformation, data values become more evenly distributed and the extreme values (outliers) have less influence. </a:t>
            </a:r>
          </a:p>
        </p:txBody>
      </p:sp>
    </p:spTree>
    <p:extLst>
      <p:ext uri="{BB962C8B-B14F-4D97-AF65-F5344CB8AC3E}">
        <p14:creationId xmlns:p14="http://schemas.microsoft.com/office/powerpoint/2010/main" val="341658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199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Log Transformation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Helps normalize skewed data by applying log function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Adding 1 to avoid log(0) issue, as log(0) is undefined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This ensures that all values remain positive before applying log transformation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log1p(x) function is equivalent to log(1 + x), which is useful when dealing with zero or very small values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df_log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np.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log1p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print("\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nLog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Transformed Data:")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df_log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45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4114800" cy="685800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solidFill>
                  <a:srgbClr val="00B05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numpy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as np</a:t>
            </a:r>
          </a:p>
          <a:p>
            <a:pPr marL="0" marR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import pandas as </a:t>
            </a:r>
            <a:r>
              <a:rPr lang="en-US" sz="1800" dirty="0" err="1">
                <a:solidFill>
                  <a:srgbClr val="00B05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pd</a:t>
            </a: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solidFill>
                  <a:srgbClr val="00B05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sklearn.preprocessing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solidFill>
                  <a:srgbClr val="00B05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MinMaxScaler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StandardScaler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B05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RobustScaler</a:t>
            </a:r>
            <a:endParaRPr lang="en-US" sz="1800" dirty="0">
              <a:solidFill>
                <a:srgbClr val="00B050"/>
              </a:solidFill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# Load </a:t>
            </a:r>
            <a:r>
              <a:rPr lang="en-US" sz="1800" dirty="0" err="1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DataFrame</a:t>
            </a:r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from a file like CSV</a:t>
            </a:r>
          </a:p>
          <a:p>
            <a:pPr marL="0" marR="0" indent="0">
              <a:spcBef>
                <a:spcPts val="0"/>
              </a:spcBef>
              <a:buNone/>
            </a:pP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df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=  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pd.read_csv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("path//data.csv")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/>
              <a:t>df</a:t>
            </a:r>
            <a:r>
              <a:rPr lang="en-US" sz="1800" dirty="0"/>
              <a:t> = </a:t>
            </a:r>
            <a:r>
              <a:rPr lang="en-US" sz="1800" dirty="0" err="1"/>
              <a:t>pd.DataFrame</a:t>
            </a:r>
            <a:r>
              <a:rPr lang="en-US" sz="1800" dirty="0"/>
              <a:t>(data)</a:t>
            </a:r>
          </a:p>
          <a:p>
            <a:pPr marL="0" marR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# 1. Min-Max Scaling (Rescaling):</a:t>
            </a:r>
          </a:p>
          <a:p>
            <a:pPr marL="0" marR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# Formula: </a:t>
            </a:r>
            <a:r>
              <a:rPr lang="en-US" sz="1800" dirty="0" err="1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X_scaled</a:t>
            </a:r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= (X - </a:t>
            </a:r>
            <a:r>
              <a:rPr lang="en-US" sz="1800" dirty="0" err="1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X_min</a:t>
            </a:r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) / (</a:t>
            </a:r>
            <a:r>
              <a:rPr lang="en-US" sz="1800" dirty="0" err="1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X_max</a:t>
            </a:r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X_min</a:t>
            </a:r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spcBef>
                <a:spcPts val="0"/>
              </a:spcBef>
              <a:buNone/>
            </a:pP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min_max_scaler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MinMaxScaler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()</a:t>
            </a:r>
          </a:p>
          <a:p>
            <a:pPr marL="0" marR="0" indent="0">
              <a:spcBef>
                <a:spcPts val="0"/>
              </a:spcBef>
              <a:buNone/>
            </a:pP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df_minmax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min_max_scaler.fit_transform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df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), columns=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df.columns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)</a:t>
            </a:r>
          </a:p>
          <a:p>
            <a:pPr marL="0" marR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print("\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nMin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-Max Scaled Data:")</a:t>
            </a:r>
          </a:p>
          <a:p>
            <a:pPr marL="0" marR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df_minmax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# 2. Z-score Normalization (Standardization):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# Formula: </a:t>
            </a:r>
            <a:r>
              <a:rPr lang="en-US" sz="1800" dirty="0" err="1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X_standardized</a:t>
            </a:r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= (X - mean) / </a:t>
            </a:r>
            <a:r>
              <a:rPr lang="en-US" sz="1800" dirty="0" err="1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std_dev</a:t>
            </a:r>
            <a:endParaRPr lang="en-US" sz="1800" dirty="0">
              <a:solidFill>
                <a:srgbClr val="0000CC"/>
              </a:solidFill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standard_scaler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StandardScaler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()</a:t>
            </a:r>
          </a:p>
          <a:p>
            <a:pPr marL="0" marR="0" indent="0">
              <a:spcBef>
                <a:spcPts val="0"/>
              </a:spcBef>
              <a:buNone/>
            </a:pP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df_standardized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standard_scaler.fit_transform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df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), columns=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df.columns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)</a:t>
            </a:r>
            <a:endParaRPr lang="en-US" sz="1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0"/>
            <a:ext cx="4648200" cy="68580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columns=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df.columns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print("\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nZ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-score Normalized Data:")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df_standardized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# 3. Robust Scaler: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# Uses median and interquartile range, robust to outliers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robust_scaler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RobustScaler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df_robust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robust_scaler.fit_transform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df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), columns=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df.columns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print("\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nRobust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Scaled Data:")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df_robust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 # 4. Log Transformation: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# Helps normalize skewed data by applying log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# Adding 1 to avoid log(0) issue, as log(0) is undefined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# This ensures that all values remain positive before applying log transformation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CC"/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# log1p(x) is equivalent to log(1 + x), which is useful when dealing with zero or very small values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df_log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= np.log1p(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df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print("\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nLog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Transformed Data:")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print(</a:t>
            </a:r>
            <a:r>
              <a:rPr lang="en-US" sz="1800" dirty="0" err="1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df_log</a:t>
            </a:r>
            <a:r>
              <a:rPr lang="en-US" sz="1800" dirty="0"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822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to Use 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0696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Distance-based Algorithms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Algorithms like KNN, SVM, and k-means clustering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rely on distance measures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so normalization is essential.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Gradient Descent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Linear regression, logistic regression, and neural networks benefit from normalized data because it helps in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convergence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optimization process.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Normalization is required to ensure that the data is centered and scaled before performing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dimensionality reduction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6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a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of adjusting values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 dataset so they fall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a particular range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typically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0 and 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or to have a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certain statistical property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such as a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of 0 and standard deviation of 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ensuring that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feature dominates the others due to its scale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is particularly important in many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117935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Normalization?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1789"/>
            <a:ext cx="8610600" cy="523901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Feature Scaling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Many algorithms (e.g., k-nearest neighbors, gradient descent)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rely on distance metrics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can be heavily affected by the scale of features.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with large numerical ranges can dominate the calculation of distances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Improving Algorithm Performance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Normalization can improve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convergence of gradient descent algorithms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increase the accuracy of machine learning models.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Handling Units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Features in a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can have different units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(e.g., age in months, years), and normalization ensures they are on the same scale.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77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Normalizing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Min-Max Scaling (Rescaling)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Z-score Normalization (Standardization)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 Scaler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Transformation</a:t>
            </a:r>
          </a:p>
          <a:p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8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Min-Max Scaling (Rescaling)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 data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into a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range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typically [0, 1].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It is very simple and scales all features to the same range.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Drawbacks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Sensitive to outliers, as outliers can affect the minimum and maximum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222" r="3929"/>
          <a:stretch/>
        </p:blipFill>
        <p:spPr>
          <a:xfrm>
            <a:off x="2209800" y="1885950"/>
            <a:ext cx="3962400" cy="1162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680" y="2895599"/>
            <a:ext cx="3899920" cy="19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1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41" y="833305"/>
            <a:ext cx="4476750" cy="5791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0" y="25023"/>
            <a:ext cx="1600200" cy="437739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" y="422342"/>
            <a:ext cx="766762" cy="292621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821041" y="436582"/>
            <a:ext cx="6929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Min-Max Scaling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normalize the ages to the range [0, 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20877" y="3780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a small dataset of ages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7998" y="942700"/>
            <a:ext cx="442129" cy="1379278"/>
            <a:chOff x="57998" y="942700"/>
            <a:chExt cx="442129" cy="1379278"/>
          </a:xfrm>
        </p:grpSpPr>
        <p:sp>
          <p:nvSpPr>
            <p:cNvPr id="18" name="Oval 17"/>
            <p:cNvSpPr/>
            <p:nvPr/>
          </p:nvSpPr>
          <p:spPr>
            <a:xfrm>
              <a:off x="57998" y="942700"/>
              <a:ext cx="399202" cy="3527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00925" y="1969278"/>
              <a:ext cx="399202" cy="3527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81600" y="1450533"/>
            <a:ext cx="3858473" cy="4488755"/>
            <a:chOff x="5181600" y="1450533"/>
            <a:chExt cx="3858473" cy="4488755"/>
          </a:xfrm>
        </p:grpSpPr>
        <p:grpSp>
          <p:nvGrpSpPr>
            <p:cNvPr id="17" name="Group 16"/>
            <p:cNvGrpSpPr/>
            <p:nvPr/>
          </p:nvGrpSpPr>
          <p:grpSpPr>
            <a:xfrm>
              <a:off x="5181600" y="1450533"/>
              <a:ext cx="3858473" cy="2789603"/>
              <a:chOff x="5227528" y="1450533"/>
              <a:chExt cx="3858473" cy="2789603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757626" y="1450533"/>
                <a:ext cx="199285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Normalized Data</a:t>
                </a: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7528" y="1903483"/>
                <a:ext cx="3858473" cy="233665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  <p:sp>
          <p:nvSpPr>
            <p:cNvPr id="21" name="Rectangle 20"/>
            <p:cNvSpPr/>
            <p:nvPr/>
          </p:nvSpPr>
          <p:spPr>
            <a:xfrm>
              <a:off x="5327279" y="4572000"/>
              <a:ext cx="1133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Insights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81600" y="5015958"/>
              <a:ext cx="3858473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After applying Min-Max scaling, the "Age" feature has been rescaled to fall between 0 and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76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Min-Max Scaling (Rescaling)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5175" y="1143000"/>
                <a:ext cx="8915400" cy="57150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import </a:t>
                </a:r>
                <a:r>
                  <a:rPr lang="en-US" b="1" i="1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numpy</a:t>
                </a:r>
                <a:r>
                  <a:rPr lang="en-US" b="1" i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as np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import pandas as </a:t>
                </a:r>
                <a:r>
                  <a:rPr lang="en-US" b="1" i="1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pd</a:t>
                </a:r>
                <a:endParaRPr lang="en-US" b="1" i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</a:t>
                </a:r>
                <a:r>
                  <a:rPr lang="en-US" b="1" i="1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sklearn.preprocessing</a:t>
                </a:r>
                <a:r>
                  <a:rPr lang="en-US" b="1" i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import </a:t>
                </a:r>
                <a:r>
                  <a:rPr lang="en-US" b="1" i="1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MinMaxScaler</a:t>
                </a:r>
                <a:r>
                  <a:rPr lang="en-US" b="1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b="1" i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b="1" i="1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StandardScaler</a:t>
                </a:r>
                <a:r>
                  <a:rPr lang="en-US" b="1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b="1" i="1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RobustScaler</a:t>
                </a:r>
                <a:endParaRPr lang="en-US" b="1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b="1" dirty="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# 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Load </a:t>
                </a:r>
                <a:r>
                  <a:rPr lang="en-US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DataFrame</a:t>
                </a:r>
                <a:r>
                  <a:rPr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from a file like CSV</a:t>
                </a:r>
              </a:p>
              <a:p>
                <a:r>
                  <a:rPr lang="en-US" dirty="0" err="1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df</a:t>
                </a:r>
                <a:r>
                  <a:rPr lang="en-US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 </a:t>
                </a:r>
                <a:r>
                  <a:rPr lang="en-US" dirty="0" err="1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pd.read_csv</a:t>
                </a:r>
                <a:r>
                  <a:rPr lang="en-US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("path/to/your/folder/data.csv")</a:t>
                </a:r>
              </a:p>
              <a:p>
                <a:endParaRPr lang="en-US" b="1" dirty="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 Min-Max Scaling (Rescaling)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   Formula: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_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scaled</m:t>
                    </m:r>
                    <m:r>
                      <a:rPr lang="en-US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i="0" smtClean="0">
                            <a:solidFill>
                              <a:srgbClr val="0000CC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00CC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00CC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00CC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00CC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00CC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min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00CC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00CC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00CC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00CC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00CC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00CC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00CC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00CC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min</m:t>
                        </m:r>
                      </m:den>
                    </m:f>
                  </m:oMath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min_max_scaler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MinMaxScaler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()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df_minmax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pd.DataFrame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min_max_scaler.fit_transform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df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), columns=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df.columns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print("\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nMin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-Max Scaled Data:")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print(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df_minmax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175" y="1143000"/>
                <a:ext cx="8915400" cy="5715000"/>
              </a:xfrm>
              <a:blipFill rotWithShape="0">
                <a:blip r:embed="rId2"/>
                <a:stretch>
                  <a:fillRect l="-889" t="-1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76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Z-score Normalization (Standardization)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6416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 data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 that it has a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of 0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a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deviation of 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Less sensitive to outliers than Min-Max scaling, and it’s suitable for algorithms that assume a </a:t>
            </a:r>
            <a:r>
              <a:rPr lang="en-US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Gaussian distribution of the data.</a:t>
            </a:r>
          </a:p>
          <a:p>
            <a:endParaRPr lang="en-US" sz="14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Drawbacks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Not always effective if the data is not normally distributed.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80" y="2392362"/>
            <a:ext cx="2381250" cy="108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158152"/>
            <a:ext cx="3943350" cy="21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9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5016" y="68051"/>
            <a:ext cx="2590800" cy="391253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0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Z-score normalization to ages dataset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8" y="422342"/>
            <a:ext cx="766762" cy="292621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381375"/>
            <a:ext cx="4191000" cy="3476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2" y="405895"/>
            <a:ext cx="6429375" cy="306705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267200" y="2895600"/>
            <a:ext cx="4876800" cy="3910600"/>
            <a:chOff x="4267200" y="2895600"/>
            <a:chExt cx="4876800" cy="3910600"/>
          </a:xfrm>
        </p:grpSpPr>
        <p:grpSp>
          <p:nvGrpSpPr>
            <p:cNvPr id="12" name="Group 11"/>
            <p:cNvGrpSpPr/>
            <p:nvPr/>
          </p:nvGrpSpPr>
          <p:grpSpPr>
            <a:xfrm>
              <a:off x="4953000" y="2895600"/>
              <a:ext cx="4027639" cy="2895600"/>
              <a:chOff x="4953000" y="3037264"/>
              <a:chExt cx="4027639" cy="28956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3000" y="3472945"/>
                <a:ext cx="4027639" cy="245991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5903298" y="3037264"/>
                <a:ext cx="2198038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Standardized Data</a:t>
                </a: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4267200" y="5882870"/>
              <a:ext cx="48768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After applying Z-score normalization, the "Age" feature has been standardized to have a mean of 0 and a standard deviation of 1.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43400" y="5672724"/>
              <a:ext cx="11336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Insights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790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57819</TotalTime>
  <Words>1500</Words>
  <Application>Microsoft Office PowerPoint</Application>
  <PresentationFormat>On-screen Show (4:3)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Office Theme</vt:lpstr>
      <vt:lpstr>Course: DS5002 Data Science Tools and Techniques</vt:lpstr>
      <vt:lpstr>Data Normalization</vt:lpstr>
      <vt:lpstr>Why Data Normalization? </vt:lpstr>
      <vt:lpstr>Methods for Normalizing Data</vt:lpstr>
      <vt:lpstr>Min-Max Scaling (Rescaling)</vt:lpstr>
      <vt:lpstr>Example</vt:lpstr>
      <vt:lpstr>Min-Max Scaling (Rescaling)</vt:lpstr>
      <vt:lpstr>Z-score Normalization (Standardization)</vt:lpstr>
      <vt:lpstr>Example</vt:lpstr>
      <vt:lpstr>Z-score Normalization (Standardization)</vt:lpstr>
      <vt:lpstr>Robust Scaler Method</vt:lpstr>
      <vt:lpstr>Example</vt:lpstr>
      <vt:lpstr>Robust Scaler</vt:lpstr>
      <vt:lpstr>Log Transformation </vt:lpstr>
      <vt:lpstr>Example</vt:lpstr>
      <vt:lpstr>Log Transformation</vt:lpstr>
      <vt:lpstr>PowerPoint Presentation</vt:lpstr>
      <vt:lpstr>Where to Use Normalization?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due date 26-12-2021</dc:title>
  <dc:creator>Windows User</dc:creator>
  <cp:lastModifiedBy>ITSolutions</cp:lastModifiedBy>
  <cp:revision>420</cp:revision>
  <cp:lastPrinted>2025-02-11T19:44:01Z</cp:lastPrinted>
  <dcterms:created xsi:type="dcterms:W3CDTF">2021-12-20T18:10:04Z</dcterms:created>
  <dcterms:modified xsi:type="dcterms:W3CDTF">2025-03-12T15:30:12Z</dcterms:modified>
</cp:coreProperties>
</file>