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2" r:id="rId2"/>
    <p:sldId id="481" r:id="rId3"/>
    <p:sldId id="482" r:id="rId4"/>
    <p:sldId id="483" r:id="rId5"/>
    <p:sldId id="484" r:id="rId6"/>
    <p:sldId id="485" r:id="rId7"/>
    <p:sldId id="486" r:id="rId8"/>
    <p:sldId id="488" r:id="rId9"/>
    <p:sldId id="489" r:id="rId10"/>
    <p:sldId id="497" r:id="rId11"/>
    <p:sldId id="491" r:id="rId12"/>
    <p:sldId id="492" r:id="rId13"/>
    <p:sldId id="517" r:id="rId14"/>
    <p:sldId id="518" r:id="rId15"/>
    <p:sldId id="498" r:id="rId16"/>
    <p:sldId id="487" r:id="rId17"/>
    <p:sldId id="49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3" autoAdjust="0"/>
    <p:restoredTop sz="87663" autoAdjust="0"/>
  </p:normalViewPr>
  <p:slideViewPr>
    <p:cSldViewPr>
      <p:cViewPr varScale="1">
        <p:scale>
          <a:sx n="75" d="100"/>
          <a:sy n="75" d="100"/>
        </p:scale>
        <p:origin x="177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FDF42C-EB74-4699-BB89-3EE1C047D30C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E166BD-B01F-41A1-9964-0E4343729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60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166BD-B01F-41A1-9964-0E43437299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11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E166BD-B01F-41A1-9964-0E434372998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69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E166BD-B01F-41A1-9964-0E434372998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03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3976-6AA9-4130-B130-71D7729041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2954-831A-4F7E-909E-1BFCC95063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3976-6AA9-4130-B130-71D7729041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2954-831A-4F7E-909E-1BFCC95063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3976-6AA9-4130-B130-71D7729041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2954-831A-4F7E-909E-1BFCC95063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>
            <a:lvl1pPr>
              <a:defRPr b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3976-6AA9-4130-B130-71D7729041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2954-831A-4F7E-909E-1BFCC95063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3976-6AA9-4130-B130-71D7729041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2954-831A-4F7E-909E-1BFCC95063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3976-6AA9-4130-B130-71D7729041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2954-831A-4F7E-909E-1BFCC95063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3976-6AA9-4130-B130-71D7729041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2954-831A-4F7E-909E-1BFCC95063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3976-6AA9-4130-B130-71D7729041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2954-831A-4F7E-909E-1BFCC95063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3976-6AA9-4130-B130-71D7729041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2954-831A-4F7E-909E-1BFCC95063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3976-6AA9-4130-B130-71D7729041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2954-831A-4F7E-909E-1BFCC95063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3976-6AA9-4130-B130-71D7729041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2954-831A-4F7E-909E-1BFCC95063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C3976-6AA9-4130-B130-71D7729041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12954-831A-4F7E-909E-1BFCC95063B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43" y="604156"/>
            <a:ext cx="8458200" cy="145324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Course: DS5002</a:t>
            </a:r>
            <a:br>
              <a:rPr lang="en-US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Science Tools and Techniques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81000" y="426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0000CC"/>
                </a:solidFill>
              </a:rPr>
              <a:t>Dr. Safdar Ali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400300" y="2667000"/>
            <a:ext cx="4533900" cy="1143000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Data Preprocessing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5300" y="5715000"/>
            <a:ext cx="83439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Explore and discuss the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of data cleaning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, with understanding of its importance, common challenges, and effective techniques along with </a:t>
            </a:r>
            <a:r>
              <a:rPr lang="en-US" b="1" dirty="0">
                <a:solidFill>
                  <a:srgbClr val="FF0000"/>
                </a:solidFill>
              </a:rPr>
              <a:t>data transformation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5078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40000"/>
            <a:ext cx="5562600" cy="49812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27612"/>
          <a:stretch/>
        </p:blipFill>
        <p:spPr>
          <a:xfrm>
            <a:off x="1981200" y="5117289"/>
            <a:ext cx="6213910" cy="175252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77322" y="5531884"/>
            <a:ext cx="1191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63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868362"/>
          </a:xfrm>
        </p:spPr>
        <p:txBody>
          <a:bodyPr>
            <a:normAutofit fontScale="90000"/>
          </a:bodyPr>
          <a:lstStyle/>
          <a:p>
            <a:r>
              <a:rPr lang="en-US" dirty="0"/>
              <a:t>Advanced Data Science Functions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04800" y="1729701"/>
            <a:ext cx="8610600" cy="390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np.polyfit</a:t>
            </a:r>
            <a:r>
              <a:rPr lang="en-US" altLang="en-US" sz="24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(x, y, </a:t>
            </a:r>
            <a:r>
              <a:rPr lang="en-US" altLang="en-US" sz="2400" b="1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deg</a:t>
            </a:r>
            <a:r>
              <a:rPr lang="en-US" altLang="en-US" sz="24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Performs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polynomial regression fitting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np.corrcoef</a:t>
            </a:r>
            <a:r>
              <a:rPr lang="en-US" altLang="en-US" sz="24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(x, y)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en-US" sz="24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Computes the 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Pearson correlation coefficient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np.linalg.inv</a:t>
            </a:r>
            <a:r>
              <a:rPr lang="en-US" altLang="en-US" sz="24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(matrix)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Computes the 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inverse of a matrix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np.linalg.eig</a:t>
            </a:r>
            <a:r>
              <a:rPr lang="en-US" altLang="en-US" sz="24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(matrix)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Computes the 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eigenvalues and eigenvectors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a matrix.</a:t>
            </a:r>
          </a:p>
        </p:txBody>
      </p:sp>
    </p:spTree>
    <p:extLst>
      <p:ext uri="{BB962C8B-B14F-4D97-AF65-F5344CB8AC3E}">
        <p14:creationId xmlns:p14="http://schemas.microsoft.com/office/powerpoint/2010/main" val="2243174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537685"/>
            <a:ext cx="8981309" cy="31659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39719"/>
          <a:stretch/>
        </p:blipFill>
        <p:spPr>
          <a:xfrm>
            <a:off x="227121" y="4267200"/>
            <a:ext cx="8806380" cy="609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31104" y="3899049"/>
            <a:ext cx="1191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56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CC26C-EA08-5DF9-9D59-1D0634B06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241" y="14015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dirty="0"/>
              <a:t>Pearson correlation coefficient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7E620-0299-3E3B-6B3D-F0341A713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164" y="99529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statistical measure that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quantifies the strength and direction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of the linear relationship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 two numerical variables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ranges from -1 to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622622-1BB7-5EE2-B1DA-0AAE12445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51" y="2191148"/>
            <a:ext cx="3201662" cy="7806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62C1A1-0DC4-0442-95C3-743B0485D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118" y="3299350"/>
            <a:ext cx="6078682" cy="35629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3F2964E-0F40-059F-D67B-F3F7EBDF02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0400" y="2133600"/>
            <a:ext cx="594360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91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F61B4-96D8-321E-339F-3D038DAD9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F044E-8899-0587-AF74-14DC42B93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127" y="4350344"/>
            <a:ext cx="8229600" cy="12906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calculate each term in the formula, substitute values, and compute r. The result equal to</a:t>
            </a:r>
            <a:r>
              <a:rPr lang="en-US" b="1" dirty="0"/>
              <a:t> 0.97</a:t>
            </a:r>
            <a:r>
              <a:rPr lang="en-US" dirty="0"/>
              <a:t>, indicating a strong </a:t>
            </a:r>
            <a:r>
              <a:rPr lang="en-US" b="1" dirty="0"/>
              <a:t>positive correlation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BCF438-A928-3A7B-2E60-0C5127A6E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676576"/>
            <a:ext cx="1676400" cy="24956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3B5E40-B301-252B-7030-9BC7CD933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217018"/>
            <a:ext cx="3092880" cy="12906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B45A09-3CAE-F280-EE5F-D213A28B6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399" y="2581674"/>
            <a:ext cx="4412659" cy="107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497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22" y="103982"/>
            <a:ext cx="7453378" cy="41557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4718042"/>
            <a:ext cx="5489357" cy="150019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9627" y="4680464"/>
            <a:ext cx="1191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00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0"/>
            <a:ext cx="6096000" cy="45510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23684"/>
          <a:stretch/>
        </p:blipFill>
        <p:spPr>
          <a:xfrm>
            <a:off x="3962400" y="4572000"/>
            <a:ext cx="4714959" cy="22098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2618648" y="5215235"/>
            <a:ext cx="1191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30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1447800"/>
            <a:ext cx="8686800" cy="3785652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for, we have discussed and practiced </a:t>
            </a:r>
            <a:r>
              <a:rPr lang="en-US" sz="24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functions with </a:t>
            </a:r>
            <a:r>
              <a:rPr lang="en-US" sz="24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advanced techniques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important for data science, including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polynomial regression, correlation analysis, and linear algebra operations like matrix inversion and eigenvalue decomposition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just"/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practice enhanced the analytical capabilities to handle complex datasets using powerful tools for numerical computation and statistical analysis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2943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(Numerical Python) is a fundamental library for numerical computing in Python. 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 provides support for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 multidimensional arrays and matrices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along with a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collection of mathematical functions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to operate on these arrays.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(Numerical Python)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3016" y="5420381"/>
            <a:ext cx="68579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 of essential </a:t>
            </a:r>
            <a:r>
              <a:rPr lang="en-US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functions</a:t>
            </a:r>
          </a:p>
        </p:txBody>
      </p:sp>
    </p:spTree>
    <p:extLst>
      <p:ext uri="{BB962C8B-B14F-4D97-AF65-F5344CB8AC3E}">
        <p14:creationId xmlns:p14="http://schemas.microsoft.com/office/powerpoint/2010/main" val="3389158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04800" y="798493"/>
            <a:ext cx="8839200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arrays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can be created in following</a:t>
            </a: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ways: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np.array</a:t>
            </a:r>
            <a:r>
              <a:rPr lang="en-US" altLang="en-US" sz="24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([list])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Creates a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one-dimensional array from a list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np.zeros</a:t>
            </a:r>
            <a:r>
              <a:rPr lang="en-US" altLang="en-US" sz="24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((m, n))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Creates an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m×n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matrix filled with zeros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np.ones</a:t>
            </a:r>
            <a:r>
              <a:rPr lang="en-US" altLang="en-US" sz="24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((m, n))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Creates an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m×n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matrix filled with ones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np.eye</a:t>
            </a:r>
            <a:r>
              <a:rPr lang="en-US" altLang="en-US" sz="24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Creates an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identity matrix of size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n×n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np.arange</a:t>
            </a:r>
            <a:r>
              <a:rPr lang="en-US" altLang="en-US" sz="24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(start, stop, step)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Creates an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 with values in the given range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np.linspace</a:t>
            </a:r>
            <a:r>
              <a:rPr lang="en-US" altLang="en-US" sz="24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(start, stop, </a:t>
            </a:r>
            <a:r>
              <a:rPr lang="en-US" altLang="en-US" sz="2400" b="1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n-US" altLang="en-US" sz="24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Generates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equally spaced values between start and stop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033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2362200" cy="487361"/>
          </a:xfrm>
        </p:spPr>
        <p:txBody>
          <a:bodyPr>
            <a:noAutofit/>
          </a:bodyPr>
          <a:lstStyle/>
          <a:p>
            <a:pPr algn="l"/>
            <a:r>
              <a:rPr lang="en-US" sz="3200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38" y="533400"/>
            <a:ext cx="7990562" cy="4818839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5029201" y="2887771"/>
            <a:ext cx="3657600" cy="3941523"/>
            <a:chOff x="5029201" y="2887771"/>
            <a:chExt cx="3657600" cy="394152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29201" y="2887771"/>
              <a:ext cx="3657600" cy="3941523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5105401" y="2971800"/>
              <a:ext cx="1066799" cy="381000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105401" y="3415363"/>
              <a:ext cx="1820449" cy="345989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105401" y="4814734"/>
              <a:ext cx="2438400" cy="416752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4028365" y="3019935"/>
            <a:ext cx="11095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0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Random Numbers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27242" y="1113773"/>
            <a:ext cx="8664358" cy="5878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functions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generation of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random values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np.random.randint</a:t>
            </a:r>
            <a:r>
              <a:rPr lang="en-US" altLang="en-US" sz="24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(low, high, size)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Generates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random integers within a range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np.random.rand</a:t>
            </a:r>
            <a:r>
              <a:rPr lang="en-US" altLang="en-US" sz="24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(m, n)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Generates an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m×n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array of random floats between 0 and 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np.random.randn</a:t>
            </a:r>
            <a:r>
              <a:rPr lang="en-US" altLang="en-US" sz="24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(m, n)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Generates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normally distributed random numbers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371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49238"/>
            <a:ext cx="5867400" cy="52879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Generating random numbers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rand_ints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np.random.randint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(1, 100, 5) 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5 random integers between 1 and 100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rand_floats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np.random.rand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(3, 3) 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3x3 matrix of random floats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print("Random Integers:", </a:t>
            </a:r>
            <a:r>
              <a:rPr lang="en-US" sz="24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rand_ints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print("Random Floats:")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sz="24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rand_floats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" y="0"/>
            <a:ext cx="2362200" cy="4873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00CC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l"/>
            <a:r>
              <a:rPr lang="en-US" sz="3200"/>
              <a:t>Example</a:t>
            </a:r>
            <a:endParaRPr lang="en-US" sz="3200" dirty="0"/>
          </a:p>
        </p:txBody>
      </p:sp>
      <p:grpSp>
        <p:nvGrpSpPr>
          <p:cNvPr id="7" name="Group 6"/>
          <p:cNvGrpSpPr/>
          <p:nvPr/>
        </p:nvGrpSpPr>
        <p:grpSpPr>
          <a:xfrm>
            <a:off x="3505200" y="3741003"/>
            <a:ext cx="5516665" cy="3116997"/>
            <a:chOff x="3607502" y="3741003"/>
            <a:chExt cx="5516665" cy="311699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07502" y="4616400"/>
              <a:ext cx="5516665" cy="2241600"/>
            </a:xfrm>
            <a:prstGeom prst="rect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</p:pic>
        <p:sp>
          <p:nvSpPr>
            <p:cNvPr id="6" name="Rectangle 5"/>
            <p:cNvSpPr/>
            <p:nvPr/>
          </p:nvSpPr>
          <p:spPr>
            <a:xfrm>
              <a:off x="4343400" y="3741003"/>
              <a:ext cx="4267200" cy="83099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Output </a:t>
              </a:r>
            </a:p>
            <a:p>
              <a:pPr algn="ctr"/>
              <a:r>
                <a:rPr lang="en-US" sz="24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(varies due to randomness)</a:t>
              </a:r>
              <a:endPara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6026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Array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62833"/>
            <a:ext cx="8229600" cy="155416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Mathematical operations directly on arrays.</a:t>
            </a:r>
          </a:p>
          <a:p>
            <a:pPr marL="0" indent="0">
              <a:buNone/>
            </a:pP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Addition, subtraction, multiplication, and division can be performed element-wise.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2667000"/>
            <a:ext cx="5943600" cy="3046988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Performing arithmetic operations</a:t>
            </a:r>
          </a:p>
          <a:p>
            <a:endParaRPr lang="en-US" sz="2400" b="1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np.array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([1, 2, 3, 4, 5])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print("Array Addition:", </a:t>
            </a:r>
            <a:r>
              <a:rPr lang="en-US" sz="24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+ 5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4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Adds 5 to each element</a:t>
            </a:r>
          </a:p>
          <a:p>
            <a:endParaRPr lang="en-US" sz="2400" b="1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print("Array Multiplication:", </a:t>
            </a:r>
            <a:r>
              <a:rPr lang="en-US" sz="24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</a:t>
            </a:r>
            <a:r>
              <a:rPr lang="en-US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 2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5791201"/>
            <a:ext cx="5964210" cy="996374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6296972" y="5329535"/>
            <a:ext cx="1191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03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Trigonometric and Logarithmic Functions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81885" y="1228635"/>
            <a:ext cx="872386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np.sin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(x),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np.cos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(x),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0000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np.tan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(x)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Trigonometric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functions.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np.exp</a:t>
            </a:r>
            <a:r>
              <a:rPr lang="en-US" altLang="en-US" sz="24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(x), np.log(x)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Exponential and logarithmic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functions.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1885" y="2362200"/>
            <a:ext cx="5486399" cy="341632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angles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np.array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([0, 30, 45, 60, 90]) </a:t>
            </a:r>
          </a:p>
          <a:p>
            <a:r>
              <a:rPr lang="en-US" sz="24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Angles in degrees</a:t>
            </a:r>
          </a:p>
          <a:p>
            <a:endParaRPr lang="en-US" sz="2400" b="1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radians =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np.radians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angles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 </a:t>
            </a:r>
          </a:p>
          <a:p>
            <a:r>
              <a:rPr lang="en-US" sz="24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Convert degrees to radians</a:t>
            </a:r>
          </a:p>
          <a:p>
            <a:endParaRPr lang="en-US" sz="2400" b="1" dirty="0">
              <a:solidFill>
                <a:srgbClr val="0000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print("Sine values:",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np.sin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(radians))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print("Cosine values:",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np.cos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(radians))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9840" y="5943600"/>
            <a:ext cx="5294363" cy="8508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296972" y="5329535"/>
            <a:ext cx="1191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56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Functions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65551" y="1103526"/>
            <a:ext cx="8229600" cy="4409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np.mean</a:t>
            </a:r>
            <a:r>
              <a:rPr lang="en-US" altLang="en-US" sz="24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(array)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Computes the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np.median</a:t>
            </a:r>
            <a:r>
              <a:rPr lang="en-US" altLang="en-US" sz="24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(array)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Computes the 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np.std</a:t>
            </a:r>
            <a:r>
              <a:rPr lang="en-US" altLang="en-US" sz="24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(array)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Computes the 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 deviation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np.var</a:t>
            </a:r>
            <a:r>
              <a:rPr lang="en-US" altLang="en-US" sz="24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(array)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Computes the 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variance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np.max</a:t>
            </a:r>
            <a:r>
              <a:rPr lang="en-US" altLang="en-US" sz="24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(array)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400" b="1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np.min</a:t>
            </a:r>
            <a:r>
              <a:rPr lang="en-US" altLang="en-US" sz="24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(array)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Finds the 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minimum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3208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57817</TotalTime>
  <Words>766</Words>
  <Application>Microsoft Office PowerPoint</Application>
  <PresentationFormat>On-screen Show (4:3)</PresentationFormat>
  <Paragraphs>92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Course: DS5002 Data Science Tools and Techniques</vt:lpstr>
      <vt:lpstr>NumPy (Numerical Python)</vt:lpstr>
      <vt:lpstr>Creating Arrays</vt:lpstr>
      <vt:lpstr>Example</vt:lpstr>
      <vt:lpstr>Generating Random Numbers</vt:lpstr>
      <vt:lpstr>PowerPoint Presentation</vt:lpstr>
      <vt:lpstr>Basic Array Operations</vt:lpstr>
      <vt:lpstr>Trigonometric and Logarithmic Functions</vt:lpstr>
      <vt:lpstr>Statistical Functions</vt:lpstr>
      <vt:lpstr>PowerPoint Presentation</vt:lpstr>
      <vt:lpstr>Advanced Data Science Functions</vt:lpstr>
      <vt:lpstr>PowerPoint Presentation</vt:lpstr>
      <vt:lpstr>Pearson correlation coefficient</vt:lpstr>
      <vt:lpstr>Example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due date 26-12-2021</dc:title>
  <dc:creator>Windows User</dc:creator>
  <cp:lastModifiedBy>ITSolutions</cp:lastModifiedBy>
  <cp:revision>420</cp:revision>
  <cp:lastPrinted>2025-02-11T19:44:01Z</cp:lastPrinted>
  <dcterms:created xsi:type="dcterms:W3CDTF">2021-12-20T18:10:04Z</dcterms:created>
  <dcterms:modified xsi:type="dcterms:W3CDTF">2025-03-12T15:33:23Z</dcterms:modified>
</cp:coreProperties>
</file>