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</p:sldIdLst>
  <p:sldSz cy="6858000" cx="9144000"/>
  <p:notesSz cx="6858000" cy="9144000"/>
  <p:embeddedFontLst>
    <p:embeddedFont>
      <p:font typeface="Tahoma"/>
      <p:regular r:id="rId98"/>
      <p:bold r:id="rId99"/>
    </p:embeddedFont>
    <p:embeddedFont>
      <p:font typeface="Noto Sans Symbols"/>
      <p:regular r:id="rId100"/>
      <p:bold r:id="rId101"/>
    </p:embeddedFont>
    <p:embeddedFont>
      <p:font typeface="Arial Black"/>
      <p:regular r:id="rId102"/>
    </p:embeddedFont>
    <p:embeddedFont>
      <p:font typeface="Questrial"/>
      <p:regular r:id="rId10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6EEDB0-0B70-4A34-8136-5441CC8B85B0}">
  <a:tblStyle styleId="{026EEDB0-0B70-4A34-8136-5441CC8B85B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Questrial-regular.fntdata"/><Relationship Id="rId102" Type="http://schemas.openxmlformats.org/officeDocument/2006/relationships/font" Target="fonts/ArialBlack-regular.fntdata"/><Relationship Id="rId101" Type="http://schemas.openxmlformats.org/officeDocument/2006/relationships/font" Target="fonts/NotoSansSymbols-bold.fntdata"/><Relationship Id="rId100" Type="http://schemas.openxmlformats.org/officeDocument/2006/relationships/font" Target="fonts/NotoSansSymbols-regular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font" Target="fonts/Tahoma-bold.fntdata"/><Relationship Id="rId10" Type="http://schemas.openxmlformats.org/officeDocument/2006/relationships/slide" Target="slides/slide4.xml"/><Relationship Id="rId98" Type="http://schemas.openxmlformats.org/officeDocument/2006/relationships/font" Target="fonts/Tahoma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 constructor can be public or private.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there are multiple constructors of a class, then the </a:t>
            </a:r>
            <a:r>
              <a:rPr b="1" lang="en-US"/>
              <a:t>constructor being used to construct an object must be public</a:t>
            </a:r>
            <a:r>
              <a:rPr lang="en-US"/>
              <a:t>. Although, the constructors not being used to construct objects may still be “Private”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7" name="Google Shape;38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82" name="Google Shape;482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9" name="Google Shape;48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Google Shape;524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4" name="Google Shape;53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3" name="Google Shape;543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2" name="Google Shape;552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1" name="Google Shape;571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9" name="Google Shape;579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ifndef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checks whether the given token has been #defined earlier in the file or in an included file; if not, it includes the code between it and the closing #else or, if no #else is present, #endif statement.</a:t>
            </a:r>
            <a:endParaRPr/>
          </a:p>
        </p:txBody>
      </p:sp>
      <p:sp>
        <p:nvSpPr>
          <p:cNvPr id="580" name="Google Shape;580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4" name="Google Shape;654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9" name="Google Shape;789;p43:notes"/>
          <p:cNvSpPr/>
          <p:nvPr>
            <p:ph idx="2" type="sldImg"/>
          </p:nvPr>
        </p:nvSpPr>
        <p:spPr>
          <a:xfrm>
            <a:off x="1150938" y="690563"/>
            <a:ext cx="4556125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0" name="Google Shape;790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7" name="Google Shape;797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A constructor with « Default » parameters can be used as no argument constructor, and set of argument based constructor (1, 2, …n, argumnt based)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9" name="Google Shape;849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9" name="Google Shape;929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const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function: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That cannot modify class data members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static function: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class level function (not assosiated with any object)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volatile function: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virtual function: 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C++ virtual function is a member function in the 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class that you redefine in a derived class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pure-virtual function: 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 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pure virtual function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is a 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function in C++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for which we need not to write any 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definition and only we have to declare it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7" name="Google Shape;937;p47:notes"/>
          <p:cNvSpPr/>
          <p:nvPr>
            <p:ph idx="2" type="sldImg"/>
          </p:nvPr>
        </p:nvSpPr>
        <p:spPr>
          <a:xfrm>
            <a:off x="1150938" y="690563"/>
            <a:ext cx="4556125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8" name="Google Shape;938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5" name="Google Shape;945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7" name="Google Shape;977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4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5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5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8" name="Google Shape;1038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don’t define our own copy constructor, the C++ compiler creates a 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copy constructor for each class 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does a 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member-wise copy between objects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039" name="Google Shape;1039;p5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5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4" name="Google Shape;1054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constructor is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called when a new 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is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created from an existing 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as a 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of the existing 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 operator is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called when an already initialized 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is assigned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 new value from another existing 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5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2" name="Google Shape;1072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Useful for dynamic memory or pointers</a:t>
            </a:r>
            <a:endParaRPr/>
          </a:p>
        </p:txBody>
      </p:sp>
      <p:sp>
        <p:nvSpPr>
          <p:cNvPr id="1073" name="Google Shape;1073;p5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5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6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6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6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6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6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6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6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6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6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7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7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7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7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7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7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7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7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7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7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Unified Modeling Language (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UML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a general-purpose, developmental, modeling language in the field of software engineering that is intended to provide a standard way to visualize the design of a system.</a:t>
            </a:r>
            <a:endParaRPr/>
          </a:p>
        </p:txBody>
      </p:sp>
      <p:sp>
        <p:nvSpPr>
          <p:cNvPr id="144" name="Google Shape;14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8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8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8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8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8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8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8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8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8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8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9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9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990600" y="0"/>
            <a:ext cx="8153400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0" y="1143000"/>
            <a:ext cx="91440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66294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0799" y="44449"/>
            <a:ext cx="895349" cy="895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Relationship Id="rId4" Type="http://schemas.openxmlformats.org/officeDocument/2006/relationships/image" Target="../media/image3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jp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1.png"/><Relationship Id="rId4" Type="http://schemas.openxmlformats.org/officeDocument/2006/relationships/image" Target="../media/image3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6.jpg"/><Relationship Id="rId4" Type="http://schemas.openxmlformats.org/officeDocument/2006/relationships/image" Target="../media/image23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0.jpg"/><Relationship Id="rId4" Type="http://schemas.openxmlformats.org/officeDocument/2006/relationships/image" Target="../media/image29.png"/><Relationship Id="rId5" Type="http://schemas.openxmlformats.org/officeDocument/2006/relationships/image" Target="../media/image3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3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2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6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idx="4294967295" type="title"/>
          </p:nvPr>
        </p:nvSpPr>
        <p:spPr>
          <a:xfrm>
            <a:off x="990600" y="38101"/>
            <a:ext cx="8109411" cy="906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Classes in OOP</a:t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268356" y="1143000"/>
            <a:ext cx="8723244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2250"/>
              <a:buFont typeface="Noto Sans Symbols"/>
              <a:buChar char="■"/>
            </a:pPr>
            <a:r>
              <a:rPr b="1" lang="en-US" sz="3000" u="none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Classes are </a:t>
            </a:r>
            <a:r>
              <a:rPr b="1" lang="en-US" sz="3000" u="sng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constructs/templates</a:t>
            </a:r>
            <a:r>
              <a:rPr b="1" lang="en-US" sz="3000" u="none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 that define objects of the same type.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sz="3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7D"/>
              </a:buClr>
              <a:buSzPts val="2250"/>
              <a:buFont typeface="Noto Sans Symbols"/>
              <a:buChar char="■"/>
            </a:pPr>
            <a:r>
              <a:rPr b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3000" u="none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b="0" lang="en-US" sz="3000" u="none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  <a:r>
              <a:rPr b="1" lang="en-US" sz="3000" u="none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Variables </a:t>
            </a:r>
            <a:r>
              <a:rPr b="1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(data fields) to define </a:t>
            </a:r>
            <a:r>
              <a:rPr b="1" lang="en-US" sz="3000" u="sng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/>
          </a:p>
          <a:p>
            <a:pPr indent="-200025" lvl="0" marL="3429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7D"/>
              </a:buClr>
              <a:buSzPts val="2250"/>
              <a:buFont typeface="Noto Sans Symbols"/>
              <a:buNone/>
            </a:pPr>
            <a:r>
              <a:t/>
            </a:r>
            <a:endParaRPr b="1" sz="3000" u="none">
              <a:solidFill>
                <a:srgbClr val="B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7D"/>
              </a:buClr>
              <a:buSzPts val="2250"/>
              <a:buFont typeface="Noto Sans Symbols"/>
              <a:buChar char="■"/>
            </a:pPr>
            <a:r>
              <a:rPr b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3000" u="none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b="0" lang="en-US" sz="3000" u="none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  <a:r>
              <a:rPr b="1" lang="en-US" sz="3000" u="none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Functions </a:t>
            </a:r>
            <a:r>
              <a:rPr b="1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define</a:t>
            </a:r>
            <a:r>
              <a:rPr b="1" lang="en-US" sz="3000" u="non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3000" u="sng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behaviors</a:t>
            </a:r>
            <a:r>
              <a:rPr b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sz="3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7D"/>
              </a:buClr>
              <a:buSzPts val="2250"/>
              <a:buFont typeface="Noto Sans Symbols"/>
              <a:buChar char="■"/>
            </a:pPr>
            <a:r>
              <a:rPr b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Additionally, </a:t>
            </a:r>
            <a:r>
              <a:rPr b="1" i="1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class provides a </a:t>
            </a:r>
            <a:r>
              <a:rPr b="1" lang="en-US" sz="3000" u="none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special type of functio</a:t>
            </a:r>
            <a:r>
              <a:rPr b="1" lang="en-US" sz="3000" u="none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i="1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known as </a:t>
            </a:r>
            <a:r>
              <a:rPr b="1" lang="en-US" sz="3000" u="sng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constructors</a:t>
            </a:r>
            <a:r>
              <a:rPr b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-285750" lvl="1" marL="74295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7D"/>
              </a:buClr>
              <a:buSzPts val="2250"/>
              <a:buFont typeface="Noto Sans Symbols"/>
              <a:buChar char="■"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Invoked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1" i="0" lang="en-US" sz="3000" u="none" cap="none" strike="noStrike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construct objects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idx="4294967295" type="title"/>
          </p:nvPr>
        </p:nvSpPr>
        <p:spPr>
          <a:xfrm>
            <a:off x="990600" y="0"/>
            <a:ext cx="8116956" cy="980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Access Modifiers/Specifier</a:t>
            </a:r>
            <a:endParaRPr b="1" sz="4800">
              <a:solidFill>
                <a:srgbClr val="B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3"/>
          <p:cNvSpPr txBox="1"/>
          <p:nvPr>
            <p:ph idx="4294967295" type="body"/>
          </p:nvPr>
        </p:nvSpPr>
        <p:spPr>
          <a:xfrm>
            <a:off x="164840" y="1026059"/>
            <a:ext cx="8812088" cy="410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Access modifiers are used to </a:t>
            </a:r>
            <a:r>
              <a:rPr b="1" lang="en-US" sz="28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set access levels</a:t>
            </a:r>
            <a:r>
              <a:rPr b="1" lang="en-US" sz="2800" u="sng">
                <a:latin typeface="Calibri"/>
                <a:ea typeface="Calibri"/>
                <a:cs typeface="Calibri"/>
                <a:sym typeface="Calibri"/>
              </a:rPr>
              <a:t> for</a:t>
            </a: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28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r>
              <a:rPr b="1"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n-US" sz="28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methods,</a:t>
            </a:r>
            <a:r>
              <a:rPr b="1"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1" lang="en-US" sz="28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constructors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8000"/>
              </a:buClr>
              <a:buSzPts val="2800"/>
              <a:buChar char="•"/>
            </a:pPr>
            <a:r>
              <a:rPr b="1"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1"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protected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In C++, </a:t>
            </a:r>
            <a:r>
              <a:rPr b="1" i="1" lang="en-US" sz="28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b="1"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accessibility is </a:t>
            </a:r>
            <a:r>
              <a:rPr b="1" i="1" lang="en-US" sz="28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3239546"/>
            <a:ext cx="5105400" cy="3466053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lt2"/>
            </a:outerShdw>
          </a:effectLst>
        </p:spPr>
      </p:pic>
      <p:sp>
        <p:nvSpPr>
          <p:cNvPr id="175" name="Google Shape;175;p2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990600" y="0"/>
            <a:ext cx="8153400" cy="944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B80000"/>
                </a:solidFill>
                <a:latin typeface="Arial"/>
                <a:ea typeface="Arial"/>
                <a:cs typeface="Arial"/>
                <a:sym typeface="Arial"/>
              </a:rPr>
              <a:t>Member Access Specifiers</a:t>
            </a:r>
            <a:endParaRPr b="1">
              <a:solidFill>
                <a:srgbClr val="B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152400" y="1143000"/>
            <a:ext cx="8839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ct val="100000"/>
              <a:buChar char="•"/>
            </a:pPr>
            <a:r>
              <a:rPr b="1" lang="en-US" sz="2400">
                <a:solidFill>
                  <a:srgbClr val="B8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 sz="2400">
                <a:solidFill>
                  <a:srgbClr val="B80000"/>
                </a:solidFill>
              </a:rPr>
              <a:t>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/>
              <a:t>Presents</a:t>
            </a:r>
            <a:r>
              <a:rPr lang="en-US"/>
              <a:t> </a:t>
            </a:r>
            <a:r>
              <a:rPr b="1" lang="en-US"/>
              <a:t>clients</a:t>
            </a:r>
            <a:r>
              <a:rPr lang="en-US"/>
              <a:t> with a view of the </a:t>
            </a:r>
            <a:r>
              <a:rPr b="1" lang="en-US">
                <a:solidFill>
                  <a:srgbClr val="2C14DE"/>
                </a:solidFill>
              </a:rPr>
              <a:t>services the class provides </a:t>
            </a:r>
            <a:r>
              <a:rPr lang="en-US"/>
              <a:t>(i.e., </a:t>
            </a:r>
            <a:r>
              <a:rPr b="1" lang="en-US">
                <a:solidFill>
                  <a:srgbClr val="008000"/>
                </a:solidFill>
              </a:rPr>
              <a:t>interface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rgbClr val="2C14DE"/>
              </a:buClr>
              <a:buSzPct val="100000"/>
              <a:buChar char="–"/>
            </a:pPr>
            <a:r>
              <a:rPr b="1" lang="en-US">
                <a:solidFill>
                  <a:srgbClr val="2C14DE"/>
                </a:solidFill>
              </a:rPr>
              <a:t>Data</a:t>
            </a:r>
            <a:r>
              <a:rPr lang="en-US">
                <a:solidFill>
                  <a:srgbClr val="2C14DE"/>
                </a:solidFill>
              </a:rPr>
              <a:t> </a:t>
            </a:r>
            <a:r>
              <a:rPr lang="en-US"/>
              <a:t>and </a:t>
            </a:r>
            <a:r>
              <a:rPr b="1" lang="en-US">
                <a:solidFill>
                  <a:srgbClr val="2C14DE"/>
                </a:solidFill>
              </a:rPr>
              <a:t>member</a:t>
            </a:r>
            <a:r>
              <a:rPr lang="en-US">
                <a:solidFill>
                  <a:srgbClr val="2C14DE"/>
                </a:solidFill>
              </a:rPr>
              <a:t> </a:t>
            </a:r>
            <a:r>
              <a:rPr b="1" lang="en-US">
                <a:solidFill>
                  <a:srgbClr val="2C14DE"/>
                </a:solidFill>
              </a:rPr>
              <a:t>functions</a:t>
            </a:r>
            <a:r>
              <a:rPr lang="en-US">
                <a:solidFill>
                  <a:srgbClr val="2C14DE"/>
                </a:solidFill>
              </a:rPr>
              <a:t> </a:t>
            </a:r>
            <a:r>
              <a:rPr lang="en-US"/>
              <a:t>are </a:t>
            </a:r>
            <a:r>
              <a:rPr b="1" lang="en-US">
                <a:solidFill>
                  <a:srgbClr val="2C14DE"/>
                </a:solidFill>
              </a:rPr>
              <a:t>accessible </a:t>
            </a:r>
            <a:r>
              <a:rPr b="1" lang="en-US"/>
              <a:t>(outside class)</a:t>
            </a:r>
            <a:endParaRPr/>
          </a:p>
          <a:p>
            <a:pPr indent="-168275" lvl="1" marL="74295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rgbClr val="B80000"/>
              </a:buClr>
              <a:buSzPct val="100000"/>
              <a:buChar char="•"/>
            </a:pPr>
            <a:r>
              <a:rPr b="1" lang="en-US" sz="2400">
                <a:solidFill>
                  <a:srgbClr val="B800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endParaRPr sz="2400">
              <a:solidFill>
                <a:srgbClr val="B80000"/>
              </a:solidFill>
            </a:endParaRPr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rgbClr val="2C14DE"/>
              </a:buClr>
              <a:buSzPct val="100000"/>
              <a:buChar char="–"/>
            </a:pPr>
            <a:r>
              <a:rPr b="1" lang="en-US">
                <a:solidFill>
                  <a:srgbClr val="2C14DE"/>
                </a:solidFill>
              </a:rPr>
              <a:t>Default</a:t>
            </a:r>
            <a:r>
              <a:rPr b="1" lang="en-US"/>
              <a:t> </a:t>
            </a:r>
            <a:r>
              <a:rPr b="1" lang="en-US">
                <a:solidFill>
                  <a:srgbClr val="2C14DE"/>
                </a:solidFill>
              </a:rPr>
              <a:t>access mode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rgbClr val="2C14DE"/>
              </a:buClr>
              <a:buSzPct val="100000"/>
              <a:buChar char="–"/>
            </a:pPr>
            <a:r>
              <a:rPr b="1" lang="en-US">
                <a:solidFill>
                  <a:srgbClr val="2C14DE"/>
                </a:solidFill>
              </a:rPr>
              <a:t>Data</a:t>
            </a:r>
            <a:r>
              <a:rPr lang="en-US"/>
              <a:t> </a:t>
            </a:r>
            <a:r>
              <a:rPr b="1" lang="en-US"/>
              <a:t>only accessible</a:t>
            </a:r>
            <a:r>
              <a:rPr lang="en-US"/>
              <a:t> to </a:t>
            </a:r>
            <a:r>
              <a:rPr b="1" lang="en-US">
                <a:solidFill>
                  <a:srgbClr val="2C14DE"/>
                </a:solidFill>
              </a:rPr>
              <a:t>member functions </a:t>
            </a:r>
            <a:r>
              <a:rPr lang="en-US"/>
              <a:t>and </a:t>
            </a:r>
            <a:r>
              <a:rPr b="1" lang="en-US" u="sng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b="1" lang="en-US" u="sng">
                <a:solidFill>
                  <a:srgbClr val="008000"/>
                </a:solidFill>
              </a:rPr>
              <a:t>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rgbClr val="2C14DE"/>
              </a:buClr>
              <a:buSzPct val="100000"/>
              <a:buChar char="–"/>
            </a:pPr>
            <a:r>
              <a:rPr b="1" lang="en-US">
                <a:solidFill>
                  <a:srgbClr val="2C14DE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>
                <a:solidFill>
                  <a:srgbClr val="2C14DE"/>
                </a:solidFill>
              </a:rPr>
              <a:t> </a:t>
            </a:r>
            <a:r>
              <a:rPr b="1" lang="en-US"/>
              <a:t>members</a:t>
            </a:r>
            <a:r>
              <a:rPr lang="en-US"/>
              <a:t> </a:t>
            </a:r>
            <a:r>
              <a:rPr b="1" lang="en-US"/>
              <a:t>only accessible through</a:t>
            </a:r>
            <a:r>
              <a:rPr lang="en-US"/>
              <a:t> the </a:t>
            </a:r>
            <a:r>
              <a:rPr b="1" lang="en-US">
                <a:solidFill>
                  <a:srgbClr val="2C14DE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>
                <a:solidFill>
                  <a:srgbClr val="2C14DE"/>
                </a:solidFill>
              </a:rPr>
              <a:t> </a:t>
            </a:r>
            <a:r>
              <a:rPr lang="en-US"/>
              <a:t>class interface using </a:t>
            </a:r>
            <a:r>
              <a:rPr b="1" lang="en-US">
                <a:solidFill>
                  <a:srgbClr val="2C14DE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>
                <a:solidFill>
                  <a:srgbClr val="2C14DE"/>
                </a:solidFill>
              </a:rPr>
              <a:t> member functions</a:t>
            </a:r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idx="4294967295" type="title"/>
          </p:nvPr>
        </p:nvSpPr>
        <p:spPr>
          <a:xfrm>
            <a:off x="914400" y="-26988"/>
            <a:ext cx="8193156" cy="9718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Data Hiding - Data Field Encapsulation</a:t>
            </a:r>
            <a:endParaRPr/>
          </a:p>
        </p:txBody>
      </p:sp>
      <p:sp>
        <p:nvSpPr>
          <p:cNvPr id="189" name="Google Shape;189;p25"/>
          <p:cNvSpPr txBox="1"/>
          <p:nvPr>
            <p:ph idx="4294967295" type="body"/>
          </p:nvPr>
        </p:nvSpPr>
        <p:spPr>
          <a:xfrm>
            <a:off x="85314" y="1066800"/>
            <a:ext cx="8928168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2800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key feature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b="1" lang="en-US" sz="2800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OOP</a:t>
            </a:r>
            <a:r>
              <a:rPr lang="en-US" sz="2800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b="1" lang="en-US" sz="2800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data hiding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data is </a:t>
            </a:r>
            <a:r>
              <a:rPr b="1" lang="en-US" u="sng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concealed</a:t>
            </a:r>
            <a:r>
              <a:rPr b="1" lang="en-US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 within a class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so that it </a:t>
            </a:r>
            <a:r>
              <a:rPr b="1" lang="en-US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cannot be accessed mistakenly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by </a:t>
            </a:r>
            <a:r>
              <a:rPr b="1" lang="en-US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functions outside the class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1651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To prevent </a:t>
            </a:r>
            <a:r>
              <a:rPr b="1" lang="en-US" sz="28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direct modification</a:t>
            </a:r>
            <a:r>
              <a:rPr b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b="1" lang="en-US" sz="28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class attributes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(outside the class), the </a:t>
            </a:r>
            <a:r>
              <a:rPr b="1" lang="en-US" sz="28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primary mechanism for hiding data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is to </a:t>
            </a:r>
            <a:r>
              <a:rPr b="1" lang="en-US" sz="28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put</a:t>
            </a:r>
            <a:r>
              <a:rPr lang="en-US" sz="28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it in a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2800" u="sng">
                <a:latin typeface="Calibri"/>
                <a:ea typeface="Calibri"/>
                <a:cs typeface="Calibri"/>
                <a:sym typeface="Calibri"/>
              </a:rPr>
              <a:t>make it </a:t>
            </a:r>
            <a:r>
              <a:rPr b="1" lang="en-US" sz="2800" u="sng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r>
              <a:rPr b="1" lang="en-US" sz="2800" u="sng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b="1" i="1" lang="en-US" sz="28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r>
              <a:rPr lang="en-US" sz="28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keyword.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is also known as </a:t>
            </a:r>
            <a:r>
              <a:rPr b="1" i="1" lang="en-US" sz="2800" u="sng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data field encapsulation</a:t>
            </a:r>
            <a:r>
              <a:rPr b="1"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idx="4294967295" type="title"/>
          </p:nvPr>
        </p:nvSpPr>
        <p:spPr>
          <a:xfrm>
            <a:off x="755650" y="-26988"/>
            <a:ext cx="8351906" cy="9718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Hidden from Whom?</a:t>
            </a:r>
            <a:endParaRPr/>
          </a:p>
        </p:txBody>
      </p:sp>
      <p:sp>
        <p:nvSpPr>
          <p:cNvPr id="196" name="Google Shape;196;p26"/>
          <p:cNvSpPr txBox="1"/>
          <p:nvPr>
            <p:ph idx="4294967295" type="body"/>
          </p:nvPr>
        </p:nvSpPr>
        <p:spPr>
          <a:xfrm>
            <a:off x="30163" y="1231900"/>
            <a:ext cx="9082087" cy="4449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b="1" i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 hiding means </a:t>
            </a:r>
            <a:r>
              <a:rPr b="1" i="1" lang="en-US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hiding data from parts of the program</a:t>
            </a:r>
            <a:r>
              <a:rPr b="1" i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that don’t need to access it.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More specifically,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one class’s data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hidden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from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other classes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rgbClr val="2F1BC7"/>
              </a:buClr>
              <a:buSzPts val="3200"/>
              <a:buChar char="•"/>
            </a:pPr>
            <a:r>
              <a:rPr b="1" lang="en-US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Data hiding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designed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1" lang="en-US" u="sng">
                <a:latin typeface="Calibri"/>
                <a:ea typeface="Calibri"/>
                <a:cs typeface="Calibri"/>
                <a:sym typeface="Calibri"/>
              </a:rPr>
              <a:t>protect well-intentioned programmers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from </a:t>
            </a:r>
            <a:r>
              <a:rPr b="1" lang="en-US" u="sng">
                <a:latin typeface="Calibri"/>
                <a:ea typeface="Calibri"/>
                <a:cs typeface="Calibri"/>
                <a:sym typeface="Calibri"/>
              </a:rPr>
              <a:t>mistakes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idx="4294967295" type="title"/>
          </p:nvPr>
        </p:nvSpPr>
        <p:spPr>
          <a:xfrm>
            <a:off x="739775" y="28575"/>
            <a:ext cx="8388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 Simple Program – </a:t>
            </a: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Accessing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Member Function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7"/>
          <p:cNvSpPr txBox="1"/>
          <p:nvPr>
            <p:ph idx="4294967295" type="body"/>
          </p:nvPr>
        </p:nvSpPr>
        <p:spPr>
          <a:xfrm>
            <a:off x="611188" y="669925"/>
            <a:ext cx="5400675" cy="3687763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class  Circle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	private: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	     double radius;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  	public: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Circle()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	{  	radius = 5.0;    }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	double   getArea()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	{  return radius *  radius  *  3.14159;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971550" y="3252788"/>
            <a:ext cx="4537075" cy="720725"/>
          </a:xfrm>
          <a:prstGeom prst="rect">
            <a:avLst/>
          </a:prstGeom>
          <a:solidFill>
            <a:srgbClr val="8CB3E3">
              <a:alpha val="44705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F1BC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7"/>
          <p:cNvSpPr/>
          <p:nvPr/>
        </p:nvSpPr>
        <p:spPr>
          <a:xfrm>
            <a:off x="6732588" y="1003300"/>
            <a:ext cx="1897062" cy="3063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Instance</a:t>
            </a:r>
            <a:endParaRPr/>
          </a:p>
        </p:txBody>
      </p:sp>
      <p:sp>
        <p:nvSpPr>
          <p:cNvPr id="206" name="Google Shape;206;p27"/>
          <p:cNvSpPr txBox="1"/>
          <p:nvPr/>
        </p:nvSpPr>
        <p:spPr>
          <a:xfrm>
            <a:off x="6269038" y="917575"/>
            <a:ext cx="576262" cy="477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C1</a:t>
            </a:r>
            <a:endParaRPr/>
          </a:p>
        </p:txBody>
      </p:sp>
      <p:grpSp>
        <p:nvGrpSpPr>
          <p:cNvPr id="207" name="Google Shape;207;p27"/>
          <p:cNvGrpSpPr/>
          <p:nvPr/>
        </p:nvGrpSpPr>
        <p:grpSpPr>
          <a:xfrm>
            <a:off x="6083300" y="1323975"/>
            <a:ext cx="2851150" cy="2116138"/>
            <a:chOff x="6083300" y="1324084"/>
            <a:chExt cx="2851150" cy="2116029"/>
          </a:xfrm>
        </p:grpSpPr>
        <p:pic>
          <p:nvPicPr>
            <p:cNvPr id="208" name="Google Shape;208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83300" y="1957388"/>
              <a:ext cx="2851150" cy="1482725"/>
            </a:xfrm>
            <a:prstGeom prst="rect">
              <a:avLst/>
            </a:prstGeom>
            <a:solidFill>
              <a:srgbClr val="CACAFF"/>
            </a:solidFill>
            <a:ln>
              <a:noFill/>
            </a:ln>
          </p:spPr>
        </p:pic>
        <p:cxnSp>
          <p:nvCxnSpPr>
            <p:cNvPr id="209" name="Google Shape;209;p27"/>
            <p:cNvCxnSpPr/>
            <p:nvPr/>
          </p:nvCxnSpPr>
          <p:spPr>
            <a:xfrm rot="10800000">
              <a:off x="7308304" y="1324084"/>
              <a:ext cx="360363" cy="865188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10" name="Google Shape;210;p27"/>
          <p:cNvSpPr txBox="1"/>
          <p:nvPr/>
        </p:nvSpPr>
        <p:spPr>
          <a:xfrm>
            <a:off x="611188" y="4581525"/>
            <a:ext cx="8424862" cy="20828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main()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Circle     C1;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//C1.radius = 10;    can’t access private member outside the class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cout&lt;&lt;“Area of circle = “&lt;&lt;C1.getArea();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211" name="Google Shape;211;p27"/>
          <p:cNvSpPr/>
          <p:nvPr/>
        </p:nvSpPr>
        <p:spPr>
          <a:xfrm>
            <a:off x="955675" y="5942013"/>
            <a:ext cx="4840288" cy="295275"/>
          </a:xfrm>
          <a:prstGeom prst="rect">
            <a:avLst/>
          </a:prstGeom>
          <a:solidFill>
            <a:srgbClr val="8CB3E3">
              <a:alpha val="44705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Google Shape;212;p27"/>
          <p:cNvCxnSpPr/>
          <p:nvPr/>
        </p:nvCxnSpPr>
        <p:spPr>
          <a:xfrm rot="10800000">
            <a:off x="3914775" y="3860800"/>
            <a:ext cx="0" cy="2081213"/>
          </a:xfrm>
          <a:prstGeom prst="straightConnector1">
            <a:avLst/>
          </a:prstGeom>
          <a:noFill/>
          <a:ln cap="flat" cmpd="sng" w="635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7"/>
          <p:cNvSpPr/>
          <p:nvPr/>
        </p:nvSpPr>
        <p:spPr>
          <a:xfrm>
            <a:off x="6732588" y="3717925"/>
            <a:ext cx="1881187" cy="615950"/>
          </a:xfrm>
          <a:prstGeom prst="wedgeRoundRectCallout">
            <a:avLst>
              <a:gd fmla="val 1560" name="adj1"/>
              <a:gd fmla="val -155926" name="adj2"/>
              <a:gd fmla="val 16667" name="adj3"/>
            </a:avLst>
          </a:prstGeom>
          <a:solidFill>
            <a:srgbClr val="DAE5F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Allocate memory for radius</a:t>
            </a:r>
            <a:endParaRPr/>
          </a:p>
        </p:txBody>
      </p:sp>
      <p:sp>
        <p:nvSpPr>
          <p:cNvPr id="214" name="Google Shape;214;p27"/>
          <p:cNvSpPr/>
          <p:nvPr/>
        </p:nvSpPr>
        <p:spPr>
          <a:xfrm>
            <a:off x="955674" y="533401"/>
            <a:ext cx="8188325" cy="67506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39756" y="0"/>
            <a:ext cx="9104244" cy="9448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2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D20000"/>
                </a:solidFill>
              </a:rPr>
              <a:t>Accessors and Mutators(Getters &amp; Setters)</a:t>
            </a:r>
            <a:endParaRPr/>
          </a:p>
        </p:txBody>
      </p:sp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-36444" y="944881"/>
            <a:ext cx="91440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D20000"/>
              </a:buClr>
              <a:buSzPts val="3000"/>
              <a:buChar char="•"/>
            </a:pPr>
            <a:r>
              <a:rPr b="1" lang="en-US" sz="3000">
                <a:solidFill>
                  <a:srgbClr val="D20000"/>
                </a:solidFill>
              </a:rPr>
              <a:t>Accessors:</a:t>
            </a:r>
            <a:r>
              <a:rPr lang="en-US" sz="3000"/>
              <a:t> </a:t>
            </a:r>
            <a:r>
              <a:rPr b="1" lang="en-US" sz="3000"/>
              <a:t>member function </a:t>
            </a:r>
            <a:r>
              <a:rPr lang="en-US" sz="3000"/>
              <a:t>only </a:t>
            </a:r>
            <a:r>
              <a:rPr b="1" lang="en-US" sz="3000">
                <a:solidFill>
                  <a:srgbClr val="2C14DE"/>
                </a:solidFill>
              </a:rPr>
              <a:t>reads/gets</a:t>
            </a:r>
            <a:r>
              <a:rPr lang="en-US" sz="3000">
                <a:solidFill>
                  <a:srgbClr val="2C14DE"/>
                </a:solidFill>
              </a:rPr>
              <a:t> </a:t>
            </a:r>
            <a:r>
              <a:rPr b="1" lang="en-US" sz="3000">
                <a:solidFill>
                  <a:srgbClr val="2C14DE"/>
                </a:solidFill>
              </a:rPr>
              <a:t>value</a:t>
            </a:r>
            <a:r>
              <a:rPr lang="en-US" sz="3000">
                <a:solidFill>
                  <a:srgbClr val="2C14DE"/>
                </a:solidFill>
              </a:rPr>
              <a:t> </a:t>
            </a:r>
            <a:r>
              <a:rPr lang="en-US" sz="3000"/>
              <a:t>from a </a:t>
            </a:r>
            <a:r>
              <a:rPr b="1" lang="en-US" sz="3000">
                <a:solidFill>
                  <a:srgbClr val="2C14DE"/>
                </a:solidFill>
              </a:rPr>
              <a:t>class’s member variable </a:t>
            </a:r>
            <a:r>
              <a:rPr lang="en-US" sz="3000"/>
              <a:t>but </a:t>
            </a:r>
            <a:r>
              <a:rPr b="1" lang="en-US" sz="3000" u="sng">
                <a:solidFill>
                  <a:srgbClr val="2C14DE"/>
                </a:solidFill>
              </a:rPr>
              <a:t>does not change it</a:t>
            </a:r>
            <a:r>
              <a:rPr b="1" lang="en-US" sz="3000">
                <a:solidFill>
                  <a:srgbClr val="2C14DE"/>
                </a:solidFill>
              </a:rPr>
              <a:t>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rgbClr val="D20000"/>
              </a:buClr>
              <a:buSzPts val="3000"/>
              <a:buChar char="•"/>
            </a:pPr>
            <a:r>
              <a:rPr b="1" lang="en-US" sz="3000">
                <a:solidFill>
                  <a:srgbClr val="D20000"/>
                </a:solidFill>
              </a:rPr>
              <a:t>Mutators:</a:t>
            </a:r>
            <a:r>
              <a:rPr lang="en-US" sz="3000"/>
              <a:t> </a:t>
            </a:r>
            <a:r>
              <a:rPr b="1" lang="en-US" sz="3000"/>
              <a:t>member function </a:t>
            </a:r>
            <a:r>
              <a:rPr lang="en-US" sz="3000"/>
              <a:t>that </a:t>
            </a:r>
            <a:r>
              <a:rPr b="1" lang="en-US" sz="3000">
                <a:solidFill>
                  <a:srgbClr val="2C14DE"/>
                </a:solidFill>
              </a:rPr>
              <a:t>stores a value </a:t>
            </a:r>
            <a:r>
              <a:rPr lang="en-US" sz="3000"/>
              <a:t>in </a:t>
            </a:r>
            <a:r>
              <a:rPr b="1" lang="en-US" sz="3000">
                <a:solidFill>
                  <a:srgbClr val="2C14DE"/>
                </a:solidFill>
              </a:rPr>
              <a:t>member variable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222" name="Google Shape;222;p28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0" y="2590800"/>
            <a:ext cx="4724400" cy="4086295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idx="4294967295" type="title"/>
          </p:nvPr>
        </p:nvSpPr>
        <p:spPr>
          <a:xfrm>
            <a:off x="900113" y="44450"/>
            <a:ext cx="79930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A Simple Program – </a:t>
            </a:r>
            <a:r>
              <a:rPr b="1" i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Default Constructor</a:t>
            </a:r>
            <a:endParaRPr/>
          </a:p>
        </p:txBody>
      </p:sp>
      <p:sp>
        <p:nvSpPr>
          <p:cNvPr id="229" name="Google Shape;229;p29"/>
          <p:cNvSpPr txBox="1"/>
          <p:nvPr>
            <p:ph idx="4294967295" type="body"/>
          </p:nvPr>
        </p:nvSpPr>
        <p:spPr>
          <a:xfrm>
            <a:off x="611188" y="669925"/>
            <a:ext cx="5400675" cy="3687763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t" bIns="46025" lIns="92075" spcFirstLastPara="1" rIns="92075" wrap="square" tIns="46025">
            <a:normAutofit lnSpcReduction="10000"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class  Circle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	private: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	     double radius;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  	public: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	double   getArea()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	{  return radius *  radius  *  3.14159;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</p:txBody>
      </p:sp>
      <p:sp>
        <p:nvSpPr>
          <p:cNvPr id="230" name="Google Shape;230;p29"/>
          <p:cNvSpPr/>
          <p:nvPr/>
        </p:nvSpPr>
        <p:spPr>
          <a:xfrm>
            <a:off x="955675" y="2527300"/>
            <a:ext cx="3095625" cy="438150"/>
          </a:xfrm>
          <a:prstGeom prst="rect">
            <a:avLst/>
          </a:prstGeom>
          <a:solidFill>
            <a:schemeClr val="lt1">
              <a:alpha val="44705"/>
            </a:scheme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// No Constructor Here</a:t>
            </a:r>
            <a:endParaRPr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9"/>
          <p:cNvSpPr/>
          <p:nvPr/>
        </p:nvSpPr>
        <p:spPr>
          <a:xfrm>
            <a:off x="6757485" y="991750"/>
            <a:ext cx="1897063" cy="3063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Instance</a:t>
            </a:r>
            <a:endParaRPr/>
          </a:p>
        </p:txBody>
      </p:sp>
      <p:sp>
        <p:nvSpPr>
          <p:cNvPr id="232" name="Google Shape;232;p29"/>
          <p:cNvSpPr txBox="1"/>
          <p:nvPr/>
        </p:nvSpPr>
        <p:spPr>
          <a:xfrm>
            <a:off x="6284913" y="901700"/>
            <a:ext cx="576262" cy="477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C1</a:t>
            </a:r>
            <a:endParaRPr/>
          </a:p>
        </p:txBody>
      </p:sp>
      <p:sp>
        <p:nvSpPr>
          <p:cNvPr id="233" name="Google Shape;233;p29"/>
          <p:cNvSpPr txBox="1"/>
          <p:nvPr/>
        </p:nvSpPr>
        <p:spPr>
          <a:xfrm>
            <a:off x="611188" y="4581525"/>
            <a:ext cx="8424862" cy="20828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main()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Circle     C1;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//C1.radius = 10;      can’t access private member outside the class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cout&lt;&lt;“Area of circle = “&lt;&lt;C1.getArea();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955675" y="5268913"/>
            <a:ext cx="3592513" cy="295275"/>
          </a:xfrm>
          <a:prstGeom prst="rect">
            <a:avLst/>
          </a:prstGeom>
          <a:solidFill>
            <a:srgbClr val="D6E3BC">
              <a:alpha val="44705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p29"/>
          <p:cNvCxnSpPr/>
          <p:nvPr/>
        </p:nvCxnSpPr>
        <p:spPr>
          <a:xfrm rot="10800000">
            <a:off x="3930650" y="2965450"/>
            <a:ext cx="0" cy="2405063"/>
          </a:xfrm>
          <a:prstGeom prst="straightConnector1">
            <a:avLst/>
          </a:prstGeom>
          <a:noFill/>
          <a:ln cap="flat" cmpd="sng" w="635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29"/>
          <p:cNvSpPr/>
          <p:nvPr/>
        </p:nvSpPr>
        <p:spPr>
          <a:xfrm>
            <a:off x="964728" y="2213576"/>
            <a:ext cx="3851275" cy="857823"/>
          </a:xfrm>
          <a:prstGeom prst="rect">
            <a:avLst/>
          </a:prstGeom>
          <a:solidFill>
            <a:srgbClr val="D6E3BC">
              <a:alpha val="44705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//Default Constructor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Circle()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 	    }</a:t>
            </a:r>
            <a:endParaRPr/>
          </a:p>
        </p:txBody>
      </p:sp>
      <p:grpSp>
        <p:nvGrpSpPr>
          <p:cNvPr id="237" name="Google Shape;237;p29"/>
          <p:cNvGrpSpPr/>
          <p:nvPr/>
        </p:nvGrpSpPr>
        <p:grpSpPr>
          <a:xfrm>
            <a:off x="6083300" y="1270000"/>
            <a:ext cx="2851150" cy="2116138"/>
            <a:chOff x="6083300" y="1324084"/>
            <a:chExt cx="2851150" cy="2116029"/>
          </a:xfrm>
        </p:grpSpPr>
        <p:pic>
          <p:nvPicPr>
            <p:cNvPr id="238" name="Google Shape;238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83300" y="1957388"/>
              <a:ext cx="2851150" cy="1482725"/>
            </a:xfrm>
            <a:prstGeom prst="rect">
              <a:avLst/>
            </a:prstGeom>
            <a:solidFill>
              <a:srgbClr val="CACAFF"/>
            </a:solidFill>
            <a:ln>
              <a:noFill/>
            </a:ln>
          </p:spPr>
        </p:pic>
        <p:cxnSp>
          <p:nvCxnSpPr>
            <p:cNvPr id="239" name="Google Shape;239;p29"/>
            <p:cNvCxnSpPr/>
            <p:nvPr/>
          </p:nvCxnSpPr>
          <p:spPr>
            <a:xfrm rot="10800000">
              <a:off x="7308304" y="1324084"/>
              <a:ext cx="360363" cy="865188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40" name="Google Shape;240;p29"/>
          <p:cNvSpPr/>
          <p:nvPr/>
        </p:nvSpPr>
        <p:spPr>
          <a:xfrm>
            <a:off x="6732588" y="3789363"/>
            <a:ext cx="1881187" cy="615950"/>
          </a:xfrm>
          <a:prstGeom prst="wedgeRoundRectCallout">
            <a:avLst>
              <a:gd fmla="val 1560" name="adj1"/>
              <a:gd fmla="val -155926" name="adj2"/>
              <a:gd fmla="val 16667" name="adj3"/>
            </a:avLst>
          </a:prstGeom>
          <a:solidFill>
            <a:srgbClr val="E5DFE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Allocate memory for radius</a:t>
            </a:r>
            <a:endParaRPr/>
          </a:p>
        </p:txBody>
      </p:sp>
      <p:sp>
        <p:nvSpPr>
          <p:cNvPr id="241" name="Google Shape;241;p29"/>
          <p:cNvSpPr/>
          <p:nvPr/>
        </p:nvSpPr>
        <p:spPr>
          <a:xfrm>
            <a:off x="955674" y="533401"/>
            <a:ext cx="8188325" cy="67506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990600" y="0"/>
            <a:ext cx="8153400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0" y="1143000"/>
            <a:ext cx="91440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48" name="Google Shape;248;p30"/>
          <p:cNvSpPr/>
          <p:nvPr/>
        </p:nvSpPr>
        <p:spPr>
          <a:xfrm>
            <a:off x="152400" y="2057400"/>
            <a:ext cx="883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2200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default constructor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(provided by compiler) is always public.</a:t>
            </a:r>
            <a:endParaRPr/>
          </a:p>
          <a:p>
            <a:pPr indent="-203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Programmer can specify a constructor to be private  (no use) or public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idx="4294967295" type="title"/>
          </p:nvPr>
        </p:nvSpPr>
        <p:spPr>
          <a:xfrm>
            <a:off x="990600" y="56839"/>
            <a:ext cx="8116956" cy="888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Object Member Access Operator</a:t>
            </a:r>
            <a:endParaRPr/>
          </a:p>
        </p:txBody>
      </p:sp>
      <p:sp>
        <p:nvSpPr>
          <p:cNvPr id="254" name="Google Shape;254;p31"/>
          <p:cNvSpPr txBox="1"/>
          <p:nvPr>
            <p:ph idx="4294967295" type="body"/>
          </p:nvPr>
        </p:nvSpPr>
        <p:spPr>
          <a:xfrm>
            <a:off x="64653" y="1066800"/>
            <a:ext cx="8926947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After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object creation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, its </a:t>
            </a:r>
            <a:r>
              <a:rPr b="1" lang="en-US" sz="28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28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28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r>
              <a:rPr lang="en-US" sz="28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can be </a:t>
            </a:r>
            <a:r>
              <a:rPr b="1" lang="en-US" sz="28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accessed</a:t>
            </a:r>
            <a:r>
              <a:rPr lang="en-US" sz="28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(invoked) using:</a:t>
            </a:r>
            <a:endParaRPr/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1" lang="en-US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operator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, also known as the </a:t>
            </a:r>
            <a:r>
              <a:rPr b="1" i="1" lang="en-US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object member access operator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rgbClr val="2F1BC7"/>
              </a:buClr>
              <a:buSzPts val="2800"/>
              <a:buChar char="•"/>
            </a:pPr>
            <a:r>
              <a:rPr b="1" i="1" lang="en-US" sz="28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objectName.dataField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references a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data field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in the object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2F1BC7"/>
              </a:buClr>
              <a:buSzPts val="2800"/>
              <a:buChar char="•"/>
            </a:pPr>
            <a:r>
              <a:rPr b="1" i="1" lang="en-US" sz="28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objectName.function( )</a:t>
            </a:r>
            <a:r>
              <a:rPr lang="en-US" sz="28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invokes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function on the object</a:t>
            </a:r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990600" y="0"/>
            <a:ext cx="8153400" cy="944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B80000"/>
                </a:solidFill>
              </a:rPr>
              <a:t>Inline/Out-of-Line Member Functions</a:t>
            </a:r>
            <a:endParaRPr b="1" sz="4000">
              <a:solidFill>
                <a:srgbClr val="B80000"/>
              </a:solidFill>
            </a:endParaRPr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76200" y="1143000"/>
            <a:ext cx="89154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3200"/>
              <a:buChar char="•"/>
            </a:pPr>
            <a:r>
              <a:rPr b="1" lang="en-US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Inline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functions: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are </a:t>
            </a:r>
            <a:r>
              <a:rPr b="1" lang="en-US" u="sng">
                <a:latin typeface="Calibri"/>
                <a:ea typeface="Calibri"/>
                <a:cs typeface="Calibri"/>
                <a:sym typeface="Calibri"/>
              </a:rPr>
              <a:t>defined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within the body of the class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definition.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B80000"/>
              </a:buClr>
              <a:buSzPts val="3200"/>
              <a:buChar char="•"/>
            </a:pPr>
            <a:r>
              <a:rPr b="1" lang="en-US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Out-of-line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functions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are </a:t>
            </a:r>
            <a:r>
              <a:rPr b="1" lang="en-US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declared within the body of the class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definition and </a:t>
            </a:r>
            <a:r>
              <a:rPr b="1" lang="en-US" u="sng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defined outside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2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4294967295" type="title"/>
          </p:nvPr>
        </p:nvSpPr>
        <p:spPr>
          <a:xfrm>
            <a:off x="990600" y="13811"/>
            <a:ext cx="8105775" cy="931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Objects in OOP</a:t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60325" y="1198563"/>
            <a:ext cx="9036050" cy="4385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2250"/>
              <a:buFont typeface="Noto Sans Symbols"/>
              <a:buChar char="■"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b="1" lang="en-US" sz="3000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a </a:t>
            </a:r>
            <a:r>
              <a:rPr b="1" lang="en-US" sz="30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unique identity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30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1" lang="en-US" sz="30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behaviors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00025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7D"/>
              </a:buClr>
              <a:buSzPts val="2250"/>
              <a:buFont typeface="Noto Sans Symbols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0025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7D"/>
              </a:buClr>
              <a:buSzPts val="2250"/>
              <a:buFont typeface="Noto Sans Symbols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7D"/>
              </a:buClr>
              <a:buSzPts val="2250"/>
              <a:buFont typeface="Noto Sans Symbols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3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r>
              <a:rPr lang="en-US" sz="3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an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consists of </a:t>
            </a:r>
            <a:r>
              <a:rPr b="1" i="1" lang="en-US" sz="30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1" lang="en-US" sz="3000" u="sng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set of data fields</a:t>
            </a:r>
            <a:r>
              <a:rPr lang="en-US" sz="3000" u="sng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(also known as </a:t>
            </a:r>
            <a:r>
              <a:rPr b="1" lang="en-US" sz="30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their </a:t>
            </a:r>
            <a:r>
              <a:rPr b="1" lang="en-US" sz="3000" u="sng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current values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00025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7D"/>
              </a:buClr>
              <a:buSzPts val="2250"/>
              <a:buFont typeface="Noto Sans Symbols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0025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7D"/>
              </a:buClr>
              <a:buSzPts val="2250"/>
              <a:buFont typeface="Noto Sans Symbols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7D"/>
              </a:buClr>
              <a:buSzPts val="2250"/>
              <a:buFont typeface="Noto Sans Symbols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3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behavior</a:t>
            </a:r>
            <a:r>
              <a:rPr lang="en-US" sz="3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an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defined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</a:t>
            </a:r>
            <a:r>
              <a:rPr b="1" lang="en-US" sz="30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a set of functions</a:t>
            </a:r>
            <a:r>
              <a:rPr lang="en-US" sz="30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type="title"/>
          </p:nvPr>
        </p:nvSpPr>
        <p:spPr>
          <a:xfrm>
            <a:off x="914400" y="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C00000"/>
                </a:solidFill>
              </a:rPr>
              <a:t>Inline/Out-of-Line Member Functions</a:t>
            </a:r>
            <a:endParaRPr b="1" sz="4000">
              <a:solidFill>
                <a:srgbClr val="C00000"/>
              </a:solidFill>
            </a:endParaRPr>
          </a:p>
        </p:txBody>
      </p:sp>
      <p:sp>
        <p:nvSpPr>
          <p:cNvPr id="268" name="Google Shape;268;p33"/>
          <p:cNvSpPr txBox="1"/>
          <p:nvPr>
            <p:ph idx="1" type="body"/>
          </p:nvPr>
        </p:nvSpPr>
        <p:spPr>
          <a:xfrm>
            <a:off x="0" y="1143000"/>
            <a:ext cx="91440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If a </a:t>
            </a:r>
            <a:r>
              <a:rPr b="1" lang="en-US" sz="2800">
                <a:solidFill>
                  <a:srgbClr val="C00000"/>
                </a:solidFill>
              </a:rPr>
              <a:t>member function</a:t>
            </a:r>
            <a:r>
              <a:rPr lang="en-US" sz="2800">
                <a:solidFill>
                  <a:srgbClr val="C00000"/>
                </a:solidFill>
              </a:rPr>
              <a:t> </a:t>
            </a:r>
            <a:r>
              <a:rPr lang="en-US" sz="2800"/>
              <a:t>is </a:t>
            </a:r>
            <a:r>
              <a:rPr b="1" lang="en-US" sz="2800">
                <a:solidFill>
                  <a:srgbClr val="C00000"/>
                </a:solidFill>
              </a:rPr>
              <a:t>defined</a:t>
            </a:r>
            <a:r>
              <a:rPr lang="en-US" sz="2800">
                <a:solidFill>
                  <a:srgbClr val="C00000"/>
                </a:solidFill>
              </a:rPr>
              <a:t> </a:t>
            </a:r>
            <a:r>
              <a:rPr b="1" lang="en-US" sz="2800">
                <a:solidFill>
                  <a:srgbClr val="C00000"/>
                </a:solidFill>
              </a:rPr>
              <a:t>outside the class</a:t>
            </a:r>
            <a:endParaRPr/>
          </a:p>
          <a:p>
            <a:pPr indent="-285750" lvl="1" marL="742950" rtl="0" algn="just">
              <a:spcBef>
                <a:spcPts val="520"/>
              </a:spcBef>
              <a:spcAft>
                <a:spcPts val="0"/>
              </a:spcAft>
              <a:buClr>
                <a:srgbClr val="2C14DE"/>
              </a:buClr>
              <a:buSzPts val="2600"/>
              <a:buChar char="–"/>
            </a:pPr>
            <a:r>
              <a:rPr b="1" lang="en-US" sz="2600">
                <a:solidFill>
                  <a:srgbClr val="2C14DE"/>
                </a:solidFill>
              </a:rPr>
              <a:t>Scope resolution operator </a:t>
            </a:r>
            <a:r>
              <a:rPr lang="en-US" sz="2600"/>
              <a:t>(</a:t>
            </a:r>
            <a:r>
              <a:rPr b="1" lang="en-US" sz="2600"/>
              <a:t>::</a:t>
            </a:r>
            <a:r>
              <a:rPr lang="en-US" sz="2600"/>
              <a:t>) and </a:t>
            </a:r>
            <a:r>
              <a:rPr b="1" lang="en-US" sz="2600">
                <a:solidFill>
                  <a:srgbClr val="2C14DE"/>
                </a:solidFill>
              </a:rPr>
              <a:t>class name </a:t>
            </a:r>
            <a:r>
              <a:rPr lang="en-US" sz="2600"/>
              <a:t>are needed  </a:t>
            </a:r>
            <a:endParaRPr/>
          </a:p>
          <a:p>
            <a:pPr indent="-285750" lvl="1" marL="74295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 sz="2600"/>
              <a:t>Defining a </a:t>
            </a:r>
            <a:r>
              <a:rPr b="1" lang="en-US" sz="2600"/>
              <a:t>function outside a class</a:t>
            </a:r>
            <a:r>
              <a:rPr lang="en-US" sz="2600"/>
              <a:t> </a:t>
            </a:r>
            <a:r>
              <a:rPr b="1" lang="en-US" sz="2600">
                <a:solidFill>
                  <a:srgbClr val="2C14DE"/>
                </a:solidFill>
              </a:rPr>
              <a:t>does not change </a:t>
            </a:r>
            <a:r>
              <a:rPr lang="en-US" sz="2600"/>
              <a:t>it being </a:t>
            </a:r>
            <a:r>
              <a:rPr b="1" lang="en-US" sz="2600">
                <a:solidFill>
                  <a:srgbClr val="2C14DE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2600">
                <a:solidFill>
                  <a:srgbClr val="2C14DE"/>
                </a:solidFill>
              </a:rPr>
              <a:t> </a:t>
            </a:r>
            <a:r>
              <a:rPr lang="en-US" sz="2600"/>
              <a:t>or </a:t>
            </a:r>
            <a:r>
              <a:rPr b="1" lang="en-US" sz="2600">
                <a:solidFill>
                  <a:srgbClr val="2C14DE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i="1"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returnType </a:t>
            </a:r>
            <a:r>
              <a:rPr b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ClassName</a:t>
            </a:r>
            <a:r>
              <a:rPr b="1" lang="en-US" sz="2000">
                <a:solidFill>
                  <a:srgbClr val="2C14DE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b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MemberFunctionName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( ){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           …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b="1" sz="3200">
              <a:latin typeface="Consolas"/>
              <a:ea typeface="Consolas"/>
              <a:cs typeface="Consolas"/>
              <a:sym typeface="Consolas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269" name="Google Shape;269;p3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>
            <p:ph idx="4294967295" type="title"/>
          </p:nvPr>
        </p:nvSpPr>
        <p:spPr>
          <a:xfrm>
            <a:off x="837049" y="123280"/>
            <a:ext cx="8208391" cy="785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ct val="100000"/>
              <a:buFont typeface="Calibri"/>
              <a:buNone/>
            </a:pPr>
            <a:r>
              <a:rPr b="1" lang="en-US" sz="3200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Member Functions</a:t>
            </a:r>
            <a:br>
              <a:rPr b="1" lang="en-US" sz="3200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3200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Separating Declaration from Implementation</a:t>
            </a:r>
            <a:endParaRPr b="1" sz="3200">
              <a:solidFill>
                <a:srgbClr val="B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4"/>
          <p:cNvSpPr txBox="1"/>
          <p:nvPr>
            <p:ph idx="4294967295" type="body"/>
          </p:nvPr>
        </p:nvSpPr>
        <p:spPr>
          <a:xfrm>
            <a:off x="100682" y="1030619"/>
            <a:ext cx="6337250" cy="4103985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class  Circle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	private: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	     double radius;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  	public: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Circle(double   radius)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	{  	this-&gt;radius = radius;    }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8000"/>
              </a:buClr>
              <a:buSzPts val="2200"/>
              <a:buFont typeface="Noto Sans Symbols"/>
              <a:buNone/>
            </a:pPr>
            <a:r>
              <a:rPr b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22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double   getArea( ); </a:t>
            </a: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Not implemented yet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double   Circle::getArea()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{  return  this-&gt;radius *  radius  *  3.14159; }</a:t>
            </a:r>
            <a:endParaRPr/>
          </a:p>
        </p:txBody>
      </p:sp>
      <p:sp>
        <p:nvSpPr>
          <p:cNvPr id="276" name="Google Shape;276;p34"/>
          <p:cNvSpPr txBox="1"/>
          <p:nvPr/>
        </p:nvSpPr>
        <p:spPr>
          <a:xfrm>
            <a:off x="3687596" y="5164970"/>
            <a:ext cx="5400898" cy="165735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main()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Circle     C1(99.0);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cout&lt;&lt;“Area of circle = “&lt;&lt;C1.getArea();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277" name="Google Shape;277;p34"/>
          <p:cNvSpPr/>
          <p:nvPr/>
        </p:nvSpPr>
        <p:spPr>
          <a:xfrm>
            <a:off x="100682" y="4291002"/>
            <a:ext cx="5826715" cy="792088"/>
          </a:xfrm>
          <a:prstGeom prst="rect">
            <a:avLst/>
          </a:prstGeom>
          <a:solidFill>
            <a:srgbClr val="EAF1DD">
              <a:alpha val="44705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4"/>
          <p:cNvSpPr/>
          <p:nvPr/>
        </p:nvSpPr>
        <p:spPr>
          <a:xfrm>
            <a:off x="4800600" y="1591169"/>
            <a:ext cx="4244840" cy="1380632"/>
          </a:xfrm>
          <a:prstGeom prst="wedgeEllipseCallout">
            <a:avLst>
              <a:gd fmla="val -85391" name="adj1"/>
              <a:gd fmla="val 53618" name="adj2"/>
            </a:avLst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must define a no-argument constructor too….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35"/>
          <p:cNvGrpSpPr/>
          <p:nvPr/>
        </p:nvGrpSpPr>
        <p:grpSpPr>
          <a:xfrm>
            <a:off x="152400" y="0"/>
            <a:ext cx="6705600" cy="6919913"/>
            <a:chOff x="0" y="-55"/>
            <a:chExt cx="3072" cy="12077"/>
          </a:xfrm>
        </p:grpSpPr>
        <p:grpSp>
          <p:nvGrpSpPr>
            <p:cNvPr id="286" name="Google Shape;286;p35"/>
            <p:cNvGrpSpPr/>
            <p:nvPr/>
          </p:nvGrpSpPr>
          <p:grpSpPr>
            <a:xfrm>
              <a:off x="0" y="-55"/>
              <a:ext cx="3072" cy="483"/>
              <a:chOff x="0" y="-55"/>
              <a:chExt cx="3072" cy="483"/>
            </a:xfrm>
          </p:grpSpPr>
          <p:sp>
            <p:nvSpPr>
              <p:cNvPr id="287" name="Google Shape;287;p35"/>
              <p:cNvSpPr/>
              <p:nvPr/>
            </p:nvSpPr>
            <p:spPr>
              <a:xfrm>
                <a:off x="0" y="-55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35"/>
              <p:cNvSpPr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	</a:t>
                </a:r>
                <a:r>
                  <a:rPr b="1" lang="en-US" sz="1200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Fig. 6.3: fig06_03.cpp</a:t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89" name="Google Shape;289;p35"/>
            <p:cNvGrpSpPr/>
            <p:nvPr/>
          </p:nvGrpSpPr>
          <p:grpSpPr>
            <a:xfrm>
              <a:off x="0" y="319"/>
              <a:ext cx="3072" cy="483"/>
              <a:chOff x="0" y="319"/>
              <a:chExt cx="3072" cy="483"/>
            </a:xfrm>
          </p:grpSpPr>
          <p:sp>
            <p:nvSpPr>
              <p:cNvPr id="290" name="Google Shape;290;p35"/>
              <p:cNvSpPr/>
              <p:nvPr/>
            </p:nvSpPr>
            <p:spPr>
              <a:xfrm>
                <a:off x="0" y="319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35"/>
              <p:cNvSpPr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	</a:t>
                </a:r>
                <a:r>
                  <a:rPr b="1" lang="en-US" sz="1200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Time class.</a:t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92" name="Google Shape;292;p35"/>
            <p:cNvGrpSpPr/>
            <p:nvPr/>
          </p:nvGrpSpPr>
          <p:grpSpPr>
            <a:xfrm>
              <a:off x="0" y="693"/>
              <a:ext cx="3072" cy="483"/>
              <a:chOff x="0" y="693"/>
              <a:chExt cx="3072" cy="483"/>
            </a:xfrm>
          </p:grpSpPr>
          <p:sp>
            <p:nvSpPr>
              <p:cNvPr id="293" name="Google Shape;293;p35"/>
              <p:cNvSpPr/>
              <p:nvPr/>
            </p:nvSpPr>
            <p:spPr>
              <a:xfrm>
                <a:off x="0" y="693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35"/>
              <p:cNvSpPr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	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#include &lt;iostream&gt;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95" name="Google Shape;295;p35"/>
            <p:cNvGrpSpPr/>
            <p:nvPr/>
          </p:nvGrpSpPr>
          <p:grpSpPr>
            <a:xfrm>
              <a:off x="0" y="1067"/>
              <a:ext cx="3072" cy="483"/>
              <a:chOff x="0" y="1067"/>
              <a:chExt cx="3072" cy="483"/>
            </a:xfrm>
          </p:grpSpPr>
          <p:sp>
            <p:nvSpPr>
              <p:cNvPr id="296" name="Google Shape;296;p35"/>
              <p:cNvSpPr/>
              <p:nvPr/>
            </p:nvSpPr>
            <p:spPr>
              <a:xfrm>
                <a:off x="0" y="1067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35"/>
              <p:cNvSpPr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	</a:t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98" name="Google Shape;298;p35"/>
            <p:cNvGrpSpPr/>
            <p:nvPr/>
          </p:nvGrpSpPr>
          <p:grpSpPr>
            <a:xfrm>
              <a:off x="0" y="1441"/>
              <a:ext cx="3072" cy="483"/>
              <a:chOff x="0" y="1441"/>
              <a:chExt cx="3072" cy="483"/>
            </a:xfrm>
          </p:grpSpPr>
          <p:sp>
            <p:nvSpPr>
              <p:cNvPr id="299" name="Google Shape;299;p35"/>
              <p:cNvSpPr/>
              <p:nvPr/>
            </p:nvSpPr>
            <p:spPr>
              <a:xfrm>
                <a:off x="0" y="1441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35"/>
              <p:cNvSpPr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	</a:t>
                </a:r>
                <a:r>
                  <a:rPr b="1" lang="en-US" sz="1200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using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std::cout;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01" name="Google Shape;301;p35"/>
            <p:cNvGrpSpPr/>
            <p:nvPr/>
          </p:nvGrpSpPr>
          <p:grpSpPr>
            <a:xfrm>
              <a:off x="0" y="1815"/>
              <a:ext cx="3072" cy="483"/>
              <a:chOff x="0" y="1815"/>
              <a:chExt cx="3072" cy="483"/>
            </a:xfrm>
          </p:grpSpPr>
          <p:sp>
            <p:nvSpPr>
              <p:cNvPr id="302" name="Google Shape;302;p35"/>
              <p:cNvSpPr/>
              <p:nvPr/>
            </p:nvSpPr>
            <p:spPr>
              <a:xfrm>
                <a:off x="0" y="1815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35"/>
              <p:cNvSpPr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	</a:t>
                </a:r>
                <a:r>
                  <a:rPr b="1" lang="en-US" sz="1200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using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std::endl;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04" name="Google Shape;304;p35"/>
            <p:cNvGrpSpPr/>
            <p:nvPr/>
          </p:nvGrpSpPr>
          <p:grpSpPr>
            <a:xfrm>
              <a:off x="0" y="2189"/>
              <a:ext cx="3072" cy="483"/>
              <a:chOff x="0" y="2189"/>
              <a:chExt cx="3072" cy="483"/>
            </a:xfrm>
          </p:grpSpPr>
          <p:sp>
            <p:nvSpPr>
              <p:cNvPr id="305" name="Google Shape;305;p35"/>
              <p:cNvSpPr/>
              <p:nvPr/>
            </p:nvSpPr>
            <p:spPr>
              <a:xfrm>
                <a:off x="0" y="2189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35"/>
              <p:cNvSpPr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7	</a:t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07" name="Google Shape;307;p35"/>
            <p:cNvGrpSpPr/>
            <p:nvPr/>
          </p:nvGrpSpPr>
          <p:grpSpPr>
            <a:xfrm>
              <a:off x="0" y="2563"/>
              <a:ext cx="3072" cy="483"/>
              <a:chOff x="0" y="2563"/>
              <a:chExt cx="3072" cy="483"/>
            </a:xfrm>
          </p:grpSpPr>
          <p:sp>
            <p:nvSpPr>
              <p:cNvPr id="308" name="Google Shape;308;p35"/>
              <p:cNvSpPr/>
              <p:nvPr/>
            </p:nvSpPr>
            <p:spPr>
              <a:xfrm>
                <a:off x="0" y="2563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35"/>
              <p:cNvSpPr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8	</a:t>
                </a:r>
                <a:r>
                  <a:rPr b="1" lang="en-US" sz="1200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Time abstract data type (ADT) definition</a:t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10" name="Google Shape;310;p35"/>
            <p:cNvGrpSpPr/>
            <p:nvPr/>
          </p:nvGrpSpPr>
          <p:grpSpPr>
            <a:xfrm>
              <a:off x="0" y="2937"/>
              <a:ext cx="3072" cy="483"/>
              <a:chOff x="0" y="2937"/>
              <a:chExt cx="3072" cy="483"/>
            </a:xfrm>
          </p:grpSpPr>
          <p:sp>
            <p:nvSpPr>
              <p:cNvPr id="311" name="Google Shape;311;p35"/>
              <p:cNvSpPr/>
              <p:nvPr/>
            </p:nvSpPr>
            <p:spPr>
              <a:xfrm>
                <a:off x="0" y="2937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35"/>
              <p:cNvSpPr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9	</a:t>
                </a:r>
                <a:r>
                  <a:rPr b="1" lang="en-US" sz="1200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class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Time {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13" name="Google Shape;313;p35"/>
            <p:cNvGrpSpPr/>
            <p:nvPr/>
          </p:nvGrpSpPr>
          <p:grpSpPr>
            <a:xfrm>
              <a:off x="0" y="3311"/>
              <a:ext cx="3072" cy="483"/>
              <a:chOff x="0" y="3311"/>
              <a:chExt cx="3072" cy="483"/>
            </a:xfrm>
          </p:grpSpPr>
          <p:sp>
            <p:nvSpPr>
              <p:cNvPr id="314" name="Google Shape;314;p35"/>
              <p:cNvSpPr/>
              <p:nvPr/>
            </p:nvSpPr>
            <p:spPr>
              <a:xfrm>
                <a:off x="0" y="3311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35"/>
              <p:cNvSpPr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10	</a:t>
                </a:r>
                <a:r>
                  <a:rPr b="1" lang="en-US" sz="1200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public:</a:t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16" name="Google Shape;316;p35"/>
            <p:cNvGrpSpPr/>
            <p:nvPr/>
          </p:nvGrpSpPr>
          <p:grpSpPr>
            <a:xfrm>
              <a:off x="0" y="3685"/>
              <a:ext cx="3072" cy="483"/>
              <a:chOff x="0" y="3685"/>
              <a:chExt cx="3072" cy="483"/>
            </a:xfrm>
          </p:grpSpPr>
          <p:sp>
            <p:nvSpPr>
              <p:cNvPr id="317" name="Google Shape;317;p35"/>
              <p:cNvSpPr/>
              <p:nvPr/>
            </p:nvSpPr>
            <p:spPr>
              <a:xfrm>
                <a:off x="0" y="3685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35"/>
              <p:cNvSpPr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11	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Time();                        </a:t>
                </a:r>
                <a:r>
                  <a:rPr b="1" lang="en-US" sz="1200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constructor</a:t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19" name="Google Shape;319;p35"/>
            <p:cNvGrpSpPr/>
            <p:nvPr/>
          </p:nvGrpSpPr>
          <p:grpSpPr>
            <a:xfrm>
              <a:off x="0" y="4059"/>
              <a:ext cx="3072" cy="483"/>
              <a:chOff x="0" y="4059"/>
              <a:chExt cx="3072" cy="483"/>
            </a:xfrm>
          </p:grpSpPr>
          <p:sp>
            <p:nvSpPr>
              <p:cNvPr id="320" name="Google Shape;320;p35"/>
              <p:cNvSpPr/>
              <p:nvPr/>
            </p:nvSpPr>
            <p:spPr>
              <a:xfrm>
                <a:off x="0" y="4059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35"/>
              <p:cNvSpPr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12	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lang="en-US" sz="1200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void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setTime( int, int, int ); </a:t>
                </a:r>
                <a:r>
                  <a:rPr b="1" lang="en-US" sz="1200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set hour, minute, second</a:t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22" name="Google Shape;322;p35"/>
            <p:cNvGrpSpPr/>
            <p:nvPr/>
          </p:nvGrpSpPr>
          <p:grpSpPr>
            <a:xfrm>
              <a:off x="0" y="4433"/>
              <a:ext cx="3072" cy="483"/>
              <a:chOff x="0" y="4433"/>
              <a:chExt cx="3072" cy="483"/>
            </a:xfrm>
          </p:grpSpPr>
          <p:sp>
            <p:nvSpPr>
              <p:cNvPr id="323" name="Google Shape;323;p35"/>
              <p:cNvSpPr/>
              <p:nvPr/>
            </p:nvSpPr>
            <p:spPr>
              <a:xfrm>
                <a:off x="0" y="4433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35"/>
              <p:cNvSpPr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13	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lang="en-US" sz="1200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void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printMilitary();          </a:t>
                </a:r>
                <a:r>
                  <a:rPr b="1" lang="en-US" sz="1200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print military time format</a:t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25" name="Google Shape;325;p35"/>
            <p:cNvGrpSpPr/>
            <p:nvPr/>
          </p:nvGrpSpPr>
          <p:grpSpPr>
            <a:xfrm>
              <a:off x="0" y="4807"/>
              <a:ext cx="3072" cy="483"/>
              <a:chOff x="0" y="4807"/>
              <a:chExt cx="3072" cy="483"/>
            </a:xfrm>
          </p:grpSpPr>
          <p:sp>
            <p:nvSpPr>
              <p:cNvPr id="326" name="Google Shape;326;p35"/>
              <p:cNvSpPr/>
              <p:nvPr/>
            </p:nvSpPr>
            <p:spPr>
              <a:xfrm>
                <a:off x="0" y="4807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35"/>
              <p:cNvSpPr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14	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lang="en-US" sz="1200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void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printStandard();       </a:t>
                </a:r>
                <a:r>
                  <a:rPr b="1" lang="en-US" sz="1200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// print standard time format</a:t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28" name="Google Shape;328;p35"/>
            <p:cNvGrpSpPr/>
            <p:nvPr/>
          </p:nvGrpSpPr>
          <p:grpSpPr>
            <a:xfrm>
              <a:off x="0" y="5181"/>
              <a:ext cx="3072" cy="483"/>
              <a:chOff x="0" y="5181"/>
              <a:chExt cx="3072" cy="483"/>
            </a:xfrm>
          </p:grpSpPr>
          <p:sp>
            <p:nvSpPr>
              <p:cNvPr id="329" name="Google Shape;329;p35"/>
              <p:cNvSpPr/>
              <p:nvPr/>
            </p:nvSpPr>
            <p:spPr>
              <a:xfrm>
                <a:off x="0" y="5181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35"/>
              <p:cNvSpPr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15	</a:t>
                </a:r>
                <a:r>
                  <a:rPr b="1" lang="en-US" sz="1200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private:</a:t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31" name="Google Shape;331;p35"/>
            <p:cNvGrpSpPr/>
            <p:nvPr/>
          </p:nvGrpSpPr>
          <p:grpSpPr>
            <a:xfrm>
              <a:off x="0" y="5555"/>
              <a:ext cx="3072" cy="483"/>
              <a:chOff x="0" y="5555"/>
              <a:chExt cx="3072" cy="483"/>
            </a:xfrm>
          </p:grpSpPr>
          <p:sp>
            <p:nvSpPr>
              <p:cNvPr id="332" name="Google Shape;332;p35"/>
              <p:cNvSpPr/>
              <p:nvPr/>
            </p:nvSpPr>
            <p:spPr>
              <a:xfrm>
                <a:off x="0" y="5555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35"/>
              <p:cNvSpPr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16	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lang="en-US" sz="1200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int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hour;     </a:t>
                </a:r>
                <a:r>
                  <a:rPr b="1" lang="en-US" sz="1200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0 – 23</a:t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34" name="Google Shape;334;p35"/>
            <p:cNvGrpSpPr/>
            <p:nvPr/>
          </p:nvGrpSpPr>
          <p:grpSpPr>
            <a:xfrm>
              <a:off x="0" y="5929"/>
              <a:ext cx="3072" cy="483"/>
              <a:chOff x="0" y="5929"/>
              <a:chExt cx="3072" cy="483"/>
            </a:xfrm>
          </p:grpSpPr>
          <p:sp>
            <p:nvSpPr>
              <p:cNvPr id="335" name="Google Shape;335;p35"/>
              <p:cNvSpPr/>
              <p:nvPr/>
            </p:nvSpPr>
            <p:spPr>
              <a:xfrm>
                <a:off x="0" y="5929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35"/>
              <p:cNvSpPr/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17	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lang="en-US" sz="1200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int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minute;  </a:t>
                </a:r>
                <a:r>
                  <a:rPr b="1" lang="en-US" sz="1200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// 0 – 59</a:t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37" name="Google Shape;337;p35"/>
            <p:cNvGrpSpPr/>
            <p:nvPr/>
          </p:nvGrpSpPr>
          <p:grpSpPr>
            <a:xfrm>
              <a:off x="0" y="6303"/>
              <a:ext cx="3072" cy="483"/>
              <a:chOff x="0" y="6303"/>
              <a:chExt cx="3072" cy="483"/>
            </a:xfrm>
          </p:grpSpPr>
          <p:sp>
            <p:nvSpPr>
              <p:cNvPr id="338" name="Google Shape;338;p35"/>
              <p:cNvSpPr/>
              <p:nvPr/>
            </p:nvSpPr>
            <p:spPr>
              <a:xfrm>
                <a:off x="0" y="6303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35"/>
              <p:cNvSpPr/>
              <p:nvPr/>
            </p:nvSpPr>
            <p:spPr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18	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lang="en-US" sz="1200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int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second; </a:t>
                </a:r>
                <a:r>
                  <a:rPr b="1" lang="en-US" sz="1200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// 0 – 59</a:t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40" name="Google Shape;340;p35"/>
            <p:cNvGrpSpPr/>
            <p:nvPr/>
          </p:nvGrpSpPr>
          <p:grpSpPr>
            <a:xfrm>
              <a:off x="0" y="6677"/>
              <a:ext cx="3072" cy="483"/>
              <a:chOff x="0" y="6677"/>
              <a:chExt cx="3072" cy="483"/>
            </a:xfrm>
          </p:grpSpPr>
          <p:sp>
            <p:nvSpPr>
              <p:cNvPr id="341" name="Google Shape;341;p35"/>
              <p:cNvSpPr/>
              <p:nvPr/>
            </p:nvSpPr>
            <p:spPr>
              <a:xfrm>
                <a:off x="0" y="6677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35"/>
              <p:cNvSpPr/>
              <p:nvPr/>
            </p:nvSpPr>
            <p:spPr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19	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};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43" name="Google Shape;343;p35"/>
            <p:cNvGrpSpPr/>
            <p:nvPr/>
          </p:nvGrpSpPr>
          <p:grpSpPr>
            <a:xfrm>
              <a:off x="0" y="7051"/>
              <a:ext cx="3072" cy="483"/>
              <a:chOff x="0" y="7051"/>
              <a:chExt cx="3072" cy="483"/>
            </a:xfrm>
          </p:grpSpPr>
          <p:sp>
            <p:nvSpPr>
              <p:cNvPr id="344" name="Google Shape;344;p35"/>
              <p:cNvSpPr/>
              <p:nvPr/>
            </p:nvSpPr>
            <p:spPr>
              <a:xfrm>
                <a:off x="0" y="7051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35"/>
              <p:cNvSpPr/>
              <p:nvPr/>
            </p:nvSpPr>
            <p:spPr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20	</a:t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46" name="Google Shape;346;p35"/>
            <p:cNvGrpSpPr/>
            <p:nvPr/>
          </p:nvGrpSpPr>
          <p:grpSpPr>
            <a:xfrm>
              <a:off x="0" y="7425"/>
              <a:ext cx="3072" cy="483"/>
              <a:chOff x="0" y="7425"/>
              <a:chExt cx="3072" cy="483"/>
            </a:xfrm>
          </p:grpSpPr>
          <p:sp>
            <p:nvSpPr>
              <p:cNvPr id="347" name="Google Shape;347;p35"/>
              <p:cNvSpPr/>
              <p:nvPr/>
            </p:nvSpPr>
            <p:spPr>
              <a:xfrm>
                <a:off x="0" y="7425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35"/>
              <p:cNvSpPr/>
              <p:nvPr/>
            </p:nvSpPr>
            <p:spPr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21	</a:t>
                </a:r>
                <a:r>
                  <a:rPr b="1" lang="en-US" sz="1200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Time constructor initializes each data member to zero.</a:t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49" name="Google Shape;349;p35"/>
            <p:cNvGrpSpPr/>
            <p:nvPr/>
          </p:nvGrpSpPr>
          <p:grpSpPr>
            <a:xfrm>
              <a:off x="0" y="7799"/>
              <a:ext cx="3072" cy="483"/>
              <a:chOff x="0" y="7799"/>
              <a:chExt cx="3072" cy="483"/>
            </a:xfrm>
          </p:grpSpPr>
          <p:sp>
            <p:nvSpPr>
              <p:cNvPr id="350" name="Google Shape;350;p35"/>
              <p:cNvSpPr/>
              <p:nvPr/>
            </p:nvSpPr>
            <p:spPr>
              <a:xfrm>
                <a:off x="0" y="7799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35"/>
              <p:cNvSpPr/>
              <p:nvPr/>
            </p:nvSpPr>
            <p:spPr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22	</a:t>
                </a:r>
                <a:r>
                  <a:rPr b="1" lang="en-US" sz="1200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Ensures all Time objects start in a consistent state.</a:t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52" name="Google Shape;352;p35"/>
            <p:cNvGrpSpPr/>
            <p:nvPr/>
          </p:nvGrpSpPr>
          <p:grpSpPr>
            <a:xfrm>
              <a:off x="0" y="8173"/>
              <a:ext cx="3072" cy="483"/>
              <a:chOff x="0" y="8173"/>
              <a:chExt cx="3072" cy="483"/>
            </a:xfrm>
          </p:grpSpPr>
          <p:sp>
            <p:nvSpPr>
              <p:cNvPr id="353" name="Google Shape;353;p35"/>
              <p:cNvSpPr/>
              <p:nvPr/>
            </p:nvSpPr>
            <p:spPr>
              <a:xfrm>
                <a:off x="0" y="8173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35"/>
              <p:cNvSpPr/>
              <p:nvPr/>
            </p:nvSpPr>
            <p:spPr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23	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Time::Time() { hour = minute = second = 0; }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55" name="Google Shape;355;p35"/>
            <p:cNvGrpSpPr/>
            <p:nvPr/>
          </p:nvGrpSpPr>
          <p:grpSpPr>
            <a:xfrm>
              <a:off x="0" y="8547"/>
              <a:ext cx="3072" cy="483"/>
              <a:chOff x="0" y="8547"/>
              <a:chExt cx="3072" cy="483"/>
            </a:xfrm>
          </p:grpSpPr>
          <p:sp>
            <p:nvSpPr>
              <p:cNvPr id="356" name="Google Shape;356;p35"/>
              <p:cNvSpPr/>
              <p:nvPr/>
            </p:nvSpPr>
            <p:spPr>
              <a:xfrm>
                <a:off x="0" y="8547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35"/>
              <p:cNvSpPr/>
              <p:nvPr/>
            </p:nvSpPr>
            <p:spPr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24	</a:t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58" name="Google Shape;358;p35"/>
            <p:cNvGrpSpPr/>
            <p:nvPr/>
          </p:nvGrpSpPr>
          <p:grpSpPr>
            <a:xfrm>
              <a:off x="0" y="8921"/>
              <a:ext cx="3072" cy="483"/>
              <a:chOff x="0" y="8921"/>
              <a:chExt cx="3072" cy="483"/>
            </a:xfrm>
          </p:grpSpPr>
          <p:sp>
            <p:nvSpPr>
              <p:cNvPr id="359" name="Google Shape;359;p35"/>
              <p:cNvSpPr/>
              <p:nvPr/>
            </p:nvSpPr>
            <p:spPr>
              <a:xfrm>
                <a:off x="0" y="8921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35"/>
              <p:cNvSpPr/>
              <p:nvPr/>
            </p:nvSpPr>
            <p:spPr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25	</a:t>
                </a:r>
                <a:r>
                  <a:rPr b="1" lang="en-US" sz="1200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Set a new Time value using military time. Perform validity </a:t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61" name="Google Shape;361;p35"/>
            <p:cNvGrpSpPr/>
            <p:nvPr/>
          </p:nvGrpSpPr>
          <p:grpSpPr>
            <a:xfrm>
              <a:off x="0" y="9295"/>
              <a:ext cx="3072" cy="483"/>
              <a:chOff x="0" y="9295"/>
              <a:chExt cx="3072" cy="483"/>
            </a:xfrm>
          </p:grpSpPr>
          <p:sp>
            <p:nvSpPr>
              <p:cNvPr id="362" name="Google Shape;362;p35"/>
              <p:cNvSpPr/>
              <p:nvPr/>
            </p:nvSpPr>
            <p:spPr>
              <a:xfrm>
                <a:off x="0" y="9295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35"/>
              <p:cNvSpPr/>
              <p:nvPr/>
            </p:nvSpPr>
            <p:spPr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26	</a:t>
                </a:r>
                <a:r>
                  <a:rPr b="1" lang="en-US" sz="1200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checks on the data values. Set invalid values to zero.</a:t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64" name="Google Shape;364;p35"/>
            <p:cNvGrpSpPr/>
            <p:nvPr/>
          </p:nvGrpSpPr>
          <p:grpSpPr>
            <a:xfrm>
              <a:off x="0" y="9669"/>
              <a:ext cx="3072" cy="483"/>
              <a:chOff x="0" y="9669"/>
              <a:chExt cx="3072" cy="483"/>
            </a:xfrm>
          </p:grpSpPr>
          <p:sp>
            <p:nvSpPr>
              <p:cNvPr id="365" name="Google Shape;365;p35"/>
              <p:cNvSpPr/>
              <p:nvPr/>
            </p:nvSpPr>
            <p:spPr>
              <a:xfrm>
                <a:off x="0" y="9669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35"/>
              <p:cNvSpPr/>
              <p:nvPr/>
            </p:nvSpPr>
            <p:spPr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27	</a:t>
                </a:r>
                <a:r>
                  <a:rPr b="1" lang="en-US" sz="1200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void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Time::setTime( </a:t>
                </a:r>
                <a:r>
                  <a:rPr b="1" lang="en-US" sz="1200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int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h, </a:t>
                </a:r>
                <a:r>
                  <a:rPr b="1" lang="en-US" sz="1200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int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m, </a:t>
                </a:r>
                <a:r>
                  <a:rPr b="1" lang="en-US" sz="1200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int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s )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67" name="Google Shape;367;p35"/>
            <p:cNvGrpSpPr/>
            <p:nvPr/>
          </p:nvGrpSpPr>
          <p:grpSpPr>
            <a:xfrm>
              <a:off x="0" y="10043"/>
              <a:ext cx="3072" cy="483"/>
              <a:chOff x="0" y="10043"/>
              <a:chExt cx="3072" cy="483"/>
            </a:xfrm>
          </p:grpSpPr>
          <p:sp>
            <p:nvSpPr>
              <p:cNvPr id="368" name="Google Shape;368;p35"/>
              <p:cNvSpPr/>
              <p:nvPr/>
            </p:nvSpPr>
            <p:spPr>
              <a:xfrm>
                <a:off x="0" y="10043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5"/>
              <p:cNvSpPr/>
              <p:nvPr/>
            </p:nvSpPr>
            <p:spPr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28	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{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70" name="Google Shape;370;p35"/>
            <p:cNvGrpSpPr/>
            <p:nvPr/>
          </p:nvGrpSpPr>
          <p:grpSpPr>
            <a:xfrm>
              <a:off x="0" y="10417"/>
              <a:ext cx="3072" cy="483"/>
              <a:chOff x="0" y="10417"/>
              <a:chExt cx="3072" cy="483"/>
            </a:xfrm>
          </p:grpSpPr>
          <p:sp>
            <p:nvSpPr>
              <p:cNvPr id="371" name="Google Shape;371;p35"/>
              <p:cNvSpPr/>
              <p:nvPr/>
            </p:nvSpPr>
            <p:spPr>
              <a:xfrm>
                <a:off x="0" y="10417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35"/>
              <p:cNvSpPr/>
              <p:nvPr/>
            </p:nvSpPr>
            <p:spPr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29	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hour = ( h &gt;= 0 &amp;&amp; h &lt; 24 ) ? h : 0;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73" name="Google Shape;373;p35"/>
            <p:cNvGrpSpPr/>
            <p:nvPr/>
          </p:nvGrpSpPr>
          <p:grpSpPr>
            <a:xfrm>
              <a:off x="0" y="10791"/>
              <a:ext cx="3072" cy="483"/>
              <a:chOff x="0" y="10791"/>
              <a:chExt cx="3072" cy="483"/>
            </a:xfrm>
          </p:grpSpPr>
          <p:sp>
            <p:nvSpPr>
              <p:cNvPr id="374" name="Google Shape;374;p35"/>
              <p:cNvSpPr/>
              <p:nvPr/>
            </p:nvSpPr>
            <p:spPr>
              <a:xfrm>
                <a:off x="0" y="10791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35"/>
              <p:cNvSpPr/>
              <p:nvPr/>
            </p:nvSpPr>
            <p:spPr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30	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minute = ( m &gt;= 0 &amp;&amp; m &lt; 60 ) ? m : 0;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76" name="Google Shape;376;p35"/>
            <p:cNvGrpSpPr/>
            <p:nvPr/>
          </p:nvGrpSpPr>
          <p:grpSpPr>
            <a:xfrm>
              <a:off x="0" y="11165"/>
              <a:ext cx="3072" cy="483"/>
              <a:chOff x="0" y="11165"/>
              <a:chExt cx="3072" cy="483"/>
            </a:xfrm>
          </p:grpSpPr>
          <p:sp>
            <p:nvSpPr>
              <p:cNvPr id="377" name="Google Shape;377;p35"/>
              <p:cNvSpPr/>
              <p:nvPr/>
            </p:nvSpPr>
            <p:spPr>
              <a:xfrm>
                <a:off x="0" y="11165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35"/>
              <p:cNvSpPr/>
              <p:nvPr/>
            </p:nvSpPr>
            <p:spPr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31	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second = ( s &gt;= 0 &amp;&amp; s &lt; 60 ) ? s : 0;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79" name="Google Shape;379;p35"/>
            <p:cNvGrpSpPr/>
            <p:nvPr/>
          </p:nvGrpSpPr>
          <p:grpSpPr>
            <a:xfrm>
              <a:off x="0" y="11539"/>
              <a:ext cx="3072" cy="483"/>
              <a:chOff x="0" y="11539"/>
              <a:chExt cx="3072" cy="483"/>
            </a:xfrm>
          </p:grpSpPr>
          <p:sp>
            <p:nvSpPr>
              <p:cNvPr id="380" name="Google Shape;380;p35"/>
              <p:cNvSpPr/>
              <p:nvPr/>
            </p:nvSpPr>
            <p:spPr>
              <a:xfrm>
                <a:off x="0" y="11539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35"/>
              <p:cNvSpPr/>
              <p:nvPr/>
            </p:nvSpPr>
            <p:spPr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32	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}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grpSp>
        <p:nvGrpSpPr>
          <p:cNvPr id="382" name="Google Shape;382;p35"/>
          <p:cNvGrpSpPr/>
          <p:nvPr/>
        </p:nvGrpSpPr>
        <p:grpSpPr>
          <a:xfrm>
            <a:off x="4419180" y="4057594"/>
            <a:ext cx="4343819" cy="790575"/>
            <a:chOff x="2486" y="384"/>
            <a:chExt cx="2458" cy="498"/>
          </a:xfrm>
        </p:grpSpPr>
        <p:sp>
          <p:nvSpPr>
            <p:cNvPr id="383" name="Google Shape;383;p35"/>
            <p:cNvSpPr txBox="1"/>
            <p:nvPr/>
          </p:nvSpPr>
          <p:spPr>
            <a:xfrm>
              <a:off x="3600" y="384"/>
              <a:ext cx="1344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Note the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::</a:t>
              </a: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preceding the function names.</a:t>
              </a:r>
              <a:endParaRPr/>
            </a:p>
          </p:txBody>
        </p:sp>
        <p:cxnSp>
          <p:nvCxnSpPr>
            <p:cNvPr id="384" name="Google Shape;384;p35"/>
            <p:cNvCxnSpPr/>
            <p:nvPr/>
          </p:nvCxnSpPr>
          <p:spPr>
            <a:xfrm flipH="1">
              <a:off x="2486" y="624"/>
              <a:ext cx="1114" cy="2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36"/>
          <p:cNvGrpSpPr/>
          <p:nvPr/>
        </p:nvGrpSpPr>
        <p:grpSpPr>
          <a:xfrm>
            <a:off x="457200" y="304800"/>
            <a:ext cx="6705600" cy="4024313"/>
            <a:chOff x="0" y="-34"/>
            <a:chExt cx="3072" cy="6426"/>
          </a:xfrm>
        </p:grpSpPr>
        <p:grpSp>
          <p:nvGrpSpPr>
            <p:cNvPr id="391" name="Google Shape;391;p36"/>
            <p:cNvGrpSpPr/>
            <p:nvPr/>
          </p:nvGrpSpPr>
          <p:grpSpPr>
            <a:xfrm>
              <a:off x="0" y="-34"/>
              <a:ext cx="3072" cy="442"/>
              <a:chOff x="0" y="-34"/>
              <a:chExt cx="3072" cy="442"/>
            </a:xfrm>
          </p:grpSpPr>
          <p:sp>
            <p:nvSpPr>
              <p:cNvPr id="392" name="Google Shape;392;p36"/>
              <p:cNvSpPr/>
              <p:nvPr/>
            </p:nvSpPr>
            <p:spPr>
              <a:xfrm>
                <a:off x="0" y="-34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36"/>
              <p:cNvSpPr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33	</a:t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94" name="Google Shape;394;p36"/>
            <p:cNvGrpSpPr/>
            <p:nvPr/>
          </p:nvGrpSpPr>
          <p:grpSpPr>
            <a:xfrm>
              <a:off x="0" y="340"/>
              <a:ext cx="3072" cy="442"/>
              <a:chOff x="0" y="340"/>
              <a:chExt cx="3072" cy="442"/>
            </a:xfrm>
          </p:grpSpPr>
          <p:sp>
            <p:nvSpPr>
              <p:cNvPr id="395" name="Google Shape;395;p36"/>
              <p:cNvSpPr/>
              <p:nvPr/>
            </p:nvSpPr>
            <p:spPr>
              <a:xfrm>
                <a:off x="0" y="340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36"/>
              <p:cNvSpPr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34	</a:t>
                </a:r>
                <a:r>
                  <a:rPr b="1" lang="en-US" sz="1200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Print Time in military format</a:t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97" name="Google Shape;397;p36"/>
            <p:cNvGrpSpPr/>
            <p:nvPr/>
          </p:nvGrpSpPr>
          <p:grpSpPr>
            <a:xfrm>
              <a:off x="0" y="714"/>
              <a:ext cx="3072" cy="442"/>
              <a:chOff x="0" y="714"/>
              <a:chExt cx="3072" cy="442"/>
            </a:xfrm>
          </p:grpSpPr>
          <p:sp>
            <p:nvSpPr>
              <p:cNvPr id="398" name="Google Shape;398;p36"/>
              <p:cNvSpPr/>
              <p:nvPr/>
            </p:nvSpPr>
            <p:spPr>
              <a:xfrm>
                <a:off x="0" y="714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36"/>
              <p:cNvSpPr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35	</a:t>
                </a:r>
                <a:r>
                  <a:rPr b="1" lang="en-US" sz="1200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void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Time::printMilitary()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00" name="Google Shape;400;p36"/>
            <p:cNvGrpSpPr/>
            <p:nvPr/>
          </p:nvGrpSpPr>
          <p:grpSpPr>
            <a:xfrm>
              <a:off x="0" y="1088"/>
              <a:ext cx="3072" cy="442"/>
              <a:chOff x="0" y="1088"/>
              <a:chExt cx="3072" cy="442"/>
            </a:xfrm>
          </p:grpSpPr>
          <p:sp>
            <p:nvSpPr>
              <p:cNvPr id="401" name="Google Shape;401;p36"/>
              <p:cNvSpPr/>
              <p:nvPr/>
            </p:nvSpPr>
            <p:spPr>
              <a:xfrm>
                <a:off x="0" y="1088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36"/>
              <p:cNvSpPr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36	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{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03" name="Google Shape;403;p36"/>
            <p:cNvGrpSpPr/>
            <p:nvPr/>
          </p:nvGrpSpPr>
          <p:grpSpPr>
            <a:xfrm>
              <a:off x="0" y="1462"/>
              <a:ext cx="3072" cy="442"/>
              <a:chOff x="0" y="1462"/>
              <a:chExt cx="3072" cy="442"/>
            </a:xfrm>
          </p:grpSpPr>
          <p:sp>
            <p:nvSpPr>
              <p:cNvPr id="404" name="Google Shape;404;p36"/>
              <p:cNvSpPr/>
              <p:nvPr/>
            </p:nvSpPr>
            <p:spPr>
              <a:xfrm>
                <a:off x="0" y="1462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36"/>
              <p:cNvSpPr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37	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cout &lt;&lt; ( hour &lt; 10 ? "0" : "" ) &lt;&lt; hour &lt;&lt; ":"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06" name="Google Shape;406;p36"/>
            <p:cNvGrpSpPr/>
            <p:nvPr/>
          </p:nvGrpSpPr>
          <p:grpSpPr>
            <a:xfrm>
              <a:off x="0" y="1836"/>
              <a:ext cx="3072" cy="442"/>
              <a:chOff x="0" y="1836"/>
              <a:chExt cx="3072" cy="442"/>
            </a:xfrm>
          </p:grpSpPr>
          <p:sp>
            <p:nvSpPr>
              <p:cNvPr id="407" name="Google Shape;407;p36"/>
              <p:cNvSpPr/>
              <p:nvPr/>
            </p:nvSpPr>
            <p:spPr>
              <a:xfrm>
                <a:off x="0" y="1836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36"/>
              <p:cNvSpPr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38	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&lt;&lt; ( minute &lt; 10 ? "0" : "" ) &lt;&lt; minute;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09" name="Google Shape;409;p36"/>
            <p:cNvGrpSpPr/>
            <p:nvPr/>
          </p:nvGrpSpPr>
          <p:grpSpPr>
            <a:xfrm>
              <a:off x="0" y="2210"/>
              <a:ext cx="3072" cy="442"/>
              <a:chOff x="0" y="2210"/>
              <a:chExt cx="3072" cy="442"/>
            </a:xfrm>
          </p:grpSpPr>
          <p:sp>
            <p:nvSpPr>
              <p:cNvPr id="410" name="Google Shape;410;p36"/>
              <p:cNvSpPr/>
              <p:nvPr/>
            </p:nvSpPr>
            <p:spPr>
              <a:xfrm>
                <a:off x="0" y="2210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36"/>
              <p:cNvSpPr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39	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}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12" name="Google Shape;412;p36"/>
            <p:cNvGrpSpPr/>
            <p:nvPr/>
          </p:nvGrpSpPr>
          <p:grpSpPr>
            <a:xfrm>
              <a:off x="0" y="2584"/>
              <a:ext cx="3072" cy="442"/>
              <a:chOff x="0" y="2584"/>
              <a:chExt cx="3072" cy="442"/>
            </a:xfrm>
          </p:grpSpPr>
          <p:sp>
            <p:nvSpPr>
              <p:cNvPr id="413" name="Google Shape;413;p36"/>
              <p:cNvSpPr/>
              <p:nvPr/>
            </p:nvSpPr>
            <p:spPr>
              <a:xfrm>
                <a:off x="0" y="2584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36"/>
              <p:cNvSpPr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40	</a:t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15" name="Google Shape;415;p36"/>
            <p:cNvGrpSpPr/>
            <p:nvPr/>
          </p:nvGrpSpPr>
          <p:grpSpPr>
            <a:xfrm>
              <a:off x="0" y="2958"/>
              <a:ext cx="3072" cy="442"/>
              <a:chOff x="0" y="2958"/>
              <a:chExt cx="3072" cy="442"/>
            </a:xfrm>
          </p:grpSpPr>
          <p:sp>
            <p:nvSpPr>
              <p:cNvPr id="416" name="Google Shape;416;p36"/>
              <p:cNvSpPr/>
              <p:nvPr/>
            </p:nvSpPr>
            <p:spPr>
              <a:xfrm>
                <a:off x="0" y="2958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36"/>
              <p:cNvSpPr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41	</a:t>
                </a:r>
                <a:r>
                  <a:rPr b="1" lang="en-US" sz="1200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Print Time in standard format</a:t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18" name="Google Shape;418;p36"/>
            <p:cNvGrpSpPr/>
            <p:nvPr/>
          </p:nvGrpSpPr>
          <p:grpSpPr>
            <a:xfrm>
              <a:off x="0" y="3332"/>
              <a:ext cx="3072" cy="442"/>
              <a:chOff x="0" y="3332"/>
              <a:chExt cx="3072" cy="442"/>
            </a:xfrm>
          </p:grpSpPr>
          <p:sp>
            <p:nvSpPr>
              <p:cNvPr id="419" name="Google Shape;419;p36"/>
              <p:cNvSpPr/>
              <p:nvPr/>
            </p:nvSpPr>
            <p:spPr>
              <a:xfrm>
                <a:off x="0" y="3332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36"/>
              <p:cNvSpPr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42	</a:t>
                </a:r>
                <a:r>
                  <a:rPr b="1" lang="en-US" sz="1200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void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Time::printStandard()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21" name="Google Shape;421;p36"/>
            <p:cNvGrpSpPr/>
            <p:nvPr/>
          </p:nvGrpSpPr>
          <p:grpSpPr>
            <a:xfrm>
              <a:off x="0" y="3706"/>
              <a:ext cx="3072" cy="442"/>
              <a:chOff x="0" y="3706"/>
              <a:chExt cx="3072" cy="442"/>
            </a:xfrm>
          </p:grpSpPr>
          <p:sp>
            <p:nvSpPr>
              <p:cNvPr id="422" name="Google Shape;422;p36"/>
              <p:cNvSpPr/>
              <p:nvPr/>
            </p:nvSpPr>
            <p:spPr>
              <a:xfrm>
                <a:off x="0" y="3706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36"/>
              <p:cNvSpPr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43	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{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24" name="Google Shape;424;p36"/>
            <p:cNvGrpSpPr/>
            <p:nvPr/>
          </p:nvGrpSpPr>
          <p:grpSpPr>
            <a:xfrm>
              <a:off x="0" y="4080"/>
              <a:ext cx="3072" cy="442"/>
              <a:chOff x="0" y="4080"/>
              <a:chExt cx="3072" cy="442"/>
            </a:xfrm>
          </p:grpSpPr>
          <p:sp>
            <p:nvSpPr>
              <p:cNvPr id="425" name="Google Shape;425;p36"/>
              <p:cNvSpPr/>
              <p:nvPr/>
            </p:nvSpPr>
            <p:spPr>
              <a:xfrm>
                <a:off x="0" y="4080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36"/>
              <p:cNvSpPr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44	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cout &lt;&lt; ( ( hour == 0 || hour == 12 ) ? 12 : hour % 12 )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27" name="Google Shape;427;p36"/>
            <p:cNvGrpSpPr/>
            <p:nvPr/>
          </p:nvGrpSpPr>
          <p:grpSpPr>
            <a:xfrm>
              <a:off x="0" y="4454"/>
              <a:ext cx="3072" cy="442"/>
              <a:chOff x="0" y="4454"/>
              <a:chExt cx="3072" cy="442"/>
            </a:xfrm>
          </p:grpSpPr>
          <p:sp>
            <p:nvSpPr>
              <p:cNvPr id="428" name="Google Shape;428;p36"/>
              <p:cNvSpPr/>
              <p:nvPr/>
            </p:nvSpPr>
            <p:spPr>
              <a:xfrm>
                <a:off x="0" y="4454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36"/>
              <p:cNvSpPr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45	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&lt;&lt; ":" &lt;&lt; ( minute &lt; 10 ? "0" : "" ) &lt;&lt; minute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30" name="Google Shape;430;p36"/>
            <p:cNvGrpSpPr/>
            <p:nvPr/>
          </p:nvGrpSpPr>
          <p:grpSpPr>
            <a:xfrm>
              <a:off x="0" y="4828"/>
              <a:ext cx="3072" cy="442"/>
              <a:chOff x="0" y="4828"/>
              <a:chExt cx="3072" cy="442"/>
            </a:xfrm>
          </p:grpSpPr>
          <p:sp>
            <p:nvSpPr>
              <p:cNvPr id="431" name="Google Shape;431;p36"/>
              <p:cNvSpPr/>
              <p:nvPr/>
            </p:nvSpPr>
            <p:spPr>
              <a:xfrm>
                <a:off x="0" y="4828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36"/>
              <p:cNvSpPr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46	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&lt;&lt; ":" &lt;&lt; ( second &lt; 10 ? "0" : "" ) &lt;&lt; second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33" name="Google Shape;433;p36"/>
            <p:cNvGrpSpPr/>
            <p:nvPr/>
          </p:nvGrpSpPr>
          <p:grpSpPr>
            <a:xfrm>
              <a:off x="0" y="5202"/>
              <a:ext cx="3072" cy="442"/>
              <a:chOff x="0" y="5202"/>
              <a:chExt cx="3072" cy="442"/>
            </a:xfrm>
          </p:grpSpPr>
          <p:sp>
            <p:nvSpPr>
              <p:cNvPr id="434" name="Google Shape;434;p36"/>
              <p:cNvSpPr/>
              <p:nvPr/>
            </p:nvSpPr>
            <p:spPr>
              <a:xfrm>
                <a:off x="0" y="5202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36"/>
              <p:cNvSpPr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47	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&lt;&lt; ( hour &lt; 12 ? " AM" : " PM" );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36" name="Google Shape;436;p36"/>
            <p:cNvGrpSpPr/>
            <p:nvPr/>
          </p:nvGrpSpPr>
          <p:grpSpPr>
            <a:xfrm>
              <a:off x="0" y="5576"/>
              <a:ext cx="3072" cy="442"/>
              <a:chOff x="0" y="5576"/>
              <a:chExt cx="3072" cy="442"/>
            </a:xfrm>
          </p:grpSpPr>
          <p:sp>
            <p:nvSpPr>
              <p:cNvPr id="437" name="Google Shape;437;p36"/>
              <p:cNvSpPr/>
              <p:nvPr/>
            </p:nvSpPr>
            <p:spPr>
              <a:xfrm>
                <a:off x="0" y="5576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36"/>
              <p:cNvSpPr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48	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}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39" name="Google Shape;439;p36"/>
            <p:cNvGrpSpPr/>
            <p:nvPr/>
          </p:nvGrpSpPr>
          <p:grpSpPr>
            <a:xfrm>
              <a:off x="0" y="5950"/>
              <a:ext cx="3072" cy="442"/>
              <a:chOff x="0" y="5950"/>
              <a:chExt cx="3072" cy="442"/>
            </a:xfrm>
          </p:grpSpPr>
          <p:sp>
            <p:nvSpPr>
              <p:cNvPr id="440" name="Google Shape;440;p36"/>
              <p:cNvSpPr/>
              <p:nvPr/>
            </p:nvSpPr>
            <p:spPr>
              <a:xfrm>
                <a:off x="0" y="5950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36"/>
              <p:cNvSpPr/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49	</a:t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7"/>
          <p:cNvSpPr txBox="1"/>
          <p:nvPr>
            <p:ph type="title"/>
          </p:nvPr>
        </p:nvSpPr>
        <p:spPr>
          <a:xfrm>
            <a:off x="990600" y="0"/>
            <a:ext cx="8153400" cy="944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B80000"/>
                </a:solidFill>
              </a:rPr>
              <a:t>Private Member Functions</a:t>
            </a:r>
            <a:endParaRPr b="1" sz="4000">
              <a:solidFill>
                <a:srgbClr val="B80000"/>
              </a:solidFill>
            </a:endParaRPr>
          </a:p>
        </p:txBody>
      </p:sp>
      <p:sp>
        <p:nvSpPr>
          <p:cNvPr id="447" name="Google Shape;447;p37"/>
          <p:cNvSpPr txBox="1"/>
          <p:nvPr>
            <p:ph idx="1" type="body"/>
          </p:nvPr>
        </p:nvSpPr>
        <p:spPr>
          <a:xfrm>
            <a:off x="76200" y="1143000"/>
            <a:ext cx="89154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3200"/>
              <a:buChar char="•"/>
            </a:pPr>
            <a:r>
              <a:rPr b="1" lang="en-US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Private Member Functions: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Only </a:t>
            </a:r>
            <a:r>
              <a:rPr b="1" lang="en-US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accessible</a:t>
            </a:r>
            <a:r>
              <a:rPr lang="en-US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(callable) from </a:t>
            </a:r>
            <a:r>
              <a:rPr b="1" lang="en-US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member functions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of the </a:t>
            </a:r>
            <a:r>
              <a:rPr b="1" lang="en-US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/>
          </a:p>
          <a:p>
            <a:pPr indent="-1079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Char char="–"/>
            </a:pPr>
            <a:r>
              <a:rPr b="1" lang="en-US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 direct access possible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(with </a:t>
            </a:r>
            <a:r>
              <a:rPr b="1" lang="en-US" u="sng">
                <a:latin typeface="Calibri"/>
                <a:ea typeface="Calibri"/>
                <a:cs typeface="Calibri"/>
                <a:sym typeface="Calibri"/>
              </a:rPr>
              <a:t>object instance of the class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1079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Can be: </a:t>
            </a:r>
            <a:r>
              <a:rPr b="1" lang="en-US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inline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b="1" lang="en-US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out-of-line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7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8"/>
          <p:cNvSpPr txBox="1"/>
          <p:nvPr>
            <p:ph type="title"/>
          </p:nvPr>
        </p:nvSpPr>
        <p:spPr>
          <a:xfrm>
            <a:off x="6211956" y="2057400"/>
            <a:ext cx="2895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80000"/>
                </a:solidFill>
              </a:rPr>
              <a:t>Private Member Functions</a:t>
            </a:r>
            <a:br>
              <a:rPr b="1" lang="en-US" sz="2800">
                <a:solidFill>
                  <a:srgbClr val="B80000"/>
                </a:solidFill>
              </a:rPr>
            </a:br>
            <a:r>
              <a:rPr b="1" lang="en-US" sz="2000">
                <a:solidFill>
                  <a:schemeClr val="dk1"/>
                </a:solidFill>
              </a:rPr>
              <a:t>(out-of-line)</a:t>
            </a:r>
            <a:br>
              <a:rPr b="1" lang="en-US" sz="2800">
                <a:solidFill>
                  <a:srgbClr val="B80000"/>
                </a:solidFill>
              </a:rPr>
            </a:br>
            <a:endParaRPr b="1" sz="2800">
              <a:solidFill>
                <a:srgbClr val="B80000"/>
              </a:solidFill>
            </a:endParaRPr>
          </a:p>
        </p:txBody>
      </p:sp>
      <p:pic>
        <p:nvPicPr>
          <p:cNvPr id="454" name="Google Shape;45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506" y="0"/>
            <a:ext cx="5032448" cy="67438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5" name="Google Shape;455;p38"/>
          <p:cNvCxnSpPr/>
          <p:nvPr/>
        </p:nvCxnSpPr>
        <p:spPr>
          <a:xfrm flipH="1">
            <a:off x="3170441" y="2667000"/>
            <a:ext cx="3048000" cy="17526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9"/>
          <p:cNvSpPr txBox="1"/>
          <p:nvPr>
            <p:ph idx="4294967295" type="title"/>
          </p:nvPr>
        </p:nvSpPr>
        <p:spPr>
          <a:xfrm>
            <a:off x="831849" y="-1588"/>
            <a:ext cx="8240713" cy="946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Object Construction with Arguments</a:t>
            </a:r>
            <a:endParaRPr/>
          </a:p>
        </p:txBody>
      </p:sp>
      <p:sp>
        <p:nvSpPr>
          <p:cNvPr id="461" name="Google Shape;461;p39"/>
          <p:cNvSpPr txBox="1"/>
          <p:nvPr/>
        </p:nvSpPr>
        <p:spPr>
          <a:xfrm>
            <a:off x="107950" y="1268413"/>
            <a:ext cx="8964613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210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syntax to declare </a:t>
            </a:r>
            <a:r>
              <a:rPr b="1" lang="en-US" sz="28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an object using a constructor </a:t>
            </a:r>
            <a:r>
              <a:rPr b="1" lang="en-US" sz="2800" u="sng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with arguments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is:</a:t>
            </a:r>
            <a:endParaRPr/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00007D"/>
              </a:buClr>
              <a:buSzPts val="2100"/>
              <a:buFont typeface="Noto Sans Symbols"/>
              <a:buNone/>
            </a:pPr>
            <a:r>
              <a:t/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ClassName     objectName(arguments);</a:t>
            </a:r>
            <a:endParaRPr/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00007D"/>
              </a:buClr>
              <a:buSzPts val="2100"/>
              <a:buFont typeface="Noto Sans Symbols"/>
              <a:buNone/>
            </a:pPr>
            <a:r>
              <a:t/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00007D"/>
              </a:buClr>
              <a:buSzPts val="210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the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following declaration creates an object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named </a:t>
            </a:r>
            <a:r>
              <a:rPr b="1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circle1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invoking the </a:t>
            </a:r>
            <a:r>
              <a:rPr b="1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Circle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class’s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a specified radius </a:t>
            </a:r>
            <a:r>
              <a:rPr b="1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5.5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Circle   circle1(5.5);</a:t>
            </a:r>
            <a:endParaRPr/>
          </a:p>
        </p:txBody>
      </p:sp>
      <p:sp>
        <p:nvSpPr>
          <p:cNvPr id="462" name="Google Shape;462;p39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0"/>
          <p:cNvSpPr txBox="1"/>
          <p:nvPr>
            <p:ph idx="4294967295" type="title"/>
          </p:nvPr>
        </p:nvSpPr>
        <p:spPr>
          <a:xfrm>
            <a:off x="971550" y="54066"/>
            <a:ext cx="8172450" cy="5475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A Simple Program – </a:t>
            </a:r>
            <a:r>
              <a:rPr b="1"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Constructor with Arguments</a:t>
            </a:r>
            <a:endParaRPr/>
          </a:p>
        </p:txBody>
      </p:sp>
      <p:sp>
        <p:nvSpPr>
          <p:cNvPr id="468" name="Google Shape;468;p40"/>
          <p:cNvSpPr txBox="1"/>
          <p:nvPr>
            <p:ph idx="4294967295" type="body"/>
          </p:nvPr>
        </p:nvSpPr>
        <p:spPr>
          <a:xfrm>
            <a:off x="611188" y="669925"/>
            <a:ext cx="5400675" cy="3687763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t" bIns="46025" lIns="92075" spcFirstLastPara="1" rIns="92075" wrap="square" tIns="46025">
            <a:normAutofit lnSpcReduction="10000"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class  Circle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	private: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	     double radius;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public: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	Circle( ) {}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Circle(double rad)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	{  	radius = rad;    }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	double   getArea()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	{  return radius *  radius  *  3.14159;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</p:txBody>
      </p:sp>
      <p:sp>
        <p:nvSpPr>
          <p:cNvPr id="469" name="Google Shape;469;p40"/>
          <p:cNvSpPr/>
          <p:nvPr/>
        </p:nvSpPr>
        <p:spPr>
          <a:xfrm>
            <a:off x="835025" y="2404683"/>
            <a:ext cx="3095625" cy="719138"/>
          </a:xfrm>
          <a:prstGeom prst="rect">
            <a:avLst/>
          </a:prstGeom>
          <a:solidFill>
            <a:srgbClr val="D6E3BC">
              <a:alpha val="44705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0"/>
          <p:cNvSpPr/>
          <p:nvPr/>
        </p:nvSpPr>
        <p:spPr>
          <a:xfrm>
            <a:off x="6716712" y="901700"/>
            <a:ext cx="1897063" cy="4095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Instance</a:t>
            </a:r>
            <a:endParaRPr/>
          </a:p>
        </p:txBody>
      </p:sp>
      <p:sp>
        <p:nvSpPr>
          <p:cNvPr id="471" name="Google Shape;471;p40"/>
          <p:cNvSpPr txBox="1"/>
          <p:nvPr/>
        </p:nvSpPr>
        <p:spPr>
          <a:xfrm>
            <a:off x="6284913" y="901700"/>
            <a:ext cx="576262" cy="477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C1</a:t>
            </a:r>
            <a:endParaRPr/>
          </a:p>
        </p:txBody>
      </p:sp>
      <p:grpSp>
        <p:nvGrpSpPr>
          <p:cNvPr id="472" name="Google Shape;472;p40"/>
          <p:cNvGrpSpPr/>
          <p:nvPr/>
        </p:nvGrpSpPr>
        <p:grpSpPr>
          <a:xfrm>
            <a:off x="6083300" y="1323975"/>
            <a:ext cx="2851150" cy="2116138"/>
            <a:chOff x="6083300" y="1324084"/>
            <a:chExt cx="2851150" cy="2116029"/>
          </a:xfrm>
        </p:grpSpPr>
        <p:pic>
          <p:nvPicPr>
            <p:cNvPr id="473" name="Google Shape;473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83300" y="1957388"/>
              <a:ext cx="2851150" cy="1482725"/>
            </a:xfrm>
            <a:prstGeom prst="rect">
              <a:avLst/>
            </a:prstGeom>
            <a:solidFill>
              <a:srgbClr val="CACAFF"/>
            </a:solidFill>
            <a:ln>
              <a:noFill/>
            </a:ln>
          </p:spPr>
        </p:pic>
        <p:cxnSp>
          <p:nvCxnSpPr>
            <p:cNvPr id="474" name="Google Shape;474;p40"/>
            <p:cNvCxnSpPr/>
            <p:nvPr/>
          </p:nvCxnSpPr>
          <p:spPr>
            <a:xfrm rot="10800000">
              <a:off x="7308304" y="1324084"/>
              <a:ext cx="360363" cy="865188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75" name="Google Shape;475;p40"/>
          <p:cNvSpPr txBox="1"/>
          <p:nvPr/>
        </p:nvSpPr>
        <p:spPr>
          <a:xfrm>
            <a:off x="611188" y="4581525"/>
            <a:ext cx="8424862" cy="20828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main()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Circle     C1(9.0);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//C1.radius = 10;      can’t access private member outside the class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cout&lt;&lt;“Area of circle = “&lt;&lt;C1.getArea();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476" name="Google Shape;476;p40"/>
          <p:cNvSpPr/>
          <p:nvPr/>
        </p:nvSpPr>
        <p:spPr>
          <a:xfrm>
            <a:off x="955675" y="5268913"/>
            <a:ext cx="3592513" cy="295275"/>
          </a:xfrm>
          <a:prstGeom prst="rect">
            <a:avLst/>
          </a:prstGeom>
          <a:solidFill>
            <a:srgbClr val="D6E3BC">
              <a:alpha val="44705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7" name="Google Shape;477;p40"/>
          <p:cNvCxnSpPr/>
          <p:nvPr/>
        </p:nvCxnSpPr>
        <p:spPr>
          <a:xfrm rot="10800000">
            <a:off x="3930650" y="2965450"/>
            <a:ext cx="0" cy="2405063"/>
          </a:xfrm>
          <a:prstGeom prst="straightConnector1">
            <a:avLst/>
          </a:prstGeom>
          <a:noFill/>
          <a:ln cap="flat" cmpd="sng" w="635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8" name="Google Shape;478;p40"/>
          <p:cNvSpPr/>
          <p:nvPr/>
        </p:nvSpPr>
        <p:spPr>
          <a:xfrm>
            <a:off x="6732588" y="3717925"/>
            <a:ext cx="1881187" cy="615950"/>
          </a:xfrm>
          <a:prstGeom prst="wedgeRoundRectCallout">
            <a:avLst>
              <a:gd fmla="val 1560" name="adj1"/>
              <a:gd fmla="val -155926" name="adj2"/>
              <a:gd fmla="val 16667" name="adj3"/>
            </a:avLst>
          </a:prstGeom>
          <a:solidFill>
            <a:srgbClr val="DAE5F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Allocate memory for radius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1"/>
          <p:cNvSpPr txBox="1"/>
          <p:nvPr>
            <p:ph idx="4294967295" type="title"/>
          </p:nvPr>
        </p:nvSpPr>
        <p:spPr>
          <a:xfrm>
            <a:off x="900113" y="44450"/>
            <a:ext cx="8167687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3200"/>
              <a:buFont typeface="Calibri"/>
              <a:buNone/>
            </a:pPr>
            <a:r>
              <a:rPr b="1" lang="en-US" sz="3200" u="sng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Output of the following Program?</a:t>
            </a:r>
            <a:endParaRPr/>
          </a:p>
        </p:txBody>
      </p:sp>
      <p:sp>
        <p:nvSpPr>
          <p:cNvPr id="485" name="Google Shape;485;p41"/>
          <p:cNvSpPr txBox="1"/>
          <p:nvPr>
            <p:ph idx="4294967295" type="body"/>
          </p:nvPr>
        </p:nvSpPr>
        <p:spPr>
          <a:xfrm>
            <a:off x="1752600" y="762000"/>
            <a:ext cx="5400675" cy="4068763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anchorCtr="0" anchor="t" bIns="46025" lIns="92075" spcFirstLastPara="1" rIns="92075" wrap="square" tIns="46025">
            <a:normAutofit lnSpcReduction="10000"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class  Circle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	private: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	     double radius;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  	public: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	Circle( ) {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Circle(double rad)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	{  	radius = rad;    }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	double   getArea()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	{  return radius *  radius  *  3.14159;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</p:txBody>
      </p:sp>
      <p:sp>
        <p:nvSpPr>
          <p:cNvPr id="486" name="Google Shape;486;p41"/>
          <p:cNvSpPr txBox="1"/>
          <p:nvPr/>
        </p:nvSpPr>
        <p:spPr>
          <a:xfrm>
            <a:off x="1447800" y="5029200"/>
            <a:ext cx="6481763" cy="1657350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main()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Circle     C1;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cout&lt;&lt;“Area of circle = “&lt;&lt;C1.getArea();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2"/>
          <p:cNvSpPr txBox="1"/>
          <p:nvPr>
            <p:ph type="title"/>
          </p:nvPr>
        </p:nvSpPr>
        <p:spPr>
          <a:xfrm>
            <a:off x="990600" y="0"/>
            <a:ext cx="8153400" cy="944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2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D20000"/>
                </a:solidFill>
              </a:rPr>
              <a:t>const Member Functions</a:t>
            </a:r>
            <a:endParaRPr/>
          </a:p>
        </p:txBody>
      </p:sp>
      <p:sp>
        <p:nvSpPr>
          <p:cNvPr id="493" name="Google Shape;493;p42"/>
          <p:cNvSpPr txBox="1"/>
          <p:nvPr>
            <p:ph idx="1" type="body"/>
          </p:nvPr>
        </p:nvSpPr>
        <p:spPr>
          <a:xfrm>
            <a:off x="-36444" y="944881"/>
            <a:ext cx="91440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D20000"/>
              </a:buClr>
              <a:buSzPts val="3000"/>
              <a:buChar char="•"/>
            </a:pPr>
            <a:r>
              <a:rPr b="1" lang="en-US" sz="3000">
                <a:solidFill>
                  <a:srgbClr val="D20000"/>
                </a:solidFill>
              </a:rPr>
              <a:t>const Member Functions: </a:t>
            </a:r>
            <a:r>
              <a:rPr b="1" lang="en-US" sz="3000">
                <a:solidFill>
                  <a:srgbClr val="2C14DE"/>
                </a:solidFill>
              </a:rPr>
              <a:t>Read-only </a:t>
            </a:r>
            <a:r>
              <a:rPr b="1" lang="en-US" sz="3000"/>
              <a:t>functions </a:t>
            </a:r>
            <a:r>
              <a:rPr b="1" lang="en-US" sz="3000">
                <a:solidFill>
                  <a:srgbClr val="2C14DE"/>
                </a:solidFill>
              </a:rPr>
              <a:t>cannot modify</a:t>
            </a:r>
            <a:r>
              <a:rPr b="1" lang="en-US" sz="3000"/>
              <a:t> object’s </a:t>
            </a:r>
            <a:r>
              <a:rPr b="1" lang="en-US" sz="3000">
                <a:solidFill>
                  <a:srgbClr val="2C14DE"/>
                </a:solidFill>
              </a:rPr>
              <a:t>data members</a:t>
            </a:r>
            <a:endParaRPr/>
          </a:p>
          <a:p>
            <a:pPr indent="-1524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b="1" sz="3000">
              <a:solidFill>
                <a:srgbClr val="2C14DE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>
              <a:solidFill>
                <a:srgbClr val="2C14DE"/>
              </a:solidFill>
            </a:endParaRPr>
          </a:p>
        </p:txBody>
      </p:sp>
      <p:sp>
        <p:nvSpPr>
          <p:cNvPr id="494" name="Google Shape;494;p42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5" name="Google Shape;495;p42"/>
          <p:cNvPicPr preferRelativeResize="0"/>
          <p:nvPr/>
        </p:nvPicPr>
        <p:blipFill rotWithShape="1">
          <a:blip r:embed="rId3">
            <a:alphaModFix/>
          </a:blip>
          <a:srcRect b="0" l="0" r="0" t="52057"/>
          <a:stretch/>
        </p:blipFill>
        <p:spPr>
          <a:xfrm>
            <a:off x="533400" y="2438400"/>
            <a:ext cx="8235888" cy="631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4294967295" type="title"/>
          </p:nvPr>
        </p:nvSpPr>
        <p:spPr>
          <a:xfrm>
            <a:off x="990600" y="76199"/>
            <a:ext cx="7848600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Classes &amp; Objects</a:t>
            </a:r>
            <a:endParaRPr b="1">
              <a:solidFill>
                <a:srgbClr val="B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9887"/>
          <a:stretch/>
        </p:blipFill>
        <p:spPr>
          <a:xfrm>
            <a:off x="134698" y="1219200"/>
            <a:ext cx="8877916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3"/>
          <p:cNvSpPr txBox="1"/>
          <p:nvPr>
            <p:ph idx="4294967295" type="title"/>
          </p:nvPr>
        </p:nvSpPr>
        <p:spPr>
          <a:xfrm>
            <a:off x="900113" y="44450"/>
            <a:ext cx="81676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ct val="100000"/>
              <a:buFont typeface="Calibri"/>
              <a:buNone/>
            </a:pPr>
            <a:r>
              <a:rPr b="1" lang="en-US" sz="3200" u="sng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Constant Functions</a:t>
            </a:r>
            <a:endParaRPr/>
          </a:p>
        </p:txBody>
      </p:sp>
      <p:sp>
        <p:nvSpPr>
          <p:cNvPr id="501" name="Google Shape;501;p43"/>
          <p:cNvSpPr txBox="1"/>
          <p:nvPr>
            <p:ph idx="4294967295" type="body"/>
          </p:nvPr>
        </p:nvSpPr>
        <p:spPr>
          <a:xfrm>
            <a:off x="1906588" y="630238"/>
            <a:ext cx="5402262" cy="4151312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class  Circle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	private: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	     double radius;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  	public: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	Circle ()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      {    radius = 1;     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Circle(double rad)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	{  	radius = rad;    }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	double   getArea() </a:t>
            </a:r>
            <a:r>
              <a:rPr b="1" lang="en-US" sz="22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b="1" sz="2200">
              <a:solidFill>
                <a:srgbClr val="2C14D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	{  return radius *  radius  *  3.14159;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</p:txBody>
      </p:sp>
      <p:sp>
        <p:nvSpPr>
          <p:cNvPr id="502" name="Google Shape;502;p43"/>
          <p:cNvSpPr txBox="1"/>
          <p:nvPr/>
        </p:nvSpPr>
        <p:spPr>
          <a:xfrm>
            <a:off x="1403350" y="4829175"/>
            <a:ext cx="6481763" cy="1968500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main()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Circle      C2(8.0);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Circle     C1;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cout&lt;&lt;“Area of circle = “&lt;&lt;C1.getArea();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503" name="Google Shape;503;p43"/>
          <p:cNvSpPr/>
          <p:nvPr/>
        </p:nvSpPr>
        <p:spPr>
          <a:xfrm>
            <a:off x="2268538" y="2276475"/>
            <a:ext cx="3095625" cy="1439863"/>
          </a:xfrm>
          <a:prstGeom prst="rect">
            <a:avLst/>
          </a:prstGeom>
          <a:solidFill>
            <a:srgbClr val="F2DADA">
              <a:alpha val="44705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43"/>
          <p:cNvSpPr/>
          <p:nvPr/>
        </p:nvSpPr>
        <p:spPr>
          <a:xfrm>
            <a:off x="3925888" y="3184525"/>
            <a:ext cx="2940050" cy="2474913"/>
          </a:xfrm>
          <a:custGeom>
            <a:rect b="b" l="l" r="r" t="t"/>
            <a:pathLst>
              <a:path extrusionOk="0" h="2475187" w="2940650">
                <a:moveTo>
                  <a:pt x="0" y="2475187"/>
                </a:moveTo>
                <a:cubicBezTo>
                  <a:pt x="1407072" y="2003535"/>
                  <a:pt x="2814145" y="1531883"/>
                  <a:pt x="2932386" y="1119352"/>
                </a:cubicBezTo>
                <a:cubicBezTo>
                  <a:pt x="3050627" y="706821"/>
                  <a:pt x="1880037" y="353410"/>
                  <a:pt x="709448" y="0"/>
                </a:cubicBez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43"/>
          <p:cNvSpPr/>
          <p:nvPr/>
        </p:nvSpPr>
        <p:spPr>
          <a:xfrm>
            <a:off x="3389313" y="2362200"/>
            <a:ext cx="3879850" cy="3660775"/>
          </a:xfrm>
          <a:custGeom>
            <a:rect b="b" l="l" r="r" t="t"/>
            <a:pathLst>
              <a:path extrusionOk="0" h="3659580" w="3879517">
                <a:moveTo>
                  <a:pt x="31531" y="3659580"/>
                </a:moveTo>
                <a:cubicBezTo>
                  <a:pt x="1338755" y="3395507"/>
                  <a:pt x="2645979" y="3131435"/>
                  <a:pt x="3263462" y="2760945"/>
                </a:cubicBezTo>
                <a:cubicBezTo>
                  <a:pt x="3880945" y="2390455"/>
                  <a:pt x="4025462" y="1875449"/>
                  <a:pt x="3736428" y="1436642"/>
                </a:cubicBezTo>
                <a:cubicBezTo>
                  <a:pt x="3447394" y="997835"/>
                  <a:pt x="2151993" y="359332"/>
                  <a:pt x="1529255" y="128104"/>
                </a:cubicBezTo>
                <a:cubicBezTo>
                  <a:pt x="906517" y="-103124"/>
                  <a:pt x="0" y="49276"/>
                  <a:pt x="0" y="49276"/>
                </a:cubicBezTo>
                <a:lnTo>
                  <a:pt x="0" y="49276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43"/>
          <p:cNvSpPr/>
          <p:nvPr/>
        </p:nvSpPr>
        <p:spPr>
          <a:xfrm>
            <a:off x="6665912" y="3378597"/>
            <a:ext cx="2438401" cy="15847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member function </a:t>
            </a:r>
            <a:r>
              <a:rPr b="1" lang="en-US" sz="2400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cannot update/change object’s data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4"/>
          <p:cNvSpPr txBox="1"/>
          <p:nvPr>
            <p:ph type="title"/>
          </p:nvPr>
        </p:nvSpPr>
        <p:spPr>
          <a:xfrm>
            <a:off x="990600" y="43906"/>
            <a:ext cx="8153400" cy="7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4175">
            <a:spAutoFit/>
          </a:bodyPr>
          <a:lstStyle/>
          <a:p>
            <a:pPr indent="0" lvl="0" marL="34791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D20000"/>
                </a:solidFill>
              </a:rPr>
              <a:t>const Objects</a:t>
            </a:r>
            <a:endParaRPr/>
          </a:p>
        </p:txBody>
      </p:sp>
      <p:sp>
        <p:nvSpPr>
          <p:cNvPr id="512" name="Google Shape;512;p44"/>
          <p:cNvSpPr txBox="1"/>
          <p:nvPr/>
        </p:nvSpPr>
        <p:spPr>
          <a:xfrm>
            <a:off x="42163" y="952245"/>
            <a:ext cx="8872855" cy="3994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0000"/>
              </a:buClr>
              <a:buSzPts val="3200"/>
              <a:buFont typeface="Arial"/>
              <a:buChar char="•"/>
            </a:pPr>
            <a:r>
              <a:rPr b="1" lang="en-US" sz="3200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const Object: </a:t>
            </a:r>
            <a:r>
              <a:rPr b="1" lang="en-US" sz="32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Read-only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56285" marR="7620" rtl="0" algn="l">
              <a:lnSpc>
                <a:spcPct val="100600"/>
              </a:lnSpc>
              <a:spcBef>
                <a:spcPts val="359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	</a:t>
            </a:r>
            <a:r>
              <a:rPr b="1" i="0" lang="en-US" sz="2800" u="none" cap="none" strike="noStrike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data	members	can	only	be	read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	</a:t>
            </a:r>
            <a:r>
              <a:rPr b="1" i="0" lang="en-US" sz="2600" u="none" cap="none" strike="noStrike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NO write/update 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b="1" i="0" lang="en-US" sz="2600" u="none" cap="none" strike="noStrike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data member allowed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56285" marR="5080" rtl="0" algn="l">
              <a:lnSpc>
                <a:spcPct val="100000"/>
              </a:lnSpc>
              <a:spcBef>
                <a:spcPts val="2405"/>
              </a:spcBef>
              <a:spcAft>
                <a:spcPts val="0"/>
              </a:spcAft>
              <a:buClr>
                <a:srgbClr val="D20000"/>
              </a:buClr>
              <a:buSzPts val="2600"/>
              <a:buFont typeface="Arial"/>
              <a:buChar char="–"/>
            </a:pPr>
            <a:r>
              <a:rPr b="1" i="0" lang="en-US" sz="2600" u="none" cap="none" strike="noStrike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Requires	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	</a:t>
            </a:r>
            <a:r>
              <a:rPr b="1" i="0" lang="en-US" sz="2600" u="none" cap="none" strike="noStrike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member	functions	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	</a:t>
            </a:r>
            <a:r>
              <a:rPr b="1" i="0" lang="en-US" sz="2600" u="none" cap="none" strike="noStrike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const	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(except </a:t>
            </a:r>
            <a:r>
              <a:rPr b="1" i="0" lang="en-US" sz="2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constructors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US" sz="2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destructors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56285" marR="635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D20000"/>
              </a:buClr>
              <a:buSzPts val="2600"/>
              <a:buFont typeface="Arial"/>
              <a:buChar char="–"/>
            </a:pPr>
            <a:r>
              <a:rPr b="1" i="0" lang="en-US" sz="2600" u="none" cap="none" strike="noStrike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const object </a:t>
            </a:r>
            <a:r>
              <a:rPr b="1" i="0" lang="en-US" sz="2600" u="none" cap="none" strike="noStrike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must be initialized 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(using constructors) at </a:t>
            </a:r>
            <a:r>
              <a:rPr b="1" i="0" lang="en-US" sz="2600" u="none" cap="none" strike="noStrike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the time of object creation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44"/>
          <p:cNvSpPr/>
          <p:nvPr/>
        </p:nvSpPr>
        <p:spPr>
          <a:xfrm>
            <a:off x="39623" y="944880"/>
            <a:ext cx="9067800" cy="45720"/>
          </a:xfrm>
          <a:custGeom>
            <a:rect b="b" l="l" r="r" t="t"/>
            <a:pathLst>
              <a:path extrusionOk="0" h="45719" w="9067800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4" name="Google Shape;51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241" y="5783240"/>
            <a:ext cx="8241336" cy="2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5"/>
          <p:cNvSpPr txBox="1"/>
          <p:nvPr>
            <p:ph type="title"/>
          </p:nvPr>
        </p:nvSpPr>
        <p:spPr>
          <a:xfrm>
            <a:off x="990600" y="43906"/>
            <a:ext cx="8153400" cy="7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4175">
            <a:spAutoFit/>
          </a:bodyPr>
          <a:lstStyle/>
          <a:p>
            <a:pPr indent="0" lvl="0" marL="34791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D20000"/>
                </a:solidFill>
              </a:rPr>
              <a:t>const Objects</a:t>
            </a:r>
            <a:endParaRPr/>
          </a:p>
        </p:txBody>
      </p:sp>
      <p:sp>
        <p:nvSpPr>
          <p:cNvPr id="520" name="Google Shape;520;p45"/>
          <p:cNvSpPr txBox="1"/>
          <p:nvPr/>
        </p:nvSpPr>
        <p:spPr>
          <a:xfrm>
            <a:off x="42163" y="952245"/>
            <a:ext cx="8872855" cy="2617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265" lvl="0" marL="35433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0000"/>
              </a:buClr>
              <a:buSzPts val="3200"/>
              <a:buFont typeface="Arial"/>
              <a:buChar char="•"/>
            </a:pPr>
            <a:r>
              <a:rPr b="1" lang="en-US" sz="3200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const   </a:t>
            </a:r>
            <a:r>
              <a:rPr b="1" lang="en-US" sz="32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property  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  an   </a:t>
            </a:r>
            <a:r>
              <a:rPr b="1" lang="en-US" sz="32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object  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goes   into 	effect </a:t>
            </a:r>
            <a:r>
              <a:rPr b="1" lang="en-US" sz="3200" u="sng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r>
              <a:rPr b="1" lang="en-US" sz="3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 the constructor finishes executing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	ends </a:t>
            </a:r>
            <a:r>
              <a:rPr b="1" lang="en-US" sz="3200" u="sng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before</a:t>
            </a:r>
            <a:r>
              <a:rPr b="1" lang="en-US" sz="3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 the class's destructor executes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0" marL="756285" marR="516255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the </a:t>
            </a:r>
            <a:r>
              <a:rPr b="1" lang="en-US" sz="3200" u="sng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constructor</a:t>
            </a:r>
            <a:r>
              <a:rPr b="1" lang="en-US" sz="3200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3200" u="sng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destructor</a:t>
            </a:r>
            <a:r>
              <a:rPr b="1" lang="en-US" sz="3200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32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can modify the object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45"/>
          <p:cNvSpPr/>
          <p:nvPr/>
        </p:nvSpPr>
        <p:spPr>
          <a:xfrm>
            <a:off x="39623" y="944880"/>
            <a:ext cx="9067800" cy="45720"/>
          </a:xfrm>
          <a:custGeom>
            <a:rect b="b" l="l" r="r" t="t"/>
            <a:pathLst>
              <a:path extrusionOk="0" h="45719" w="9067800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6"/>
          <p:cNvSpPr txBox="1"/>
          <p:nvPr>
            <p:ph type="title"/>
          </p:nvPr>
        </p:nvSpPr>
        <p:spPr>
          <a:xfrm>
            <a:off x="990600" y="0"/>
            <a:ext cx="8153400" cy="944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2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D20000"/>
                </a:solidFill>
              </a:rPr>
              <a:t>Pointers to Objects</a:t>
            </a:r>
            <a:endParaRPr/>
          </a:p>
        </p:txBody>
      </p:sp>
      <p:sp>
        <p:nvSpPr>
          <p:cNvPr id="528" name="Google Shape;528;p46"/>
          <p:cNvSpPr txBox="1"/>
          <p:nvPr>
            <p:ph idx="1" type="body"/>
          </p:nvPr>
        </p:nvSpPr>
        <p:spPr>
          <a:xfrm>
            <a:off x="39756" y="995680"/>
            <a:ext cx="9028044" cy="5862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You can also </a:t>
            </a:r>
            <a:r>
              <a:rPr b="1" lang="en-US" sz="2800">
                <a:solidFill>
                  <a:srgbClr val="2C14DE"/>
                </a:solidFill>
              </a:rPr>
              <a:t>define pointers </a:t>
            </a:r>
            <a:r>
              <a:rPr b="1" lang="en-US" sz="2800"/>
              <a:t>to </a:t>
            </a:r>
            <a:r>
              <a:rPr b="1" lang="en-US" sz="2800">
                <a:solidFill>
                  <a:srgbClr val="2C14DE"/>
                </a:solidFill>
              </a:rPr>
              <a:t>class objects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>
              <a:solidFill>
                <a:srgbClr val="00B050"/>
              </a:solidFill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>
              <a:solidFill>
                <a:srgbClr val="00B050"/>
              </a:solidFill>
            </a:endParaRPr>
          </a:p>
          <a:p>
            <a:pPr indent="-1651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You </a:t>
            </a:r>
            <a:r>
              <a:rPr b="1" lang="en-US" sz="2800">
                <a:solidFill>
                  <a:srgbClr val="2C14DE"/>
                </a:solidFill>
              </a:rPr>
              <a:t>can use </a:t>
            </a:r>
            <a:r>
              <a:rPr b="1" lang="en-US" sz="2800">
                <a:solidFill>
                  <a:srgbClr val="D20000"/>
                </a:solidFill>
              </a:rPr>
              <a:t>*</a:t>
            </a:r>
            <a:r>
              <a:rPr b="1" lang="en-US" sz="2800"/>
              <a:t> and  </a:t>
            </a:r>
            <a:r>
              <a:rPr b="1" lang="en-US">
                <a:solidFill>
                  <a:srgbClr val="D20000"/>
                </a:solidFill>
              </a:rPr>
              <a:t>.</a:t>
            </a:r>
            <a:r>
              <a:rPr b="1" lang="en-US" sz="2800"/>
              <a:t>  </a:t>
            </a:r>
            <a:r>
              <a:rPr b="1" lang="en-US" sz="2800">
                <a:solidFill>
                  <a:srgbClr val="2C14DE"/>
                </a:solidFill>
              </a:rPr>
              <a:t>operators</a:t>
            </a:r>
            <a:r>
              <a:rPr b="1" lang="en-US" sz="2800"/>
              <a:t> OR </a:t>
            </a:r>
            <a:r>
              <a:rPr b="1" lang="en-US" sz="2800">
                <a:solidFill>
                  <a:srgbClr val="D20000"/>
                </a:solidFill>
              </a:rPr>
              <a:t>-&gt;</a:t>
            </a:r>
            <a:r>
              <a:rPr b="1" lang="en-US" sz="2800"/>
              <a:t> to </a:t>
            </a:r>
            <a:r>
              <a:rPr b="1" lang="en-US" sz="2800">
                <a:solidFill>
                  <a:srgbClr val="2C14DE"/>
                </a:solidFill>
              </a:rPr>
              <a:t>access members</a:t>
            </a:r>
            <a:r>
              <a:rPr b="1" lang="en-US" sz="2800"/>
              <a:t>: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>
              <a:solidFill>
                <a:srgbClr val="00B050"/>
              </a:solidFill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>
              <a:solidFill>
                <a:srgbClr val="00B050"/>
              </a:solidFill>
            </a:endParaRPr>
          </a:p>
        </p:txBody>
      </p:sp>
      <p:sp>
        <p:nvSpPr>
          <p:cNvPr id="529" name="Google Shape;529;p46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0" name="Google Shape;53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977" y="1646276"/>
            <a:ext cx="8608223" cy="877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3733800"/>
            <a:ext cx="4038600" cy="749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7"/>
          <p:cNvSpPr txBox="1"/>
          <p:nvPr>
            <p:ph type="title"/>
          </p:nvPr>
        </p:nvSpPr>
        <p:spPr>
          <a:xfrm>
            <a:off x="990600" y="0"/>
            <a:ext cx="8153400" cy="944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2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D20000"/>
                </a:solidFill>
              </a:rPr>
              <a:t>Pointers to Objects</a:t>
            </a:r>
            <a:endParaRPr/>
          </a:p>
        </p:txBody>
      </p:sp>
      <p:sp>
        <p:nvSpPr>
          <p:cNvPr id="538" name="Google Shape;538;p47"/>
          <p:cNvSpPr txBox="1"/>
          <p:nvPr>
            <p:ph idx="1" type="body"/>
          </p:nvPr>
        </p:nvSpPr>
        <p:spPr>
          <a:xfrm>
            <a:off x="39756" y="995680"/>
            <a:ext cx="9028044" cy="5862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2C14DE"/>
              </a:buClr>
              <a:buSzPts val="2800"/>
              <a:buChar char="•"/>
            </a:pPr>
            <a:r>
              <a:rPr b="1" lang="en-US" sz="2800" u="sng">
                <a:solidFill>
                  <a:srgbClr val="2C14DE"/>
                </a:solidFill>
              </a:rPr>
              <a:t>Dynamic Object Creation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>
              <a:solidFill>
                <a:srgbClr val="00B050"/>
              </a:solidFill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>
              <a:solidFill>
                <a:srgbClr val="00B050"/>
              </a:solidFill>
            </a:endParaRPr>
          </a:p>
          <a:p>
            <a:pPr indent="-1651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>
              <a:solidFill>
                <a:srgbClr val="00B050"/>
              </a:solidFill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>
              <a:solidFill>
                <a:srgbClr val="00B050"/>
              </a:solidFill>
            </a:endParaRPr>
          </a:p>
        </p:txBody>
      </p:sp>
      <p:sp>
        <p:nvSpPr>
          <p:cNvPr id="539" name="Google Shape;539;p47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0" name="Google Shape;54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111" y="1600200"/>
            <a:ext cx="861309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8"/>
          <p:cNvSpPr txBox="1"/>
          <p:nvPr>
            <p:ph type="title"/>
          </p:nvPr>
        </p:nvSpPr>
        <p:spPr>
          <a:xfrm>
            <a:off x="990600" y="0"/>
            <a:ext cx="8153400" cy="944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2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D20000"/>
                </a:solidFill>
              </a:rPr>
              <a:t>Reference to Objects</a:t>
            </a:r>
            <a:endParaRPr/>
          </a:p>
        </p:txBody>
      </p:sp>
      <p:sp>
        <p:nvSpPr>
          <p:cNvPr id="547" name="Google Shape;547;p48"/>
          <p:cNvSpPr txBox="1"/>
          <p:nvPr>
            <p:ph idx="1" type="body"/>
          </p:nvPr>
        </p:nvSpPr>
        <p:spPr>
          <a:xfrm>
            <a:off x="39756" y="995680"/>
            <a:ext cx="9028044" cy="5862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D20000"/>
              </a:buClr>
              <a:buSzPts val="2800"/>
              <a:buChar char="•"/>
            </a:pPr>
            <a:r>
              <a:rPr b="1" lang="en-US" sz="2800" u="sng">
                <a:solidFill>
                  <a:srgbClr val="D20000"/>
                </a:solidFill>
              </a:rPr>
              <a:t>Reference</a:t>
            </a:r>
            <a:r>
              <a:rPr b="1" lang="en-US" sz="2800">
                <a:solidFill>
                  <a:srgbClr val="D20000"/>
                </a:solidFill>
              </a:rPr>
              <a:t> </a:t>
            </a:r>
            <a:r>
              <a:rPr b="1" lang="en-US" sz="2800"/>
              <a:t>is an </a:t>
            </a:r>
            <a:r>
              <a:rPr b="1" lang="en-US" sz="2800">
                <a:solidFill>
                  <a:srgbClr val="008000"/>
                </a:solidFill>
              </a:rPr>
              <a:t>alias </a:t>
            </a:r>
            <a:r>
              <a:rPr b="1" lang="en-US" sz="2800"/>
              <a:t>to an </a:t>
            </a:r>
            <a:r>
              <a:rPr b="1" lang="en-US" sz="2800">
                <a:solidFill>
                  <a:srgbClr val="2C14DE"/>
                </a:solidFill>
              </a:rPr>
              <a:t>existing object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>
              <a:solidFill>
                <a:srgbClr val="2C14DE"/>
              </a:solidFill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>
              <a:solidFill>
                <a:srgbClr val="2C14DE"/>
              </a:solidFill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>
              <a:solidFill>
                <a:srgbClr val="00B050"/>
              </a:solidFill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>
              <a:solidFill>
                <a:srgbClr val="00B050"/>
              </a:solidFill>
            </a:endParaRPr>
          </a:p>
          <a:p>
            <a:pPr indent="-1651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>
              <a:solidFill>
                <a:srgbClr val="00B050"/>
              </a:solidFill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>
              <a:solidFill>
                <a:srgbClr val="00B050"/>
              </a:solidFill>
            </a:endParaRPr>
          </a:p>
        </p:txBody>
      </p:sp>
      <p:sp>
        <p:nvSpPr>
          <p:cNvPr id="548" name="Google Shape;548;p48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9" name="Google Shape;54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447800"/>
            <a:ext cx="6934200" cy="5280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9"/>
          <p:cNvSpPr txBox="1"/>
          <p:nvPr>
            <p:ph type="title"/>
          </p:nvPr>
        </p:nvSpPr>
        <p:spPr>
          <a:xfrm>
            <a:off x="990600" y="1"/>
            <a:ext cx="8153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20000"/>
              </a:buClr>
              <a:buSzPct val="100000"/>
              <a:buFont typeface="Calibri"/>
              <a:buNone/>
            </a:pPr>
            <a:r>
              <a:rPr b="1" lang="en-US">
                <a:solidFill>
                  <a:srgbClr val="D20000"/>
                </a:solidFill>
              </a:rPr>
              <a:t>Reference to Objects</a:t>
            </a:r>
            <a:endParaRPr/>
          </a:p>
        </p:txBody>
      </p:sp>
      <p:sp>
        <p:nvSpPr>
          <p:cNvPr id="556" name="Google Shape;556;p49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7" name="Google Shape;55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542" y="1058400"/>
            <a:ext cx="8221258" cy="44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5562600"/>
            <a:ext cx="8292163" cy="1028701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0"/>
          <p:cNvSpPr/>
          <p:nvPr/>
        </p:nvSpPr>
        <p:spPr>
          <a:xfrm>
            <a:off x="38100" y="914399"/>
            <a:ext cx="9067800" cy="45720"/>
          </a:xfrm>
          <a:custGeom>
            <a:rect b="b" l="l" r="r" t="t"/>
            <a:pathLst>
              <a:path extrusionOk="0" h="45719" w="9067800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50"/>
          <p:cNvSpPr txBox="1"/>
          <p:nvPr>
            <p:ph type="title"/>
          </p:nvPr>
        </p:nvSpPr>
        <p:spPr>
          <a:xfrm>
            <a:off x="38100" y="167721"/>
            <a:ext cx="8877300" cy="689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11696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D20000"/>
                </a:solidFill>
              </a:rPr>
              <a:t>Reference and Pointers to Objects</a:t>
            </a:r>
            <a:endParaRPr/>
          </a:p>
        </p:txBody>
      </p:sp>
      <p:grpSp>
        <p:nvGrpSpPr>
          <p:cNvPr id="565" name="Google Shape;565;p50"/>
          <p:cNvGrpSpPr/>
          <p:nvPr/>
        </p:nvGrpSpPr>
        <p:grpSpPr>
          <a:xfrm>
            <a:off x="192446" y="1073612"/>
            <a:ext cx="8587317" cy="5736021"/>
            <a:chOff x="192446" y="1073612"/>
            <a:chExt cx="8587317" cy="5736021"/>
          </a:xfrm>
        </p:grpSpPr>
        <p:pic>
          <p:nvPicPr>
            <p:cNvPr id="566" name="Google Shape;566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2446" y="1073612"/>
              <a:ext cx="6677789" cy="57360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7" name="Google Shape;567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62855" y="1961388"/>
              <a:ext cx="4216908" cy="2039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8" name="Google Shape;568;p5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88764" y="1987296"/>
              <a:ext cx="4114799" cy="19370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1"/>
          <p:cNvSpPr txBox="1"/>
          <p:nvPr>
            <p:ph type="title"/>
          </p:nvPr>
        </p:nvSpPr>
        <p:spPr>
          <a:xfrm>
            <a:off x="990600" y="0"/>
            <a:ext cx="8153400" cy="944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2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D20000"/>
                </a:solidFill>
              </a:rPr>
              <a:t>Interface vs Implementation </a:t>
            </a:r>
            <a:endParaRPr/>
          </a:p>
        </p:txBody>
      </p:sp>
      <p:sp>
        <p:nvSpPr>
          <p:cNvPr id="575" name="Google Shape;575;p51"/>
          <p:cNvSpPr txBox="1"/>
          <p:nvPr>
            <p:ph idx="1" type="body"/>
          </p:nvPr>
        </p:nvSpPr>
        <p:spPr>
          <a:xfrm>
            <a:off x="0" y="1143000"/>
            <a:ext cx="91440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D20000"/>
              </a:buClr>
              <a:buSzPts val="3200"/>
              <a:buChar char="•"/>
            </a:pPr>
            <a:r>
              <a:rPr b="1" lang="en-US">
                <a:solidFill>
                  <a:srgbClr val="D20000"/>
                </a:solidFill>
              </a:rPr>
              <a:t>Separating</a:t>
            </a:r>
            <a:r>
              <a:rPr lang="en-US">
                <a:solidFill>
                  <a:srgbClr val="D20000"/>
                </a:solidFill>
              </a:rPr>
              <a:t> </a:t>
            </a:r>
            <a:r>
              <a:rPr b="1" lang="en-US">
                <a:solidFill>
                  <a:srgbClr val="2C14DE"/>
                </a:solidFill>
              </a:rPr>
              <a:t>interface</a:t>
            </a:r>
            <a:r>
              <a:rPr lang="en-US"/>
              <a:t> from </a:t>
            </a:r>
            <a:r>
              <a:rPr b="1" lang="en-US">
                <a:solidFill>
                  <a:srgbClr val="2C14DE"/>
                </a:solidFill>
              </a:rPr>
              <a:t>implementation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rgbClr val="008000"/>
              </a:buClr>
              <a:buSzPts val="3200"/>
              <a:buChar char="–"/>
            </a:pPr>
            <a:r>
              <a:rPr b="1" lang="en-US" sz="3200">
                <a:solidFill>
                  <a:srgbClr val="008000"/>
                </a:solidFill>
              </a:rPr>
              <a:t>Makes it easier to modify programs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00B050"/>
              </a:solidFill>
            </a:endParaRPr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rgbClr val="D20000"/>
              </a:buClr>
              <a:buSzPts val="3200"/>
              <a:buChar char="–"/>
            </a:pPr>
            <a:r>
              <a:rPr b="1" lang="en-US" sz="3200">
                <a:solidFill>
                  <a:srgbClr val="D20000"/>
                </a:solidFill>
              </a:rPr>
              <a:t>Header files</a:t>
            </a:r>
            <a:endParaRPr/>
          </a:p>
          <a:p>
            <a:pPr indent="-228600" lvl="2" marL="11430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Contains</a:t>
            </a:r>
            <a:r>
              <a:rPr lang="en-US" sz="2800"/>
              <a:t> </a:t>
            </a:r>
            <a:r>
              <a:rPr b="1" lang="en-US" sz="2800" u="sng">
                <a:solidFill>
                  <a:srgbClr val="2C14DE"/>
                </a:solidFill>
              </a:rPr>
              <a:t>class definitions </a:t>
            </a:r>
            <a:r>
              <a:rPr lang="en-US" sz="2800"/>
              <a:t>and </a:t>
            </a:r>
            <a:r>
              <a:rPr b="1" lang="en-US" sz="2800" u="sng">
                <a:solidFill>
                  <a:srgbClr val="2C14DE"/>
                </a:solidFill>
              </a:rPr>
              <a:t>function prototypes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2C14DE"/>
              </a:solidFill>
            </a:endParaRPr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rgbClr val="D20000"/>
              </a:buClr>
              <a:buSzPts val="3200"/>
              <a:buChar char="–"/>
            </a:pPr>
            <a:r>
              <a:rPr b="1" lang="en-US" sz="3200">
                <a:solidFill>
                  <a:srgbClr val="D20000"/>
                </a:solidFill>
              </a:rPr>
              <a:t>Source-code files</a:t>
            </a:r>
            <a:endParaRPr/>
          </a:p>
          <a:p>
            <a:pPr indent="-228600" lvl="2" marL="11430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Contains</a:t>
            </a:r>
            <a:r>
              <a:rPr lang="en-US" sz="2800"/>
              <a:t> </a:t>
            </a:r>
            <a:r>
              <a:rPr b="1" lang="en-US" sz="2800" u="sng">
                <a:solidFill>
                  <a:srgbClr val="2C14DE"/>
                </a:solidFill>
              </a:rPr>
              <a:t>member function definitions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576" name="Google Shape;576;p51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oogle Shape;582;p52"/>
          <p:cNvGrpSpPr/>
          <p:nvPr/>
        </p:nvGrpSpPr>
        <p:grpSpPr>
          <a:xfrm>
            <a:off x="76200" y="228600"/>
            <a:ext cx="6705600" cy="6400800"/>
            <a:chOff x="0" y="0"/>
            <a:chExt cx="3072" cy="8228"/>
          </a:xfrm>
        </p:grpSpPr>
        <p:grpSp>
          <p:nvGrpSpPr>
            <p:cNvPr id="583" name="Google Shape;583;p52"/>
            <p:cNvGrpSpPr/>
            <p:nvPr/>
          </p:nvGrpSpPr>
          <p:grpSpPr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584" name="Google Shape;584;p52"/>
              <p:cNvSpPr/>
              <p:nvPr/>
            </p:nvSpPr>
            <p:spPr>
              <a:xfrm>
                <a:off x="0" y="9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52"/>
              <p:cNvSpPr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	</a:t>
                </a:r>
                <a:r>
                  <a:rPr b="1" lang="en-US" sz="1200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Fig. 6.5: time1.h</a:t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86" name="Google Shape;586;p52"/>
            <p:cNvGrpSpPr/>
            <p:nvPr/>
          </p:nvGrpSpPr>
          <p:grpSpPr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587" name="Google Shape;587;p52"/>
              <p:cNvSpPr/>
              <p:nvPr/>
            </p:nvSpPr>
            <p:spPr>
              <a:xfrm>
                <a:off x="0" y="383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52"/>
              <p:cNvSpPr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	</a:t>
                </a:r>
                <a:r>
                  <a:rPr b="1" lang="en-US" sz="1200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Declaration of the Time class.</a:t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89" name="Google Shape;589;p52"/>
            <p:cNvGrpSpPr/>
            <p:nvPr/>
          </p:nvGrpSpPr>
          <p:grpSpPr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590" name="Google Shape;590;p52"/>
              <p:cNvSpPr/>
              <p:nvPr/>
            </p:nvSpPr>
            <p:spPr>
              <a:xfrm>
                <a:off x="0" y="757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52"/>
              <p:cNvSpPr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	</a:t>
                </a:r>
                <a:r>
                  <a:rPr b="1" lang="en-US" sz="1200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Member functions are defined in time1.cpp</a:t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92" name="Google Shape;592;p52"/>
            <p:cNvGrpSpPr/>
            <p:nvPr/>
          </p:nvGrpSpPr>
          <p:grpSpPr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593" name="Google Shape;593;p52"/>
              <p:cNvSpPr/>
              <p:nvPr/>
            </p:nvSpPr>
            <p:spPr>
              <a:xfrm>
                <a:off x="0" y="1131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52"/>
              <p:cNvSpPr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	</a:t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95" name="Google Shape;595;p52"/>
            <p:cNvGrpSpPr/>
            <p:nvPr/>
          </p:nvGrpSpPr>
          <p:grpSpPr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596" name="Google Shape;596;p52"/>
              <p:cNvSpPr/>
              <p:nvPr/>
            </p:nvSpPr>
            <p:spPr>
              <a:xfrm>
                <a:off x="0" y="1505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52"/>
              <p:cNvSpPr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	</a:t>
                </a:r>
                <a:r>
                  <a:rPr b="1" lang="en-US" sz="1200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prevent multiple inclusions of header file</a:t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98" name="Google Shape;598;p52"/>
            <p:cNvGrpSpPr/>
            <p:nvPr/>
          </p:nvGrpSpPr>
          <p:grpSpPr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599" name="Google Shape;599;p52"/>
              <p:cNvSpPr/>
              <p:nvPr/>
            </p:nvSpPr>
            <p:spPr>
              <a:xfrm>
                <a:off x="0" y="1879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52"/>
              <p:cNvSpPr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	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#ifndef TIME1_H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01" name="Google Shape;601;p52"/>
            <p:cNvGrpSpPr/>
            <p:nvPr/>
          </p:nvGrpSpPr>
          <p:grpSpPr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602" name="Google Shape;602;p52"/>
              <p:cNvSpPr/>
              <p:nvPr/>
            </p:nvSpPr>
            <p:spPr>
              <a:xfrm>
                <a:off x="0" y="2253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52"/>
              <p:cNvSpPr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7	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#define TIME1_H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04" name="Google Shape;604;p52"/>
            <p:cNvGrpSpPr/>
            <p:nvPr/>
          </p:nvGrpSpPr>
          <p:grpSpPr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605" name="Google Shape;605;p52"/>
              <p:cNvSpPr/>
              <p:nvPr/>
            </p:nvSpPr>
            <p:spPr>
              <a:xfrm>
                <a:off x="0" y="2627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52"/>
              <p:cNvSpPr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8	</a:t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07" name="Google Shape;607;p52"/>
            <p:cNvGrpSpPr/>
            <p:nvPr/>
          </p:nvGrpSpPr>
          <p:grpSpPr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608" name="Google Shape;608;p52"/>
              <p:cNvSpPr/>
              <p:nvPr/>
            </p:nvSpPr>
            <p:spPr>
              <a:xfrm>
                <a:off x="0" y="3001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52"/>
              <p:cNvSpPr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9	</a:t>
                </a:r>
                <a:r>
                  <a:rPr b="1" lang="en-US" sz="1200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Time abstract data type definition</a:t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10" name="Google Shape;610;p52"/>
            <p:cNvGrpSpPr/>
            <p:nvPr/>
          </p:nvGrpSpPr>
          <p:grpSpPr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611" name="Google Shape;611;p52"/>
              <p:cNvSpPr/>
              <p:nvPr/>
            </p:nvSpPr>
            <p:spPr>
              <a:xfrm>
                <a:off x="0" y="3375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52"/>
              <p:cNvSpPr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10	</a:t>
                </a:r>
                <a:r>
                  <a:rPr b="1" lang="en-US" sz="1200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class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Time {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13" name="Google Shape;613;p52"/>
            <p:cNvGrpSpPr/>
            <p:nvPr/>
          </p:nvGrpSpPr>
          <p:grpSpPr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614" name="Google Shape;614;p52"/>
              <p:cNvSpPr/>
              <p:nvPr/>
            </p:nvSpPr>
            <p:spPr>
              <a:xfrm>
                <a:off x="0" y="3749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52"/>
              <p:cNvSpPr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11	</a:t>
                </a:r>
                <a:r>
                  <a:rPr b="1" lang="en-US" sz="1200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public:</a:t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16" name="Google Shape;616;p52"/>
            <p:cNvGrpSpPr/>
            <p:nvPr/>
          </p:nvGrpSpPr>
          <p:grpSpPr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617" name="Google Shape;617;p52"/>
              <p:cNvSpPr/>
              <p:nvPr/>
            </p:nvSpPr>
            <p:spPr>
              <a:xfrm>
                <a:off x="0" y="4123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52"/>
              <p:cNvSpPr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12	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Time();                        </a:t>
                </a:r>
                <a:r>
                  <a:rPr b="1" lang="en-US" sz="1200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constructor</a:t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19" name="Google Shape;619;p52"/>
            <p:cNvGrpSpPr/>
            <p:nvPr/>
          </p:nvGrpSpPr>
          <p:grpSpPr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620" name="Google Shape;620;p52"/>
              <p:cNvSpPr/>
              <p:nvPr/>
            </p:nvSpPr>
            <p:spPr>
              <a:xfrm>
                <a:off x="0" y="4497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52"/>
              <p:cNvSpPr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13	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lang="en-US" sz="1200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void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setTime( int, int, int ); </a:t>
                </a:r>
                <a:r>
                  <a:rPr b="1" lang="en-US" sz="1200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set hour, minute, second</a:t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22" name="Google Shape;622;p52"/>
            <p:cNvGrpSpPr/>
            <p:nvPr/>
          </p:nvGrpSpPr>
          <p:grpSpPr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623" name="Google Shape;623;p52"/>
              <p:cNvSpPr/>
              <p:nvPr/>
            </p:nvSpPr>
            <p:spPr>
              <a:xfrm>
                <a:off x="0" y="4871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52"/>
              <p:cNvSpPr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14	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lang="en-US" sz="1200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void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printMilitary();          </a:t>
                </a:r>
                <a:r>
                  <a:rPr b="1" lang="en-US" sz="1200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print military time format</a:t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25" name="Google Shape;625;p52"/>
            <p:cNvGrpSpPr/>
            <p:nvPr/>
          </p:nvGrpSpPr>
          <p:grpSpPr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626" name="Google Shape;626;p52"/>
              <p:cNvSpPr/>
              <p:nvPr/>
            </p:nvSpPr>
            <p:spPr>
              <a:xfrm>
                <a:off x="0" y="5245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52"/>
              <p:cNvSpPr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15	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lang="en-US" sz="1200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void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printStandard();          </a:t>
                </a:r>
                <a:r>
                  <a:rPr b="1" lang="en-US" sz="1200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print standard time format</a:t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28" name="Google Shape;628;p52"/>
            <p:cNvGrpSpPr/>
            <p:nvPr/>
          </p:nvGrpSpPr>
          <p:grpSpPr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629" name="Google Shape;629;p52"/>
              <p:cNvSpPr/>
              <p:nvPr/>
            </p:nvSpPr>
            <p:spPr>
              <a:xfrm>
                <a:off x="0" y="5619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52"/>
              <p:cNvSpPr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16	</a:t>
                </a:r>
                <a:r>
                  <a:rPr b="1" lang="en-US" sz="1200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private:</a:t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31" name="Google Shape;631;p52"/>
            <p:cNvGrpSpPr/>
            <p:nvPr/>
          </p:nvGrpSpPr>
          <p:grpSpPr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632" name="Google Shape;632;p52"/>
              <p:cNvSpPr/>
              <p:nvPr/>
            </p:nvSpPr>
            <p:spPr>
              <a:xfrm>
                <a:off x="0" y="5993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52"/>
              <p:cNvSpPr/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17	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lang="en-US" sz="1200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int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hour;    </a:t>
                </a:r>
                <a:r>
                  <a:rPr b="1" lang="en-US" sz="1200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// 0 - 23</a:t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34" name="Google Shape;634;p52"/>
            <p:cNvGrpSpPr/>
            <p:nvPr/>
          </p:nvGrpSpPr>
          <p:grpSpPr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635" name="Google Shape;635;p52"/>
              <p:cNvSpPr/>
              <p:nvPr/>
            </p:nvSpPr>
            <p:spPr>
              <a:xfrm>
                <a:off x="0" y="6367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52"/>
              <p:cNvSpPr/>
              <p:nvPr/>
            </p:nvSpPr>
            <p:spPr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18	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lang="en-US" sz="1200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int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minute;  </a:t>
                </a:r>
                <a:r>
                  <a:rPr b="1" lang="en-US" sz="1200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// 0 - 59</a:t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37" name="Google Shape;637;p52"/>
            <p:cNvGrpSpPr/>
            <p:nvPr/>
          </p:nvGrpSpPr>
          <p:grpSpPr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638" name="Google Shape;638;p52"/>
              <p:cNvSpPr/>
              <p:nvPr/>
            </p:nvSpPr>
            <p:spPr>
              <a:xfrm>
                <a:off x="0" y="6741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52"/>
              <p:cNvSpPr/>
              <p:nvPr/>
            </p:nvSpPr>
            <p:spPr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19	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lang="en-US" sz="1200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int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second;   </a:t>
                </a:r>
                <a:r>
                  <a:rPr b="1" lang="en-US" sz="1200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0 - 59</a:t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40" name="Google Shape;640;p52"/>
            <p:cNvGrpSpPr/>
            <p:nvPr/>
          </p:nvGrpSpPr>
          <p:grpSpPr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641" name="Google Shape;641;p52"/>
              <p:cNvSpPr/>
              <p:nvPr/>
            </p:nvSpPr>
            <p:spPr>
              <a:xfrm>
                <a:off x="0" y="7115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52"/>
              <p:cNvSpPr/>
              <p:nvPr/>
            </p:nvSpPr>
            <p:spPr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20	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};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43" name="Google Shape;643;p52"/>
            <p:cNvGrpSpPr/>
            <p:nvPr/>
          </p:nvGrpSpPr>
          <p:grpSpPr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644" name="Google Shape;644;p52"/>
              <p:cNvSpPr/>
              <p:nvPr/>
            </p:nvSpPr>
            <p:spPr>
              <a:xfrm>
                <a:off x="0" y="7489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52"/>
              <p:cNvSpPr/>
              <p:nvPr/>
            </p:nvSpPr>
            <p:spPr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21	</a:t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46" name="Google Shape;646;p52"/>
            <p:cNvGrpSpPr/>
            <p:nvPr/>
          </p:nvGrpSpPr>
          <p:grpSpPr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647" name="Google Shape;647;p52"/>
              <p:cNvSpPr/>
              <p:nvPr/>
            </p:nvSpPr>
            <p:spPr>
              <a:xfrm>
                <a:off x="0" y="7863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52"/>
              <p:cNvSpPr/>
              <p:nvPr/>
            </p:nvSpPr>
            <p:spPr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22	</a:t>
                </a:r>
                <a:r>
                  <a:rPr b="1" lang="en-US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#endif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grpSp>
        <p:nvGrpSpPr>
          <p:cNvPr id="649" name="Google Shape;649;p52"/>
          <p:cNvGrpSpPr/>
          <p:nvPr/>
        </p:nvGrpSpPr>
        <p:grpSpPr>
          <a:xfrm>
            <a:off x="1828800" y="2127250"/>
            <a:ext cx="7086600" cy="1022350"/>
            <a:chOff x="1152" y="1340"/>
            <a:chExt cx="4394" cy="644"/>
          </a:xfrm>
        </p:grpSpPr>
        <p:cxnSp>
          <p:nvCxnSpPr>
            <p:cNvPr id="650" name="Google Shape;650;p52"/>
            <p:cNvCxnSpPr/>
            <p:nvPr/>
          </p:nvCxnSpPr>
          <p:spPr>
            <a:xfrm rot="10800000">
              <a:off x="1152" y="1340"/>
              <a:ext cx="2928" cy="4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51" name="Google Shape;651;p52"/>
            <p:cNvSpPr txBox="1"/>
            <p:nvPr/>
          </p:nvSpPr>
          <p:spPr>
            <a:xfrm>
              <a:off x="3216" y="1344"/>
              <a:ext cx="2330" cy="640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time1.h</a:t>
              </a: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TIME1_H</a:t>
              </a: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 is not defined (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#ifndef</a:t>
              </a: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 then it is loaded (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#define</a:t>
              </a: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TIME1_H</a:t>
              </a: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).  If 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TIME1_H</a:t>
              </a: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i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</a:t>
              </a: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already defined, then everything up to 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#endif</a:t>
              </a:r>
              <a:r>
                <a:rPr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 ignored.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This prevents loading a header file multiple times.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idx="4294967295" type="title"/>
          </p:nvPr>
        </p:nvSpPr>
        <p:spPr>
          <a:xfrm>
            <a:off x="0" y="12699"/>
            <a:ext cx="9107556" cy="9321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Class Data Members and Member Functions</a:t>
            </a:r>
            <a:endParaRPr/>
          </a:p>
        </p:txBody>
      </p:sp>
      <p:sp>
        <p:nvSpPr>
          <p:cNvPr id="114" name="Google Shape;114;p17"/>
          <p:cNvSpPr txBox="1"/>
          <p:nvPr>
            <p:ph idx="4294967295" type="body"/>
          </p:nvPr>
        </p:nvSpPr>
        <p:spPr>
          <a:xfrm>
            <a:off x="152400" y="1143000"/>
            <a:ext cx="6781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data items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within a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are called </a:t>
            </a:r>
            <a:r>
              <a:rPr b="1" i="1" lang="en-US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data members</a:t>
            </a:r>
            <a:r>
              <a:rPr lang="en-US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1" i="1" lang="en-US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data fields</a:t>
            </a:r>
            <a:r>
              <a:rPr lang="en-US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1" i="1" lang="en-US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instance variables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2C14D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rgbClr val="2C14DE"/>
              </a:buClr>
              <a:buSzPts val="3200"/>
              <a:buChar char="•"/>
            </a:pPr>
            <a:r>
              <a:rPr b="1" i="1" lang="en-US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Member functions</a:t>
            </a:r>
            <a:r>
              <a:rPr lang="en-US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are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functions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that are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included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within a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 Also known as </a:t>
            </a:r>
            <a:r>
              <a:rPr b="1" i="1" lang="en-US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instance functions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1256184"/>
            <a:ext cx="1853411" cy="3773016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lt2"/>
            </a:outerShdw>
          </a:effectLst>
        </p:spPr>
      </p:pic>
      <p:sp>
        <p:nvSpPr>
          <p:cNvPr id="116" name="Google Shape;116;p17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oogle Shape;657;p53"/>
          <p:cNvGrpSpPr/>
          <p:nvPr/>
        </p:nvGrpSpPr>
        <p:grpSpPr>
          <a:xfrm>
            <a:off x="0" y="0"/>
            <a:ext cx="6705600" cy="190500"/>
            <a:chOff x="0" y="0"/>
            <a:chExt cx="3072" cy="374"/>
          </a:xfrm>
        </p:grpSpPr>
        <p:sp>
          <p:nvSpPr>
            <p:cNvPr id="658" name="Google Shape;658;p53"/>
            <p:cNvSpPr/>
            <p:nvPr/>
          </p:nvSpPr>
          <p:spPr>
            <a:xfrm>
              <a:off x="0" y="5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53"/>
            <p:cNvSpPr/>
            <p:nvPr/>
          </p:nvSpPr>
          <p:spPr>
            <a:xfrm>
              <a:off x="0" y="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23	</a:t>
              </a:r>
              <a:r>
                <a:rPr b="1" lang="en-US" sz="1200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Fig. 6.5: time1.cpp</a:t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60" name="Google Shape;660;p53"/>
          <p:cNvGrpSpPr/>
          <p:nvPr/>
        </p:nvGrpSpPr>
        <p:grpSpPr>
          <a:xfrm>
            <a:off x="0" y="190500"/>
            <a:ext cx="6705600" cy="190500"/>
            <a:chOff x="0" y="374"/>
            <a:chExt cx="3072" cy="374"/>
          </a:xfrm>
        </p:grpSpPr>
        <p:sp>
          <p:nvSpPr>
            <p:cNvPr id="661" name="Google Shape;661;p53"/>
            <p:cNvSpPr/>
            <p:nvPr/>
          </p:nvSpPr>
          <p:spPr>
            <a:xfrm>
              <a:off x="0" y="379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53"/>
            <p:cNvSpPr/>
            <p:nvPr/>
          </p:nvSpPr>
          <p:spPr>
            <a:xfrm>
              <a:off x="0" y="37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24	</a:t>
              </a:r>
              <a:r>
                <a:rPr b="1" lang="en-US" sz="1200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Member function definitions for Time class.</a:t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63" name="Google Shape;663;p53"/>
          <p:cNvGrpSpPr/>
          <p:nvPr/>
        </p:nvGrpSpPr>
        <p:grpSpPr>
          <a:xfrm>
            <a:off x="0" y="381000"/>
            <a:ext cx="6705600" cy="190500"/>
            <a:chOff x="0" y="748"/>
            <a:chExt cx="3072" cy="374"/>
          </a:xfrm>
        </p:grpSpPr>
        <p:sp>
          <p:nvSpPr>
            <p:cNvPr id="664" name="Google Shape;664;p53"/>
            <p:cNvSpPr/>
            <p:nvPr/>
          </p:nvSpPr>
          <p:spPr>
            <a:xfrm>
              <a:off x="0" y="753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53"/>
            <p:cNvSpPr/>
            <p:nvPr/>
          </p:nvSpPr>
          <p:spPr>
            <a:xfrm>
              <a:off x="0" y="74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25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&lt;iostream&gt;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66" name="Google Shape;666;p53"/>
          <p:cNvGrpSpPr/>
          <p:nvPr/>
        </p:nvGrpSpPr>
        <p:grpSpPr>
          <a:xfrm>
            <a:off x="0" y="571500"/>
            <a:ext cx="6705600" cy="190500"/>
            <a:chOff x="0" y="1122"/>
            <a:chExt cx="3072" cy="374"/>
          </a:xfrm>
        </p:grpSpPr>
        <p:sp>
          <p:nvSpPr>
            <p:cNvPr id="667" name="Google Shape;667;p53"/>
            <p:cNvSpPr/>
            <p:nvPr/>
          </p:nvSpPr>
          <p:spPr>
            <a:xfrm>
              <a:off x="0" y="1127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53"/>
            <p:cNvSpPr/>
            <p:nvPr/>
          </p:nvSpPr>
          <p:spPr>
            <a:xfrm>
              <a:off x="0" y="112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26	</a:t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69" name="Google Shape;669;p53"/>
          <p:cNvGrpSpPr/>
          <p:nvPr/>
        </p:nvGrpSpPr>
        <p:grpSpPr>
          <a:xfrm>
            <a:off x="0" y="762000"/>
            <a:ext cx="6705600" cy="190500"/>
            <a:chOff x="0" y="1496"/>
            <a:chExt cx="3072" cy="374"/>
          </a:xfrm>
        </p:grpSpPr>
        <p:sp>
          <p:nvSpPr>
            <p:cNvPr id="670" name="Google Shape;670;p53"/>
            <p:cNvSpPr/>
            <p:nvPr/>
          </p:nvSpPr>
          <p:spPr>
            <a:xfrm>
              <a:off x="0" y="1501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53"/>
            <p:cNvSpPr/>
            <p:nvPr/>
          </p:nvSpPr>
          <p:spPr>
            <a:xfrm>
              <a:off x="0" y="149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27	</a:t>
              </a:r>
              <a:r>
                <a:rPr b="1" lang="en-US" sz="1200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using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std::cout;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72" name="Google Shape;672;p53"/>
          <p:cNvGrpSpPr/>
          <p:nvPr/>
        </p:nvGrpSpPr>
        <p:grpSpPr>
          <a:xfrm>
            <a:off x="0" y="952500"/>
            <a:ext cx="6705600" cy="190500"/>
            <a:chOff x="0" y="1870"/>
            <a:chExt cx="3072" cy="374"/>
          </a:xfrm>
        </p:grpSpPr>
        <p:sp>
          <p:nvSpPr>
            <p:cNvPr id="673" name="Google Shape;673;p53"/>
            <p:cNvSpPr/>
            <p:nvPr/>
          </p:nvSpPr>
          <p:spPr>
            <a:xfrm>
              <a:off x="0" y="1875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53"/>
            <p:cNvSpPr/>
            <p:nvPr/>
          </p:nvSpPr>
          <p:spPr>
            <a:xfrm>
              <a:off x="0" y="187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28	</a:t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75" name="Google Shape;675;p53"/>
          <p:cNvGrpSpPr/>
          <p:nvPr/>
        </p:nvGrpSpPr>
        <p:grpSpPr>
          <a:xfrm>
            <a:off x="0" y="1143000"/>
            <a:ext cx="6705600" cy="190500"/>
            <a:chOff x="0" y="2244"/>
            <a:chExt cx="3072" cy="374"/>
          </a:xfrm>
        </p:grpSpPr>
        <p:sp>
          <p:nvSpPr>
            <p:cNvPr id="676" name="Google Shape;676;p53"/>
            <p:cNvSpPr/>
            <p:nvPr/>
          </p:nvSpPr>
          <p:spPr>
            <a:xfrm>
              <a:off x="0" y="2249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53"/>
            <p:cNvSpPr/>
            <p:nvPr/>
          </p:nvSpPr>
          <p:spPr>
            <a:xfrm>
              <a:off x="0" y="224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29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"time1.h"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78" name="Google Shape;678;p53"/>
          <p:cNvGrpSpPr/>
          <p:nvPr/>
        </p:nvGrpSpPr>
        <p:grpSpPr>
          <a:xfrm>
            <a:off x="0" y="1333500"/>
            <a:ext cx="6705600" cy="190500"/>
            <a:chOff x="0" y="2618"/>
            <a:chExt cx="3072" cy="374"/>
          </a:xfrm>
        </p:grpSpPr>
        <p:sp>
          <p:nvSpPr>
            <p:cNvPr id="679" name="Google Shape;679;p53"/>
            <p:cNvSpPr/>
            <p:nvPr/>
          </p:nvSpPr>
          <p:spPr>
            <a:xfrm>
              <a:off x="0" y="2623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53"/>
            <p:cNvSpPr/>
            <p:nvPr/>
          </p:nvSpPr>
          <p:spPr>
            <a:xfrm>
              <a:off x="0" y="261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30	</a:t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81" name="Google Shape;681;p53"/>
          <p:cNvGrpSpPr/>
          <p:nvPr/>
        </p:nvGrpSpPr>
        <p:grpSpPr>
          <a:xfrm>
            <a:off x="0" y="1524000"/>
            <a:ext cx="6705600" cy="190500"/>
            <a:chOff x="0" y="2992"/>
            <a:chExt cx="3072" cy="374"/>
          </a:xfrm>
        </p:grpSpPr>
        <p:sp>
          <p:nvSpPr>
            <p:cNvPr id="682" name="Google Shape;682;p53"/>
            <p:cNvSpPr/>
            <p:nvPr/>
          </p:nvSpPr>
          <p:spPr>
            <a:xfrm>
              <a:off x="0" y="2997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53"/>
            <p:cNvSpPr/>
            <p:nvPr/>
          </p:nvSpPr>
          <p:spPr>
            <a:xfrm>
              <a:off x="0" y="299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31	</a:t>
              </a:r>
              <a:r>
                <a:rPr b="1" lang="en-US" sz="1200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Time constructor initializes each data member to zero.</a:t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84" name="Google Shape;684;p53"/>
          <p:cNvGrpSpPr/>
          <p:nvPr/>
        </p:nvGrpSpPr>
        <p:grpSpPr>
          <a:xfrm>
            <a:off x="0" y="1714500"/>
            <a:ext cx="6705600" cy="190500"/>
            <a:chOff x="0" y="3366"/>
            <a:chExt cx="3072" cy="374"/>
          </a:xfrm>
        </p:grpSpPr>
        <p:sp>
          <p:nvSpPr>
            <p:cNvPr id="685" name="Google Shape;685;p53"/>
            <p:cNvSpPr/>
            <p:nvPr/>
          </p:nvSpPr>
          <p:spPr>
            <a:xfrm>
              <a:off x="0" y="3371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53"/>
            <p:cNvSpPr/>
            <p:nvPr/>
          </p:nvSpPr>
          <p:spPr>
            <a:xfrm>
              <a:off x="0" y="336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32	</a:t>
              </a:r>
              <a:r>
                <a:rPr b="1" lang="en-US" sz="1200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Ensures all Time objects start in a consistent state.</a:t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87" name="Google Shape;687;p53"/>
          <p:cNvGrpSpPr/>
          <p:nvPr/>
        </p:nvGrpSpPr>
        <p:grpSpPr>
          <a:xfrm>
            <a:off x="0" y="1905000"/>
            <a:ext cx="6705600" cy="190500"/>
            <a:chOff x="0" y="3740"/>
            <a:chExt cx="3072" cy="374"/>
          </a:xfrm>
        </p:grpSpPr>
        <p:sp>
          <p:nvSpPr>
            <p:cNvPr id="688" name="Google Shape;688;p53"/>
            <p:cNvSpPr/>
            <p:nvPr/>
          </p:nvSpPr>
          <p:spPr>
            <a:xfrm>
              <a:off x="0" y="3745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53"/>
            <p:cNvSpPr/>
            <p:nvPr/>
          </p:nvSpPr>
          <p:spPr>
            <a:xfrm>
              <a:off x="0" y="374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33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Time::Time() { hour = minute = second = 0;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90" name="Google Shape;690;p53"/>
          <p:cNvGrpSpPr/>
          <p:nvPr/>
        </p:nvGrpSpPr>
        <p:grpSpPr>
          <a:xfrm>
            <a:off x="0" y="2095500"/>
            <a:ext cx="6705600" cy="190500"/>
            <a:chOff x="0" y="4114"/>
            <a:chExt cx="3072" cy="374"/>
          </a:xfrm>
        </p:grpSpPr>
        <p:sp>
          <p:nvSpPr>
            <p:cNvPr id="691" name="Google Shape;691;p53"/>
            <p:cNvSpPr/>
            <p:nvPr/>
          </p:nvSpPr>
          <p:spPr>
            <a:xfrm>
              <a:off x="0" y="4119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53"/>
            <p:cNvSpPr/>
            <p:nvPr/>
          </p:nvSpPr>
          <p:spPr>
            <a:xfrm>
              <a:off x="0" y="411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34	</a:t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93" name="Google Shape;693;p53"/>
          <p:cNvGrpSpPr/>
          <p:nvPr/>
        </p:nvGrpSpPr>
        <p:grpSpPr>
          <a:xfrm>
            <a:off x="0" y="2286000"/>
            <a:ext cx="6705600" cy="190500"/>
            <a:chOff x="0" y="4488"/>
            <a:chExt cx="3072" cy="374"/>
          </a:xfrm>
        </p:grpSpPr>
        <p:sp>
          <p:nvSpPr>
            <p:cNvPr id="694" name="Google Shape;694;p53"/>
            <p:cNvSpPr/>
            <p:nvPr/>
          </p:nvSpPr>
          <p:spPr>
            <a:xfrm>
              <a:off x="0" y="4493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53"/>
            <p:cNvSpPr/>
            <p:nvPr/>
          </p:nvSpPr>
          <p:spPr>
            <a:xfrm>
              <a:off x="0" y="448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35	</a:t>
              </a:r>
              <a:r>
                <a:rPr b="1" lang="en-US" sz="1200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Set a new Time value using military time. Perform validity </a:t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96" name="Google Shape;696;p53"/>
          <p:cNvGrpSpPr/>
          <p:nvPr/>
        </p:nvGrpSpPr>
        <p:grpSpPr>
          <a:xfrm>
            <a:off x="0" y="2476500"/>
            <a:ext cx="6705600" cy="190500"/>
            <a:chOff x="0" y="4862"/>
            <a:chExt cx="3072" cy="374"/>
          </a:xfrm>
        </p:grpSpPr>
        <p:sp>
          <p:nvSpPr>
            <p:cNvPr id="697" name="Google Shape;697;p53"/>
            <p:cNvSpPr/>
            <p:nvPr/>
          </p:nvSpPr>
          <p:spPr>
            <a:xfrm>
              <a:off x="0" y="4867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53"/>
            <p:cNvSpPr/>
            <p:nvPr/>
          </p:nvSpPr>
          <p:spPr>
            <a:xfrm>
              <a:off x="0" y="486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36	</a:t>
              </a:r>
              <a:r>
                <a:rPr b="1" lang="en-US" sz="1200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checks on the data values. Set invalid values to zero.</a:t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99" name="Google Shape;699;p53"/>
          <p:cNvGrpSpPr/>
          <p:nvPr/>
        </p:nvGrpSpPr>
        <p:grpSpPr>
          <a:xfrm>
            <a:off x="0" y="2667000"/>
            <a:ext cx="6705600" cy="190500"/>
            <a:chOff x="0" y="5236"/>
            <a:chExt cx="3072" cy="374"/>
          </a:xfrm>
        </p:grpSpPr>
        <p:sp>
          <p:nvSpPr>
            <p:cNvPr id="700" name="Google Shape;700;p53"/>
            <p:cNvSpPr/>
            <p:nvPr/>
          </p:nvSpPr>
          <p:spPr>
            <a:xfrm>
              <a:off x="0" y="5241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53"/>
            <p:cNvSpPr/>
            <p:nvPr/>
          </p:nvSpPr>
          <p:spPr>
            <a:xfrm>
              <a:off x="0" y="523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37	</a:t>
              </a:r>
              <a:r>
                <a:rPr b="1" lang="en-US" sz="1200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Time::setTime( int h, int m, int s 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702" name="Google Shape;702;p53"/>
          <p:cNvGrpSpPr/>
          <p:nvPr/>
        </p:nvGrpSpPr>
        <p:grpSpPr>
          <a:xfrm>
            <a:off x="0" y="2857500"/>
            <a:ext cx="6705600" cy="190500"/>
            <a:chOff x="0" y="5610"/>
            <a:chExt cx="3072" cy="374"/>
          </a:xfrm>
        </p:grpSpPr>
        <p:sp>
          <p:nvSpPr>
            <p:cNvPr id="703" name="Google Shape;703;p53"/>
            <p:cNvSpPr/>
            <p:nvPr/>
          </p:nvSpPr>
          <p:spPr>
            <a:xfrm>
              <a:off x="0" y="5615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53"/>
            <p:cNvSpPr/>
            <p:nvPr/>
          </p:nvSpPr>
          <p:spPr>
            <a:xfrm>
              <a:off x="0" y="561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38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705" name="Google Shape;705;p53"/>
          <p:cNvGrpSpPr/>
          <p:nvPr/>
        </p:nvGrpSpPr>
        <p:grpSpPr>
          <a:xfrm>
            <a:off x="0" y="3048000"/>
            <a:ext cx="6705600" cy="190500"/>
            <a:chOff x="0" y="5984"/>
            <a:chExt cx="3072" cy="374"/>
          </a:xfrm>
        </p:grpSpPr>
        <p:sp>
          <p:nvSpPr>
            <p:cNvPr id="706" name="Google Shape;706;p53"/>
            <p:cNvSpPr/>
            <p:nvPr/>
          </p:nvSpPr>
          <p:spPr>
            <a:xfrm>
              <a:off x="0" y="5989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53"/>
            <p:cNvSpPr/>
            <p:nvPr/>
          </p:nvSpPr>
          <p:spPr>
            <a:xfrm>
              <a:off x="0" y="598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39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hour   = ( h &gt;= 0 &amp;&amp; h &lt; 24 ) ? h : 0;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708" name="Google Shape;708;p53"/>
          <p:cNvGrpSpPr/>
          <p:nvPr/>
        </p:nvGrpSpPr>
        <p:grpSpPr>
          <a:xfrm>
            <a:off x="0" y="3238500"/>
            <a:ext cx="6705600" cy="190500"/>
            <a:chOff x="0" y="6358"/>
            <a:chExt cx="3072" cy="374"/>
          </a:xfrm>
        </p:grpSpPr>
        <p:sp>
          <p:nvSpPr>
            <p:cNvPr id="709" name="Google Shape;709;p53"/>
            <p:cNvSpPr/>
            <p:nvPr/>
          </p:nvSpPr>
          <p:spPr>
            <a:xfrm>
              <a:off x="0" y="6363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53"/>
            <p:cNvSpPr/>
            <p:nvPr/>
          </p:nvSpPr>
          <p:spPr>
            <a:xfrm>
              <a:off x="0" y="635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40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minute = ( m &gt;= 0 &amp;&amp; m &lt; 60 ) ? m : 0;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711" name="Google Shape;711;p53"/>
          <p:cNvGrpSpPr/>
          <p:nvPr/>
        </p:nvGrpSpPr>
        <p:grpSpPr>
          <a:xfrm>
            <a:off x="0" y="3429000"/>
            <a:ext cx="6705600" cy="190500"/>
            <a:chOff x="0" y="6732"/>
            <a:chExt cx="3072" cy="374"/>
          </a:xfrm>
        </p:grpSpPr>
        <p:sp>
          <p:nvSpPr>
            <p:cNvPr id="712" name="Google Shape;712;p53"/>
            <p:cNvSpPr/>
            <p:nvPr/>
          </p:nvSpPr>
          <p:spPr>
            <a:xfrm>
              <a:off x="0" y="6737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53"/>
            <p:cNvSpPr/>
            <p:nvPr/>
          </p:nvSpPr>
          <p:spPr>
            <a:xfrm>
              <a:off x="0" y="673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41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second = ( s &gt;= 0 &amp;&amp; s &lt; 60 ) ? s : 0;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714" name="Google Shape;714;p53"/>
          <p:cNvGrpSpPr/>
          <p:nvPr/>
        </p:nvGrpSpPr>
        <p:grpSpPr>
          <a:xfrm>
            <a:off x="0" y="3619500"/>
            <a:ext cx="6705600" cy="190500"/>
            <a:chOff x="0" y="7106"/>
            <a:chExt cx="3072" cy="374"/>
          </a:xfrm>
        </p:grpSpPr>
        <p:sp>
          <p:nvSpPr>
            <p:cNvPr id="715" name="Google Shape;715;p53"/>
            <p:cNvSpPr/>
            <p:nvPr/>
          </p:nvSpPr>
          <p:spPr>
            <a:xfrm>
              <a:off x="0" y="7111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53"/>
            <p:cNvSpPr/>
            <p:nvPr/>
          </p:nvSpPr>
          <p:spPr>
            <a:xfrm>
              <a:off x="0" y="710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42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717" name="Google Shape;717;p53"/>
          <p:cNvGrpSpPr/>
          <p:nvPr/>
        </p:nvGrpSpPr>
        <p:grpSpPr>
          <a:xfrm>
            <a:off x="0" y="3810000"/>
            <a:ext cx="6705600" cy="190500"/>
            <a:chOff x="0" y="7480"/>
            <a:chExt cx="3072" cy="374"/>
          </a:xfrm>
        </p:grpSpPr>
        <p:sp>
          <p:nvSpPr>
            <p:cNvPr id="718" name="Google Shape;718;p53"/>
            <p:cNvSpPr/>
            <p:nvPr/>
          </p:nvSpPr>
          <p:spPr>
            <a:xfrm>
              <a:off x="0" y="7485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53"/>
            <p:cNvSpPr/>
            <p:nvPr/>
          </p:nvSpPr>
          <p:spPr>
            <a:xfrm>
              <a:off x="0" y="748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43	</a:t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720" name="Google Shape;720;p53"/>
          <p:cNvGrpSpPr/>
          <p:nvPr/>
        </p:nvGrpSpPr>
        <p:grpSpPr>
          <a:xfrm>
            <a:off x="0" y="4000500"/>
            <a:ext cx="6705600" cy="190500"/>
            <a:chOff x="0" y="7854"/>
            <a:chExt cx="3072" cy="374"/>
          </a:xfrm>
        </p:grpSpPr>
        <p:sp>
          <p:nvSpPr>
            <p:cNvPr id="721" name="Google Shape;721;p53"/>
            <p:cNvSpPr/>
            <p:nvPr/>
          </p:nvSpPr>
          <p:spPr>
            <a:xfrm>
              <a:off x="0" y="7859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53"/>
            <p:cNvSpPr/>
            <p:nvPr/>
          </p:nvSpPr>
          <p:spPr>
            <a:xfrm>
              <a:off x="0" y="785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44	</a:t>
              </a:r>
              <a:r>
                <a:rPr b="1" lang="en-US" sz="1200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Print Time in military format</a:t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723" name="Google Shape;723;p53"/>
          <p:cNvGrpSpPr/>
          <p:nvPr/>
        </p:nvGrpSpPr>
        <p:grpSpPr>
          <a:xfrm>
            <a:off x="0" y="4191000"/>
            <a:ext cx="6705600" cy="190500"/>
            <a:chOff x="0" y="8228"/>
            <a:chExt cx="3072" cy="374"/>
          </a:xfrm>
        </p:grpSpPr>
        <p:sp>
          <p:nvSpPr>
            <p:cNvPr id="724" name="Google Shape;724;p53"/>
            <p:cNvSpPr/>
            <p:nvPr/>
          </p:nvSpPr>
          <p:spPr>
            <a:xfrm>
              <a:off x="0" y="8233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53"/>
            <p:cNvSpPr/>
            <p:nvPr/>
          </p:nvSpPr>
          <p:spPr>
            <a:xfrm>
              <a:off x="0" y="822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45	</a:t>
              </a:r>
              <a:r>
                <a:rPr b="1" lang="en-US" sz="1200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Time::printMilitary()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726" name="Google Shape;726;p53"/>
          <p:cNvGrpSpPr/>
          <p:nvPr/>
        </p:nvGrpSpPr>
        <p:grpSpPr>
          <a:xfrm>
            <a:off x="0" y="4381500"/>
            <a:ext cx="6705600" cy="190500"/>
            <a:chOff x="0" y="8602"/>
            <a:chExt cx="3072" cy="374"/>
          </a:xfrm>
        </p:grpSpPr>
        <p:sp>
          <p:nvSpPr>
            <p:cNvPr id="727" name="Google Shape;727;p53"/>
            <p:cNvSpPr/>
            <p:nvPr/>
          </p:nvSpPr>
          <p:spPr>
            <a:xfrm>
              <a:off x="0" y="8607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53"/>
            <p:cNvSpPr/>
            <p:nvPr/>
          </p:nvSpPr>
          <p:spPr>
            <a:xfrm>
              <a:off x="0" y="860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46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729" name="Google Shape;729;p53"/>
          <p:cNvGrpSpPr/>
          <p:nvPr/>
        </p:nvGrpSpPr>
        <p:grpSpPr>
          <a:xfrm>
            <a:off x="0" y="4572000"/>
            <a:ext cx="6705600" cy="190500"/>
            <a:chOff x="0" y="8976"/>
            <a:chExt cx="3072" cy="374"/>
          </a:xfrm>
        </p:grpSpPr>
        <p:sp>
          <p:nvSpPr>
            <p:cNvPr id="730" name="Google Shape;730;p53"/>
            <p:cNvSpPr/>
            <p:nvPr/>
          </p:nvSpPr>
          <p:spPr>
            <a:xfrm>
              <a:off x="0" y="8981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53"/>
            <p:cNvSpPr/>
            <p:nvPr/>
          </p:nvSpPr>
          <p:spPr>
            <a:xfrm>
              <a:off x="0" y="897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47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cout &lt;&lt; ( hour &lt; 10 ? "0" : "" ) &lt;&lt; hour &lt;&lt; ":"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732" name="Google Shape;732;p53"/>
          <p:cNvGrpSpPr/>
          <p:nvPr/>
        </p:nvGrpSpPr>
        <p:grpSpPr>
          <a:xfrm>
            <a:off x="0" y="4762500"/>
            <a:ext cx="6705600" cy="190500"/>
            <a:chOff x="0" y="9350"/>
            <a:chExt cx="3072" cy="374"/>
          </a:xfrm>
        </p:grpSpPr>
        <p:sp>
          <p:nvSpPr>
            <p:cNvPr id="733" name="Google Shape;733;p53"/>
            <p:cNvSpPr/>
            <p:nvPr/>
          </p:nvSpPr>
          <p:spPr>
            <a:xfrm>
              <a:off x="0" y="9355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53"/>
            <p:cNvSpPr/>
            <p:nvPr/>
          </p:nvSpPr>
          <p:spPr>
            <a:xfrm>
              <a:off x="0" y="935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48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&lt;&lt; ( minute &lt; 10 ? "0" : "" ) &lt;&lt; minute;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735" name="Google Shape;735;p53"/>
          <p:cNvGrpSpPr/>
          <p:nvPr/>
        </p:nvGrpSpPr>
        <p:grpSpPr>
          <a:xfrm>
            <a:off x="0" y="4953000"/>
            <a:ext cx="6705600" cy="190500"/>
            <a:chOff x="0" y="9724"/>
            <a:chExt cx="3072" cy="374"/>
          </a:xfrm>
        </p:grpSpPr>
        <p:sp>
          <p:nvSpPr>
            <p:cNvPr id="736" name="Google Shape;736;p53"/>
            <p:cNvSpPr/>
            <p:nvPr/>
          </p:nvSpPr>
          <p:spPr>
            <a:xfrm>
              <a:off x="0" y="9729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53"/>
            <p:cNvSpPr/>
            <p:nvPr/>
          </p:nvSpPr>
          <p:spPr>
            <a:xfrm>
              <a:off x="0" y="972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49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738" name="Google Shape;738;p53"/>
          <p:cNvGrpSpPr/>
          <p:nvPr/>
        </p:nvGrpSpPr>
        <p:grpSpPr>
          <a:xfrm>
            <a:off x="0" y="5143500"/>
            <a:ext cx="6705600" cy="190500"/>
            <a:chOff x="0" y="10098"/>
            <a:chExt cx="3072" cy="374"/>
          </a:xfrm>
        </p:grpSpPr>
        <p:sp>
          <p:nvSpPr>
            <p:cNvPr id="739" name="Google Shape;739;p53"/>
            <p:cNvSpPr/>
            <p:nvPr/>
          </p:nvSpPr>
          <p:spPr>
            <a:xfrm>
              <a:off x="0" y="10103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53"/>
            <p:cNvSpPr/>
            <p:nvPr/>
          </p:nvSpPr>
          <p:spPr>
            <a:xfrm>
              <a:off x="0" y="1009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50	</a:t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741" name="Google Shape;741;p53"/>
          <p:cNvGrpSpPr/>
          <p:nvPr/>
        </p:nvGrpSpPr>
        <p:grpSpPr>
          <a:xfrm>
            <a:off x="0" y="5334000"/>
            <a:ext cx="6705600" cy="190500"/>
            <a:chOff x="0" y="10472"/>
            <a:chExt cx="3072" cy="374"/>
          </a:xfrm>
        </p:grpSpPr>
        <p:sp>
          <p:nvSpPr>
            <p:cNvPr id="742" name="Google Shape;742;p53"/>
            <p:cNvSpPr/>
            <p:nvPr/>
          </p:nvSpPr>
          <p:spPr>
            <a:xfrm>
              <a:off x="0" y="10477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53"/>
            <p:cNvSpPr/>
            <p:nvPr/>
          </p:nvSpPr>
          <p:spPr>
            <a:xfrm>
              <a:off x="0" y="1047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51	</a:t>
              </a:r>
              <a:r>
                <a:rPr b="1" lang="en-US" sz="1200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Print time in standard format</a:t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744" name="Google Shape;744;p53"/>
          <p:cNvGrpSpPr/>
          <p:nvPr/>
        </p:nvGrpSpPr>
        <p:grpSpPr>
          <a:xfrm>
            <a:off x="0" y="5524500"/>
            <a:ext cx="6705600" cy="190500"/>
            <a:chOff x="0" y="10846"/>
            <a:chExt cx="3072" cy="374"/>
          </a:xfrm>
        </p:grpSpPr>
        <p:sp>
          <p:nvSpPr>
            <p:cNvPr id="745" name="Google Shape;745;p53"/>
            <p:cNvSpPr/>
            <p:nvPr/>
          </p:nvSpPr>
          <p:spPr>
            <a:xfrm>
              <a:off x="0" y="10851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53"/>
            <p:cNvSpPr/>
            <p:nvPr/>
          </p:nvSpPr>
          <p:spPr>
            <a:xfrm>
              <a:off x="0" y="1084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52	</a:t>
              </a:r>
              <a:r>
                <a:rPr b="1" lang="en-US" sz="1200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Time::printStandard()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747" name="Google Shape;747;p53"/>
          <p:cNvGrpSpPr/>
          <p:nvPr/>
        </p:nvGrpSpPr>
        <p:grpSpPr>
          <a:xfrm>
            <a:off x="0" y="5715000"/>
            <a:ext cx="6705600" cy="190500"/>
            <a:chOff x="0" y="11220"/>
            <a:chExt cx="3072" cy="374"/>
          </a:xfrm>
        </p:grpSpPr>
        <p:sp>
          <p:nvSpPr>
            <p:cNvPr id="748" name="Google Shape;748;p53"/>
            <p:cNvSpPr/>
            <p:nvPr/>
          </p:nvSpPr>
          <p:spPr>
            <a:xfrm>
              <a:off x="0" y="11225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53"/>
            <p:cNvSpPr/>
            <p:nvPr/>
          </p:nvSpPr>
          <p:spPr>
            <a:xfrm>
              <a:off x="0" y="1122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53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750" name="Google Shape;750;p53"/>
          <p:cNvGrpSpPr/>
          <p:nvPr/>
        </p:nvGrpSpPr>
        <p:grpSpPr>
          <a:xfrm>
            <a:off x="0" y="5905500"/>
            <a:ext cx="6705600" cy="190500"/>
            <a:chOff x="0" y="11594"/>
            <a:chExt cx="3072" cy="374"/>
          </a:xfrm>
        </p:grpSpPr>
        <p:sp>
          <p:nvSpPr>
            <p:cNvPr id="751" name="Google Shape;751;p53"/>
            <p:cNvSpPr/>
            <p:nvPr/>
          </p:nvSpPr>
          <p:spPr>
            <a:xfrm>
              <a:off x="0" y="11599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53"/>
            <p:cNvSpPr/>
            <p:nvPr/>
          </p:nvSpPr>
          <p:spPr>
            <a:xfrm>
              <a:off x="0" y="1159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54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cout &lt;&lt; ( ( hour == 0 || hour == 12 ) ? 12 : hour % 12 )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753" name="Google Shape;753;p53"/>
          <p:cNvGrpSpPr/>
          <p:nvPr/>
        </p:nvGrpSpPr>
        <p:grpSpPr>
          <a:xfrm>
            <a:off x="0" y="6096000"/>
            <a:ext cx="6705600" cy="190500"/>
            <a:chOff x="0" y="11968"/>
            <a:chExt cx="3072" cy="374"/>
          </a:xfrm>
        </p:grpSpPr>
        <p:sp>
          <p:nvSpPr>
            <p:cNvPr id="754" name="Google Shape;754;p53"/>
            <p:cNvSpPr/>
            <p:nvPr/>
          </p:nvSpPr>
          <p:spPr>
            <a:xfrm>
              <a:off x="0" y="11973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53"/>
            <p:cNvSpPr/>
            <p:nvPr/>
          </p:nvSpPr>
          <p:spPr>
            <a:xfrm>
              <a:off x="0" y="1196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55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&lt;&lt; ":" &lt;&lt; ( minute &lt; 10 ? "0" : "" ) &lt;&lt; minute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756" name="Google Shape;756;p53"/>
          <p:cNvGrpSpPr/>
          <p:nvPr/>
        </p:nvGrpSpPr>
        <p:grpSpPr>
          <a:xfrm>
            <a:off x="0" y="6286500"/>
            <a:ext cx="6705600" cy="190500"/>
            <a:chOff x="0" y="12342"/>
            <a:chExt cx="3072" cy="374"/>
          </a:xfrm>
        </p:grpSpPr>
        <p:sp>
          <p:nvSpPr>
            <p:cNvPr id="757" name="Google Shape;757;p53"/>
            <p:cNvSpPr/>
            <p:nvPr/>
          </p:nvSpPr>
          <p:spPr>
            <a:xfrm>
              <a:off x="0" y="12347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53"/>
            <p:cNvSpPr/>
            <p:nvPr/>
          </p:nvSpPr>
          <p:spPr>
            <a:xfrm>
              <a:off x="0" y="1234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56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&lt;&lt; ":" &lt;&lt; ( second &lt; 10 ? "0" : "" ) &lt;&lt; second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759" name="Google Shape;759;p53"/>
          <p:cNvGrpSpPr/>
          <p:nvPr/>
        </p:nvGrpSpPr>
        <p:grpSpPr>
          <a:xfrm>
            <a:off x="0" y="6477000"/>
            <a:ext cx="6705600" cy="190500"/>
            <a:chOff x="0" y="12716"/>
            <a:chExt cx="3072" cy="374"/>
          </a:xfrm>
        </p:grpSpPr>
        <p:sp>
          <p:nvSpPr>
            <p:cNvPr id="760" name="Google Shape;760;p53"/>
            <p:cNvSpPr/>
            <p:nvPr/>
          </p:nvSpPr>
          <p:spPr>
            <a:xfrm>
              <a:off x="0" y="12721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53"/>
            <p:cNvSpPr/>
            <p:nvPr/>
          </p:nvSpPr>
          <p:spPr>
            <a:xfrm>
              <a:off x="0" y="1271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57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&lt;&lt; ( hour &lt; 12 ? " AM" : " PM" 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762" name="Google Shape;762;p53"/>
          <p:cNvGrpSpPr/>
          <p:nvPr/>
        </p:nvGrpSpPr>
        <p:grpSpPr>
          <a:xfrm>
            <a:off x="0" y="6667500"/>
            <a:ext cx="6705600" cy="190500"/>
            <a:chOff x="0" y="13090"/>
            <a:chExt cx="3072" cy="374"/>
          </a:xfrm>
        </p:grpSpPr>
        <p:sp>
          <p:nvSpPr>
            <p:cNvPr id="763" name="Google Shape;763;p53"/>
            <p:cNvSpPr/>
            <p:nvPr/>
          </p:nvSpPr>
          <p:spPr>
            <a:xfrm>
              <a:off x="0" y="13095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53"/>
            <p:cNvSpPr/>
            <p:nvPr/>
          </p:nvSpPr>
          <p:spPr>
            <a:xfrm>
              <a:off x="0" y="1309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58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765" name="Google Shape;765;p53"/>
          <p:cNvGrpSpPr/>
          <p:nvPr/>
        </p:nvGrpSpPr>
        <p:grpSpPr>
          <a:xfrm>
            <a:off x="1904893" y="920751"/>
            <a:ext cx="5410308" cy="430213"/>
            <a:chOff x="1219" y="580"/>
            <a:chExt cx="2957" cy="271"/>
          </a:xfrm>
        </p:grpSpPr>
        <p:sp>
          <p:nvSpPr>
            <p:cNvPr id="766" name="Google Shape;766;p53"/>
            <p:cNvSpPr txBox="1"/>
            <p:nvPr/>
          </p:nvSpPr>
          <p:spPr>
            <a:xfrm>
              <a:off x="2496" y="580"/>
              <a:ext cx="1680" cy="271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Source file uses 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</a:t>
              </a: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to load the header file</a:t>
              </a:r>
              <a:endParaRPr/>
            </a:p>
          </p:txBody>
        </p:sp>
        <p:cxnSp>
          <p:nvCxnSpPr>
            <p:cNvPr id="767" name="Google Shape;767;p53"/>
            <p:cNvCxnSpPr/>
            <p:nvPr/>
          </p:nvCxnSpPr>
          <p:spPr>
            <a:xfrm flipH="1">
              <a:off x="1219" y="718"/>
              <a:ext cx="1277" cy="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68" name="Google Shape;768;p53"/>
          <p:cNvGrpSpPr/>
          <p:nvPr/>
        </p:nvGrpSpPr>
        <p:grpSpPr>
          <a:xfrm>
            <a:off x="2667000" y="2762250"/>
            <a:ext cx="5562600" cy="3105150"/>
            <a:chOff x="1680" y="1740"/>
            <a:chExt cx="3504" cy="1956"/>
          </a:xfrm>
        </p:grpSpPr>
        <p:sp>
          <p:nvSpPr>
            <p:cNvPr id="769" name="Google Shape;769;p53"/>
            <p:cNvSpPr txBox="1"/>
            <p:nvPr/>
          </p:nvSpPr>
          <p:spPr>
            <a:xfrm>
              <a:off x="3840" y="2160"/>
              <a:ext cx="1344" cy="271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Source file contains function definitions</a:t>
              </a:r>
              <a:endParaRPr/>
            </a:p>
          </p:txBody>
        </p:sp>
        <p:cxnSp>
          <p:nvCxnSpPr>
            <p:cNvPr id="770" name="Google Shape;770;p53"/>
            <p:cNvCxnSpPr/>
            <p:nvPr/>
          </p:nvCxnSpPr>
          <p:spPr>
            <a:xfrm rot="10800000">
              <a:off x="2520" y="1740"/>
              <a:ext cx="1248" cy="5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71" name="Google Shape;771;p53"/>
            <p:cNvCxnSpPr/>
            <p:nvPr/>
          </p:nvCxnSpPr>
          <p:spPr>
            <a:xfrm flipH="1">
              <a:off x="1680" y="2352"/>
              <a:ext cx="2160" cy="31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72" name="Google Shape;772;p53"/>
            <p:cNvCxnSpPr/>
            <p:nvPr/>
          </p:nvCxnSpPr>
          <p:spPr>
            <a:xfrm flipH="1">
              <a:off x="2160" y="2352"/>
              <a:ext cx="1680" cy="13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4"/>
          <p:cNvSpPr txBox="1"/>
          <p:nvPr>
            <p:ph type="title"/>
          </p:nvPr>
        </p:nvSpPr>
        <p:spPr>
          <a:xfrm>
            <a:off x="3565397" y="87325"/>
            <a:ext cx="2968625" cy="69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Constructors</a:t>
            </a:r>
            <a:endParaRPr/>
          </a:p>
        </p:txBody>
      </p:sp>
      <p:sp>
        <p:nvSpPr>
          <p:cNvPr id="778" name="Google Shape;778;p54"/>
          <p:cNvSpPr txBox="1"/>
          <p:nvPr/>
        </p:nvSpPr>
        <p:spPr>
          <a:xfrm>
            <a:off x="145491" y="886713"/>
            <a:ext cx="8847455" cy="5544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265" lvl="0" marL="34226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C"/>
              </a:buClr>
              <a:buSzPts val="1950"/>
              <a:buFont typeface="Noto Sans Symbols"/>
              <a:buChar char="■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1" lang="en-US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constructor is a special function used to create an object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984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exactly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2600">
                <a:solidFill>
                  <a:srgbClr val="2E1BC6"/>
                </a:solidFill>
                <a:latin typeface="Calibri"/>
                <a:ea typeface="Calibri"/>
                <a:cs typeface="Calibri"/>
                <a:sym typeface="Calibri"/>
              </a:rPr>
              <a:t>same name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the </a:t>
            </a:r>
            <a:r>
              <a:rPr b="1" lang="en-US" sz="26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defining class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5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C"/>
              </a:buClr>
              <a:buSzPts val="1950"/>
              <a:buFont typeface="Noto Sans Symbols"/>
              <a:buChar char="■"/>
            </a:pPr>
            <a:r>
              <a:rPr b="1" lang="en-US" sz="2600">
                <a:solidFill>
                  <a:srgbClr val="2E1BC6"/>
                </a:solidFill>
                <a:latin typeface="Calibri"/>
                <a:ea typeface="Calibri"/>
                <a:cs typeface="Calibri"/>
                <a:sym typeface="Calibri"/>
              </a:rPr>
              <a:t>Constructors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</a:t>
            </a:r>
            <a:r>
              <a:rPr b="1" i="1" lang="en-US" sz="26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overloaded</a:t>
            </a:r>
            <a:r>
              <a:rPr b="1" i="1" lang="en-US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(i.e., 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constructors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 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 signatures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[</a:t>
            </a:r>
            <a:r>
              <a:rPr b="1" lang="en-US" sz="2600" u="sng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Purpose:  </a:t>
            </a:r>
            <a:r>
              <a:rPr b="1" lang="en-US" sz="26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making  it  easy  to construct objects with different initial data values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rgbClr val="00007C"/>
              </a:buClr>
              <a:buSzPts val="2600"/>
              <a:buFont typeface="Noto Sans Symbols"/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698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C"/>
              </a:buClr>
              <a:buSzPts val="1950"/>
              <a:buFont typeface="Noto Sans Symbols"/>
              <a:buChar char="■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be </a:t>
            </a:r>
            <a:r>
              <a:rPr b="1" lang="en-US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declared </a:t>
            </a:r>
            <a:r>
              <a:rPr b="1" lang="en-US" sz="2600">
                <a:solidFill>
                  <a:srgbClr val="2E1BC6"/>
                </a:solidFill>
                <a:latin typeface="Calibri"/>
                <a:ea typeface="Calibri"/>
                <a:cs typeface="Calibri"/>
                <a:sym typeface="Calibri"/>
              </a:rPr>
              <a:t>without constructors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In this case, 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no-argument constructor 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an </a:t>
            </a:r>
            <a:r>
              <a:rPr b="1"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body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b="1" lang="en-US" sz="2600" u="sng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implicitly</a:t>
            </a:r>
            <a:r>
              <a:rPr b="1" lang="en-US" sz="26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600" u="sng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declared</a:t>
            </a:r>
            <a:r>
              <a:rPr b="1" lang="en-US" sz="26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class known as </a:t>
            </a:r>
            <a:r>
              <a:rPr b="1" lang="en-US" sz="26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default constructor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rgbClr val="00007C"/>
              </a:buClr>
              <a:buSzPts val="2600"/>
              <a:buFont typeface="Noto Sans Symbols"/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101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C"/>
              </a:buClr>
              <a:buSzPts val="1950"/>
              <a:buFont typeface="Noto Sans Symbols"/>
              <a:buChar char="■"/>
            </a:pPr>
            <a:r>
              <a:rPr b="1" i="1" lang="en-US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b="1" lang="en-US" sz="26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Default constructor is provided automatically </a:t>
            </a:r>
            <a:r>
              <a:rPr b="1" i="1" lang="en-US" sz="2600" u="sng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only if </a:t>
            </a:r>
            <a:r>
              <a:rPr b="1" i="1" lang="en-US" sz="26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b="1" i="1" lang="en-US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26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constructors are explicitly declared </a:t>
            </a:r>
            <a:r>
              <a:rPr b="1" lang="en-US" sz="26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 the class.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54"/>
          <p:cNvSpPr/>
          <p:nvPr/>
        </p:nvSpPr>
        <p:spPr>
          <a:xfrm>
            <a:off x="39623" y="944880"/>
            <a:ext cx="9067800" cy="45720"/>
          </a:xfrm>
          <a:custGeom>
            <a:rect b="b" l="l" r="r" t="t"/>
            <a:pathLst>
              <a:path extrusionOk="0" h="45719" w="9067800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55"/>
          <p:cNvSpPr/>
          <p:nvPr/>
        </p:nvSpPr>
        <p:spPr>
          <a:xfrm>
            <a:off x="39623" y="944879"/>
            <a:ext cx="9067800" cy="45720"/>
          </a:xfrm>
          <a:custGeom>
            <a:rect b="b" l="l" r="r" t="t"/>
            <a:pathLst>
              <a:path extrusionOk="0" h="45719" w="9067800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55"/>
          <p:cNvSpPr txBox="1"/>
          <p:nvPr>
            <p:ph type="title"/>
          </p:nvPr>
        </p:nvSpPr>
        <p:spPr>
          <a:xfrm>
            <a:off x="990600" y="0"/>
            <a:ext cx="8153400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223202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Constructors’ Properties</a:t>
            </a:r>
            <a:endParaRPr/>
          </a:p>
        </p:txBody>
      </p:sp>
      <p:sp>
        <p:nvSpPr>
          <p:cNvPr id="786" name="Google Shape;786;p55"/>
          <p:cNvSpPr txBox="1"/>
          <p:nvPr/>
        </p:nvSpPr>
        <p:spPr>
          <a:xfrm>
            <a:off x="312826" y="1458594"/>
            <a:ext cx="6856095" cy="2500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2265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C"/>
              </a:buClr>
              <a:buSzPts val="2100"/>
              <a:buFont typeface="Noto Sans Symbols"/>
              <a:buChar char="■"/>
            </a:pPr>
            <a:r>
              <a:rPr b="1" i="1" lang="en-US" sz="2800">
                <a:solidFill>
                  <a:srgbClr val="2E1BC6"/>
                </a:solidFill>
                <a:latin typeface="Calibri"/>
                <a:ea typeface="Calibri"/>
                <a:cs typeface="Calibri"/>
                <a:sym typeface="Calibri"/>
              </a:rPr>
              <a:t>must have the same name as the class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itself.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85"/>
              </a:spcBef>
              <a:spcAft>
                <a:spcPts val="0"/>
              </a:spcAft>
              <a:buClr>
                <a:srgbClr val="00007C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265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C"/>
              </a:buClr>
              <a:buSzPts val="2100"/>
              <a:buFont typeface="Noto Sans Symbols"/>
              <a:buChar char="■"/>
            </a:pPr>
            <a:r>
              <a:rPr b="1" i="1" lang="en-US" sz="2800">
                <a:solidFill>
                  <a:srgbClr val="2E1BC6"/>
                </a:solidFill>
                <a:latin typeface="Calibri"/>
                <a:ea typeface="Calibri"/>
                <a:cs typeface="Calibri"/>
                <a:sym typeface="Calibri"/>
              </a:rPr>
              <a:t>do not have a return type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—</a:t>
            </a:r>
            <a:r>
              <a:rPr b="1" i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even void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90"/>
              </a:spcBef>
              <a:spcAft>
                <a:spcPts val="0"/>
              </a:spcAft>
              <a:buClr>
                <a:srgbClr val="00007C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265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C"/>
              </a:buClr>
              <a:buSzPts val="2100"/>
              <a:buFont typeface="Noto Sans Symbols"/>
              <a:buChar char="■"/>
            </a:pPr>
            <a:r>
              <a:rPr b="1" i="1" lang="en-US" sz="2800">
                <a:solidFill>
                  <a:srgbClr val="2E1BC6"/>
                </a:solidFill>
                <a:latin typeface="Calibri"/>
                <a:ea typeface="Calibri"/>
                <a:cs typeface="Calibri"/>
                <a:sym typeface="Calibri"/>
              </a:rPr>
              <a:t>play the role of initializing objects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56"/>
          <p:cNvSpPr txBox="1"/>
          <p:nvPr>
            <p:ph type="title"/>
          </p:nvPr>
        </p:nvSpPr>
        <p:spPr>
          <a:xfrm>
            <a:off x="914400" y="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20000"/>
              </a:buClr>
              <a:buSzPts val="3600"/>
              <a:buFont typeface="Arial Black"/>
              <a:buNone/>
            </a:pPr>
            <a:r>
              <a:rPr b="1" lang="en-US" sz="3600">
                <a:solidFill>
                  <a:srgbClr val="D20000"/>
                </a:solidFill>
                <a:latin typeface="Arial Black"/>
                <a:ea typeface="Arial Black"/>
                <a:cs typeface="Arial Black"/>
                <a:sym typeface="Arial Black"/>
              </a:rPr>
              <a:t>Constructors (Summary)</a:t>
            </a:r>
            <a:endParaRPr b="1" sz="3600">
              <a:solidFill>
                <a:srgbClr val="D2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93" name="Google Shape;793;p56"/>
          <p:cNvSpPr txBox="1"/>
          <p:nvPr>
            <p:ph idx="1" type="body"/>
          </p:nvPr>
        </p:nvSpPr>
        <p:spPr>
          <a:xfrm>
            <a:off x="39756" y="1066800"/>
            <a:ext cx="8951844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rtl="0" algn="just">
              <a:spcBef>
                <a:spcPts val="0"/>
              </a:spcBef>
              <a:spcAft>
                <a:spcPts val="0"/>
              </a:spcAft>
              <a:buClr>
                <a:srgbClr val="D20000"/>
              </a:buClr>
              <a:buSzPts val="3000"/>
              <a:buChar char="–"/>
            </a:pPr>
            <a:r>
              <a:rPr b="1" lang="en-US" sz="3000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Constructor</a:t>
            </a:r>
            <a:r>
              <a:rPr lang="en-US" sz="3000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is a </a:t>
            </a:r>
            <a:r>
              <a:rPr b="1" lang="en-US" sz="3000" u="sng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function in every class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which is </a:t>
            </a:r>
            <a:r>
              <a:rPr b="1" lang="en-US" sz="30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called</a:t>
            </a:r>
            <a:r>
              <a:rPr lang="en-US" sz="3000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b="1" lang="en-US" sz="30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class creates its object</a:t>
            </a:r>
            <a:endParaRPr/>
          </a:p>
          <a:p>
            <a:pPr indent="-228600" lvl="2" marL="11430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Basically it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helps in</a:t>
            </a:r>
            <a:r>
              <a:rPr b="1" lang="en-US" sz="28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 u="sng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initializing data members</a:t>
            </a:r>
            <a:r>
              <a:rPr b="1" lang="en-US" sz="28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of the class</a:t>
            </a:r>
            <a:endParaRPr/>
          </a:p>
          <a:p>
            <a:pPr indent="-228600" lvl="2" marL="11430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 class may have </a:t>
            </a:r>
            <a:r>
              <a:rPr b="1" lang="en-US" sz="2800" u="sng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multiple constructors</a:t>
            </a:r>
            <a:endParaRPr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56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57"/>
          <p:cNvGrpSpPr/>
          <p:nvPr/>
        </p:nvGrpSpPr>
        <p:grpSpPr>
          <a:xfrm>
            <a:off x="533400" y="942883"/>
            <a:ext cx="7848600" cy="849405"/>
            <a:chOff x="0" y="3365"/>
            <a:chExt cx="3072" cy="377"/>
          </a:xfrm>
        </p:grpSpPr>
        <p:sp>
          <p:nvSpPr>
            <p:cNvPr id="801" name="Google Shape;801;p57"/>
            <p:cNvSpPr/>
            <p:nvPr/>
          </p:nvSpPr>
          <p:spPr>
            <a:xfrm>
              <a:off x="0" y="3365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57"/>
            <p:cNvSpPr/>
            <p:nvPr/>
          </p:nvSpPr>
          <p:spPr>
            <a:xfrm>
              <a:off x="0" y="336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10	</a:t>
              </a:r>
              <a:r>
                <a:rPr b="1" lang="en-US" sz="1200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Time abstract data type definition</a:t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03" name="Google Shape;803;p57"/>
          <p:cNvGrpSpPr/>
          <p:nvPr/>
        </p:nvGrpSpPr>
        <p:grpSpPr>
          <a:xfrm>
            <a:off x="533400" y="1217521"/>
            <a:ext cx="7848600" cy="849402"/>
            <a:chOff x="0" y="3739"/>
            <a:chExt cx="3072" cy="377"/>
          </a:xfrm>
        </p:grpSpPr>
        <p:sp>
          <p:nvSpPr>
            <p:cNvPr id="804" name="Google Shape;804;p57"/>
            <p:cNvSpPr/>
            <p:nvPr/>
          </p:nvSpPr>
          <p:spPr>
            <a:xfrm>
              <a:off x="0" y="3739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57"/>
            <p:cNvSpPr/>
            <p:nvPr/>
          </p:nvSpPr>
          <p:spPr>
            <a:xfrm>
              <a:off x="0" y="374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11	</a:t>
              </a:r>
              <a:r>
                <a:rPr b="1" lang="en-US" sz="1200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Time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06" name="Google Shape;806;p57"/>
          <p:cNvGrpSpPr/>
          <p:nvPr/>
        </p:nvGrpSpPr>
        <p:grpSpPr>
          <a:xfrm>
            <a:off x="533400" y="1492158"/>
            <a:ext cx="7848600" cy="849405"/>
            <a:chOff x="0" y="4113"/>
            <a:chExt cx="3072" cy="377"/>
          </a:xfrm>
        </p:grpSpPr>
        <p:sp>
          <p:nvSpPr>
            <p:cNvPr id="807" name="Google Shape;807;p57"/>
            <p:cNvSpPr/>
            <p:nvPr/>
          </p:nvSpPr>
          <p:spPr>
            <a:xfrm>
              <a:off x="0" y="4113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57"/>
            <p:cNvSpPr/>
            <p:nvPr/>
          </p:nvSpPr>
          <p:spPr>
            <a:xfrm>
              <a:off x="0" y="411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12	</a:t>
              </a:r>
              <a:r>
                <a:rPr b="1" lang="en-US" sz="1200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public:</a:t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09" name="Google Shape;809;p57"/>
          <p:cNvGrpSpPr/>
          <p:nvPr/>
        </p:nvGrpSpPr>
        <p:grpSpPr>
          <a:xfrm>
            <a:off x="533400" y="1768383"/>
            <a:ext cx="7848600" cy="844550"/>
            <a:chOff x="0" y="4487"/>
            <a:chExt cx="3072" cy="377"/>
          </a:xfrm>
        </p:grpSpPr>
        <p:sp>
          <p:nvSpPr>
            <p:cNvPr id="810" name="Google Shape;810;p57"/>
            <p:cNvSpPr/>
            <p:nvPr/>
          </p:nvSpPr>
          <p:spPr>
            <a:xfrm>
              <a:off x="0" y="4487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57"/>
            <p:cNvSpPr/>
            <p:nvPr/>
          </p:nvSpPr>
          <p:spPr>
            <a:xfrm>
              <a:off x="0" y="448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13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b="1" lang="en-US" sz="12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Time( int = 0, int = 0, int = 0 );  </a:t>
              </a:r>
              <a:r>
                <a:rPr b="1" lang="en-US" sz="1200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default constructor</a:t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12" name="Google Shape;812;p57"/>
          <p:cNvGrpSpPr/>
          <p:nvPr/>
        </p:nvGrpSpPr>
        <p:grpSpPr>
          <a:xfrm>
            <a:off x="533400" y="2043021"/>
            <a:ext cx="7848600" cy="844550"/>
            <a:chOff x="0" y="4861"/>
            <a:chExt cx="3072" cy="377"/>
          </a:xfrm>
        </p:grpSpPr>
        <p:sp>
          <p:nvSpPr>
            <p:cNvPr id="813" name="Google Shape;813;p57"/>
            <p:cNvSpPr/>
            <p:nvPr/>
          </p:nvSpPr>
          <p:spPr>
            <a:xfrm>
              <a:off x="0" y="4861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57"/>
            <p:cNvSpPr/>
            <p:nvPr/>
          </p:nvSpPr>
          <p:spPr>
            <a:xfrm>
              <a:off x="0" y="486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14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b="1" lang="en-US" sz="1200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setTime( </a:t>
              </a:r>
              <a:r>
                <a:rPr b="1" lang="en-US" sz="1200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 lang="en-US" sz="1200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 lang="en-US" sz="1200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); </a:t>
              </a:r>
              <a:r>
                <a:rPr b="1" lang="en-US" sz="1200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set hour, minute, second</a:t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15" name="Google Shape;815;p57"/>
          <p:cNvGrpSpPr/>
          <p:nvPr/>
        </p:nvGrpSpPr>
        <p:grpSpPr>
          <a:xfrm>
            <a:off x="533400" y="2317658"/>
            <a:ext cx="7848600" cy="849405"/>
            <a:chOff x="0" y="5235"/>
            <a:chExt cx="3072" cy="377"/>
          </a:xfrm>
        </p:grpSpPr>
        <p:sp>
          <p:nvSpPr>
            <p:cNvPr id="816" name="Google Shape;816;p57"/>
            <p:cNvSpPr/>
            <p:nvPr/>
          </p:nvSpPr>
          <p:spPr>
            <a:xfrm>
              <a:off x="0" y="5235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57"/>
            <p:cNvSpPr/>
            <p:nvPr/>
          </p:nvSpPr>
          <p:spPr>
            <a:xfrm>
              <a:off x="0" y="523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15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b="1" lang="en-US" sz="1200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printMilitary();          </a:t>
              </a:r>
              <a:r>
                <a:rPr b="1" lang="en-US" sz="1200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print military time format</a:t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18" name="Google Shape;818;p57"/>
          <p:cNvGrpSpPr/>
          <p:nvPr/>
        </p:nvGrpSpPr>
        <p:grpSpPr>
          <a:xfrm>
            <a:off x="533400" y="2592296"/>
            <a:ext cx="7848600" cy="849402"/>
            <a:chOff x="0" y="5609"/>
            <a:chExt cx="3072" cy="377"/>
          </a:xfrm>
        </p:grpSpPr>
        <p:sp>
          <p:nvSpPr>
            <p:cNvPr id="819" name="Google Shape;819;p57"/>
            <p:cNvSpPr/>
            <p:nvPr/>
          </p:nvSpPr>
          <p:spPr>
            <a:xfrm>
              <a:off x="0" y="5609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57"/>
            <p:cNvSpPr/>
            <p:nvPr/>
          </p:nvSpPr>
          <p:spPr>
            <a:xfrm>
              <a:off x="0" y="561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16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b="1" lang="en-US" sz="1200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printStandard();          </a:t>
              </a:r>
              <a:r>
                <a:rPr b="1" lang="en-US" sz="1200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print standard time format</a:t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21" name="Google Shape;821;p57"/>
          <p:cNvGrpSpPr/>
          <p:nvPr/>
        </p:nvGrpSpPr>
        <p:grpSpPr>
          <a:xfrm>
            <a:off x="533400" y="2866933"/>
            <a:ext cx="7848600" cy="849405"/>
            <a:chOff x="0" y="5983"/>
            <a:chExt cx="3072" cy="377"/>
          </a:xfrm>
        </p:grpSpPr>
        <p:sp>
          <p:nvSpPr>
            <p:cNvPr id="822" name="Google Shape;822;p57"/>
            <p:cNvSpPr/>
            <p:nvPr/>
          </p:nvSpPr>
          <p:spPr>
            <a:xfrm>
              <a:off x="0" y="5983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57"/>
            <p:cNvSpPr/>
            <p:nvPr/>
          </p:nvSpPr>
          <p:spPr>
            <a:xfrm>
              <a:off x="0" y="598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17	</a:t>
              </a:r>
              <a:r>
                <a:rPr b="1" lang="en-US" sz="1200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private:</a:t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24" name="Google Shape;824;p57"/>
          <p:cNvGrpSpPr/>
          <p:nvPr/>
        </p:nvGrpSpPr>
        <p:grpSpPr>
          <a:xfrm>
            <a:off x="533400" y="3143158"/>
            <a:ext cx="7848600" cy="844550"/>
            <a:chOff x="0" y="6357"/>
            <a:chExt cx="3072" cy="377"/>
          </a:xfrm>
        </p:grpSpPr>
        <p:sp>
          <p:nvSpPr>
            <p:cNvPr id="825" name="Google Shape;825;p57"/>
            <p:cNvSpPr/>
            <p:nvPr/>
          </p:nvSpPr>
          <p:spPr>
            <a:xfrm>
              <a:off x="0" y="6357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57"/>
            <p:cNvSpPr/>
            <p:nvPr/>
          </p:nvSpPr>
          <p:spPr>
            <a:xfrm>
              <a:off x="0" y="635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18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b="1" lang="en-US" sz="1200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hour;     </a:t>
              </a:r>
              <a:r>
                <a:rPr b="1" lang="en-US" sz="1200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0 - 23</a:t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27" name="Google Shape;827;p57"/>
          <p:cNvGrpSpPr/>
          <p:nvPr/>
        </p:nvGrpSpPr>
        <p:grpSpPr>
          <a:xfrm>
            <a:off x="533400" y="3417796"/>
            <a:ext cx="7848600" cy="844550"/>
            <a:chOff x="0" y="6731"/>
            <a:chExt cx="3072" cy="377"/>
          </a:xfrm>
        </p:grpSpPr>
        <p:sp>
          <p:nvSpPr>
            <p:cNvPr id="828" name="Google Shape;828;p57"/>
            <p:cNvSpPr/>
            <p:nvPr/>
          </p:nvSpPr>
          <p:spPr>
            <a:xfrm>
              <a:off x="0" y="6731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57"/>
            <p:cNvSpPr/>
            <p:nvPr/>
          </p:nvSpPr>
          <p:spPr>
            <a:xfrm>
              <a:off x="0" y="673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19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b="1" lang="en-US" sz="1200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minute;   </a:t>
              </a:r>
              <a:r>
                <a:rPr b="1" lang="en-US" sz="1200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0 - 59</a:t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30" name="Google Shape;830;p57"/>
          <p:cNvGrpSpPr/>
          <p:nvPr/>
        </p:nvGrpSpPr>
        <p:grpSpPr>
          <a:xfrm>
            <a:off x="533400" y="3692433"/>
            <a:ext cx="7848600" cy="849405"/>
            <a:chOff x="0" y="7105"/>
            <a:chExt cx="3072" cy="377"/>
          </a:xfrm>
        </p:grpSpPr>
        <p:sp>
          <p:nvSpPr>
            <p:cNvPr id="831" name="Google Shape;831;p57"/>
            <p:cNvSpPr/>
            <p:nvPr/>
          </p:nvSpPr>
          <p:spPr>
            <a:xfrm>
              <a:off x="0" y="7105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57"/>
            <p:cNvSpPr/>
            <p:nvPr/>
          </p:nvSpPr>
          <p:spPr>
            <a:xfrm>
              <a:off x="0" y="710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20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b="1" lang="en-US" sz="1200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second;   </a:t>
              </a:r>
              <a:r>
                <a:rPr b="1" lang="en-US" sz="1200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0 - 59</a:t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33" name="Google Shape;833;p57"/>
          <p:cNvGrpSpPr/>
          <p:nvPr/>
        </p:nvGrpSpPr>
        <p:grpSpPr>
          <a:xfrm>
            <a:off x="533400" y="3967071"/>
            <a:ext cx="7848600" cy="849402"/>
            <a:chOff x="0" y="7479"/>
            <a:chExt cx="3072" cy="377"/>
          </a:xfrm>
        </p:grpSpPr>
        <p:sp>
          <p:nvSpPr>
            <p:cNvPr id="834" name="Google Shape;834;p57"/>
            <p:cNvSpPr/>
            <p:nvPr/>
          </p:nvSpPr>
          <p:spPr>
            <a:xfrm>
              <a:off x="0" y="7479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57"/>
            <p:cNvSpPr/>
            <p:nvPr/>
          </p:nvSpPr>
          <p:spPr>
            <a:xfrm>
              <a:off x="0" y="748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21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36" name="Google Shape;836;p57"/>
          <p:cNvGrpSpPr/>
          <p:nvPr/>
        </p:nvGrpSpPr>
        <p:grpSpPr>
          <a:xfrm>
            <a:off x="533400" y="4241708"/>
            <a:ext cx="7848600" cy="849405"/>
            <a:chOff x="0" y="7853"/>
            <a:chExt cx="3072" cy="377"/>
          </a:xfrm>
        </p:grpSpPr>
        <p:sp>
          <p:nvSpPr>
            <p:cNvPr id="837" name="Google Shape;837;p57"/>
            <p:cNvSpPr/>
            <p:nvPr/>
          </p:nvSpPr>
          <p:spPr>
            <a:xfrm>
              <a:off x="0" y="7853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57"/>
            <p:cNvSpPr/>
            <p:nvPr/>
          </p:nvSpPr>
          <p:spPr>
            <a:xfrm>
              <a:off x="0" y="785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22	</a:t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39" name="Google Shape;839;p57"/>
          <p:cNvGrpSpPr/>
          <p:nvPr/>
        </p:nvGrpSpPr>
        <p:grpSpPr>
          <a:xfrm>
            <a:off x="533400" y="4517933"/>
            <a:ext cx="7848600" cy="844550"/>
            <a:chOff x="0" y="8227"/>
            <a:chExt cx="3072" cy="377"/>
          </a:xfrm>
        </p:grpSpPr>
        <p:sp>
          <p:nvSpPr>
            <p:cNvPr id="840" name="Google Shape;840;p57"/>
            <p:cNvSpPr/>
            <p:nvPr/>
          </p:nvSpPr>
          <p:spPr>
            <a:xfrm>
              <a:off x="0" y="8227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57"/>
            <p:cNvSpPr/>
            <p:nvPr/>
          </p:nvSpPr>
          <p:spPr>
            <a:xfrm>
              <a:off x="0" y="822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23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#endif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42" name="Google Shape;842;p57"/>
          <p:cNvGrpSpPr/>
          <p:nvPr/>
        </p:nvGrpSpPr>
        <p:grpSpPr>
          <a:xfrm>
            <a:off x="4191000" y="152401"/>
            <a:ext cx="4953000" cy="1362982"/>
            <a:chOff x="2784" y="1872"/>
            <a:chExt cx="2928" cy="989"/>
          </a:xfrm>
        </p:grpSpPr>
        <p:cxnSp>
          <p:nvCxnSpPr>
            <p:cNvPr id="843" name="Google Shape;843;p57"/>
            <p:cNvCxnSpPr/>
            <p:nvPr/>
          </p:nvCxnSpPr>
          <p:spPr>
            <a:xfrm flipH="1">
              <a:off x="2784" y="1968"/>
              <a:ext cx="1344" cy="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44" name="Google Shape;844;p57"/>
            <p:cNvSpPr txBox="1"/>
            <p:nvPr/>
          </p:nvSpPr>
          <p:spPr>
            <a:xfrm>
              <a:off x="3312" y="1872"/>
              <a:ext cx="2400" cy="989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Notice that </a:t>
              </a:r>
              <a:r>
                <a:rPr b="1" lang="en-US" sz="16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default settings </a:t>
              </a: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 the three member variables are set in constructor prototype.  </a:t>
              </a:r>
              <a:r>
                <a:rPr b="1" lang="en-US" sz="16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No names are needed</a:t>
              </a: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; the </a:t>
              </a:r>
              <a:r>
                <a:rPr b="1" lang="en-US" sz="1600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defaults are applied in the order the variables are declared.</a:t>
              </a:r>
              <a:endParaRPr/>
            </a:p>
          </p:txBody>
        </p:sp>
      </p:grpSp>
      <p:sp>
        <p:nvSpPr>
          <p:cNvPr id="845" name="Google Shape;845;p57"/>
          <p:cNvSpPr txBox="1"/>
          <p:nvPr/>
        </p:nvSpPr>
        <p:spPr>
          <a:xfrm>
            <a:off x="2362200" y="5715000"/>
            <a:ext cx="4648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Default Parameters in Constructor</a:t>
            </a:r>
            <a:endParaRPr/>
          </a:p>
        </p:txBody>
      </p:sp>
      <p:sp>
        <p:nvSpPr>
          <p:cNvPr id="846" name="Google Shape;846;p57"/>
          <p:cNvSpPr txBox="1"/>
          <p:nvPr/>
        </p:nvSpPr>
        <p:spPr>
          <a:xfrm>
            <a:off x="29183" y="19455"/>
            <a:ext cx="4572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20000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Initializing Objects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2" name="Google Shape;852;p58"/>
          <p:cNvGrpSpPr/>
          <p:nvPr/>
        </p:nvGrpSpPr>
        <p:grpSpPr>
          <a:xfrm>
            <a:off x="762000" y="1260475"/>
            <a:ext cx="6705600" cy="207963"/>
            <a:chOff x="0" y="3366"/>
            <a:chExt cx="3072" cy="374"/>
          </a:xfrm>
        </p:grpSpPr>
        <p:sp>
          <p:nvSpPr>
            <p:cNvPr id="853" name="Google Shape;853;p58"/>
            <p:cNvSpPr/>
            <p:nvPr/>
          </p:nvSpPr>
          <p:spPr>
            <a:xfrm>
              <a:off x="0" y="3387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58"/>
            <p:cNvSpPr/>
            <p:nvPr/>
          </p:nvSpPr>
          <p:spPr>
            <a:xfrm>
              <a:off x="0" y="336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70	</a:t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55" name="Google Shape;855;p58"/>
          <p:cNvGrpSpPr/>
          <p:nvPr/>
        </p:nvGrpSpPr>
        <p:grpSpPr>
          <a:xfrm>
            <a:off x="762000" y="1468438"/>
            <a:ext cx="6705600" cy="207962"/>
            <a:chOff x="0" y="3740"/>
            <a:chExt cx="3072" cy="374"/>
          </a:xfrm>
        </p:grpSpPr>
        <p:sp>
          <p:nvSpPr>
            <p:cNvPr id="856" name="Google Shape;856;p58"/>
            <p:cNvSpPr/>
            <p:nvPr/>
          </p:nvSpPr>
          <p:spPr>
            <a:xfrm>
              <a:off x="0" y="3761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58"/>
            <p:cNvSpPr/>
            <p:nvPr/>
          </p:nvSpPr>
          <p:spPr>
            <a:xfrm>
              <a:off x="0" y="374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71	</a:t>
              </a:r>
              <a:r>
                <a:rPr b="1" lang="en-US" sz="1200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main()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58" name="Google Shape;858;p58"/>
          <p:cNvGrpSpPr/>
          <p:nvPr/>
        </p:nvGrpSpPr>
        <p:grpSpPr>
          <a:xfrm>
            <a:off x="762000" y="1676400"/>
            <a:ext cx="6705600" cy="207963"/>
            <a:chOff x="0" y="4114"/>
            <a:chExt cx="3072" cy="374"/>
          </a:xfrm>
        </p:grpSpPr>
        <p:sp>
          <p:nvSpPr>
            <p:cNvPr id="859" name="Google Shape;859;p58"/>
            <p:cNvSpPr/>
            <p:nvPr/>
          </p:nvSpPr>
          <p:spPr>
            <a:xfrm>
              <a:off x="0" y="4135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58"/>
            <p:cNvSpPr/>
            <p:nvPr/>
          </p:nvSpPr>
          <p:spPr>
            <a:xfrm>
              <a:off x="0" y="411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72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61" name="Google Shape;861;p58"/>
          <p:cNvGrpSpPr/>
          <p:nvPr/>
        </p:nvGrpSpPr>
        <p:grpSpPr>
          <a:xfrm>
            <a:off x="762000" y="1884363"/>
            <a:ext cx="6705600" cy="207962"/>
            <a:chOff x="0" y="4488"/>
            <a:chExt cx="3072" cy="374"/>
          </a:xfrm>
        </p:grpSpPr>
        <p:sp>
          <p:nvSpPr>
            <p:cNvPr id="862" name="Google Shape;862;p58"/>
            <p:cNvSpPr/>
            <p:nvPr/>
          </p:nvSpPr>
          <p:spPr>
            <a:xfrm>
              <a:off x="0" y="4509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58"/>
            <p:cNvSpPr/>
            <p:nvPr/>
          </p:nvSpPr>
          <p:spPr>
            <a:xfrm>
              <a:off x="0" y="448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73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Time t1,             </a:t>
              </a:r>
              <a:r>
                <a:rPr b="1" lang="en-US" sz="1200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all arguments defaulted</a:t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64" name="Google Shape;864;p58"/>
          <p:cNvGrpSpPr/>
          <p:nvPr/>
        </p:nvGrpSpPr>
        <p:grpSpPr>
          <a:xfrm>
            <a:off x="762000" y="2092325"/>
            <a:ext cx="6705600" cy="207963"/>
            <a:chOff x="0" y="4862"/>
            <a:chExt cx="3072" cy="374"/>
          </a:xfrm>
        </p:grpSpPr>
        <p:sp>
          <p:nvSpPr>
            <p:cNvPr id="865" name="Google Shape;865;p58"/>
            <p:cNvSpPr/>
            <p:nvPr/>
          </p:nvSpPr>
          <p:spPr>
            <a:xfrm>
              <a:off x="0" y="4883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58"/>
            <p:cNvSpPr/>
            <p:nvPr/>
          </p:nvSpPr>
          <p:spPr>
            <a:xfrm>
              <a:off x="0" y="486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74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t2(2),          </a:t>
              </a:r>
              <a:r>
                <a:rPr b="1" lang="en-US" sz="1200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minute and second defaulted</a:t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67" name="Google Shape;867;p58"/>
          <p:cNvGrpSpPr/>
          <p:nvPr/>
        </p:nvGrpSpPr>
        <p:grpSpPr>
          <a:xfrm>
            <a:off x="762000" y="2300288"/>
            <a:ext cx="6705600" cy="206375"/>
            <a:chOff x="0" y="5236"/>
            <a:chExt cx="3072" cy="374"/>
          </a:xfrm>
        </p:grpSpPr>
        <p:sp>
          <p:nvSpPr>
            <p:cNvPr id="868" name="Google Shape;868;p58"/>
            <p:cNvSpPr/>
            <p:nvPr/>
          </p:nvSpPr>
          <p:spPr>
            <a:xfrm>
              <a:off x="0" y="5257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58"/>
            <p:cNvSpPr/>
            <p:nvPr/>
          </p:nvSpPr>
          <p:spPr>
            <a:xfrm>
              <a:off x="0" y="523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75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t3(21, 34),     </a:t>
              </a:r>
              <a:r>
                <a:rPr b="1" lang="en-US" sz="1200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second defaulted </a:t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70" name="Google Shape;870;p58"/>
          <p:cNvGrpSpPr/>
          <p:nvPr/>
        </p:nvGrpSpPr>
        <p:grpSpPr>
          <a:xfrm>
            <a:off x="762000" y="2506663"/>
            <a:ext cx="6705600" cy="207962"/>
            <a:chOff x="0" y="5610"/>
            <a:chExt cx="3072" cy="374"/>
          </a:xfrm>
        </p:grpSpPr>
        <p:sp>
          <p:nvSpPr>
            <p:cNvPr id="871" name="Google Shape;871;p58"/>
            <p:cNvSpPr/>
            <p:nvPr/>
          </p:nvSpPr>
          <p:spPr>
            <a:xfrm>
              <a:off x="0" y="5631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58"/>
            <p:cNvSpPr/>
            <p:nvPr/>
          </p:nvSpPr>
          <p:spPr>
            <a:xfrm>
              <a:off x="0" y="561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76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t4(12, 25, 42), </a:t>
              </a:r>
              <a:r>
                <a:rPr b="1" lang="en-US" sz="1200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all values specified</a:t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73" name="Google Shape;873;p58"/>
          <p:cNvGrpSpPr/>
          <p:nvPr/>
        </p:nvGrpSpPr>
        <p:grpSpPr>
          <a:xfrm>
            <a:off x="762000" y="2714625"/>
            <a:ext cx="6705600" cy="207963"/>
            <a:chOff x="0" y="5984"/>
            <a:chExt cx="3072" cy="374"/>
          </a:xfrm>
        </p:grpSpPr>
        <p:sp>
          <p:nvSpPr>
            <p:cNvPr id="874" name="Google Shape;874;p58"/>
            <p:cNvSpPr/>
            <p:nvPr/>
          </p:nvSpPr>
          <p:spPr>
            <a:xfrm>
              <a:off x="0" y="6005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58"/>
            <p:cNvSpPr/>
            <p:nvPr/>
          </p:nvSpPr>
          <p:spPr>
            <a:xfrm>
              <a:off x="0" y="598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77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t5(27, 74, 99); </a:t>
              </a:r>
              <a:r>
                <a:rPr b="1" lang="en-US" sz="1200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all bad values specified</a:t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76" name="Google Shape;876;p58"/>
          <p:cNvGrpSpPr/>
          <p:nvPr/>
        </p:nvGrpSpPr>
        <p:grpSpPr>
          <a:xfrm>
            <a:off x="762000" y="2922588"/>
            <a:ext cx="6705600" cy="207962"/>
            <a:chOff x="0" y="6358"/>
            <a:chExt cx="3072" cy="374"/>
          </a:xfrm>
        </p:grpSpPr>
        <p:sp>
          <p:nvSpPr>
            <p:cNvPr id="877" name="Google Shape;877;p58"/>
            <p:cNvSpPr/>
            <p:nvPr/>
          </p:nvSpPr>
          <p:spPr>
            <a:xfrm>
              <a:off x="0" y="6379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58"/>
            <p:cNvSpPr/>
            <p:nvPr/>
          </p:nvSpPr>
          <p:spPr>
            <a:xfrm>
              <a:off x="0" y="635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78	</a:t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79" name="Google Shape;879;p58"/>
          <p:cNvGrpSpPr/>
          <p:nvPr/>
        </p:nvGrpSpPr>
        <p:grpSpPr>
          <a:xfrm>
            <a:off x="762000" y="3130550"/>
            <a:ext cx="6705600" cy="207963"/>
            <a:chOff x="0" y="6732"/>
            <a:chExt cx="3072" cy="374"/>
          </a:xfrm>
        </p:grpSpPr>
        <p:sp>
          <p:nvSpPr>
            <p:cNvPr id="880" name="Google Shape;880;p58"/>
            <p:cNvSpPr/>
            <p:nvPr/>
          </p:nvSpPr>
          <p:spPr>
            <a:xfrm>
              <a:off x="0" y="6753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58"/>
            <p:cNvSpPr/>
            <p:nvPr/>
          </p:nvSpPr>
          <p:spPr>
            <a:xfrm>
              <a:off x="0" y="673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79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cout &lt;&lt; "Constructed with:\n"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82" name="Google Shape;882;p58"/>
          <p:cNvGrpSpPr/>
          <p:nvPr/>
        </p:nvGrpSpPr>
        <p:grpSpPr>
          <a:xfrm>
            <a:off x="762000" y="3338513"/>
            <a:ext cx="6705600" cy="207962"/>
            <a:chOff x="0" y="7106"/>
            <a:chExt cx="3072" cy="374"/>
          </a:xfrm>
        </p:grpSpPr>
        <p:sp>
          <p:nvSpPr>
            <p:cNvPr id="883" name="Google Shape;883;p58"/>
            <p:cNvSpPr/>
            <p:nvPr/>
          </p:nvSpPr>
          <p:spPr>
            <a:xfrm>
              <a:off x="0" y="7127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58"/>
            <p:cNvSpPr/>
            <p:nvPr/>
          </p:nvSpPr>
          <p:spPr>
            <a:xfrm>
              <a:off x="0" y="710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80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&lt;&lt; "all arguments defaulted:\n   ";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85" name="Google Shape;885;p58"/>
          <p:cNvGrpSpPr/>
          <p:nvPr/>
        </p:nvGrpSpPr>
        <p:grpSpPr>
          <a:xfrm>
            <a:off x="762000" y="3546475"/>
            <a:ext cx="6705600" cy="207963"/>
            <a:chOff x="0" y="7480"/>
            <a:chExt cx="3072" cy="374"/>
          </a:xfrm>
        </p:grpSpPr>
        <p:sp>
          <p:nvSpPr>
            <p:cNvPr id="886" name="Google Shape;886;p58"/>
            <p:cNvSpPr/>
            <p:nvPr/>
          </p:nvSpPr>
          <p:spPr>
            <a:xfrm>
              <a:off x="0" y="7501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58"/>
            <p:cNvSpPr/>
            <p:nvPr/>
          </p:nvSpPr>
          <p:spPr>
            <a:xfrm>
              <a:off x="0" y="748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81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t1.printMilitary();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88" name="Google Shape;888;p58"/>
          <p:cNvGrpSpPr/>
          <p:nvPr/>
        </p:nvGrpSpPr>
        <p:grpSpPr>
          <a:xfrm>
            <a:off x="762000" y="3754438"/>
            <a:ext cx="6705600" cy="207962"/>
            <a:chOff x="0" y="7854"/>
            <a:chExt cx="3072" cy="374"/>
          </a:xfrm>
        </p:grpSpPr>
        <p:sp>
          <p:nvSpPr>
            <p:cNvPr id="889" name="Google Shape;889;p58"/>
            <p:cNvSpPr/>
            <p:nvPr/>
          </p:nvSpPr>
          <p:spPr>
            <a:xfrm>
              <a:off x="0" y="7875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58"/>
            <p:cNvSpPr/>
            <p:nvPr/>
          </p:nvSpPr>
          <p:spPr>
            <a:xfrm>
              <a:off x="0" y="785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82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cout &lt;&lt; "\n   ";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91" name="Google Shape;891;p58"/>
          <p:cNvGrpSpPr/>
          <p:nvPr/>
        </p:nvGrpSpPr>
        <p:grpSpPr>
          <a:xfrm>
            <a:off x="762000" y="3962400"/>
            <a:ext cx="6705600" cy="207963"/>
            <a:chOff x="0" y="8228"/>
            <a:chExt cx="3072" cy="374"/>
          </a:xfrm>
        </p:grpSpPr>
        <p:sp>
          <p:nvSpPr>
            <p:cNvPr id="892" name="Google Shape;892;p58"/>
            <p:cNvSpPr/>
            <p:nvPr/>
          </p:nvSpPr>
          <p:spPr>
            <a:xfrm>
              <a:off x="0" y="8249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58"/>
            <p:cNvSpPr/>
            <p:nvPr/>
          </p:nvSpPr>
          <p:spPr>
            <a:xfrm>
              <a:off x="0" y="822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83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t1.printStandard();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94" name="Google Shape;894;p58"/>
          <p:cNvGrpSpPr/>
          <p:nvPr/>
        </p:nvGrpSpPr>
        <p:grpSpPr>
          <a:xfrm>
            <a:off x="762000" y="4170363"/>
            <a:ext cx="6705600" cy="207962"/>
            <a:chOff x="0" y="8602"/>
            <a:chExt cx="3072" cy="374"/>
          </a:xfrm>
        </p:grpSpPr>
        <p:sp>
          <p:nvSpPr>
            <p:cNvPr id="895" name="Google Shape;895;p58"/>
            <p:cNvSpPr/>
            <p:nvPr/>
          </p:nvSpPr>
          <p:spPr>
            <a:xfrm>
              <a:off x="0" y="8623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58"/>
            <p:cNvSpPr/>
            <p:nvPr/>
          </p:nvSpPr>
          <p:spPr>
            <a:xfrm>
              <a:off x="0" y="860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84	</a:t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97" name="Google Shape;897;p58"/>
          <p:cNvGrpSpPr/>
          <p:nvPr/>
        </p:nvGrpSpPr>
        <p:grpSpPr>
          <a:xfrm>
            <a:off x="762000" y="4378325"/>
            <a:ext cx="6705600" cy="207963"/>
            <a:chOff x="0" y="8976"/>
            <a:chExt cx="3072" cy="374"/>
          </a:xfrm>
        </p:grpSpPr>
        <p:sp>
          <p:nvSpPr>
            <p:cNvPr id="898" name="Google Shape;898;p58"/>
            <p:cNvSpPr/>
            <p:nvPr/>
          </p:nvSpPr>
          <p:spPr>
            <a:xfrm>
              <a:off x="0" y="8997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58"/>
            <p:cNvSpPr/>
            <p:nvPr/>
          </p:nvSpPr>
          <p:spPr>
            <a:xfrm>
              <a:off x="0" y="897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85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cout &lt;&lt; "\nhour specified; minute and second defaulted:"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00" name="Google Shape;900;p58"/>
          <p:cNvGrpSpPr/>
          <p:nvPr/>
        </p:nvGrpSpPr>
        <p:grpSpPr>
          <a:xfrm>
            <a:off x="762000" y="4586288"/>
            <a:ext cx="6705600" cy="207962"/>
            <a:chOff x="0" y="9350"/>
            <a:chExt cx="3072" cy="374"/>
          </a:xfrm>
        </p:grpSpPr>
        <p:sp>
          <p:nvSpPr>
            <p:cNvPr id="901" name="Google Shape;901;p58"/>
            <p:cNvSpPr/>
            <p:nvPr/>
          </p:nvSpPr>
          <p:spPr>
            <a:xfrm>
              <a:off x="0" y="9371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58"/>
            <p:cNvSpPr/>
            <p:nvPr/>
          </p:nvSpPr>
          <p:spPr>
            <a:xfrm>
              <a:off x="0" y="935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86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&lt;&lt; "\n   ";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03" name="Google Shape;903;p58"/>
          <p:cNvGrpSpPr/>
          <p:nvPr/>
        </p:nvGrpSpPr>
        <p:grpSpPr>
          <a:xfrm>
            <a:off x="762000" y="4794250"/>
            <a:ext cx="6705600" cy="206375"/>
            <a:chOff x="0" y="9724"/>
            <a:chExt cx="3072" cy="374"/>
          </a:xfrm>
        </p:grpSpPr>
        <p:sp>
          <p:nvSpPr>
            <p:cNvPr id="904" name="Google Shape;904;p58"/>
            <p:cNvSpPr/>
            <p:nvPr/>
          </p:nvSpPr>
          <p:spPr>
            <a:xfrm>
              <a:off x="0" y="9745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58"/>
            <p:cNvSpPr/>
            <p:nvPr/>
          </p:nvSpPr>
          <p:spPr>
            <a:xfrm>
              <a:off x="0" y="972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87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t2.printMilitary();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06" name="Google Shape;906;p58"/>
          <p:cNvGrpSpPr/>
          <p:nvPr/>
        </p:nvGrpSpPr>
        <p:grpSpPr>
          <a:xfrm>
            <a:off x="762000" y="5000625"/>
            <a:ext cx="6705600" cy="207963"/>
            <a:chOff x="0" y="10098"/>
            <a:chExt cx="3072" cy="374"/>
          </a:xfrm>
        </p:grpSpPr>
        <p:sp>
          <p:nvSpPr>
            <p:cNvPr id="907" name="Google Shape;907;p58"/>
            <p:cNvSpPr/>
            <p:nvPr/>
          </p:nvSpPr>
          <p:spPr>
            <a:xfrm>
              <a:off x="0" y="10119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58"/>
            <p:cNvSpPr/>
            <p:nvPr/>
          </p:nvSpPr>
          <p:spPr>
            <a:xfrm>
              <a:off x="0" y="1009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88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cout &lt;&lt; "\n   ";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09" name="Google Shape;909;p58"/>
          <p:cNvGrpSpPr/>
          <p:nvPr/>
        </p:nvGrpSpPr>
        <p:grpSpPr>
          <a:xfrm>
            <a:off x="762000" y="5208588"/>
            <a:ext cx="6705600" cy="207962"/>
            <a:chOff x="0" y="10472"/>
            <a:chExt cx="3072" cy="374"/>
          </a:xfrm>
        </p:grpSpPr>
        <p:sp>
          <p:nvSpPr>
            <p:cNvPr id="910" name="Google Shape;910;p58"/>
            <p:cNvSpPr/>
            <p:nvPr/>
          </p:nvSpPr>
          <p:spPr>
            <a:xfrm>
              <a:off x="0" y="10493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58"/>
            <p:cNvSpPr/>
            <p:nvPr/>
          </p:nvSpPr>
          <p:spPr>
            <a:xfrm>
              <a:off x="0" y="1047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89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t2.printStandard();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12" name="Google Shape;912;p58"/>
          <p:cNvGrpSpPr/>
          <p:nvPr/>
        </p:nvGrpSpPr>
        <p:grpSpPr>
          <a:xfrm>
            <a:off x="762000" y="5416550"/>
            <a:ext cx="6705600" cy="207963"/>
            <a:chOff x="0" y="10846"/>
            <a:chExt cx="3072" cy="374"/>
          </a:xfrm>
        </p:grpSpPr>
        <p:sp>
          <p:nvSpPr>
            <p:cNvPr id="913" name="Google Shape;913;p58"/>
            <p:cNvSpPr/>
            <p:nvPr/>
          </p:nvSpPr>
          <p:spPr>
            <a:xfrm>
              <a:off x="0" y="10867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58"/>
            <p:cNvSpPr/>
            <p:nvPr/>
          </p:nvSpPr>
          <p:spPr>
            <a:xfrm>
              <a:off x="0" y="1084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90	</a:t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15" name="Google Shape;915;p58"/>
          <p:cNvGrpSpPr/>
          <p:nvPr/>
        </p:nvGrpSpPr>
        <p:grpSpPr>
          <a:xfrm>
            <a:off x="762000" y="5624513"/>
            <a:ext cx="6705600" cy="207962"/>
            <a:chOff x="0" y="11220"/>
            <a:chExt cx="3072" cy="374"/>
          </a:xfrm>
        </p:grpSpPr>
        <p:sp>
          <p:nvSpPr>
            <p:cNvPr id="916" name="Google Shape;916;p58"/>
            <p:cNvSpPr/>
            <p:nvPr/>
          </p:nvSpPr>
          <p:spPr>
            <a:xfrm>
              <a:off x="0" y="11241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58"/>
            <p:cNvSpPr/>
            <p:nvPr/>
          </p:nvSpPr>
          <p:spPr>
            <a:xfrm>
              <a:off x="0" y="1122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91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cout &lt;&lt; "\nhour and minute specified; second defaulted:"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18" name="Google Shape;918;p58"/>
          <p:cNvGrpSpPr/>
          <p:nvPr/>
        </p:nvGrpSpPr>
        <p:grpSpPr>
          <a:xfrm>
            <a:off x="762000" y="5832475"/>
            <a:ext cx="6705600" cy="207963"/>
            <a:chOff x="0" y="11594"/>
            <a:chExt cx="3072" cy="374"/>
          </a:xfrm>
        </p:grpSpPr>
        <p:sp>
          <p:nvSpPr>
            <p:cNvPr id="919" name="Google Shape;919;p58"/>
            <p:cNvSpPr/>
            <p:nvPr/>
          </p:nvSpPr>
          <p:spPr>
            <a:xfrm>
              <a:off x="0" y="11615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58"/>
            <p:cNvSpPr/>
            <p:nvPr/>
          </p:nvSpPr>
          <p:spPr>
            <a:xfrm>
              <a:off x="0" y="1159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92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&lt;&lt; "\n   ";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21" name="Google Shape;921;p58"/>
          <p:cNvGrpSpPr/>
          <p:nvPr/>
        </p:nvGrpSpPr>
        <p:grpSpPr>
          <a:xfrm>
            <a:off x="762000" y="6040438"/>
            <a:ext cx="6705600" cy="207962"/>
            <a:chOff x="0" y="11968"/>
            <a:chExt cx="3072" cy="374"/>
          </a:xfrm>
        </p:grpSpPr>
        <p:sp>
          <p:nvSpPr>
            <p:cNvPr id="922" name="Google Shape;922;p58"/>
            <p:cNvSpPr/>
            <p:nvPr/>
          </p:nvSpPr>
          <p:spPr>
            <a:xfrm>
              <a:off x="0" y="11989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58"/>
            <p:cNvSpPr/>
            <p:nvPr/>
          </p:nvSpPr>
          <p:spPr>
            <a:xfrm>
              <a:off x="0" y="1196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93	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t3.printMilitary();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24" name="Google Shape;924;p58"/>
          <p:cNvGrpSpPr/>
          <p:nvPr/>
        </p:nvGrpSpPr>
        <p:grpSpPr>
          <a:xfrm>
            <a:off x="2361530" y="1153557"/>
            <a:ext cx="6182445" cy="827088"/>
            <a:chOff x="1083" y="959"/>
            <a:chExt cx="3155" cy="521"/>
          </a:xfrm>
        </p:grpSpPr>
        <p:sp>
          <p:nvSpPr>
            <p:cNvPr id="925" name="Google Shape;925;p58"/>
            <p:cNvSpPr txBox="1"/>
            <p:nvPr/>
          </p:nvSpPr>
          <p:spPr>
            <a:xfrm>
              <a:off x="1550" y="959"/>
              <a:ext cx="2688" cy="213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Same constructor, used in overloaded style</a:t>
              </a:r>
              <a:endParaRPr i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26" name="Google Shape;926;p58"/>
            <p:cNvCxnSpPr/>
            <p:nvPr/>
          </p:nvCxnSpPr>
          <p:spPr>
            <a:xfrm flipH="1">
              <a:off x="1083" y="1152"/>
              <a:ext cx="645" cy="3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9"/>
          <p:cNvSpPr txBox="1"/>
          <p:nvPr>
            <p:ph type="title"/>
          </p:nvPr>
        </p:nvSpPr>
        <p:spPr>
          <a:xfrm>
            <a:off x="990600" y="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B80000"/>
                </a:solidFill>
                <a:latin typeface="Arial"/>
                <a:ea typeface="Arial"/>
                <a:cs typeface="Arial"/>
                <a:sym typeface="Arial"/>
              </a:rPr>
              <a:t>Using Destructors </a:t>
            </a:r>
            <a:endParaRPr/>
          </a:p>
        </p:txBody>
      </p:sp>
      <p:sp>
        <p:nvSpPr>
          <p:cNvPr id="933" name="Google Shape;933;p59"/>
          <p:cNvSpPr txBox="1"/>
          <p:nvPr>
            <p:ph idx="1" type="body"/>
          </p:nvPr>
        </p:nvSpPr>
        <p:spPr>
          <a:xfrm>
            <a:off x="0" y="1143000"/>
            <a:ext cx="91440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3200"/>
              <a:buChar char="•"/>
            </a:pPr>
            <a:r>
              <a:rPr b="1" lang="en-US">
                <a:solidFill>
                  <a:srgbClr val="B80000"/>
                </a:solidFill>
              </a:rPr>
              <a:t>Destructors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Are </a:t>
            </a:r>
            <a:r>
              <a:rPr b="1" lang="en-US">
                <a:solidFill>
                  <a:srgbClr val="2C14DE"/>
                </a:solidFill>
              </a:rPr>
              <a:t>member function </a:t>
            </a:r>
            <a:r>
              <a:rPr lang="en-US"/>
              <a:t>of </a:t>
            </a:r>
            <a:r>
              <a:rPr b="1" lang="en-US"/>
              <a:t>class</a:t>
            </a:r>
            <a:endParaRPr/>
          </a:p>
          <a:p>
            <a:pPr indent="-285750" lvl="1" marL="742950" rtl="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Perform</a:t>
            </a:r>
            <a:r>
              <a:rPr lang="en-US"/>
              <a:t> </a:t>
            </a:r>
            <a:r>
              <a:rPr b="1" lang="en-US">
                <a:solidFill>
                  <a:srgbClr val="2C14DE"/>
                </a:solidFill>
              </a:rPr>
              <a:t>termination housekeeping </a:t>
            </a:r>
            <a:r>
              <a:rPr lang="en-US"/>
              <a:t>before the system reclaims the object’s memory</a:t>
            </a:r>
            <a:endParaRPr/>
          </a:p>
          <a:p>
            <a:pPr indent="-285750" lvl="1" marL="742950" rtl="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Name is </a:t>
            </a:r>
            <a:r>
              <a:rPr b="1" lang="en-US">
                <a:solidFill>
                  <a:srgbClr val="2C14DE"/>
                </a:solidFill>
              </a:rPr>
              <a:t>tilde</a:t>
            </a:r>
            <a:r>
              <a:rPr lang="en-US">
                <a:solidFill>
                  <a:srgbClr val="2C14DE"/>
                </a:solidFill>
              </a:rPr>
              <a:t> </a:t>
            </a:r>
            <a:r>
              <a:rPr lang="en-US"/>
              <a:t>(</a:t>
            </a:r>
            <a:r>
              <a:rPr b="1" lang="en-US">
                <a:solidFill>
                  <a:srgbClr val="2C14DE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-US"/>
              <a:t>) </a:t>
            </a:r>
            <a:r>
              <a:rPr b="1" lang="en-US"/>
              <a:t>followed by </a:t>
            </a:r>
            <a:r>
              <a:rPr lang="en-US"/>
              <a:t>the </a:t>
            </a:r>
            <a:r>
              <a:rPr b="1" lang="en-US"/>
              <a:t>class name </a:t>
            </a:r>
            <a:r>
              <a:rPr lang="en-US"/>
              <a:t>(i.e., </a:t>
            </a:r>
            <a:r>
              <a:rPr b="1" lang="en-US">
                <a:solidFill>
                  <a:srgbClr val="2C14DE"/>
                </a:solidFill>
                <a:latin typeface="Courier New"/>
                <a:ea typeface="Courier New"/>
                <a:cs typeface="Courier New"/>
                <a:sym typeface="Courier New"/>
              </a:rPr>
              <a:t>~Time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Receives </a:t>
            </a:r>
            <a:r>
              <a:rPr b="1" lang="en-US">
                <a:solidFill>
                  <a:srgbClr val="2C14DE"/>
                </a:solidFill>
              </a:rPr>
              <a:t>no parameters</a:t>
            </a:r>
            <a:r>
              <a:rPr lang="en-US"/>
              <a:t>, </a:t>
            </a:r>
            <a:r>
              <a:rPr b="1" lang="en-US">
                <a:solidFill>
                  <a:srgbClr val="2C14DE"/>
                </a:solidFill>
              </a:rPr>
              <a:t>returns no value</a:t>
            </a:r>
            <a:endParaRPr/>
          </a:p>
          <a:p>
            <a:pPr indent="-285750" lvl="1" marL="742950" rtl="0" algn="l">
              <a:spcBef>
                <a:spcPts val="1160"/>
              </a:spcBef>
              <a:spcAft>
                <a:spcPts val="0"/>
              </a:spcAft>
              <a:buClr>
                <a:srgbClr val="B80000"/>
              </a:buClr>
              <a:buSzPts val="2800"/>
              <a:buChar char="–"/>
            </a:pPr>
            <a:r>
              <a:rPr b="1" lang="en-US">
                <a:solidFill>
                  <a:srgbClr val="B80000"/>
                </a:solidFill>
              </a:rPr>
              <a:t>One destructor per class </a:t>
            </a:r>
            <a:r>
              <a:rPr b="1" lang="en-US"/>
              <a:t>(no overloading)</a:t>
            </a:r>
            <a:endParaRPr/>
          </a:p>
          <a:p>
            <a:pPr indent="-285750" lvl="1" marL="742950" rtl="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Destructors </a:t>
            </a:r>
            <a:r>
              <a:rPr b="1" lang="en-US" u="sng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cannot be declared </a:t>
            </a:r>
            <a:r>
              <a:rPr b="1" i="1" lang="en-US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n-US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destructor can be declared </a:t>
            </a:r>
            <a:r>
              <a:rPr b="1" i="1" lang="en-US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virtual</a:t>
            </a:r>
            <a:r>
              <a:rPr lang="en-US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1" i="1" lang="en-US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pure virtual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76200" lvl="2" marL="114300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u="sng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934" name="Google Shape;934;p59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0"/>
          <p:cNvSpPr txBox="1"/>
          <p:nvPr>
            <p:ph type="title"/>
          </p:nvPr>
        </p:nvSpPr>
        <p:spPr>
          <a:xfrm>
            <a:off x="914400" y="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20000"/>
              </a:buClr>
              <a:buSzPts val="3600"/>
              <a:buFont typeface="Arial Black"/>
              <a:buNone/>
            </a:pPr>
            <a:r>
              <a:rPr b="1" lang="en-US" sz="3600">
                <a:solidFill>
                  <a:srgbClr val="D20000"/>
                </a:solidFill>
                <a:latin typeface="Arial Black"/>
                <a:ea typeface="Arial Black"/>
                <a:cs typeface="Arial Black"/>
                <a:sym typeface="Arial Black"/>
              </a:rPr>
              <a:t>Destructors (Summary)</a:t>
            </a:r>
            <a:endParaRPr/>
          </a:p>
        </p:txBody>
      </p:sp>
      <p:sp>
        <p:nvSpPr>
          <p:cNvPr id="941" name="Google Shape;941;p60"/>
          <p:cNvSpPr txBox="1"/>
          <p:nvPr>
            <p:ph idx="1" type="body"/>
          </p:nvPr>
        </p:nvSpPr>
        <p:spPr>
          <a:xfrm>
            <a:off x="39756" y="1066800"/>
            <a:ext cx="8951844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rtl="0" algn="just">
              <a:spcBef>
                <a:spcPts val="0"/>
              </a:spcBef>
              <a:spcAft>
                <a:spcPts val="0"/>
              </a:spcAft>
              <a:buClr>
                <a:srgbClr val="D20000"/>
              </a:buClr>
              <a:buSzPts val="3000"/>
              <a:buChar char="–"/>
            </a:pPr>
            <a:r>
              <a:rPr b="1" lang="en-US" sz="3000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Destructors</a:t>
            </a:r>
            <a:r>
              <a:rPr lang="en-US" sz="3000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is a </a:t>
            </a:r>
            <a:r>
              <a:rPr b="1" lang="en-US" sz="3000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function in every class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which is </a:t>
            </a:r>
            <a:r>
              <a:rPr b="1" lang="en-US" sz="3000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called</a:t>
            </a:r>
            <a:r>
              <a:rPr lang="en-US" sz="3000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when the </a:t>
            </a:r>
            <a:r>
              <a:rPr b="1" lang="en-US" sz="3000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object of a class is destroyed</a:t>
            </a:r>
            <a:endParaRPr/>
          </a:p>
          <a:p>
            <a:pPr indent="-228600" lvl="2" marL="11430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main purpose of destructor is to </a:t>
            </a:r>
            <a:r>
              <a:rPr b="1" lang="en-US" sz="28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remove dynamic memories etc.</a:t>
            </a:r>
            <a:endParaRPr/>
          </a:p>
        </p:txBody>
      </p:sp>
      <p:sp>
        <p:nvSpPr>
          <p:cNvPr id="942" name="Google Shape;942;p60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8" name="Google Shape;948;p61"/>
          <p:cNvGrpSpPr/>
          <p:nvPr/>
        </p:nvGrpSpPr>
        <p:grpSpPr>
          <a:xfrm>
            <a:off x="609600" y="1298575"/>
            <a:ext cx="8153400" cy="1504950"/>
            <a:chOff x="0" y="2244"/>
            <a:chExt cx="3072" cy="374"/>
          </a:xfrm>
        </p:grpSpPr>
        <p:sp>
          <p:nvSpPr>
            <p:cNvPr id="949" name="Google Shape;949;p61"/>
            <p:cNvSpPr/>
            <p:nvPr/>
          </p:nvSpPr>
          <p:spPr>
            <a:xfrm>
              <a:off x="0" y="2345"/>
              <a:ext cx="76" cy="171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61"/>
            <p:cNvSpPr/>
            <p:nvPr/>
          </p:nvSpPr>
          <p:spPr>
            <a:xfrm>
              <a:off x="0" y="224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7	</a:t>
              </a:r>
              <a:r>
                <a:rPr b="1" lang="en-US" sz="1600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CreateAndDestroy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51" name="Google Shape;951;p61"/>
          <p:cNvGrpSpPr/>
          <p:nvPr/>
        </p:nvGrpSpPr>
        <p:grpSpPr>
          <a:xfrm>
            <a:off x="609600" y="1558925"/>
            <a:ext cx="8153400" cy="1503363"/>
            <a:chOff x="0" y="2618"/>
            <a:chExt cx="3072" cy="374"/>
          </a:xfrm>
        </p:grpSpPr>
        <p:sp>
          <p:nvSpPr>
            <p:cNvPr id="952" name="Google Shape;952;p61"/>
            <p:cNvSpPr/>
            <p:nvPr/>
          </p:nvSpPr>
          <p:spPr>
            <a:xfrm>
              <a:off x="0" y="2719"/>
              <a:ext cx="76" cy="171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61"/>
            <p:cNvSpPr/>
            <p:nvPr/>
          </p:nvSpPr>
          <p:spPr>
            <a:xfrm>
              <a:off x="0" y="261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8	</a:t>
              </a:r>
              <a:r>
                <a:rPr b="1" lang="en-US" sz="1600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public:</a:t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54" name="Google Shape;954;p61"/>
          <p:cNvGrpSpPr/>
          <p:nvPr/>
        </p:nvGrpSpPr>
        <p:grpSpPr>
          <a:xfrm>
            <a:off x="609600" y="1817688"/>
            <a:ext cx="8153400" cy="1504950"/>
            <a:chOff x="0" y="2992"/>
            <a:chExt cx="3072" cy="374"/>
          </a:xfrm>
        </p:grpSpPr>
        <p:sp>
          <p:nvSpPr>
            <p:cNvPr id="955" name="Google Shape;955;p61"/>
            <p:cNvSpPr/>
            <p:nvPr/>
          </p:nvSpPr>
          <p:spPr>
            <a:xfrm>
              <a:off x="0" y="3093"/>
              <a:ext cx="76" cy="171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61"/>
            <p:cNvSpPr/>
            <p:nvPr/>
          </p:nvSpPr>
          <p:spPr>
            <a:xfrm>
              <a:off x="0" y="299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9	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CreateAndDestroy( int );  </a:t>
              </a:r>
              <a:r>
                <a:rPr b="1" lang="en-US" sz="1600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constructor</a:t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57" name="Google Shape;957;p61"/>
          <p:cNvGrpSpPr/>
          <p:nvPr/>
        </p:nvGrpSpPr>
        <p:grpSpPr>
          <a:xfrm>
            <a:off x="609600" y="2076450"/>
            <a:ext cx="8153400" cy="1504950"/>
            <a:chOff x="0" y="3366"/>
            <a:chExt cx="3072" cy="374"/>
          </a:xfrm>
        </p:grpSpPr>
        <p:sp>
          <p:nvSpPr>
            <p:cNvPr id="958" name="Google Shape;958;p61"/>
            <p:cNvSpPr/>
            <p:nvPr/>
          </p:nvSpPr>
          <p:spPr>
            <a:xfrm>
              <a:off x="0" y="3467"/>
              <a:ext cx="76" cy="171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61"/>
            <p:cNvSpPr/>
            <p:nvPr/>
          </p:nvSpPr>
          <p:spPr>
            <a:xfrm>
              <a:off x="0" y="336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10	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~CreateAndDestroy();      </a:t>
              </a:r>
              <a:r>
                <a:rPr b="1" lang="en-US" sz="1600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destructor</a:t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60" name="Google Shape;960;p61"/>
          <p:cNvGrpSpPr/>
          <p:nvPr/>
        </p:nvGrpSpPr>
        <p:grpSpPr>
          <a:xfrm>
            <a:off x="609600" y="2335213"/>
            <a:ext cx="8153400" cy="1504950"/>
            <a:chOff x="0" y="3740"/>
            <a:chExt cx="3072" cy="374"/>
          </a:xfrm>
        </p:grpSpPr>
        <p:sp>
          <p:nvSpPr>
            <p:cNvPr id="961" name="Google Shape;961;p61"/>
            <p:cNvSpPr/>
            <p:nvPr/>
          </p:nvSpPr>
          <p:spPr>
            <a:xfrm>
              <a:off x="0" y="3841"/>
              <a:ext cx="76" cy="171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61"/>
            <p:cNvSpPr/>
            <p:nvPr/>
          </p:nvSpPr>
          <p:spPr>
            <a:xfrm>
              <a:off x="0" y="374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11	</a:t>
              </a:r>
              <a:r>
                <a:rPr b="1" lang="en-US" sz="1600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private:</a:t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63" name="Google Shape;963;p61"/>
          <p:cNvGrpSpPr/>
          <p:nvPr/>
        </p:nvGrpSpPr>
        <p:grpSpPr>
          <a:xfrm>
            <a:off x="609600" y="2595563"/>
            <a:ext cx="8153400" cy="1503362"/>
            <a:chOff x="0" y="4114"/>
            <a:chExt cx="3072" cy="374"/>
          </a:xfrm>
        </p:grpSpPr>
        <p:sp>
          <p:nvSpPr>
            <p:cNvPr id="964" name="Google Shape;964;p61"/>
            <p:cNvSpPr/>
            <p:nvPr/>
          </p:nvSpPr>
          <p:spPr>
            <a:xfrm>
              <a:off x="0" y="4215"/>
              <a:ext cx="76" cy="171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61"/>
            <p:cNvSpPr/>
            <p:nvPr/>
          </p:nvSpPr>
          <p:spPr>
            <a:xfrm>
              <a:off x="0" y="411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12	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b="1" lang="en-US" sz="1600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data;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66" name="Google Shape;966;p61"/>
          <p:cNvGrpSpPr/>
          <p:nvPr/>
        </p:nvGrpSpPr>
        <p:grpSpPr>
          <a:xfrm>
            <a:off x="609600" y="2854325"/>
            <a:ext cx="8153400" cy="1184275"/>
            <a:chOff x="0" y="4488"/>
            <a:chExt cx="3072" cy="374"/>
          </a:xfrm>
        </p:grpSpPr>
        <p:sp>
          <p:nvSpPr>
            <p:cNvPr id="967" name="Google Shape;967;p61"/>
            <p:cNvSpPr/>
            <p:nvPr/>
          </p:nvSpPr>
          <p:spPr>
            <a:xfrm>
              <a:off x="0" y="4589"/>
              <a:ext cx="76" cy="171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61"/>
            <p:cNvSpPr/>
            <p:nvPr/>
          </p:nvSpPr>
          <p:spPr>
            <a:xfrm>
              <a:off x="0" y="448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13	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69" name="Google Shape;969;p61"/>
          <p:cNvGrpSpPr/>
          <p:nvPr/>
        </p:nvGrpSpPr>
        <p:grpSpPr>
          <a:xfrm>
            <a:off x="609600" y="3113088"/>
            <a:ext cx="8153400" cy="925512"/>
            <a:chOff x="0" y="4862"/>
            <a:chExt cx="3072" cy="374"/>
          </a:xfrm>
        </p:grpSpPr>
        <p:sp>
          <p:nvSpPr>
            <p:cNvPr id="970" name="Google Shape;970;p61"/>
            <p:cNvSpPr/>
            <p:nvPr/>
          </p:nvSpPr>
          <p:spPr>
            <a:xfrm>
              <a:off x="0" y="4963"/>
              <a:ext cx="76" cy="171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61"/>
            <p:cNvSpPr/>
            <p:nvPr/>
          </p:nvSpPr>
          <p:spPr>
            <a:xfrm>
              <a:off x="0" y="486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14	</a:t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72" name="Google Shape;972;p61"/>
          <p:cNvGrpSpPr/>
          <p:nvPr/>
        </p:nvGrpSpPr>
        <p:grpSpPr>
          <a:xfrm>
            <a:off x="609600" y="3371850"/>
            <a:ext cx="8153400" cy="742950"/>
            <a:chOff x="0" y="5236"/>
            <a:chExt cx="3072" cy="374"/>
          </a:xfrm>
        </p:grpSpPr>
        <p:sp>
          <p:nvSpPr>
            <p:cNvPr id="973" name="Google Shape;973;p61"/>
            <p:cNvSpPr/>
            <p:nvPr/>
          </p:nvSpPr>
          <p:spPr>
            <a:xfrm>
              <a:off x="0" y="5337"/>
              <a:ext cx="76" cy="171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61"/>
            <p:cNvSpPr/>
            <p:nvPr/>
          </p:nvSpPr>
          <p:spPr>
            <a:xfrm>
              <a:off x="0" y="523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15	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#endif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0" name="Google Shape;980;p62"/>
          <p:cNvGrpSpPr/>
          <p:nvPr/>
        </p:nvGrpSpPr>
        <p:grpSpPr>
          <a:xfrm>
            <a:off x="678256" y="1143000"/>
            <a:ext cx="8001000" cy="381000"/>
            <a:chOff x="0" y="2992"/>
            <a:chExt cx="3072" cy="374"/>
          </a:xfrm>
        </p:grpSpPr>
        <p:sp>
          <p:nvSpPr>
            <p:cNvPr id="981" name="Google Shape;981;p62"/>
            <p:cNvSpPr/>
            <p:nvPr/>
          </p:nvSpPr>
          <p:spPr>
            <a:xfrm>
              <a:off x="0" y="3013"/>
              <a:ext cx="85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62"/>
            <p:cNvSpPr/>
            <p:nvPr/>
          </p:nvSpPr>
          <p:spPr>
            <a:xfrm>
              <a:off x="0" y="299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24	</a:t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83" name="Google Shape;983;p62"/>
          <p:cNvGrpSpPr/>
          <p:nvPr/>
        </p:nvGrpSpPr>
        <p:grpSpPr>
          <a:xfrm>
            <a:off x="678256" y="1524000"/>
            <a:ext cx="8001000" cy="381000"/>
            <a:chOff x="0" y="3366"/>
            <a:chExt cx="3072" cy="374"/>
          </a:xfrm>
        </p:grpSpPr>
        <p:sp>
          <p:nvSpPr>
            <p:cNvPr id="984" name="Google Shape;984;p62"/>
            <p:cNvSpPr/>
            <p:nvPr/>
          </p:nvSpPr>
          <p:spPr>
            <a:xfrm>
              <a:off x="0" y="3387"/>
              <a:ext cx="85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62"/>
            <p:cNvSpPr/>
            <p:nvPr/>
          </p:nvSpPr>
          <p:spPr>
            <a:xfrm>
              <a:off x="0" y="336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25	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CreateAndDestroy::CreateAndDestroy( </a:t>
              </a:r>
              <a:r>
                <a:rPr b="1" lang="en-US" sz="1600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value 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86" name="Google Shape;986;p62"/>
          <p:cNvGrpSpPr/>
          <p:nvPr/>
        </p:nvGrpSpPr>
        <p:grpSpPr>
          <a:xfrm>
            <a:off x="678256" y="1905000"/>
            <a:ext cx="8001000" cy="381000"/>
            <a:chOff x="0" y="3740"/>
            <a:chExt cx="3072" cy="374"/>
          </a:xfrm>
        </p:grpSpPr>
        <p:sp>
          <p:nvSpPr>
            <p:cNvPr id="987" name="Google Shape;987;p62"/>
            <p:cNvSpPr/>
            <p:nvPr/>
          </p:nvSpPr>
          <p:spPr>
            <a:xfrm>
              <a:off x="0" y="3761"/>
              <a:ext cx="85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62"/>
            <p:cNvSpPr/>
            <p:nvPr/>
          </p:nvSpPr>
          <p:spPr>
            <a:xfrm>
              <a:off x="0" y="374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26	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89" name="Google Shape;989;p62"/>
          <p:cNvGrpSpPr/>
          <p:nvPr/>
        </p:nvGrpSpPr>
        <p:grpSpPr>
          <a:xfrm>
            <a:off x="678256" y="2286000"/>
            <a:ext cx="8001000" cy="381000"/>
            <a:chOff x="0" y="4114"/>
            <a:chExt cx="3072" cy="374"/>
          </a:xfrm>
        </p:grpSpPr>
        <p:sp>
          <p:nvSpPr>
            <p:cNvPr id="990" name="Google Shape;990;p62"/>
            <p:cNvSpPr/>
            <p:nvPr/>
          </p:nvSpPr>
          <p:spPr>
            <a:xfrm>
              <a:off x="0" y="4135"/>
              <a:ext cx="85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62"/>
            <p:cNvSpPr/>
            <p:nvPr/>
          </p:nvSpPr>
          <p:spPr>
            <a:xfrm>
              <a:off x="0" y="411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27	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data = value;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92" name="Google Shape;992;p62"/>
          <p:cNvGrpSpPr/>
          <p:nvPr/>
        </p:nvGrpSpPr>
        <p:grpSpPr>
          <a:xfrm>
            <a:off x="678256" y="2667000"/>
            <a:ext cx="8001000" cy="381000"/>
            <a:chOff x="0" y="4488"/>
            <a:chExt cx="3072" cy="374"/>
          </a:xfrm>
        </p:grpSpPr>
        <p:sp>
          <p:nvSpPr>
            <p:cNvPr id="993" name="Google Shape;993;p62"/>
            <p:cNvSpPr/>
            <p:nvPr/>
          </p:nvSpPr>
          <p:spPr>
            <a:xfrm>
              <a:off x="0" y="4509"/>
              <a:ext cx="85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62"/>
            <p:cNvSpPr/>
            <p:nvPr/>
          </p:nvSpPr>
          <p:spPr>
            <a:xfrm>
              <a:off x="0" y="448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28	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cout &lt;&lt; "Object " &lt;&lt; data &lt;&lt; "   constructor";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95" name="Google Shape;995;p62"/>
          <p:cNvGrpSpPr/>
          <p:nvPr/>
        </p:nvGrpSpPr>
        <p:grpSpPr>
          <a:xfrm>
            <a:off x="678256" y="3048000"/>
            <a:ext cx="8000999" cy="381000"/>
            <a:chOff x="0" y="4862"/>
            <a:chExt cx="3072" cy="374"/>
          </a:xfrm>
        </p:grpSpPr>
        <p:sp>
          <p:nvSpPr>
            <p:cNvPr id="996" name="Google Shape;996;p62"/>
            <p:cNvSpPr/>
            <p:nvPr/>
          </p:nvSpPr>
          <p:spPr>
            <a:xfrm>
              <a:off x="0" y="4883"/>
              <a:ext cx="85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62"/>
            <p:cNvSpPr/>
            <p:nvPr/>
          </p:nvSpPr>
          <p:spPr>
            <a:xfrm>
              <a:off x="0" y="486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29	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98" name="Google Shape;998;p62"/>
          <p:cNvGrpSpPr/>
          <p:nvPr/>
        </p:nvGrpSpPr>
        <p:grpSpPr>
          <a:xfrm>
            <a:off x="678256" y="3429000"/>
            <a:ext cx="8001000" cy="381000"/>
            <a:chOff x="0" y="5236"/>
            <a:chExt cx="3072" cy="374"/>
          </a:xfrm>
        </p:grpSpPr>
        <p:sp>
          <p:nvSpPr>
            <p:cNvPr id="999" name="Google Shape;999;p62"/>
            <p:cNvSpPr/>
            <p:nvPr/>
          </p:nvSpPr>
          <p:spPr>
            <a:xfrm>
              <a:off x="0" y="5257"/>
              <a:ext cx="85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62"/>
            <p:cNvSpPr/>
            <p:nvPr/>
          </p:nvSpPr>
          <p:spPr>
            <a:xfrm>
              <a:off x="0" y="523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30	</a:t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001" name="Google Shape;1001;p62"/>
          <p:cNvGrpSpPr/>
          <p:nvPr/>
        </p:nvGrpSpPr>
        <p:grpSpPr>
          <a:xfrm>
            <a:off x="678256" y="3810000"/>
            <a:ext cx="8000999" cy="381000"/>
            <a:chOff x="0" y="5610"/>
            <a:chExt cx="3072" cy="374"/>
          </a:xfrm>
        </p:grpSpPr>
        <p:sp>
          <p:nvSpPr>
            <p:cNvPr id="1002" name="Google Shape;1002;p62"/>
            <p:cNvSpPr/>
            <p:nvPr/>
          </p:nvSpPr>
          <p:spPr>
            <a:xfrm>
              <a:off x="0" y="5631"/>
              <a:ext cx="85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62"/>
            <p:cNvSpPr/>
            <p:nvPr/>
          </p:nvSpPr>
          <p:spPr>
            <a:xfrm>
              <a:off x="0" y="561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31	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CreateAndDestroy::~CreateAndDestroy()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004" name="Google Shape;1004;p62"/>
          <p:cNvGrpSpPr/>
          <p:nvPr/>
        </p:nvGrpSpPr>
        <p:grpSpPr>
          <a:xfrm>
            <a:off x="685800" y="4191000"/>
            <a:ext cx="7993455" cy="381000"/>
            <a:chOff x="0" y="5984"/>
            <a:chExt cx="3072" cy="374"/>
          </a:xfrm>
        </p:grpSpPr>
        <p:sp>
          <p:nvSpPr>
            <p:cNvPr id="1005" name="Google Shape;1005;p62"/>
            <p:cNvSpPr/>
            <p:nvPr/>
          </p:nvSpPr>
          <p:spPr>
            <a:xfrm>
              <a:off x="0" y="6005"/>
              <a:ext cx="85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62"/>
            <p:cNvSpPr/>
            <p:nvPr/>
          </p:nvSpPr>
          <p:spPr>
            <a:xfrm>
              <a:off x="0" y="598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32	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{ cout &lt;&lt; "Object " &lt;&lt; data &lt;&lt; "   destructor " &lt;&lt; endl;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4294967295" type="title"/>
          </p:nvPr>
        </p:nvSpPr>
        <p:spPr>
          <a:xfrm>
            <a:off x="971600" y="70961"/>
            <a:ext cx="8135956" cy="8117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Class in C++ - Example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0" y="19510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737" y="1295400"/>
            <a:ext cx="7004525" cy="4807027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lt2"/>
            </a:outerShdw>
          </a:effectLst>
        </p:spPr>
      </p:pic>
      <p:sp>
        <p:nvSpPr>
          <p:cNvPr id="126" name="Google Shape;126;p18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63"/>
          <p:cNvSpPr txBox="1"/>
          <p:nvPr>
            <p:ph type="title"/>
          </p:nvPr>
        </p:nvSpPr>
        <p:spPr>
          <a:xfrm>
            <a:off x="304800" y="0"/>
            <a:ext cx="8839200" cy="944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Constructing Arrays of Objects</a:t>
            </a:r>
            <a:endParaRPr/>
          </a:p>
        </p:txBody>
      </p:sp>
      <p:sp>
        <p:nvSpPr>
          <p:cNvPr id="1012" name="Google Shape;1012;p63"/>
          <p:cNvSpPr txBox="1"/>
          <p:nvPr>
            <p:ph idx="1" type="body"/>
          </p:nvPr>
        </p:nvSpPr>
        <p:spPr>
          <a:xfrm>
            <a:off x="152400" y="1143000"/>
            <a:ext cx="8763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Complex c_arr[10];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Date date_arr[20];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Clr>
                <a:srgbClr val="B80000"/>
              </a:buClr>
              <a:buSzPts val="2800"/>
              <a:buNone/>
            </a:pPr>
            <a:r>
              <a:rPr b="1" lang="en-US" sz="2800" u="sng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Issue: </a:t>
            </a:r>
            <a:r>
              <a:rPr b="1" lang="en-US" sz="2800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There is no way to call argument-based constructors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non-default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for array members</a:t>
            </a:r>
            <a:endParaRPr/>
          </a:p>
        </p:txBody>
      </p:sp>
      <p:sp>
        <p:nvSpPr>
          <p:cNvPr id="1013" name="Google Shape;1013;p6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64"/>
          <p:cNvSpPr txBox="1"/>
          <p:nvPr>
            <p:ph type="title"/>
          </p:nvPr>
        </p:nvSpPr>
        <p:spPr>
          <a:xfrm>
            <a:off x="838200" y="-7619"/>
            <a:ext cx="8305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Arrays of Objects and Non-Default Constructors</a:t>
            </a:r>
            <a:endParaRPr/>
          </a:p>
        </p:txBody>
      </p:sp>
      <p:sp>
        <p:nvSpPr>
          <p:cNvPr id="1019" name="Google Shape;1019;p64"/>
          <p:cNvSpPr txBox="1"/>
          <p:nvPr>
            <p:ph idx="1" type="body"/>
          </p:nvPr>
        </p:nvSpPr>
        <p:spPr>
          <a:xfrm>
            <a:off x="304800" y="12954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>
                <a:latin typeface="Tahoma"/>
                <a:ea typeface="Tahoma"/>
                <a:cs typeface="Tahoma"/>
                <a:sym typeface="Tahoma"/>
              </a:rPr>
              <a:t>Trick: </a:t>
            </a:r>
            <a:r>
              <a:rPr lang="en-US" sz="2800">
                <a:solidFill>
                  <a:srgbClr val="2C14DE"/>
                </a:solidFill>
                <a:latin typeface="Tahoma"/>
                <a:ea typeface="Tahoma"/>
                <a:cs typeface="Tahoma"/>
                <a:sym typeface="Tahoma"/>
              </a:rPr>
              <a:t>declare an </a:t>
            </a:r>
            <a:r>
              <a:rPr b="1" lang="en-US" sz="2800">
                <a:solidFill>
                  <a:srgbClr val="2C14DE"/>
                </a:solidFill>
                <a:latin typeface="Tahoma"/>
                <a:ea typeface="Tahoma"/>
                <a:cs typeface="Tahoma"/>
                <a:sym typeface="Tahoma"/>
              </a:rPr>
              <a:t>array</a:t>
            </a:r>
            <a:r>
              <a:rPr lang="en-US" sz="2800">
                <a:solidFill>
                  <a:srgbClr val="2C14DE"/>
                </a:solidFill>
                <a:latin typeface="Tahoma"/>
                <a:ea typeface="Tahoma"/>
                <a:cs typeface="Tahoma"/>
                <a:sym typeface="Tahoma"/>
              </a:rPr>
              <a:t> of </a:t>
            </a:r>
            <a:r>
              <a:rPr lang="en-US" sz="2800" u="sng">
                <a:solidFill>
                  <a:srgbClr val="2C14DE"/>
                </a:solidFill>
                <a:latin typeface="Tahoma"/>
                <a:ea typeface="Tahoma"/>
                <a:cs typeface="Tahoma"/>
                <a:sym typeface="Tahoma"/>
              </a:rPr>
              <a:t>pointer to objects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D20000"/>
              </a:buClr>
              <a:buSzPts val="2400"/>
              <a:buChar char="•"/>
            </a:pPr>
            <a:r>
              <a:rPr b="1" lang="en-US" sz="2400">
                <a:solidFill>
                  <a:srgbClr val="D20000"/>
                </a:solidFill>
                <a:latin typeface="Tahoma"/>
                <a:ea typeface="Tahoma"/>
                <a:cs typeface="Tahoma"/>
                <a:sym typeface="Tahoma"/>
              </a:rPr>
              <a:t>Allocate</a:t>
            </a:r>
            <a:r>
              <a:rPr lang="en-US" sz="2400">
                <a:solidFill>
                  <a:srgbClr val="D2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and </a:t>
            </a:r>
            <a:r>
              <a:rPr b="1" lang="en-US" sz="2400">
                <a:solidFill>
                  <a:srgbClr val="D20000"/>
                </a:solidFill>
                <a:latin typeface="Tahoma"/>
                <a:ea typeface="Tahoma"/>
                <a:cs typeface="Tahoma"/>
                <a:sym typeface="Tahoma"/>
              </a:rPr>
              <a:t>initialize each object in a loop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Date *dates[31];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 (int day = 0; day &lt; 31; ++day)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dates[day] = new Date(3, day, 2020);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800">
              <a:solidFill>
                <a:srgbClr val="008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0" name="Google Shape;1020;p6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65"/>
          <p:cNvSpPr txBox="1"/>
          <p:nvPr>
            <p:ph idx="4294967295" type="title"/>
          </p:nvPr>
        </p:nvSpPr>
        <p:spPr>
          <a:xfrm>
            <a:off x="827088" y="26988"/>
            <a:ext cx="8280468" cy="9178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Default Member-wise Assignment</a:t>
            </a:r>
            <a:endParaRPr/>
          </a:p>
        </p:txBody>
      </p:sp>
      <p:sp>
        <p:nvSpPr>
          <p:cNvPr id="1026" name="Google Shape;1026;p65"/>
          <p:cNvSpPr/>
          <p:nvPr/>
        </p:nvSpPr>
        <p:spPr>
          <a:xfrm>
            <a:off x="76200" y="1125538"/>
            <a:ext cx="8964613" cy="43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3000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Assignment operator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3000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can be used </a:t>
            </a:r>
            <a:r>
              <a:rPr b="1" lang="en-US" sz="30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to assign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b="1" lang="en-US" sz="30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1" lang="en-US" sz="30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another object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</a:t>
            </a:r>
            <a:r>
              <a:rPr b="1" lang="en-US" sz="3000" u="sng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same type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D20000"/>
              </a:buClr>
              <a:buSzPts val="3000"/>
              <a:buFont typeface="Arial"/>
              <a:buChar char="•"/>
            </a:pPr>
            <a:r>
              <a:rPr b="1" lang="en-US" sz="3000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Member-wise assignment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each </a:t>
            </a:r>
            <a:r>
              <a:rPr b="1" lang="en-US" sz="30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data member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the </a:t>
            </a: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of the assignment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 is </a:t>
            </a:r>
            <a:r>
              <a:rPr b="1" lang="en-US" sz="30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assigned individually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 </a:t>
            </a:r>
            <a:r>
              <a:rPr b="1" i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member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on the left</a:t>
            </a:r>
            <a:endParaRPr/>
          </a:p>
          <a:p>
            <a:pPr indent="-15240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027" name="Google Shape;1027;p6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65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6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4" name="Google Shape;1034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279" y="228600"/>
            <a:ext cx="8543199" cy="44958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1035" name="Google Shape;1035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279" y="5410200"/>
            <a:ext cx="7945121" cy="110163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67"/>
          <p:cNvSpPr txBox="1"/>
          <p:nvPr>
            <p:ph idx="4294967295" type="title"/>
          </p:nvPr>
        </p:nvSpPr>
        <p:spPr>
          <a:xfrm>
            <a:off x="827088" y="26988"/>
            <a:ext cx="8280468" cy="9178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Default copy constructor</a:t>
            </a:r>
            <a:endParaRPr/>
          </a:p>
        </p:txBody>
      </p:sp>
      <p:sp>
        <p:nvSpPr>
          <p:cNvPr id="1042" name="Google Shape;1042;p67"/>
          <p:cNvSpPr/>
          <p:nvPr/>
        </p:nvSpPr>
        <p:spPr>
          <a:xfrm>
            <a:off x="76200" y="1125538"/>
            <a:ext cx="8964613" cy="43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524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type of </a:t>
            </a:r>
            <a:r>
              <a:rPr b="1" lang="en-US" sz="3200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constructor that is used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32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initialize an object</a:t>
            </a: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b="1" lang="en-US" sz="32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another object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</a:t>
            </a:r>
            <a:r>
              <a:rPr b="1" lang="en-US" sz="3200" u="sng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same type</a:t>
            </a:r>
            <a:r>
              <a:rPr b="1" lang="en-US" sz="32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known as </a:t>
            </a:r>
            <a:r>
              <a:rPr b="1" lang="en-US" sz="3200" u="sng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default copy constructor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is </a:t>
            </a:r>
            <a:r>
              <a:rPr b="1" lang="en-US" sz="3200" u="sng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by default available in all classes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syntax is  </a:t>
            </a:r>
            <a:r>
              <a:rPr b="1" lang="en-US" sz="3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ClassName(ClassName   &amp;Variable)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p6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67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68"/>
          <p:cNvSpPr/>
          <p:nvPr/>
        </p:nvSpPr>
        <p:spPr>
          <a:xfrm>
            <a:off x="39623" y="944879"/>
            <a:ext cx="9067800" cy="45720"/>
          </a:xfrm>
          <a:custGeom>
            <a:rect b="b" l="l" r="r" t="t"/>
            <a:pathLst>
              <a:path extrusionOk="0" h="45719" w="9067800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68"/>
          <p:cNvSpPr txBox="1"/>
          <p:nvPr>
            <p:ph type="title"/>
          </p:nvPr>
        </p:nvSpPr>
        <p:spPr>
          <a:xfrm>
            <a:off x="990600" y="0"/>
            <a:ext cx="8153400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4175">
            <a:spAutoFit/>
          </a:bodyPr>
          <a:lstStyle/>
          <a:p>
            <a:pPr indent="0" lvl="0" marL="13893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Copy Constructor for Class Date</a:t>
            </a:r>
            <a:endParaRPr/>
          </a:p>
        </p:txBody>
      </p:sp>
      <p:sp>
        <p:nvSpPr>
          <p:cNvPr id="1051" name="Google Shape;1051;p68"/>
          <p:cNvSpPr txBox="1"/>
          <p:nvPr/>
        </p:nvSpPr>
        <p:spPr>
          <a:xfrm>
            <a:off x="231140" y="1048473"/>
            <a:ext cx="7472680" cy="3611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Date::Date(Date &amp;date)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26720" lvl="0" marL="438784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no need to check passed date arg month = date.month;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38784" marR="3196590" rtl="0" algn="l">
              <a:lnSpc>
                <a:spcPct val="12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	= date.day; year	= date.year;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69"/>
          <p:cNvSpPr txBox="1"/>
          <p:nvPr>
            <p:ph type="title"/>
          </p:nvPr>
        </p:nvSpPr>
        <p:spPr>
          <a:xfrm>
            <a:off x="0" y="0"/>
            <a:ext cx="9107556" cy="9448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Copy Constructor:  Defining a New Object</a:t>
            </a:r>
            <a:endParaRPr/>
          </a:p>
        </p:txBody>
      </p:sp>
      <p:sp>
        <p:nvSpPr>
          <p:cNvPr id="1058" name="Google Shape;1058;p69"/>
          <p:cNvSpPr txBox="1"/>
          <p:nvPr>
            <p:ph idx="1" type="body"/>
          </p:nvPr>
        </p:nvSpPr>
        <p:spPr>
          <a:xfrm>
            <a:off x="496956" y="1600200"/>
            <a:ext cx="8153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b="1" lang="en-US" sz="2400">
                <a:solidFill>
                  <a:srgbClr val="2C14DE"/>
                </a:solidFill>
                <a:latin typeface="Courier New"/>
                <a:ea typeface="Courier New"/>
                <a:cs typeface="Courier New"/>
                <a:sym typeface="Courier New"/>
              </a:rPr>
              <a:t>d1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(02,28,2020);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B8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B80000"/>
                </a:solidFill>
                <a:latin typeface="Courier New"/>
                <a:ea typeface="Courier New"/>
                <a:cs typeface="Courier New"/>
                <a:sym typeface="Courier New"/>
              </a:rPr>
              <a:t>// init 2 local objects from d1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b="1"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d2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400">
                <a:solidFill>
                  <a:srgbClr val="2C14DE"/>
                </a:solidFill>
                <a:latin typeface="Courier New"/>
                <a:ea typeface="Courier New"/>
                <a:cs typeface="Courier New"/>
                <a:sym typeface="Courier New"/>
              </a:rPr>
              <a:t>d1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);// pass by value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d3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2400">
                <a:solidFill>
                  <a:srgbClr val="2C14DE"/>
                </a:solidFill>
                <a:latin typeface="Courier New"/>
                <a:ea typeface="Courier New"/>
                <a:cs typeface="Courier New"/>
                <a:sym typeface="Courier New"/>
              </a:rPr>
              <a:t>d1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;// return value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B8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B80000"/>
                </a:solidFill>
                <a:latin typeface="Courier New"/>
                <a:ea typeface="Courier New"/>
                <a:cs typeface="Courier New"/>
                <a:sym typeface="Courier New"/>
              </a:rPr>
              <a:t>// init a dynamic object from d1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Date* </a:t>
            </a:r>
            <a:r>
              <a:rPr b="1" lang="en-US" sz="2400">
                <a:solidFill>
                  <a:srgbClr val="31859B"/>
                </a:solidFill>
                <a:latin typeface="Courier New"/>
                <a:ea typeface="Courier New"/>
                <a:cs typeface="Courier New"/>
                <a:sym typeface="Courier New"/>
              </a:rPr>
              <a:t>pdate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 = new Date(</a:t>
            </a:r>
            <a:r>
              <a:rPr b="1" lang="en-US" sz="2400">
                <a:solidFill>
                  <a:srgbClr val="2C14DE"/>
                </a:solidFill>
                <a:latin typeface="Courier New"/>
                <a:ea typeface="Courier New"/>
                <a:cs typeface="Courier New"/>
                <a:sym typeface="Courier New"/>
              </a:rPr>
              <a:t>d1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9" name="Google Shape;1059;p69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70"/>
          <p:cNvSpPr/>
          <p:nvPr/>
        </p:nvSpPr>
        <p:spPr>
          <a:xfrm>
            <a:off x="0" y="0"/>
            <a:ext cx="9144000" cy="944880"/>
          </a:xfrm>
          <a:custGeom>
            <a:rect b="b" l="l" r="r" t="t"/>
            <a:pathLst>
              <a:path extrusionOk="0" h="944880" w="9144000">
                <a:moveTo>
                  <a:pt x="9144000" y="0"/>
                </a:moveTo>
                <a:lnTo>
                  <a:pt x="0" y="0"/>
                </a:lnTo>
                <a:lnTo>
                  <a:pt x="0" y="944879"/>
                </a:lnTo>
                <a:lnTo>
                  <a:pt x="9144000" y="944879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70"/>
          <p:cNvSpPr txBox="1"/>
          <p:nvPr>
            <p:ph type="title"/>
          </p:nvPr>
        </p:nvSpPr>
        <p:spPr>
          <a:xfrm>
            <a:off x="990600" y="0"/>
            <a:ext cx="8153400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86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Copy Constructor:Passing Objects by Value</a:t>
            </a:r>
            <a:endParaRPr sz="4000"/>
          </a:p>
        </p:txBody>
      </p:sp>
      <p:sp>
        <p:nvSpPr>
          <p:cNvPr id="1066" name="Google Shape;1066;p70"/>
          <p:cNvSpPr txBox="1"/>
          <p:nvPr/>
        </p:nvSpPr>
        <p:spPr>
          <a:xfrm>
            <a:off x="421640" y="1408747"/>
            <a:ext cx="8058150" cy="2660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D20000"/>
                </a:solidFill>
                <a:latin typeface="Courier New"/>
                <a:ea typeface="Courier New"/>
                <a:cs typeface="Courier New"/>
                <a:sym typeface="Courier New"/>
              </a:rPr>
              <a:t>//copy constructor called for each value arg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unsigned dateDiff(Date d1, Date d2);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 today;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 d3(02, 21, 2000);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	&lt;&lt; dateDiff(d3, today);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7" name="Google Shape;1067;p70"/>
          <p:cNvSpPr/>
          <p:nvPr/>
        </p:nvSpPr>
        <p:spPr>
          <a:xfrm>
            <a:off x="39623" y="944880"/>
            <a:ext cx="9067800" cy="45720"/>
          </a:xfrm>
          <a:custGeom>
            <a:rect b="b" l="l" r="r" t="t"/>
            <a:pathLst>
              <a:path extrusionOk="0" h="45719" w="9067800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70"/>
          <p:cNvSpPr/>
          <p:nvPr/>
        </p:nvSpPr>
        <p:spPr>
          <a:xfrm>
            <a:off x="3795648" y="2210561"/>
            <a:ext cx="992505" cy="1649730"/>
          </a:xfrm>
          <a:custGeom>
            <a:rect b="b" l="l" r="r" t="t"/>
            <a:pathLst>
              <a:path extrusionOk="0" h="1649729" w="992504">
                <a:moveTo>
                  <a:pt x="901550" y="81779"/>
                </a:moveTo>
                <a:lnTo>
                  <a:pt x="0" y="1631823"/>
                </a:lnTo>
                <a:lnTo>
                  <a:pt x="30225" y="1649349"/>
                </a:lnTo>
                <a:lnTo>
                  <a:pt x="931654" y="99299"/>
                </a:lnTo>
                <a:lnTo>
                  <a:pt x="901550" y="81779"/>
                </a:lnTo>
                <a:close/>
              </a:path>
              <a:path extrusionOk="0" h="1649729" w="992504">
                <a:moveTo>
                  <a:pt x="980596" y="66675"/>
                </a:moveTo>
                <a:lnTo>
                  <a:pt x="910336" y="66675"/>
                </a:lnTo>
                <a:lnTo>
                  <a:pt x="940435" y="84200"/>
                </a:lnTo>
                <a:lnTo>
                  <a:pt x="931654" y="99299"/>
                </a:lnTo>
                <a:lnTo>
                  <a:pt x="992124" y="134492"/>
                </a:lnTo>
                <a:lnTo>
                  <a:pt x="980596" y="66675"/>
                </a:lnTo>
                <a:close/>
              </a:path>
              <a:path extrusionOk="0" h="1649729" w="992504">
                <a:moveTo>
                  <a:pt x="910336" y="66675"/>
                </a:moveTo>
                <a:lnTo>
                  <a:pt x="901550" y="81779"/>
                </a:lnTo>
                <a:lnTo>
                  <a:pt x="931654" y="99299"/>
                </a:lnTo>
                <a:lnTo>
                  <a:pt x="940435" y="84200"/>
                </a:lnTo>
                <a:lnTo>
                  <a:pt x="910336" y="66675"/>
                </a:lnTo>
                <a:close/>
              </a:path>
              <a:path extrusionOk="0" h="1649729" w="992504">
                <a:moveTo>
                  <a:pt x="969263" y="0"/>
                </a:moveTo>
                <a:lnTo>
                  <a:pt x="841121" y="46609"/>
                </a:lnTo>
                <a:lnTo>
                  <a:pt x="901550" y="81779"/>
                </a:lnTo>
                <a:lnTo>
                  <a:pt x="910336" y="66675"/>
                </a:lnTo>
                <a:lnTo>
                  <a:pt x="980596" y="66675"/>
                </a:lnTo>
                <a:lnTo>
                  <a:pt x="969263" y="0"/>
                </a:lnTo>
                <a:close/>
              </a:path>
            </a:pathLst>
          </a:custGeom>
          <a:solidFill>
            <a:srgbClr val="497D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70"/>
          <p:cNvSpPr/>
          <p:nvPr/>
        </p:nvSpPr>
        <p:spPr>
          <a:xfrm>
            <a:off x="5397753" y="2250185"/>
            <a:ext cx="1093470" cy="1609090"/>
          </a:xfrm>
          <a:custGeom>
            <a:rect b="b" l="l" r="r" t="t"/>
            <a:pathLst>
              <a:path extrusionOk="0" h="1609089" w="1093470">
                <a:moveTo>
                  <a:pt x="1013962" y="70430"/>
                </a:moveTo>
                <a:lnTo>
                  <a:pt x="0" y="1591437"/>
                </a:lnTo>
                <a:lnTo>
                  <a:pt x="26416" y="1608963"/>
                </a:lnTo>
                <a:lnTo>
                  <a:pt x="1040331" y="88026"/>
                </a:lnTo>
                <a:lnTo>
                  <a:pt x="1013962" y="70430"/>
                </a:lnTo>
                <a:close/>
              </a:path>
              <a:path extrusionOk="0" h="1609089" w="1093470">
                <a:moveTo>
                  <a:pt x="1086142" y="57276"/>
                </a:moveTo>
                <a:lnTo>
                  <a:pt x="1022731" y="57276"/>
                </a:lnTo>
                <a:lnTo>
                  <a:pt x="1049147" y="74802"/>
                </a:lnTo>
                <a:lnTo>
                  <a:pt x="1040331" y="88026"/>
                </a:lnTo>
                <a:lnTo>
                  <a:pt x="1093216" y="123316"/>
                </a:lnTo>
                <a:lnTo>
                  <a:pt x="1086142" y="57276"/>
                </a:lnTo>
                <a:close/>
              </a:path>
              <a:path extrusionOk="0" h="1609089" w="1093470">
                <a:moveTo>
                  <a:pt x="1022731" y="57276"/>
                </a:moveTo>
                <a:lnTo>
                  <a:pt x="1013962" y="70430"/>
                </a:lnTo>
                <a:lnTo>
                  <a:pt x="1040331" y="88026"/>
                </a:lnTo>
                <a:lnTo>
                  <a:pt x="1049147" y="74802"/>
                </a:lnTo>
                <a:lnTo>
                  <a:pt x="1022731" y="57276"/>
                </a:lnTo>
                <a:close/>
              </a:path>
              <a:path extrusionOk="0" h="1609089" w="1093470">
                <a:moveTo>
                  <a:pt x="1080008" y="0"/>
                </a:moveTo>
                <a:lnTo>
                  <a:pt x="961136" y="35178"/>
                </a:lnTo>
                <a:lnTo>
                  <a:pt x="1013962" y="70430"/>
                </a:lnTo>
                <a:lnTo>
                  <a:pt x="1022731" y="57276"/>
                </a:lnTo>
                <a:lnTo>
                  <a:pt x="1086142" y="57276"/>
                </a:lnTo>
                <a:lnTo>
                  <a:pt x="1080008" y="0"/>
                </a:lnTo>
                <a:close/>
              </a:path>
            </a:pathLst>
          </a:custGeom>
          <a:solidFill>
            <a:srgbClr val="2C13D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71"/>
          <p:cNvSpPr txBox="1"/>
          <p:nvPr>
            <p:ph type="title"/>
          </p:nvPr>
        </p:nvSpPr>
        <p:spPr>
          <a:xfrm>
            <a:off x="-74544" y="13447"/>
            <a:ext cx="9296400" cy="9448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User-defined Copy Constructor, when required?</a:t>
            </a:r>
            <a:endParaRPr/>
          </a:p>
        </p:txBody>
      </p:sp>
      <p:sp>
        <p:nvSpPr>
          <p:cNvPr id="1076" name="Google Shape;1076;p71"/>
          <p:cNvSpPr txBox="1"/>
          <p:nvPr>
            <p:ph idx="1" type="body"/>
          </p:nvPr>
        </p:nvSpPr>
        <p:spPr>
          <a:xfrm>
            <a:off x="63002" y="1066800"/>
            <a:ext cx="9233397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Char char="•"/>
            </a:pPr>
            <a:r>
              <a:rPr b="1" lang="en-US" sz="3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Default-copy Constructor </a:t>
            </a:r>
            <a:r>
              <a:rPr b="1" lang="en-US" sz="30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do only “Shallow Copy”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We need </a:t>
            </a:r>
            <a:r>
              <a:rPr b="1" lang="en-US" sz="3000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user-defined copy-constructor</a:t>
            </a: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, 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b="1" lang="en-US" sz="30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we need “Deep Copy” (for Dynamic Memory)</a:t>
            </a:r>
            <a:endParaRPr sz="3000">
              <a:solidFill>
                <a:srgbClr val="2C14D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71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media.geeksforgeeks.org/wp-content/uploads/shallow-copy.jpg" id="1078" name="Google Shape;1078;p71"/>
          <p:cNvPicPr preferRelativeResize="0"/>
          <p:nvPr/>
        </p:nvPicPr>
        <p:blipFill rotWithShape="1">
          <a:blip r:embed="rId3">
            <a:alphaModFix/>
          </a:blip>
          <a:srcRect b="7631" l="9534" r="7822" t="17236"/>
          <a:stretch/>
        </p:blipFill>
        <p:spPr>
          <a:xfrm>
            <a:off x="228600" y="3429000"/>
            <a:ext cx="3733800" cy="223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media.geeksforgeeks.org/wp-content/uploads/deep-copy.jpg" id="1079" name="Google Shape;1079;p71"/>
          <p:cNvPicPr preferRelativeResize="0"/>
          <p:nvPr/>
        </p:nvPicPr>
        <p:blipFill rotWithShape="1">
          <a:blip r:embed="rId4">
            <a:alphaModFix/>
          </a:blip>
          <a:srcRect b="17931" l="10400" r="12099" t="16883"/>
          <a:stretch/>
        </p:blipFill>
        <p:spPr>
          <a:xfrm>
            <a:off x="4311153" y="3429000"/>
            <a:ext cx="4724400" cy="2235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0" name="Google Shape;1080;p71"/>
          <p:cNvCxnSpPr/>
          <p:nvPr/>
        </p:nvCxnSpPr>
        <p:spPr>
          <a:xfrm>
            <a:off x="4114800" y="2743200"/>
            <a:ext cx="0" cy="3962400"/>
          </a:xfrm>
          <a:prstGeom prst="straightConnector1">
            <a:avLst/>
          </a:prstGeom>
          <a:noFill/>
          <a:ln cap="flat" cmpd="sng" w="158750">
            <a:solidFill>
              <a:srgbClr val="8CB3E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1" name="Google Shape;1081;p71"/>
          <p:cNvSpPr/>
          <p:nvPr/>
        </p:nvSpPr>
        <p:spPr>
          <a:xfrm>
            <a:off x="1499210" y="1458686"/>
            <a:ext cx="5032219" cy="2188028"/>
          </a:xfrm>
          <a:custGeom>
            <a:rect b="b" l="l" r="r" t="t"/>
            <a:pathLst>
              <a:path extrusionOk="0" h="2188028" w="5032219">
                <a:moveTo>
                  <a:pt x="5032219" y="0"/>
                </a:moveTo>
                <a:lnTo>
                  <a:pt x="329590" y="185057"/>
                </a:lnTo>
                <a:cubicBezTo>
                  <a:pt x="-443296" y="549728"/>
                  <a:pt x="384018" y="1854200"/>
                  <a:pt x="394904" y="2188028"/>
                </a:cubicBezTo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71"/>
          <p:cNvSpPr/>
          <p:nvPr/>
        </p:nvSpPr>
        <p:spPr>
          <a:xfrm>
            <a:off x="5192486" y="2357179"/>
            <a:ext cx="1991104" cy="1311307"/>
          </a:xfrm>
          <a:custGeom>
            <a:rect b="b" l="l" r="r" t="t"/>
            <a:pathLst>
              <a:path extrusionOk="0" h="1311307" w="1991104">
                <a:moveTo>
                  <a:pt x="0" y="179192"/>
                </a:moveTo>
                <a:cubicBezTo>
                  <a:pt x="874485" y="41306"/>
                  <a:pt x="1748971" y="-96579"/>
                  <a:pt x="1959428" y="92107"/>
                </a:cubicBezTo>
                <a:cubicBezTo>
                  <a:pt x="2169885" y="280793"/>
                  <a:pt x="1262743" y="1311307"/>
                  <a:pt x="1262743" y="1311307"/>
                </a:cubicBezTo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72"/>
          <p:cNvSpPr txBox="1"/>
          <p:nvPr>
            <p:ph type="title"/>
          </p:nvPr>
        </p:nvSpPr>
        <p:spPr>
          <a:xfrm>
            <a:off x="990600" y="0"/>
            <a:ext cx="8153400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352361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Shallow Copy</a:t>
            </a:r>
            <a:endParaRPr/>
          </a:p>
        </p:txBody>
      </p:sp>
      <p:sp>
        <p:nvSpPr>
          <p:cNvPr id="1088" name="Google Shape;1088;p72"/>
          <p:cNvSpPr txBox="1"/>
          <p:nvPr/>
        </p:nvSpPr>
        <p:spPr>
          <a:xfrm>
            <a:off x="78739" y="1132687"/>
            <a:ext cx="5492115" cy="5659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-342265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Verdana"/>
              <a:buAutoNum type="arabicPeriod"/>
            </a:pPr>
            <a:r>
              <a:rPr b="1" lang="en-US" sz="1400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Demo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265" lvl="0" marL="354965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rabicPeriod"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589280" lvl="0" marL="60198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AutoNum type="arabicPeriod"/>
            </a:pPr>
            <a:r>
              <a:rPr b="1" lang="en-US" sz="1400">
                <a:solidFill>
                  <a:srgbClr val="2D8A56"/>
                </a:solidFill>
                <a:latin typeface="Verdana"/>
                <a:ea typeface="Verdana"/>
                <a:cs typeface="Verdana"/>
                <a:sym typeface="Verdana"/>
              </a:rPr>
              <a:t>int </a:t>
            </a: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a;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589280" lvl="0" marL="60198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AutoNum type="arabicPeriod"/>
            </a:pPr>
            <a:r>
              <a:rPr b="1" lang="en-US" sz="1400">
                <a:solidFill>
                  <a:srgbClr val="2D8A56"/>
                </a:solidFill>
                <a:latin typeface="Verdana"/>
                <a:ea typeface="Verdana"/>
                <a:cs typeface="Verdana"/>
                <a:sym typeface="Verdana"/>
              </a:rPr>
              <a:t>int </a:t>
            </a: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b;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589280" lvl="0" marL="60198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AutoNum type="arabicPeriod"/>
            </a:pPr>
            <a:r>
              <a:rPr b="1" lang="en-US" sz="1400">
                <a:solidFill>
                  <a:srgbClr val="2D8A56"/>
                </a:solidFill>
                <a:latin typeface="Verdana"/>
                <a:ea typeface="Verdana"/>
                <a:cs typeface="Verdana"/>
                <a:sym typeface="Verdana"/>
              </a:rPr>
              <a:t>int </a:t>
            </a: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*p;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589280" lvl="0" marL="60198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AutoNum type="arabicPeriod"/>
            </a:pPr>
            <a:r>
              <a:rPr b="1" lang="en-US" sz="1400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589280" lvl="0" marL="60198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rabicPeriod"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Demo()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589280" lvl="0" marL="60198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rabicPeriod"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838200" lvl="0" marL="8509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rabicPeriod"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p=</a:t>
            </a:r>
            <a:r>
              <a:rPr b="1" lang="en-US" sz="1400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b="1" lang="en-US" sz="1400">
                <a:solidFill>
                  <a:srgbClr val="2D8A56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10.	}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589280" lvl="0" marL="60198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AutoNum type="arabicPeriod" startAt="11"/>
            </a:pPr>
            <a:r>
              <a:rPr b="1" lang="en-US" sz="1400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void </a:t>
            </a: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setdata(</a:t>
            </a:r>
            <a:r>
              <a:rPr b="1" lang="en-US" sz="1400">
                <a:solidFill>
                  <a:srgbClr val="2D8A56"/>
                </a:solidFill>
                <a:latin typeface="Verdana"/>
                <a:ea typeface="Verdana"/>
                <a:cs typeface="Verdana"/>
                <a:sym typeface="Verdana"/>
              </a:rPr>
              <a:t>int </a:t>
            </a: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x,</a:t>
            </a:r>
            <a:r>
              <a:rPr b="1" lang="en-US" sz="1400">
                <a:solidFill>
                  <a:srgbClr val="2D8A56"/>
                </a:solidFill>
                <a:latin typeface="Verdana"/>
                <a:ea typeface="Verdana"/>
                <a:cs typeface="Verdana"/>
                <a:sym typeface="Verdana"/>
              </a:rPr>
              <a:t>int </a:t>
            </a: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y,</a:t>
            </a:r>
            <a:r>
              <a:rPr b="1" lang="en-US" sz="1400">
                <a:solidFill>
                  <a:srgbClr val="2D8A56"/>
                </a:solidFill>
                <a:latin typeface="Verdana"/>
                <a:ea typeface="Verdana"/>
                <a:cs typeface="Verdana"/>
                <a:sym typeface="Verdana"/>
              </a:rPr>
              <a:t>int </a:t>
            </a: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z)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589280" lvl="0" marL="60198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rabicPeriod" startAt="11"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838200" lvl="0" marL="8509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rabicPeriod" startAt="11"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a=x;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838200" lvl="0" marL="8509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rabicPeriod" startAt="11"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b=y;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838200" lvl="0" marL="8509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rabicPeriod" startAt="11"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*p=z;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16.	}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589280" lvl="0" marL="60198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AutoNum type="arabicPeriod" startAt="17"/>
            </a:pPr>
            <a:r>
              <a:rPr b="1" lang="en-US" sz="1400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void </a:t>
            </a: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showdata()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589280" lvl="0" marL="60198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rabicPeriod" startAt="17"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838200" lvl="0" marL="8509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rabicPeriod" startAt="17"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std::cout &lt;&lt; </a:t>
            </a:r>
            <a:r>
              <a:rPr lang="en-US" sz="14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"value of a is : " </a:t>
            </a: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&lt;&lt;a&lt;&lt; std::endl;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838200" lvl="0" marL="8509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rabicPeriod" startAt="17"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std::cout &lt;&lt; </a:t>
            </a:r>
            <a:r>
              <a:rPr lang="en-US" sz="14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"value of b is : " </a:t>
            </a: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&lt;&lt;b&lt;&lt; std::endl;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838200" lvl="0" marL="8509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rabicPeriod" startAt="17"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std::cout &lt;&lt; </a:t>
            </a:r>
            <a:r>
              <a:rPr lang="en-US" sz="14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"value of *p is : " </a:t>
            </a: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&lt;&lt;*p&lt;&lt; std::endl;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22.	}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4294967295" type="title"/>
          </p:nvPr>
        </p:nvSpPr>
        <p:spPr>
          <a:xfrm>
            <a:off x="914400" y="0"/>
            <a:ext cx="8189844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Object Creation - Instantiation</a:t>
            </a:r>
            <a:endParaRPr/>
          </a:p>
        </p:txBody>
      </p:sp>
      <p:sp>
        <p:nvSpPr>
          <p:cNvPr id="132" name="Google Shape;132;p19"/>
          <p:cNvSpPr txBox="1"/>
          <p:nvPr>
            <p:ph idx="4294967295" type="body"/>
          </p:nvPr>
        </p:nvSpPr>
        <p:spPr>
          <a:xfrm>
            <a:off x="109606" y="1027431"/>
            <a:ext cx="8928100" cy="5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In C++,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you can </a:t>
            </a:r>
            <a:r>
              <a:rPr b="1" lang="en-US" sz="28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assign a name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b="1" lang="en-US" sz="28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creating an object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1651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constructor is invoked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when an </a:t>
            </a:r>
            <a:r>
              <a:rPr b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object is created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syntax to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an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using the </a:t>
            </a:r>
            <a:r>
              <a:rPr b="1"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no-arg constructor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is:</a:t>
            </a:r>
            <a:endParaRPr b="1" i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28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ClassName    objectName;</a:t>
            </a:r>
            <a:endParaRPr/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 u="sng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Defining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objects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in this way means </a:t>
            </a:r>
            <a:r>
              <a:rPr b="1" i="1"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creating </a:t>
            </a:r>
            <a:r>
              <a:rPr b="1" i="1" lang="en-US" sz="2800">
                <a:latin typeface="Calibri"/>
                <a:ea typeface="Calibri"/>
                <a:cs typeface="Calibri"/>
                <a:sym typeface="Calibri"/>
              </a:rPr>
              <a:t>them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. This is also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called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instantiating</a:t>
            </a:r>
            <a:r>
              <a:rPr b="1" i="1" lang="en-US" sz="28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 them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3" name="Google Shape;1093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" y="44196"/>
            <a:ext cx="896112" cy="896112"/>
          </a:xfrm>
          <a:prstGeom prst="rect">
            <a:avLst/>
          </a:prstGeom>
          <a:noFill/>
          <a:ln>
            <a:noFill/>
          </a:ln>
        </p:spPr>
      </p:pic>
      <p:sp>
        <p:nvSpPr>
          <p:cNvPr id="1094" name="Google Shape;1094;p73"/>
          <p:cNvSpPr txBox="1"/>
          <p:nvPr/>
        </p:nvSpPr>
        <p:spPr>
          <a:xfrm>
            <a:off x="78739" y="1107693"/>
            <a:ext cx="8428990" cy="539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735965" lvl="0" marL="748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Verdana"/>
              <a:buAutoNum type="arabicPeriod" startAt="2"/>
            </a:pPr>
            <a:r>
              <a:rPr b="1" lang="en-US" sz="2200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void </a:t>
            </a: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showdata()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735965" lvl="0" marL="74866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AutoNum type="arabicPeriod" startAt="2"/>
            </a:pP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130935" lvl="0" marL="11436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AutoNum type="arabicPeriod" startAt="2"/>
            </a:pP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std::cout &lt;&lt; </a:t>
            </a:r>
            <a:r>
              <a:rPr lang="en-US" sz="22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"value of a is : " </a:t>
            </a: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&lt;&lt;a&lt;&lt; std::endl;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130935" lvl="0" marL="11436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AutoNum type="arabicPeriod" startAt="2"/>
            </a:pP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std::cout &lt;&lt; </a:t>
            </a:r>
            <a:r>
              <a:rPr lang="en-US" sz="22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"value of b is : " </a:t>
            </a: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&lt;&lt;b&lt;&lt; std::endl;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130935" lvl="0" marL="11436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AutoNum type="arabicPeriod" startAt="2"/>
            </a:pP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std::cout &lt;&lt; </a:t>
            </a:r>
            <a:r>
              <a:rPr lang="en-US" sz="22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"value of *p is : " </a:t>
            </a: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&lt;&lt;*p&lt;&lt; std::endl;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7.	}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8. };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2D8A56"/>
                </a:solidFill>
                <a:latin typeface="Verdana"/>
                <a:ea typeface="Verdana"/>
                <a:cs typeface="Verdana"/>
                <a:sym typeface="Verdana"/>
              </a:rPr>
              <a:t>9. int </a:t>
            </a: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main()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10.{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653415" lvl="0" marL="6661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AutoNum type="arabicPeriod" startAt="11"/>
            </a:pP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Demo d1;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653415" lvl="0" marL="6661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AutoNum type="arabicPeriod" startAt="11"/>
            </a:pP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d1.setdata(4,5,7);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653415" lvl="0" marL="6661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AutoNum type="arabicPeriod" startAt="11"/>
            </a:pP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Demo d2 = d1;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653415" lvl="0" marL="6661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AutoNum type="arabicPeriod" startAt="11"/>
            </a:pP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d2.showdata();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653415" lvl="0" marL="6661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Verdana"/>
              <a:buAutoNum type="arabicPeriod" startAt="11"/>
            </a:pPr>
            <a:r>
              <a:rPr b="1" lang="en-US" sz="2200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return </a:t>
            </a: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0;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16.}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95" name="Google Shape;1095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5646" y="3803268"/>
            <a:ext cx="3467833" cy="1981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74"/>
          <p:cNvSpPr txBox="1"/>
          <p:nvPr>
            <p:ph type="title"/>
          </p:nvPr>
        </p:nvSpPr>
        <p:spPr>
          <a:xfrm>
            <a:off x="990600" y="0"/>
            <a:ext cx="8153400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3810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Deep Copy</a:t>
            </a:r>
            <a:endParaRPr/>
          </a:p>
        </p:txBody>
      </p:sp>
      <p:sp>
        <p:nvSpPr>
          <p:cNvPr id="1101" name="Google Shape;1101;p74"/>
          <p:cNvSpPr txBox="1"/>
          <p:nvPr/>
        </p:nvSpPr>
        <p:spPr>
          <a:xfrm>
            <a:off x="78739" y="1138174"/>
            <a:ext cx="2922270" cy="5287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875">
            <a:spAutoFit/>
          </a:bodyPr>
          <a:lstStyle/>
          <a:p>
            <a:pPr indent="-342265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200"/>
              <a:buFont typeface="Verdana"/>
              <a:buAutoNum type="arabicPeriod"/>
            </a:pPr>
            <a:r>
              <a:rPr b="1" lang="en-US" sz="1200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Demo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265" lvl="0" marL="354965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AutoNum type="arabicPeriod"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558800" lvl="0" marL="57150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AutoNum type="arabicPeriod"/>
            </a:pPr>
            <a:r>
              <a:rPr b="1" lang="en-US" sz="1200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558800" lvl="0" marL="571500" marR="0" rtl="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AutoNum type="arabicPeriod"/>
            </a:pPr>
            <a:r>
              <a:rPr b="1" lang="en-US" sz="1200">
                <a:solidFill>
                  <a:srgbClr val="2D8A56"/>
                </a:solidFill>
                <a:latin typeface="Verdana"/>
                <a:ea typeface="Verdana"/>
                <a:cs typeface="Verdana"/>
                <a:sym typeface="Verdana"/>
              </a:rPr>
              <a:t>int 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a;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558800" lvl="0" marL="57150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AutoNum type="arabicPeriod"/>
            </a:pPr>
            <a:r>
              <a:rPr b="1" lang="en-US" sz="1200">
                <a:solidFill>
                  <a:srgbClr val="2D8A56"/>
                </a:solidFill>
                <a:latin typeface="Verdana"/>
                <a:ea typeface="Verdana"/>
                <a:cs typeface="Verdana"/>
                <a:sym typeface="Verdana"/>
              </a:rPr>
              <a:t>int 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b;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558800" lvl="0" marL="5715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AutoNum type="arabicPeriod"/>
            </a:pPr>
            <a:r>
              <a:rPr b="1" lang="en-US" sz="1200">
                <a:solidFill>
                  <a:srgbClr val="2D8A56"/>
                </a:solidFill>
                <a:latin typeface="Verdana"/>
                <a:ea typeface="Verdana"/>
                <a:cs typeface="Verdana"/>
                <a:sym typeface="Verdana"/>
              </a:rPr>
              <a:t>int 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*p;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7.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558800" lvl="0" marL="5715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AutoNum type="arabicPeriod" startAt="8"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Demo()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558800" lvl="0" marL="5715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AutoNum type="arabicPeriod" startAt="8"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774065" lvl="0" marL="786765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AutoNum type="arabicPeriod" startAt="8"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p=</a:t>
            </a:r>
            <a:r>
              <a:rPr b="1" lang="en-US" sz="1200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b="1" lang="en-US" sz="1200">
                <a:solidFill>
                  <a:srgbClr val="2D8A56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11.	}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558800" lvl="0" marL="5715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AutoNum type="arabicPeriod" startAt="12"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Demo(Demo &amp;d)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558800" lvl="0" marL="5715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AutoNum type="arabicPeriod" startAt="12"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774065" lvl="0" marL="786765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AutoNum type="arabicPeriod" startAt="12"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= d.a;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774065" lvl="0" marL="786765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AutoNum type="arabicPeriod" startAt="12"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 = d.b;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774065" lvl="0" marL="786765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AutoNum type="arabicPeriod" startAt="12"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 = </a:t>
            </a:r>
            <a:r>
              <a:rPr b="1" lang="en-US" sz="1200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b="1" lang="en-US" sz="1200">
                <a:solidFill>
                  <a:srgbClr val="2D8A56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774065" lvl="0" marL="786765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AutoNum type="arabicPeriod" startAt="12"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*p = *(d.p);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18.	}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558800" lvl="0" marL="5715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AutoNum type="arabicPeriod" startAt="19"/>
            </a:pPr>
            <a:r>
              <a:rPr b="1" lang="en-US" sz="1200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void 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setdata(</a:t>
            </a:r>
            <a:r>
              <a:rPr b="1" lang="en-US" sz="1200">
                <a:solidFill>
                  <a:srgbClr val="2D8A56"/>
                </a:solidFill>
                <a:latin typeface="Verdana"/>
                <a:ea typeface="Verdana"/>
                <a:cs typeface="Verdana"/>
                <a:sym typeface="Verdana"/>
              </a:rPr>
              <a:t>int 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x,</a:t>
            </a:r>
            <a:r>
              <a:rPr b="1" lang="en-US" sz="1200">
                <a:solidFill>
                  <a:srgbClr val="2D8A56"/>
                </a:solidFill>
                <a:latin typeface="Verdana"/>
                <a:ea typeface="Verdana"/>
                <a:cs typeface="Verdana"/>
                <a:sym typeface="Verdana"/>
              </a:rPr>
              <a:t>int 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y,</a:t>
            </a:r>
            <a:r>
              <a:rPr b="1" lang="en-US" sz="1200">
                <a:solidFill>
                  <a:srgbClr val="2D8A56"/>
                </a:solidFill>
                <a:latin typeface="Verdana"/>
                <a:ea typeface="Verdana"/>
                <a:cs typeface="Verdana"/>
                <a:sym typeface="Verdana"/>
              </a:rPr>
              <a:t>int 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z)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558800" lvl="0" marL="57150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AutoNum type="arabicPeriod" startAt="19"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774065" lvl="0" marL="786765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AutoNum type="arabicPeriod" startAt="19"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a=x;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774065" lvl="0" marL="786765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AutoNum type="arabicPeriod" startAt="19"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b=y;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774065" lvl="0" marL="786765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AutoNum type="arabicPeriod" startAt="19"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*p=z;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44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24.	}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6" name="Google Shape;1106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" y="44196"/>
            <a:ext cx="896112" cy="896112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75"/>
          <p:cNvSpPr txBox="1"/>
          <p:nvPr/>
        </p:nvSpPr>
        <p:spPr>
          <a:xfrm>
            <a:off x="78739" y="1107693"/>
            <a:ext cx="8428990" cy="539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735965" lvl="0" marL="748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Verdana"/>
              <a:buAutoNum type="arabicPeriod" startAt="2"/>
            </a:pPr>
            <a:r>
              <a:rPr b="1" lang="en-US" sz="2200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void </a:t>
            </a: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showdata()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735965" lvl="0" marL="74866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AutoNum type="arabicPeriod" startAt="2"/>
            </a:pP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130935" lvl="0" marL="11436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AutoNum type="arabicPeriod" startAt="2"/>
            </a:pP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std::cout &lt;&lt; </a:t>
            </a:r>
            <a:r>
              <a:rPr lang="en-US" sz="22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"value of a is : " </a:t>
            </a: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&lt;&lt;a&lt;&lt; std::endl;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130935" lvl="0" marL="11436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AutoNum type="arabicPeriod" startAt="2"/>
            </a:pP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std::cout &lt;&lt; </a:t>
            </a:r>
            <a:r>
              <a:rPr lang="en-US" sz="22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"value of b is : " </a:t>
            </a: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&lt;&lt;b&lt;&lt; std::endl;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130935" lvl="0" marL="11436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AutoNum type="arabicPeriod" startAt="2"/>
            </a:pP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std::cout &lt;&lt; </a:t>
            </a:r>
            <a:r>
              <a:rPr lang="en-US" sz="22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"value of *p is : " </a:t>
            </a: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&lt;&lt;*p&lt;&lt; std::endl;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7.	}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8. };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2D8A56"/>
                </a:solidFill>
                <a:latin typeface="Verdana"/>
                <a:ea typeface="Verdana"/>
                <a:cs typeface="Verdana"/>
                <a:sym typeface="Verdana"/>
              </a:rPr>
              <a:t>9. int </a:t>
            </a: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main()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10.{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653415" lvl="0" marL="6661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AutoNum type="arabicPeriod" startAt="11"/>
            </a:pP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Demo d1;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653415" lvl="0" marL="6661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AutoNum type="arabicPeriod" startAt="11"/>
            </a:pP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d1.setdata(4,5,7);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653415" lvl="0" marL="6661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AutoNum type="arabicPeriod" startAt="11"/>
            </a:pP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Demo d2 = d1;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653415" lvl="0" marL="6661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AutoNum type="arabicPeriod" startAt="11"/>
            </a:pP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d2.showdata();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653415" lvl="0" marL="6661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Verdana"/>
              <a:buAutoNum type="arabicPeriod" startAt="11"/>
            </a:pPr>
            <a:r>
              <a:rPr b="1" lang="en-US" sz="2200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return </a:t>
            </a: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0;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16.}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08" name="Google Shape;1108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6230" y="3962400"/>
            <a:ext cx="3219825" cy="1534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76"/>
          <p:cNvSpPr txBox="1"/>
          <p:nvPr>
            <p:ph type="title"/>
          </p:nvPr>
        </p:nvSpPr>
        <p:spPr>
          <a:xfrm>
            <a:off x="460349" y="2291588"/>
            <a:ext cx="8230870" cy="84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0000"/>
              </a:buClr>
              <a:buSzPts val="5400"/>
              <a:buFont typeface="Calibri"/>
              <a:buNone/>
            </a:pPr>
            <a:r>
              <a:rPr i="1" lang="en-US" sz="5400" u="sng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r>
              <a:rPr lang="en-US" sz="5400" u="sng">
                <a:solidFill>
                  <a:srgbClr val="D20000"/>
                </a:solidFill>
              </a:rPr>
              <a:t>, </a:t>
            </a:r>
            <a:r>
              <a:rPr i="1" lang="en-US" sz="5400" u="sng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const, </a:t>
            </a:r>
            <a:r>
              <a:rPr lang="en-US" sz="5400" u="sng">
                <a:solidFill>
                  <a:srgbClr val="D20000"/>
                </a:solidFill>
              </a:rPr>
              <a:t>and </a:t>
            </a:r>
            <a:r>
              <a:rPr i="1" lang="en-US" sz="5400" u="sng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lang="en-US" sz="5400" u="sng">
                <a:solidFill>
                  <a:srgbClr val="D20000"/>
                </a:solidFill>
              </a:rPr>
              <a:t>Pointer</a:t>
            </a:r>
            <a:endParaRPr sz="5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77"/>
          <p:cNvSpPr/>
          <p:nvPr/>
        </p:nvSpPr>
        <p:spPr>
          <a:xfrm>
            <a:off x="39623" y="944879"/>
            <a:ext cx="9067800" cy="45720"/>
          </a:xfrm>
          <a:custGeom>
            <a:rect b="b" l="l" r="r" t="t"/>
            <a:pathLst>
              <a:path extrusionOk="0" h="45719" w="9067800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p77"/>
          <p:cNvSpPr txBox="1"/>
          <p:nvPr>
            <p:ph type="title"/>
          </p:nvPr>
        </p:nvSpPr>
        <p:spPr>
          <a:xfrm>
            <a:off x="2232405" y="99517"/>
            <a:ext cx="5573395" cy="69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ourier New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en-US"/>
              <a:t>Class Variables</a:t>
            </a:r>
            <a:endParaRPr/>
          </a:p>
        </p:txBody>
      </p:sp>
      <p:sp>
        <p:nvSpPr>
          <p:cNvPr id="1120" name="Google Shape;1120;p77"/>
          <p:cNvSpPr txBox="1"/>
          <p:nvPr/>
        </p:nvSpPr>
        <p:spPr>
          <a:xfrm>
            <a:off x="125984" y="997965"/>
            <a:ext cx="3886835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265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3200"/>
              <a:buFont typeface="Arial"/>
              <a:buChar char="•"/>
            </a:pPr>
            <a:r>
              <a:rPr b="1" lang="en-US" sz="3200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Two-Step Procedure: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p77"/>
          <p:cNvSpPr txBox="1"/>
          <p:nvPr/>
        </p:nvSpPr>
        <p:spPr>
          <a:xfrm>
            <a:off x="583488" y="1489989"/>
            <a:ext cx="3878579" cy="1049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775">
            <a:spAutoFit/>
          </a:bodyPr>
          <a:lstStyle/>
          <a:p>
            <a:pPr indent="-514983" lvl="0" marL="5276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13DE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Declare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28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Inside Class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983" lvl="0" marL="527685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2C13DE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Define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28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Outside Class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1122;p77"/>
          <p:cNvSpPr txBox="1"/>
          <p:nvPr/>
        </p:nvSpPr>
        <p:spPr>
          <a:xfrm>
            <a:off x="4764404" y="1489989"/>
            <a:ext cx="4122420" cy="1049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40639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static int radius; int Circle::radius=2;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3" name="Google Shape;1123;p77"/>
          <p:cNvSpPr txBox="1"/>
          <p:nvPr/>
        </p:nvSpPr>
        <p:spPr>
          <a:xfrm>
            <a:off x="125984" y="3530734"/>
            <a:ext cx="7800975" cy="2666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-342265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3200"/>
              <a:buFont typeface="Arial"/>
              <a:buChar char="•"/>
            </a:pPr>
            <a:r>
              <a:rPr b="1" lang="en-US" sz="3200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static Variables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rgbClr val="2C13DE"/>
              </a:buClr>
              <a:buSzPts val="2800"/>
              <a:buFont typeface="Arial"/>
              <a:buChar char="–"/>
            </a:pPr>
            <a:r>
              <a:rPr b="1" i="0" lang="en-US" sz="2800" u="none" cap="none" strike="noStrike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Default Initialization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i="0" lang="en-US" sz="28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1" i="0" lang="en-US" sz="28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Null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(for pointers)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2C13DE"/>
              </a:buClr>
              <a:buSzPts val="2800"/>
              <a:buFont typeface="Arial"/>
              <a:buChar char="–"/>
            </a:pPr>
            <a:r>
              <a:rPr b="1" i="0" lang="en-US" sz="2800" u="none" cap="none" strike="noStrike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Initialization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i="0" lang="en-US" sz="28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user defined value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2C13DE"/>
              </a:buClr>
              <a:buSzPts val="2800"/>
              <a:buFont typeface="Arial"/>
              <a:buChar char="–"/>
            </a:pPr>
            <a:r>
              <a:rPr b="1" i="0" lang="en-US" sz="2800" u="none" cap="none" strike="noStrike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Initialization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b="1" i="0" lang="en-US" sz="2800" u="sng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made just once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at </a:t>
            </a:r>
            <a:r>
              <a:rPr b="1" i="0" lang="en-US" sz="2800" u="sng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compile time</a:t>
            </a:r>
            <a:r>
              <a:rPr b="1" i="0" lang="en-US" sz="28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2C13DE"/>
              </a:buClr>
              <a:buSzPts val="2800"/>
              <a:buFont typeface="Arial"/>
              <a:buChar char="–"/>
            </a:pPr>
            <a:r>
              <a:rPr b="1" i="0" lang="en-US" sz="2800" u="none" cap="none" strike="noStrike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Accessibility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i="0" lang="en-US" sz="28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Private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1" i="0" lang="en-US" sz="28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78"/>
          <p:cNvSpPr txBox="1"/>
          <p:nvPr>
            <p:ph type="title"/>
          </p:nvPr>
        </p:nvSpPr>
        <p:spPr>
          <a:xfrm>
            <a:off x="1902332" y="110997"/>
            <a:ext cx="6328410" cy="69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Public static Class Variables</a:t>
            </a:r>
            <a:endParaRPr/>
          </a:p>
        </p:txBody>
      </p:sp>
      <p:sp>
        <p:nvSpPr>
          <p:cNvPr id="1129" name="Google Shape;1129;p78"/>
          <p:cNvSpPr txBox="1"/>
          <p:nvPr/>
        </p:nvSpPr>
        <p:spPr>
          <a:xfrm>
            <a:off x="202488" y="947148"/>
            <a:ext cx="8627110" cy="5238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6500">
            <a:spAutoFit/>
          </a:bodyPr>
          <a:lstStyle/>
          <a:p>
            <a:pPr indent="-456565" lvl="0" marL="4692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</a:t>
            </a:r>
            <a:r>
              <a:rPr b="1" lang="en-US" sz="28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accessed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b="1" lang="en-US" sz="28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Class name: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16025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cout&lt;&lt;</a:t>
            </a:r>
            <a:r>
              <a:rPr b="1"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Employee::count;</a:t>
            </a:r>
            <a:endParaRPr sz="2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6565" lvl="0" marL="4692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</a:t>
            </a:r>
            <a:r>
              <a:rPr b="1" lang="en-US" sz="28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accessed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via any </a:t>
            </a:r>
            <a:r>
              <a:rPr b="1" lang="en-US" sz="28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class’ object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05865" marR="0" rtl="0" algn="l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cout&lt;&lt;</a:t>
            </a:r>
            <a:r>
              <a:rPr b="1"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e1.count;</a:t>
            </a:r>
            <a:endParaRPr sz="2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6565" lvl="0" marL="4692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</a:t>
            </a:r>
            <a:r>
              <a:rPr b="1" lang="en-US" sz="28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accessed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via </a:t>
            </a:r>
            <a:r>
              <a:rPr b="1" lang="en-US" sz="28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Non-Static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</a:t>
            </a:r>
            <a:r>
              <a:rPr b="1" lang="en-US" sz="28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80160" marR="0" rtl="0" algn="l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cout&lt;&lt;</a:t>
            </a:r>
            <a:r>
              <a:rPr b="1"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e1.getCount();</a:t>
            </a:r>
            <a:endParaRPr sz="2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692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</a:t>
            </a:r>
            <a:r>
              <a:rPr b="1" lang="en-US" sz="28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accessed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via </a:t>
            </a:r>
            <a:r>
              <a:rPr b="1" lang="en-US" sz="28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</a:t>
            </a:r>
            <a:r>
              <a:rPr b="1" lang="en-US" sz="28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86840" marR="5080" rtl="0" algn="l">
              <a:lnSpc>
                <a:spcPct val="108076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cout&lt;&lt;</a:t>
            </a:r>
            <a:r>
              <a:rPr b="1"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Employee::Stat_getCount(); </a:t>
            </a:r>
            <a:r>
              <a:rPr b="1" lang="en-US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cout&lt;&lt;</a:t>
            </a:r>
            <a:r>
              <a:rPr b="1"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e1.Stat_getCount(); </a:t>
            </a:r>
            <a:r>
              <a:rPr b="1" lang="en-US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//public static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0" name="Google Shape;1130;p78"/>
          <p:cNvSpPr/>
          <p:nvPr/>
        </p:nvSpPr>
        <p:spPr>
          <a:xfrm>
            <a:off x="39623" y="944880"/>
            <a:ext cx="9067800" cy="45720"/>
          </a:xfrm>
          <a:custGeom>
            <a:rect b="b" l="l" r="r" t="t"/>
            <a:pathLst>
              <a:path extrusionOk="0" h="45719" w="9067800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79"/>
          <p:cNvSpPr txBox="1"/>
          <p:nvPr>
            <p:ph type="title"/>
          </p:nvPr>
        </p:nvSpPr>
        <p:spPr>
          <a:xfrm>
            <a:off x="1789557" y="110997"/>
            <a:ext cx="6554470" cy="69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Private static Class Variables</a:t>
            </a:r>
            <a:endParaRPr/>
          </a:p>
        </p:txBody>
      </p:sp>
      <p:sp>
        <p:nvSpPr>
          <p:cNvPr id="1136" name="Google Shape;1136;p79"/>
          <p:cNvSpPr txBox="1"/>
          <p:nvPr/>
        </p:nvSpPr>
        <p:spPr>
          <a:xfrm>
            <a:off x="202488" y="919355"/>
            <a:ext cx="8627110" cy="529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450">
            <a:spAutoFit/>
          </a:bodyPr>
          <a:lstStyle/>
          <a:p>
            <a:pPr indent="-456565" lvl="0" marL="4692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0000"/>
              </a:buClr>
              <a:buSzPts val="2800"/>
              <a:buFont typeface="Arial"/>
              <a:buChar char="–"/>
            </a:pPr>
            <a:r>
              <a:rPr b="1" lang="en-US" sz="2800" u="sng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Cannot</a:t>
            </a:r>
            <a:r>
              <a:rPr b="1" lang="en-US" sz="2800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</a:t>
            </a:r>
            <a:r>
              <a:rPr b="1" lang="en-US" sz="28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accessed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b="1" lang="en-US" sz="28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Class name: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73405" marR="0" rtl="0" algn="l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// ERROR </a:t>
            </a:r>
            <a:r>
              <a:rPr lang="en-US" sz="2600">
                <a:solidFill>
                  <a:srgbClr val="D2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sz="2600">
                <a:solidFill>
                  <a:srgbClr val="D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cout&lt;&lt;</a:t>
            </a:r>
            <a:r>
              <a:rPr b="1"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Employee::count;</a:t>
            </a:r>
            <a:endParaRPr sz="2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6565" lvl="0" marL="4692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0000"/>
              </a:buClr>
              <a:buSzPts val="2800"/>
              <a:buFont typeface="Arial"/>
              <a:buChar char="–"/>
            </a:pPr>
            <a:r>
              <a:rPr b="1" lang="en-US" sz="2800" u="sng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Cannot</a:t>
            </a:r>
            <a:r>
              <a:rPr b="1" lang="en-US" sz="2800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</a:t>
            </a:r>
            <a:r>
              <a:rPr b="1" lang="en-US" sz="28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accessed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via </a:t>
            </a:r>
            <a:r>
              <a:rPr b="1" lang="en-US" sz="28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class' object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5499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// ERROR </a:t>
            </a:r>
            <a:r>
              <a:rPr lang="en-US" sz="2600">
                <a:solidFill>
                  <a:srgbClr val="D2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sz="2600">
                <a:solidFill>
                  <a:srgbClr val="D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cout&lt;&lt;</a:t>
            </a:r>
            <a:r>
              <a:rPr b="1"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e1.count;</a:t>
            </a:r>
            <a:endParaRPr sz="2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6565" lvl="0" marL="4692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</a:t>
            </a:r>
            <a:r>
              <a:rPr b="1" lang="en-US" sz="28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accessed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via </a:t>
            </a:r>
            <a:r>
              <a:rPr b="1" lang="en-US" sz="28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Non-Static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</a:t>
            </a:r>
            <a:r>
              <a:rPr b="1" lang="en-US" sz="28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80160" marR="0" rtl="0" algn="l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cout&lt;&lt;</a:t>
            </a:r>
            <a:r>
              <a:rPr b="1"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e1.getCount();</a:t>
            </a:r>
            <a:endParaRPr sz="2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692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</a:t>
            </a:r>
            <a:r>
              <a:rPr b="1" lang="en-US" sz="28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accessed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via </a:t>
            </a:r>
            <a:r>
              <a:rPr b="1" lang="en-US" sz="28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</a:t>
            </a:r>
            <a:r>
              <a:rPr b="1" lang="en-US" sz="28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86840" marR="5080" rtl="0" algn="l">
              <a:lnSpc>
                <a:spcPct val="108076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cout&lt;&lt;</a:t>
            </a:r>
            <a:r>
              <a:rPr b="1"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Employee::Stat_getCount(); </a:t>
            </a:r>
            <a:r>
              <a:rPr b="1" lang="en-US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cout&lt;&lt;</a:t>
            </a:r>
            <a:r>
              <a:rPr b="1"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e1.Stat_getCount(); </a:t>
            </a:r>
            <a:r>
              <a:rPr b="1" lang="en-US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//public static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7" name="Google Shape;1137;p79"/>
          <p:cNvSpPr/>
          <p:nvPr/>
        </p:nvSpPr>
        <p:spPr>
          <a:xfrm>
            <a:off x="39623" y="944880"/>
            <a:ext cx="9067800" cy="45720"/>
          </a:xfrm>
          <a:custGeom>
            <a:rect b="b" l="l" r="r" t="t"/>
            <a:pathLst>
              <a:path extrusionOk="0" h="45719" w="9067800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80"/>
          <p:cNvSpPr txBox="1"/>
          <p:nvPr>
            <p:ph type="title"/>
          </p:nvPr>
        </p:nvSpPr>
        <p:spPr>
          <a:xfrm>
            <a:off x="2185797" y="45846"/>
            <a:ext cx="5691505" cy="69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ourier New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en-US"/>
              <a:t>Class Functions</a:t>
            </a:r>
            <a:endParaRPr/>
          </a:p>
        </p:txBody>
      </p:sp>
      <p:sp>
        <p:nvSpPr>
          <p:cNvPr id="1143" name="Google Shape;1143;p80"/>
          <p:cNvSpPr txBox="1"/>
          <p:nvPr/>
        </p:nvSpPr>
        <p:spPr>
          <a:xfrm>
            <a:off x="231140" y="898924"/>
            <a:ext cx="8796655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1750">
            <a:spAutoFit/>
          </a:bodyPr>
          <a:lstStyle/>
          <a:p>
            <a:pPr indent="-342265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3200"/>
              <a:buFont typeface="Arial"/>
              <a:buChar char="•"/>
            </a:pPr>
            <a:r>
              <a:rPr b="1" lang="en-US" sz="3200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Non-static function: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3525" lvl="1" marL="455930" marR="0" rtl="0" algn="l">
              <a:lnSpc>
                <a:spcPct val="100000"/>
              </a:lnSpc>
              <a:spcBef>
                <a:spcPts val="735"/>
              </a:spcBef>
              <a:spcAft>
                <a:spcPts val="0"/>
              </a:spcAft>
              <a:buClr>
                <a:srgbClr val="2C13DE"/>
              </a:buClr>
              <a:buSzPts val="3000"/>
              <a:buFont typeface="Arial"/>
              <a:buChar char="–"/>
            </a:pPr>
            <a:r>
              <a:rPr b="1" i="0" lang="en-US" sz="3000" u="none" cap="none" strike="noStrike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Can	access:	</a:t>
            </a:r>
            <a:r>
              <a:rPr b="1" i="0" lang="en-US" sz="3000" u="sng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static/non-static	data</a:t>
            </a:r>
            <a:r>
              <a:rPr b="1" i="0" lang="en-US" sz="30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members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3000" u="sng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static/non-static methods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75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265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3200"/>
              <a:buFont typeface="Arial"/>
              <a:buChar char="•"/>
            </a:pPr>
            <a:r>
              <a:rPr b="1" lang="en-US" sz="3200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Static functions: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3525" lvl="1" marL="455930" marR="0" rtl="0" algn="l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Clr>
                <a:srgbClr val="2C13DE"/>
              </a:buClr>
              <a:buSzPts val="3000"/>
              <a:buFont typeface="Arial"/>
              <a:buChar char="–"/>
            </a:pPr>
            <a:r>
              <a:rPr b="1" i="0" lang="en-US" sz="3000" u="none" cap="none" strike="noStrike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Can access: </a:t>
            </a:r>
            <a:r>
              <a:rPr b="1" i="0" lang="en-US" sz="3000" u="sng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static data</a:t>
            </a:r>
            <a:r>
              <a:rPr b="1" i="0" lang="en-US" sz="30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0" lang="en-US" sz="3000" u="sng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static functions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4160" lvl="1" marL="455930" marR="50165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D20000"/>
              </a:buClr>
              <a:buSzPts val="3000"/>
              <a:buFont typeface="Arial"/>
              <a:buChar char="–"/>
            </a:pPr>
            <a:r>
              <a:rPr b="1" i="0" lang="en-US" sz="3000" u="sng" cap="none" strike="noStrike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Cannot access</a:t>
            </a:r>
            <a:r>
              <a:rPr b="1" i="0" lang="en-US" sz="3000" u="none" cap="none" strike="noStrike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:	</a:t>
            </a:r>
            <a:r>
              <a:rPr b="1" i="0" lang="en-US" sz="3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non-static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data, </a:t>
            </a:r>
            <a:r>
              <a:rPr b="1" i="0" lang="en-US" sz="3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non-static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functions, and </a:t>
            </a:r>
            <a:r>
              <a:rPr b="1" i="0" lang="en-US" sz="3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p80"/>
          <p:cNvSpPr/>
          <p:nvPr/>
        </p:nvSpPr>
        <p:spPr>
          <a:xfrm>
            <a:off x="39623" y="944880"/>
            <a:ext cx="9067800" cy="45720"/>
          </a:xfrm>
          <a:custGeom>
            <a:rect b="b" l="l" r="r" t="t"/>
            <a:pathLst>
              <a:path extrusionOk="0" h="45719" w="9067800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81"/>
          <p:cNvSpPr/>
          <p:nvPr/>
        </p:nvSpPr>
        <p:spPr>
          <a:xfrm>
            <a:off x="19811" y="38100"/>
            <a:ext cx="9105900" cy="906780"/>
          </a:xfrm>
          <a:custGeom>
            <a:rect b="b" l="l" r="r" t="t"/>
            <a:pathLst>
              <a:path extrusionOk="0" h="906780" w="9105900">
                <a:moveTo>
                  <a:pt x="9105900" y="0"/>
                </a:moveTo>
                <a:lnTo>
                  <a:pt x="0" y="0"/>
                </a:lnTo>
                <a:lnTo>
                  <a:pt x="0" y="906779"/>
                </a:lnTo>
                <a:lnTo>
                  <a:pt x="9105900" y="906779"/>
                </a:lnTo>
                <a:lnTo>
                  <a:pt x="91059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81"/>
          <p:cNvSpPr txBox="1"/>
          <p:nvPr>
            <p:ph type="title"/>
          </p:nvPr>
        </p:nvSpPr>
        <p:spPr>
          <a:xfrm>
            <a:off x="918463" y="121742"/>
            <a:ext cx="7308215" cy="6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ourier New"/>
              <a:buNone/>
            </a:pPr>
            <a:r>
              <a:rPr lang="en-US" sz="4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	static </a:t>
            </a:r>
            <a:r>
              <a:rPr lang="en-US" sz="4000"/>
              <a:t>Class Functions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1" name="Google Shape;1151;p81"/>
          <p:cNvSpPr txBox="1"/>
          <p:nvPr/>
        </p:nvSpPr>
        <p:spPr>
          <a:xfrm>
            <a:off x="231140" y="980501"/>
            <a:ext cx="6728459" cy="274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C13DE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1" lang="en-US" sz="30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Can be invoked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b="1" lang="en-US" sz="30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class’s any object: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56030" lvl="0" marL="12700" marR="0" rtl="0" algn="l">
              <a:lnSpc>
                <a:spcPct val="100000"/>
              </a:lnSpc>
              <a:spcBef>
                <a:spcPts val="745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cout&lt;&lt;</a:t>
            </a:r>
            <a:r>
              <a:rPr b="1" lang="en-US" sz="3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e1.getCount();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15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C13DE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1" lang="en-US" sz="30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Can be invoked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b="1" lang="en-US" sz="30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Class name: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59815" marR="0" rtl="0" algn="l">
              <a:lnSpc>
                <a:spcPct val="100000"/>
              </a:lnSpc>
              <a:spcBef>
                <a:spcPts val="745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cout&lt;&lt;</a:t>
            </a:r>
            <a:r>
              <a:rPr b="1" lang="en-US" sz="3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Employee::getCount();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2" name="Google Shape;1152;p81"/>
          <p:cNvSpPr/>
          <p:nvPr/>
        </p:nvSpPr>
        <p:spPr>
          <a:xfrm>
            <a:off x="39623" y="944880"/>
            <a:ext cx="9067800" cy="45720"/>
          </a:xfrm>
          <a:custGeom>
            <a:rect b="b" l="l" r="r" t="t"/>
            <a:pathLst>
              <a:path extrusionOk="0" h="45719" w="9067800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82"/>
          <p:cNvSpPr/>
          <p:nvPr/>
        </p:nvSpPr>
        <p:spPr>
          <a:xfrm>
            <a:off x="19811" y="38100"/>
            <a:ext cx="9105900" cy="906780"/>
          </a:xfrm>
          <a:custGeom>
            <a:rect b="b" l="l" r="r" t="t"/>
            <a:pathLst>
              <a:path extrusionOk="0" h="906780" w="9105900">
                <a:moveTo>
                  <a:pt x="9105900" y="0"/>
                </a:moveTo>
                <a:lnTo>
                  <a:pt x="0" y="0"/>
                </a:lnTo>
                <a:lnTo>
                  <a:pt x="0" y="906779"/>
                </a:lnTo>
                <a:lnTo>
                  <a:pt x="9105900" y="906779"/>
                </a:lnTo>
                <a:lnTo>
                  <a:pt x="91059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p82"/>
          <p:cNvSpPr txBox="1"/>
          <p:nvPr>
            <p:ph type="title"/>
          </p:nvPr>
        </p:nvSpPr>
        <p:spPr>
          <a:xfrm>
            <a:off x="766063" y="121742"/>
            <a:ext cx="7613015" cy="6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ourier New"/>
              <a:buNone/>
            </a:pPr>
            <a:r>
              <a:rPr lang="en-US" sz="4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Private	static </a:t>
            </a:r>
            <a:r>
              <a:rPr lang="en-US" sz="4000"/>
              <a:t>Class Functions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9" name="Google Shape;1159;p82"/>
          <p:cNvSpPr txBox="1"/>
          <p:nvPr/>
        </p:nvSpPr>
        <p:spPr>
          <a:xfrm>
            <a:off x="231140" y="978976"/>
            <a:ext cx="8145780" cy="4933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2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C13DE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1" lang="en-US" sz="3000" u="sng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Cannot be invoked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b="1" lang="en-US" sz="30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class’s object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0979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//ERROR </a:t>
            </a:r>
            <a:r>
              <a:rPr lang="en-US" sz="3000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cout&lt;&lt;</a:t>
            </a:r>
            <a:r>
              <a:rPr b="1" lang="en-US" sz="3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e1.getCount();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5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C13DE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1" lang="en-US" sz="3000" u="sng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Cannot be invoked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b="1" lang="en-US" sz="30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Class name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0979" marR="0" rtl="0" algn="l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//ERROR </a:t>
            </a:r>
            <a:r>
              <a:rPr lang="en-US" sz="3000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cout&lt;&lt;</a:t>
            </a:r>
            <a:r>
              <a:rPr b="1" lang="en-US" sz="3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Employee::getCount();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95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C13DE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1" lang="en-US" sz="30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Can be invoked </a:t>
            </a: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Class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9075" lvl="0" marL="63246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1" lang="en-US" sz="30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</a:t>
            </a:r>
            <a:r>
              <a:rPr b="1" lang="en-US" sz="30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9075" lvl="0" marL="63246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1" lang="en-US" sz="30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Non-Static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</a:t>
            </a:r>
            <a:r>
              <a:rPr b="1" lang="en-US" sz="30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82"/>
          <p:cNvSpPr/>
          <p:nvPr/>
        </p:nvSpPr>
        <p:spPr>
          <a:xfrm>
            <a:off x="39623" y="944880"/>
            <a:ext cx="9067800" cy="45720"/>
          </a:xfrm>
          <a:custGeom>
            <a:rect b="b" l="l" r="r" t="t"/>
            <a:pathLst>
              <a:path extrusionOk="0" h="45719" w="9067800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4294967295" type="title"/>
          </p:nvPr>
        </p:nvSpPr>
        <p:spPr>
          <a:xfrm>
            <a:off x="914400" y="35932"/>
            <a:ext cx="8193156" cy="954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Class is a Type</a:t>
            </a:r>
            <a:endParaRPr/>
          </a:p>
        </p:txBody>
      </p:sp>
      <p:sp>
        <p:nvSpPr>
          <p:cNvPr id="139" name="Google Shape;139;p20"/>
          <p:cNvSpPr txBox="1"/>
          <p:nvPr>
            <p:ph idx="4294967295" type="body"/>
          </p:nvPr>
        </p:nvSpPr>
        <p:spPr>
          <a:xfrm>
            <a:off x="152400" y="1219200"/>
            <a:ext cx="8839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You can use </a:t>
            </a:r>
            <a:r>
              <a:rPr b="1" lang="en-US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primitive data types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b="1" lang="en-US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define variables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None/>
            </a:pPr>
            <a:r>
              <a:t/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You can also use </a:t>
            </a:r>
            <a:r>
              <a:rPr b="1" lang="en-US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class names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b="1" lang="en-US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declare object   names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In this sense, a </a:t>
            </a:r>
            <a:r>
              <a:rPr b="1" i="1" lang="en-US" u="sng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b="1" i="1" lang="en-US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is an </a:t>
            </a:r>
            <a:r>
              <a:rPr b="1" i="1" lang="en-US" u="sng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abstract data-type</a:t>
            </a:r>
            <a:r>
              <a:rPr b="1" i="1" lang="en-US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b="1" i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u="sng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user-defined data type</a:t>
            </a:r>
            <a:r>
              <a:rPr b="1" i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39756" y="990600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83"/>
          <p:cNvSpPr/>
          <p:nvPr/>
        </p:nvSpPr>
        <p:spPr>
          <a:xfrm>
            <a:off x="0" y="0"/>
            <a:ext cx="6705600" cy="2286000"/>
          </a:xfrm>
          <a:custGeom>
            <a:rect b="b" l="l" r="r" t="t"/>
            <a:pathLst>
              <a:path extrusionOk="0" h="2286000" w="6705600">
                <a:moveTo>
                  <a:pt x="6705600" y="0"/>
                </a:moveTo>
                <a:lnTo>
                  <a:pt x="0" y="0"/>
                </a:lnTo>
                <a:lnTo>
                  <a:pt x="0" y="286512"/>
                </a:lnTo>
                <a:lnTo>
                  <a:pt x="0" y="571500"/>
                </a:lnTo>
                <a:lnTo>
                  <a:pt x="0" y="2286000"/>
                </a:lnTo>
                <a:lnTo>
                  <a:pt x="6705600" y="2286000"/>
                </a:lnTo>
                <a:lnTo>
                  <a:pt x="6705600" y="286512"/>
                </a:lnTo>
                <a:lnTo>
                  <a:pt x="67056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p83"/>
          <p:cNvSpPr txBox="1"/>
          <p:nvPr/>
        </p:nvSpPr>
        <p:spPr>
          <a:xfrm>
            <a:off x="4239895" y="2015490"/>
            <a:ext cx="131254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constructor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7" name="Google Shape;1167;p83"/>
          <p:cNvSpPr/>
          <p:nvPr/>
        </p:nvSpPr>
        <p:spPr>
          <a:xfrm>
            <a:off x="0" y="2285999"/>
            <a:ext cx="6705600" cy="858519"/>
          </a:xfrm>
          <a:custGeom>
            <a:rect b="b" l="l" r="r" t="t"/>
            <a:pathLst>
              <a:path extrusionOk="0" h="858519" w="6705600">
                <a:moveTo>
                  <a:pt x="6705600" y="0"/>
                </a:moveTo>
                <a:lnTo>
                  <a:pt x="0" y="0"/>
                </a:lnTo>
                <a:lnTo>
                  <a:pt x="0" y="286512"/>
                </a:lnTo>
                <a:lnTo>
                  <a:pt x="0" y="571500"/>
                </a:lnTo>
                <a:lnTo>
                  <a:pt x="0" y="858012"/>
                </a:lnTo>
                <a:lnTo>
                  <a:pt x="6705600" y="858012"/>
                </a:lnTo>
                <a:lnTo>
                  <a:pt x="6705600" y="571500"/>
                </a:lnTo>
                <a:lnTo>
                  <a:pt x="6705600" y="286512"/>
                </a:lnTo>
                <a:lnTo>
                  <a:pt x="67056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p83"/>
          <p:cNvSpPr txBox="1"/>
          <p:nvPr/>
        </p:nvSpPr>
        <p:spPr>
          <a:xfrm>
            <a:off x="647191" y="2198369"/>
            <a:ext cx="3065145" cy="883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5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~Employee();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const char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*getFirstName()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const char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*getLastName()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9" name="Google Shape;1169;p83"/>
          <p:cNvSpPr txBox="1"/>
          <p:nvPr/>
        </p:nvSpPr>
        <p:spPr>
          <a:xfrm>
            <a:off x="3871086" y="2198369"/>
            <a:ext cx="1865630" cy="883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5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destructor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return first name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return last name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0" name="Google Shape;1170;p83"/>
          <p:cNvSpPr/>
          <p:nvPr/>
        </p:nvSpPr>
        <p:spPr>
          <a:xfrm>
            <a:off x="0" y="3144011"/>
            <a:ext cx="6705600" cy="856615"/>
          </a:xfrm>
          <a:custGeom>
            <a:rect b="b" l="l" r="r" t="t"/>
            <a:pathLst>
              <a:path extrusionOk="0" h="856614" w="6705600">
                <a:moveTo>
                  <a:pt x="6705600" y="0"/>
                </a:moveTo>
                <a:lnTo>
                  <a:pt x="0" y="0"/>
                </a:lnTo>
                <a:lnTo>
                  <a:pt x="0" y="284988"/>
                </a:lnTo>
                <a:lnTo>
                  <a:pt x="0" y="571500"/>
                </a:lnTo>
                <a:lnTo>
                  <a:pt x="0" y="856488"/>
                </a:lnTo>
                <a:lnTo>
                  <a:pt x="6705600" y="856488"/>
                </a:lnTo>
                <a:lnTo>
                  <a:pt x="6705600" y="571500"/>
                </a:lnTo>
                <a:lnTo>
                  <a:pt x="6705600" y="284988"/>
                </a:lnTo>
                <a:lnTo>
                  <a:pt x="67056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p83"/>
          <p:cNvSpPr txBox="1"/>
          <p:nvPr/>
        </p:nvSpPr>
        <p:spPr>
          <a:xfrm>
            <a:off x="647191" y="3341623"/>
            <a:ext cx="5189855" cy="597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5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static member function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static int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getCount();	</a:t>
            </a: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return # objects instantiated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2" name="Google Shape;1172;p83"/>
          <p:cNvSpPr/>
          <p:nvPr/>
        </p:nvSpPr>
        <p:spPr>
          <a:xfrm>
            <a:off x="0" y="4000500"/>
            <a:ext cx="6705600" cy="2001520"/>
          </a:xfrm>
          <a:custGeom>
            <a:rect b="b" l="l" r="r" t="t"/>
            <a:pathLst>
              <a:path extrusionOk="0" h="2001520" w="6705600">
                <a:moveTo>
                  <a:pt x="6705600" y="0"/>
                </a:moveTo>
                <a:lnTo>
                  <a:pt x="0" y="0"/>
                </a:lnTo>
                <a:lnTo>
                  <a:pt x="0" y="286512"/>
                </a:lnTo>
                <a:lnTo>
                  <a:pt x="0" y="571500"/>
                </a:lnTo>
                <a:lnTo>
                  <a:pt x="0" y="2001012"/>
                </a:lnTo>
                <a:lnTo>
                  <a:pt x="6705600" y="2001012"/>
                </a:lnTo>
                <a:lnTo>
                  <a:pt x="6705600" y="571500"/>
                </a:lnTo>
                <a:lnTo>
                  <a:pt x="5067300" y="571500"/>
                </a:lnTo>
                <a:lnTo>
                  <a:pt x="5067300" y="286512"/>
                </a:lnTo>
                <a:lnTo>
                  <a:pt x="6705600" y="286512"/>
                </a:lnTo>
                <a:lnTo>
                  <a:pt x="67056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p83"/>
          <p:cNvSpPr txBox="1"/>
          <p:nvPr/>
        </p:nvSpPr>
        <p:spPr>
          <a:xfrm>
            <a:off x="647191" y="5342331"/>
            <a:ext cx="4812030" cy="597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5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static data member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static int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count;	</a:t>
            </a: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number of objects instantiated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4" name="Google Shape;1174;p83"/>
          <p:cNvSpPr/>
          <p:nvPr/>
        </p:nvSpPr>
        <p:spPr>
          <a:xfrm>
            <a:off x="0" y="6001511"/>
            <a:ext cx="6705600" cy="856615"/>
          </a:xfrm>
          <a:custGeom>
            <a:rect b="b" l="l" r="r" t="t"/>
            <a:pathLst>
              <a:path extrusionOk="0" h="856615" w="6705600">
                <a:moveTo>
                  <a:pt x="6705600" y="0"/>
                </a:moveTo>
                <a:lnTo>
                  <a:pt x="0" y="0"/>
                </a:lnTo>
                <a:lnTo>
                  <a:pt x="0" y="284988"/>
                </a:lnTo>
                <a:lnTo>
                  <a:pt x="0" y="571500"/>
                </a:lnTo>
                <a:lnTo>
                  <a:pt x="0" y="856488"/>
                </a:lnTo>
                <a:lnTo>
                  <a:pt x="6705600" y="856488"/>
                </a:lnTo>
                <a:lnTo>
                  <a:pt x="6705600" y="571500"/>
                </a:lnTo>
                <a:lnTo>
                  <a:pt x="6705600" y="284988"/>
                </a:lnTo>
                <a:lnTo>
                  <a:pt x="67056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p83"/>
          <p:cNvSpPr txBox="1"/>
          <p:nvPr/>
        </p:nvSpPr>
        <p:spPr>
          <a:xfrm>
            <a:off x="78739" y="-88265"/>
            <a:ext cx="4000500" cy="6885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550">
            <a:spAutoFit/>
          </a:bodyPr>
          <a:lstStyle/>
          <a:p>
            <a:pPr indent="-24384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/>
            </a:pP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Fig. 7.9: employ1.h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3840" lvl="0" marL="304800" marR="0" rtl="0" algn="l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/>
            </a:pP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An employee class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3840" lvl="0" marL="304800" marR="0" rtl="0" algn="l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/>
            </a:pP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#ifndef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EMPLOY1_H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3840" lvl="0" marL="304800" marR="0" rtl="0" algn="l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/>
            </a:pP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#define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EMPLOY1_H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0960" marR="0" rtl="0" algn="l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3840" lvl="0" marL="304800" marR="0" rtl="0" algn="l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6"/>
            </a:pP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3840" lvl="0" marL="304800" marR="0" rtl="0" algn="l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6"/>
            </a:pP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20065" lvl="0" marL="581025" marR="5080" rtl="0" algn="l">
              <a:lnSpc>
                <a:spcPct val="187500"/>
              </a:lnSpc>
              <a:spcBef>
                <a:spcPts val="21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6"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Employee(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const char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*,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const char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); </a:t>
            </a: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16"/>
            </a:pP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68325" lvl="0" marL="581025" marR="0" rtl="0" algn="l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16"/>
            </a:pP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*firstName;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68325" lvl="0" marL="581025" marR="0" rtl="0" algn="l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16"/>
            </a:pP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*lastName;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22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24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#endif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6" name="Google Shape;1176;p83"/>
          <p:cNvSpPr txBox="1"/>
          <p:nvPr/>
        </p:nvSpPr>
        <p:spPr>
          <a:xfrm>
            <a:off x="5067300" y="4149852"/>
            <a:ext cx="3276600" cy="584200"/>
          </a:xfrm>
          <a:prstGeom prst="rect">
            <a:avLst/>
          </a:prstGeom>
          <a:solidFill>
            <a:srgbClr val="BEBEB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7300">
            <a:spAutoFit/>
          </a:bodyPr>
          <a:lstStyle/>
          <a:p>
            <a:pPr indent="0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20000"/>
                </a:solidFill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b="1" lang="en-US" sz="1600">
                <a:solidFill>
                  <a:srgbClr val="2E1BC6"/>
                </a:solidFill>
                <a:latin typeface="Arial"/>
                <a:ea typeface="Arial"/>
                <a:cs typeface="Arial"/>
                <a:sym typeface="Arial"/>
              </a:rPr>
              <a:t>member function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075" marR="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E1BC6"/>
                </a:solidFill>
                <a:latin typeface="Arial"/>
                <a:ea typeface="Arial"/>
                <a:cs typeface="Arial"/>
                <a:sym typeface="Arial"/>
              </a:rPr>
              <a:t>variable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declared.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83"/>
          <p:cNvSpPr/>
          <p:nvPr/>
        </p:nvSpPr>
        <p:spPr>
          <a:xfrm>
            <a:off x="2743200" y="3853053"/>
            <a:ext cx="2325370" cy="449580"/>
          </a:xfrm>
          <a:custGeom>
            <a:rect b="b" l="l" r="r" t="t"/>
            <a:pathLst>
              <a:path extrusionOk="0" h="449579" w="2325370">
                <a:moveTo>
                  <a:pt x="76114" y="31334"/>
                </a:moveTo>
                <a:lnTo>
                  <a:pt x="73860" y="43786"/>
                </a:lnTo>
                <a:lnTo>
                  <a:pt x="2322957" y="449326"/>
                </a:lnTo>
                <a:lnTo>
                  <a:pt x="2325242" y="436880"/>
                </a:lnTo>
                <a:lnTo>
                  <a:pt x="76114" y="31334"/>
                </a:lnTo>
                <a:close/>
              </a:path>
              <a:path extrusionOk="0" h="449579" w="2325370">
                <a:moveTo>
                  <a:pt x="81787" y="0"/>
                </a:moveTo>
                <a:lnTo>
                  <a:pt x="0" y="24003"/>
                </a:lnTo>
                <a:lnTo>
                  <a:pt x="68199" y="75057"/>
                </a:lnTo>
                <a:lnTo>
                  <a:pt x="73860" y="43786"/>
                </a:lnTo>
                <a:lnTo>
                  <a:pt x="61341" y="41529"/>
                </a:lnTo>
                <a:lnTo>
                  <a:pt x="63626" y="29083"/>
                </a:lnTo>
                <a:lnTo>
                  <a:pt x="76522" y="29083"/>
                </a:lnTo>
                <a:lnTo>
                  <a:pt x="81787" y="0"/>
                </a:lnTo>
                <a:close/>
              </a:path>
              <a:path extrusionOk="0" h="449579" w="2325370">
                <a:moveTo>
                  <a:pt x="63626" y="29083"/>
                </a:moveTo>
                <a:lnTo>
                  <a:pt x="61341" y="41529"/>
                </a:lnTo>
                <a:lnTo>
                  <a:pt x="73860" y="43786"/>
                </a:lnTo>
                <a:lnTo>
                  <a:pt x="76114" y="31334"/>
                </a:lnTo>
                <a:lnTo>
                  <a:pt x="63626" y="29083"/>
                </a:lnTo>
                <a:close/>
              </a:path>
              <a:path extrusionOk="0" h="449579" w="2325370">
                <a:moveTo>
                  <a:pt x="76522" y="29083"/>
                </a:moveTo>
                <a:lnTo>
                  <a:pt x="63626" y="29083"/>
                </a:lnTo>
                <a:lnTo>
                  <a:pt x="76114" y="31334"/>
                </a:lnTo>
                <a:lnTo>
                  <a:pt x="76522" y="290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p83"/>
          <p:cNvSpPr/>
          <p:nvPr/>
        </p:nvSpPr>
        <p:spPr>
          <a:xfrm>
            <a:off x="2133600" y="4703190"/>
            <a:ext cx="3050540" cy="1024255"/>
          </a:xfrm>
          <a:custGeom>
            <a:rect b="b" l="l" r="r" t="t"/>
            <a:pathLst>
              <a:path extrusionOk="0" h="1024254" w="3050540">
                <a:moveTo>
                  <a:pt x="60451" y="951750"/>
                </a:moveTo>
                <a:lnTo>
                  <a:pt x="0" y="1011808"/>
                </a:lnTo>
                <a:lnTo>
                  <a:pt x="84327" y="1024102"/>
                </a:lnTo>
                <a:lnTo>
                  <a:pt x="75694" y="997940"/>
                </a:lnTo>
                <a:lnTo>
                  <a:pt x="62230" y="997940"/>
                </a:lnTo>
                <a:lnTo>
                  <a:pt x="58293" y="985875"/>
                </a:lnTo>
                <a:lnTo>
                  <a:pt x="70395" y="981882"/>
                </a:lnTo>
                <a:lnTo>
                  <a:pt x="60451" y="951750"/>
                </a:lnTo>
                <a:close/>
              </a:path>
              <a:path extrusionOk="0" h="1024254" w="3050540">
                <a:moveTo>
                  <a:pt x="70395" y="981882"/>
                </a:moveTo>
                <a:lnTo>
                  <a:pt x="58293" y="985875"/>
                </a:lnTo>
                <a:lnTo>
                  <a:pt x="62230" y="997940"/>
                </a:lnTo>
                <a:lnTo>
                  <a:pt x="74372" y="993933"/>
                </a:lnTo>
                <a:lnTo>
                  <a:pt x="70395" y="981882"/>
                </a:lnTo>
                <a:close/>
              </a:path>
              <a:path extrusionOk="0" h="1024254" w="3050540">
                <a:moveTo>
                  <a:pt x="74372" y="993933"/>
                </a:moveTo>
                <a:lnTo>
                  <a:pt x="62230" y="997940"/>
                </a:lnTo>
                <a:lnTo>
                  <a:pt x="75694" y="997940"/>
                </a:lnTo>
                <a:lnTo>
                  <a:pt x="74372" y="993933"/>
                </a:lnTo>
                <a:close/>
              </a:path>
              <a:path extrusionOk="0" h="1024254" w="3050540">
                <a:moveTo>
                  <a:pt x="3045967" y="0"/>
                </a:moveTo>
                <a:lnTo>
                  <a:pt x="70395" y="981882"/>
                </a:lnTo>
                <a:lnTo>
                  <a:pt x="74372" y="993933"/>
                </a:lnTo>
                <a:lnTo>
                  <a:pt x="3050032" y="11937"/>
                </a:lnTo>
                <a:lnTo>
                  <a:pt x="3045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84"/>
          <p:cNvSpPr/>
          <p:nvPr/>
        </p:nvSpPr>
        <p:spPr>
          <a:xfrm>
            <a:off x="0" y="-1524"/>
            <a:ext cx="6781800" cy="1073150"/>
          </a:xfrm>
          <a:custGeom>
            <a:rect b="b" l="l" r="r" t="t"/>
            <a:pathLst>
              <a:path extrusionOk="0" h="1073150" w="6781800">
                <a:moveTo>
                  <a:pt x="6781800" y="0"/>
                </a:moveTo>
                <a:lnTo>
                  <a:pt x="0" y="0"/>
                </a:lnTo>
                <a:lnTo>
                  <a:pt x="0" y="214896"/>
                </a:lnTo>
                <a:lnTo>
                  <a:pt x="0" y="216408"/>
                </a:lnTo>
                <a:lnTo>
                  <a:pt x="0" y="1072896"/>
                </a:lnTo>
                <a:lnTo>
                  <a:pt x="6781800" y="1072896"/>
                </a:lnTo>
                <a:lnTo>
                  <a:pt x="6781800" y="214896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4" name="Google Shape;1184;p84"/>
          <p:cNvSpPr txBox="1"/>
          <p:nvPr/>
        </p:nvSpPr>
        <p:spPr>
          <a:xfrm>
            <a:off x="78739" y="-29997"/>
            <a:ext cx="444119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050">
            <a:spAutoFit/>
          </a:bodyPr>
          <a:lstStyle/>
          <a:p>
            <a:pPr indent="-29210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8DFF"/>
              </a:buClr>
              <a:buSzPts val="1100"/>
              <a:buFont typeface="Courier New"/>
              <a:buAutoNum type="arabicPlain" startAt="25"/>
            </a:pPr>
            <a:r>
              <a:rPr b="1" lang="en-US" sz="11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Fig. 7.9: employ1.cpp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Clr>
                <a:srgbClr val="4D8DFF"/>
              </a:buClr>
              <a:buSzPts val="1100"/>
              <a:buFont typeface="Courier New"/>
              <a:buAutoNum type="arabicPlain" startAt="25"/>
            </a:pPr>
            <a:r>
              <a:rPr b="1" lang="en-US" sz="11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Member function definitions for class Employee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4D8DFF"/>
              </a:buClr>
              <a:buSzPts val="1100"/>
              <a:buFont typeface="Courier New"/>
              <a:buAutoNum type="arabicPlain" startAt="25"/>
            </a:pPr>
            <a:r>
              <a:rPr b="1" lang="en-US" sz="11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29 </a:t>
            </a:r>
            <a:r>
              <a:rPr b="1" lang="en-US" sz="11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using 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std::cout;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5" name="Google Shape;1185;p84"/>
          <p:cNvSpPr/>
          <p:nvPr/>
        </p:nvSpPr>
        <p:spPr>
          <a:xfrm>
            <a:off x="0" y="1069847"/>
            <a:ext cx="5564505" cy="429895"/>
          </a:xfrm>
          <a:custGeom>
            <a:rect b="b" l="l" r="r" t="t"/>
            <a:pathLst>
              <a:path extrusionOk="0" h="429894" w="5564505">
                <a:moveTo>
                  <a:pt x="5564124" y="0"/>
                </a:moveTo>
                <a:lnTo>
                  <a:pt x="0" y="0"/>
                </a:lnTo>
                <a:lnTo>
                  <a:pt x="0" y="214884"/>
                </a:lnTo>
                <a:lnTo>
                  <a:pt x="0" y="216408"/>
                </a:lnTo>
                <a:lnTo>
                  <a:pt x="0" y="429768"/>
                </a:lnTo>
                <a:lnTo>
                  <a:pt x="5564124" y="429768"/>
                </a:lnTo>
                <a:lnTo>
                  <a:pt x="5564124" y="216408"/>
                </a:lnTo>
                <a:lnTo>
                  <a:pt x="5564124" y="214884"/>
                </a:lnTo>
                <a:lnTo>
                  <a:pt x="5564124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6" name="Google Shape;1186;p84"/>
          <p:cNvSpPr txBox="1"/>
          <p:nvPr/>
        </p:nvSpPr>
        <p:spPr>
          <a:xfrm>
            <a:off x="0" y="1041247"/>
            <a:ext cx="5559425" cy="454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675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30 </a:t>
            </a:r>
            <a:r>
              <a:rPr b="1" lang="en-US" sz="11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using 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std::endl;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7" name="Google Shape;1187;p84"/>
          <p:cNvSpPr/>
          <p:nvPr/>
        </p:nvSpPr>
        <p:spPr>
          <a:xfrm>
            <a:off x="0" y="1498091"/>
            <a:ext cx="5564505" cy="216535"/>
          </a:xfrm>
          <a:custGeom>
            <a:rect b="b" l="l" r="r" t="t"/>
            <a:pathLst>
              <a:path extrusionOk="0" h="216535" w="5564505">
                <a:moveTo>
                  <a:pt x="0" y="216408"/>
                </a:moveTo>
                <a:lnTo>
                  <a:pt x="5564124" y="216408"/>
                </a:lnTo>
                <a:lnTo>
                  <a:pt x="5564124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8" name="Google Shape;1188;p84"/>
          <p:cNvSpPr txBox="1"/>
          <p:nvPr/>
        </p:nvSpPr>
        <p:spPr>
          <a:xfrm>
            <a:off x="78739" y="1516507"/>
            <a:ext cx="1832610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32 </a:t>
            </a:r>
            <a:r>
              <a:rPr b="1" lang="en-US" sz="11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&lt;cstring&gt;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9" name="Google Shape;1189;p84"/>
          <p:cNvSpPr/>
          <p:nvPr/>
        </p:nvSpPr>
        <p:spPr>
          <a:xfrm>
            <a:off x="0" y="1712975"/>
            <a:ext cx="6781800" cy="859790"/>
          </a:xfrm>
          <a:custGeom>
            <a:rect b="b" l="l" r="r" t="t"/>
            <a:pathLst>
              <a:path extrusionOk="0" h="859789" w="6781800">
                <a:moveTo>
                  <a:pt x="6781800" y="0"/>
                </a:moveTo>
                <a:lnTo>
                  <a:pt x="0" y="0"/>
                </a:lnTo>
                <a:lnTo>
                  <a:pt x="0" y="214884"/>
                </a:lnTo>
                <a:lnTo>
                  <a:pt x="0" y="216408"/>
                </a:lnTo>
                <a:lnTo>
                  <a:pt x="0" y="859536"/>
                </a:lnTo>
                <a:lnTo>
                  <a:pt x="6781800" y="859536"/>
                </a:lnTo>
                <a:lnTo>
                  <a:pt x="6781800" y="214884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0" name="Google Shape;1190;p84"/>
          <p:cNvSpPr txBox="1"/>
          <p:nvPr/>
        </p:nvSpPr>
        <p:spPr>
          <a:xfrm>
            <a:off x="78739" y="1685160"/>
            <a:ext cx="3347085" cy="882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8400">
            <a:spAutoFit/>
          </a:bodyPr>
          <a:lstStyle/>
          <a:p>
            <a:pPr indent="-29210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8DFF"/>
              </a:buClr>
              <a:buSzPts val="1100"/>
              <a:buFont typeface="Courier New"/>
              <a:buAutoNum type="arabicPlain" startAt="33"/>
            </a:pPr>
            <a:r>
              <a:rPr b="1" lang="en-US" sz="11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&lt;cassert&gt;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4D8DFF"/>
              </a:buClr>
              <a:buSzPts val="1100"/>
              <a:buFont typeface="Courier New"/>
              <a:buAutoNum type="arabicPlain" startAt="33"/>
            </a:pPr>
            <a:r>
              <a:rPr b="1" lang="en-US" sz="11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"employ1.h"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35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36 </a:t>
            </a:r>
            <a:r>
              <a:rPr b="1" lang="en-US" sz="11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Initialize the static data member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1" name="Google Shape;1191;p84"/>
          <p:cNvSpPr/>
          <p:nvPr/>
        </p:nvSpPr>
        <p:spPr>
          <a:xfrm>
            <a:off x="0" y="2569463"/>
            <a:ext cx="6781800" cy="1074420"/>
          </a:xfrm>
          <a:custGeom>
            <a:rect b="b" l="l" r="r" t="t"/>
            <a:pathLst>
              <a:path extrusionOk="0" h="1074420" w="6781800">
                <a:moveTo>
                  <a:pt x="6781800" y="0"/>
                </a:moveTo>
                <a:lnTo>
                  <a:pt x="0" y="0"/>
                </a:lnTo>
                <a:lnTo>
                  <a:pt x="0" y="214884"/>
                </a:lnTo>
                <a:lnTo>
                  <a:pt x="0" y="216408"/>
                </a:lnTo>
                <a:lnTo>
                  <a:pt x="0" y="1074420"/>
                </a:lnTo>
                <a:lnTo>
                  <a:pt x="5967984" y="1074420"/>
                </a:lnTo>
                <a:lnTo>
                  <a:pt x="5967984" y="859536"/>
                </a:lnTo>
                <a:lnTo>
                  <a:pt x="6781800" y="859536"/>
                </a:lnTo>
                <a:lnTo>
                  <a:pt x="6781800" y="644652"/>
                </a:lnTo>
                <a:lnTo>
                  <a:pt x="6781800" y="214884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1192;p84"/>
          <p:cNvSpPr txBox="1"/>
          <p:nvPr/>
        </p:nvSpPr>
        <p:spPr>
          <a:xfrm>
            <a:off x="78739" y="2541752"/>
            <a:ext cx="4946650" cy="1097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6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37 </a:t>
            </a:r>
            <a:r>
              <a:rPr b="1" lang="en-US" sz="11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Employee::count = 0;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38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Clr>
                <a:srgbClr val="4D8DFF"/>
              </a:buClr>
              <a:buSzPts val="1100"/>
              <a:buFont typeface="Courier New"/>
              <a:buAutoNum type="arabicPlain" startAt="39"/>
            </a:pPr>
            <a:r>
              <a:rPr b="1" lang="en-US" sz="11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Define the static member function that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Clr>
                <a:srgbClr val="4D8DFF"/>
              </a:buClr>
              <a:buSzPts val="1100"/>
              <a:buFont typeface="Courier New"/>
              <a:buAutoNum type="arabicPlain" startAt="39"/>
            </a:pPr>
            <a:r>
              <a:rPr b="1" lang="en-US" sz="11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the number of employee objects instantiated.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4D8DFF"/>
              </a:buClr>
              <a:buSzPts val="1100"/>
              <a:buFont typeface="Courier New"/>
              <a:buAutoNum type="arabicPlain" startAt="39"/>
            </a:pPr>
            <a:r>
              <a:rPr b="1" lang="en-US" sz="11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Employee::getCount() { </a:t>
            </a:r>
            <a:r>
              <a:rPr b="1" lang="en-US" sz="11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count; 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3" name="Google Shape;1193;p84"/>
          <p:cNvSpPr/>
          <p:nvPr/>
        </p:nvSpPr>
        <p:spPr>
          <a:xfrm>
            <a:off x="0" y="3642359"/>
            <a:ext cx="5968365" cy="429895"/>
          </a:xfrm>
          <a:custGeom>
            <a:rect b="b" l="l" r="r" t="t"/>
            <a:pathLst>
              <a:path extrusionOk="0" h="429895" w="5968365">
                <a:moveTo>
                  <a:pt x="5967984" y="0"/>
                </a:moveTo>
                <a:lnTo>
                  <a:pt x="0" y="0"/>
                </a:lnTo>
                <a:lnTo>
                  <a:pt x="0" y="213360"/>
                </a:lnTo>
                <a:lnTo>
                  <a:pt x="0" y="214884"/>
                </a:lnTo>
                <a:lnTo>
                  <a:pt x="0" y="429768"/>
                </a:lnTo>
                <a:lnTo>
                  <a:pt x="5967984" y="429768"/>
                </a:lnTo>
                <a:lnTo>
                  <a:pt x="5967984" y="214884"/>
                </a:lnTo>
                <a:lnTo>
                  <a:pt x="5967984" y="213360"/>
                </a:lnTo>
                <a:lnTo>
                  <a:pt x="5967984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4" name="Google Shape;1194;p84"/>
          <p:cNvSpPr txBox="1"/>
          <p:nvPr/>
        </p:nvSpPr>
        <p:spPr>
          <a:xfrm>
            <a:off x="78739" y="3614140"/>
            <a:ext cx="452501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43 </a:t>
            </a:r>
            <a:r>
              <a:rPr b="1" lang="en-US" sz="11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Constructor dynamically allocates space for the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5" name="Google Shape;1195;p84"/>
          <p:cNvSpPr/>
          <p:nvPr/>
        </p:nvSpPr>
        <p:spPr>
          <a:xfrm>
            <a:off x="0" y="4070603"/>
            <a:ext cx="6781800" cy="2359660"/>
          </a:xfrm>
          <a:custGeom>
            <a:rect b="b" l="l" r="r" t="t"/>
            <a:pathLst>
              <a:path extrusionOk="0" h="2359660" w="6781800">
                <a:moveTo>
                  <a:pt x="6781800" y="0"/>
                </a:moveTo>
                <a:lnTo>
                  <a:pt x="0" y="0"/>
                </a:lnTo>
                <a:lnTo>
                  <a:pt x="0" y="213372"/>
                </a:lnTo>
                <a:lnTo>
                  <a:pt x="0" y="216408"/>
                </a:lnTo>
                <a:lnTo>
                  <a:pt x="0" y="2359152"/>
                </a:lnTo>
                <a:lnTo>
                  <a:pt x="6781800" y="2359152"/>
                </a:lnTo>
                <a:lnTo>
                  <a:pt x="6781800" y="2142744"/>
                </a:lnTo>
                <a:lnTo>
                  <a:pt x="5967984" y="2142744"/>
                </a:lnTo>
                <a:lnTo>
                  <a:pt x="5967984" y="1930908"/>
                </a:lnTo>
                <a:lnTo>
                  <a:pt x="5967984" y="1287780"/>
                </a:lnTo>
                <a:lnTo>
                  <a:pt x="6781800" y="1287780"/>
                </a:lnTo>
                <a:lnTo>
                  <a:pt x="6781800" y="213372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6" name="Google Shape;1196;p84"/>
          <p:cNvSpPr txBox="1"/>
          <p:nvPr/>
        </p:nvSpPr>
        <p:spPr>
          <a:xfrm>
            <a:off x="78739" y="4041912"/>
            <a:ext cx="5114925" cy="2384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675">
            <a:spAutoFit/>
          </a:bodyPr>
          <a:lstStyle/>
          <a:p>
            <a:pPr indent="-29210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8DFF"/>
              </a:buClr>
              <a:buSzPts val="1100"/>
              <a:buFont typeface="Courier New"/>
              <a:buAutoNum type="arabicPlain" startAt="44"/>
            </a:pPr>
            <a:r>
              <a:rPr b="1" lang="en-US" sz="11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first and last name and uses strcpy to copy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4D8DFF"/>
              </a:buClr>
              <a:buSzPts val="1100"/>
              <a:buFont typeface="Courier New"/>
              <a:buAutoNum type="arabicPlain" startAt="44"/>
            </a:pPr>
            <a:r>
              <a:rPr b="1" lang="en-US" sz="11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the first and last names into the object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Clr>
                <a:srgbClr val="4D8DFF"/>
              </a:buClr>
              <a:buSzPts val="1100"/>
              <a:buFont typeface="Courier New"/>
              <a:buAutoNum type="arabicPlain" startAt="44"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Employee::Employee( </a:t>
            </a:r>
            <a:r>
              <a:rPr b="1" lang="en-US" sz="11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const char 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*first, </a:t>
            </a:r>
            <a:r>
              <a:rPr b="1" lang="en-US" sz="11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const char 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*last 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4D8DFF"/>
              </a:buClr>
              <a:buSzPts val="1100"/>
              <a:buFont typeface="Courier New"/>
              <a:buAutoNum type="arabicPlain" startAt="44"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43560" lvl="0" marL="5562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4D8DFF"/>
              </a:buClr>
              <a:buSzPts val="1100"/>
              <a:buFont typeface="Courier New"/>
              <a:buAutoNum type="arabicPlain" startAt="44"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firstName = </a:t>
            </a:r>
            <a:r>
              <a:rPr b="1" lang="en-US" sz="11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new char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 strlen( first ) + 1 ];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43560" lvl="0" marL="556260" marR="0" rtl="0" algn="l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Clr>
                <a:srgbClr val="4D8DFF"/>
              </a:buClr>
              <a:buSzPts val="1100"/>
              <a:buFont typeface="Courier New"/>
              <a:buAutoNum type="arabicPlain" startAt="44"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assert( firstName != 0 );	</a:t>
            </a:r>
            <a:r>
              <a:rPr b="1" lang="en-US" sz="11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ensure memory allocated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43560" lvl="0" marL="5562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4D8DFF"/>
              </a:buClr>
              <a:buSzPts val="1100"/>
              <a:buFont typeface="Courier New"/>
              <a:buAutoNum type="arabicPlain" startAt="44"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strcpy( firstName, first 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51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52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53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54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7" name="Google Shape;1197;p84"/>
          <p:cNvSpPr/>
          <p:nvPr/>
        </p:nvSpPr>
        <p:spPr>
          <a:xfrm>
            <a:off x="0" y="6428232"/>
            <a:ext cx="6781800" cy="215265"/>
          </a:xfrm>
          <a:custGeom>
            <a:rect b="b" l="l" r="r" t="t"/>
            <a:pathLst>
              <a:path extrusionOk="0" h="215265" w="6781800">
                <a:moveTo>
                  <a:pt x="6781800" y="0"/>
                </a:moveTo>
                <a:lnTo>
                  <a:pt x="0" y="0"/>
                </a:lnTo>
                <a:lnTo>
                  <a:pt x="0" y="214884"/>
                </a:lnTo>
                <a:lnTo>
                  <a:pt x="6781800" y="214884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Google Shape;1198;p84"/>
          <p:cNvSpPr txBox="1"/>
          <p:nvPr/>
        </p:nvSpPr>
        <p:spPr>
          <a:xfrm>
            <a:off x="78739" y="6446926"/>
            <a:ext cx="193040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9" name="Google Shape;1199;p84"/>
          <p:cNvSpPr/>
          <p:nvPr/>
        </p:nvSpPr>
        <p:spPr>
          <a:xfrm>
            <a:off x="0" y="6641591"/>
            <a:ext cx="6781800" cy="215265"/>
          </a:xfrm>
          <a:custGeom>
            <a:rect b="b" l="l" r="r" t="t"/>
            <a:pathLst>
              <a:path extrusionOk="0" h="215265" w="6781800">
                <a:moveTo>
                  <a:pt x="6781800" y="0"/>
                </a:moveTo>
                <a:lnTo>
                  <a:pt x="0" y="0"/>
                </a:lnTo>
                <a:lnTo>
                  <a:pt x="0" y="214884"/>
                </a:lnTo>
                <a:lnTo>
                  <a:pt x="6781800" y="214884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0" name="Google Shape;1200;p84"/>
          <p:cNvSpPr txBox="1"/>
          <p:nvPr/>
        </p:nvSpPr>
        <p:spPr>
          <a:xfrm>
            <a:off x="78739" y="6661201"/>
            <a:ext cx="193040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56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1" name="Google Shape;1201;p84"/>
          <p:cNvSpPr txBox="1"/>
          <p:nvPr/>
        </p:nvSpPr>
        <p:spPr>
          <a:xfrm>
            <a:off x="622808" y="5757773"/>
            <a:ext cx="4571365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lastName = </a:t>
            </a:r>
            <a:r>
              <a:rPr b="1" lang="en-US" sz="11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new char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 strlen( last ) + 1 ];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2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assert( lastName != 0 );	</a:t>
            </a:r>
            <a:r>
              <a:rPr b="1" lang="en-US" sz="11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ensure memory allocated 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strcpy( lastName, last 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++count;	</a:t>
            </a:r>
            <a:r>
              <a:rPr b="1" lang="en-US" sz="11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increment static count of employees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2" name="Google Shape;1202;p84"/>
          <p:cNvSpPr txBox="1"/>
          <p:nvPr/>
        </p:nvSpPr>
        <p:spPr>
          <a:xfrm>
            <a:off x="5564123" y="1066800"/>
            <a:ext cx="3479800" cy="692150"/>
          </a:xfrm>
          <a:prstGeom prst="rect">
            <a:avLst/>
          </a:prstGeom>
          <a:solidFill>
            <a:srgbClr val="C5D9F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91440" marR="94615" rtl="0" algn="l">
              <a:lnSpc>
                <a:spcPct val="102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member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function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getCount( ) </a:t>
            </a:r>
            <a:r>
              <a:rPr b="1" lang="en-US" sz="1400">
                <a:solidFill>
                  <a:srgbClr val="D20000"/>
                </a:solidFill>
                <a:latin typeface="Arial"/>
                <a:ea typeface="Arial"/>
                <a:cs typeface="Arial"/>
                <a:sym typeface="Arial"/>
              </a:rPr>
              <a:t>initialized at file scope (required).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84"/>
          <p:cNvSpPr/>
          <p:nvPr/>
        </p:nvSpPr>
        <p:spPr>
          <a:xfrm>
            <a:off x="1524000" y="1391411"/>
            <a:ext cx="4043679" cy="2075814"/>
          </a:xfrm>
          <a:custGeom>
            <a:rect b="b" l="l" r="r" t="t"/>
            <a:pathLst>
              <a:path extrusionOk="0" h="2075814" w="4043679">
                <a:moveTo>
                  <a:pt x="4041902" y="12192"/>
                </a:moveTo>
                <a:lnTo>
                  <a:pt x="4038346" y="0"/>
                </a:lnTo>
                <a:lnTo>
                  <a:pt x="71132" y="1197229"/>
                </a:lnTo>
                <a:lnTo>
                  <a:pt x="61976" y="1166749"/>
                </a:lnTo>
                <a:lnTo>
                  <a:pt x="0" y="1225296"/>
                </a:lnTo>
                <a:lnTo>
                  <a:pt x="83947" y="1239774"/>
                </a:lnTo>
                <a:lnTo>
                  <a:pt x="75882" y="1212977"/>
                </a:lnTo>
                <a:lnTo>
                  <a:pt x="74777" y="1209306"/>
                </a:lnTo>
                <a:lnTo>
                  <a:pt x="4041902" y="12192"/>
                </a:lnTo>
                <a:close/>
              </a:path>
              <a:path extrusionOk="0" h="2075814" w="4043679">
                <a:moveTo>
                  <a:pt x="4043172" y="299720"/>
                </a:moveTo>
                <a:lnTo>
                  <a:pt x="4037076" y="288544"/>
                </a:lnTo>
                <a:lnTo>
                  <a:pt x="901674" y="2033104"/>
                </a:lnTo>
                <a:lnTo>
                  <a:pt x="886206" y="2005330"/>
                </a:lnTo>
                <a:lnTo>
                  <a:pt x="838200" y="2075688"/>
                </a:lnTo>
                <a:lnTo>
                  <a:pt x="923290" y="2071878"/>
                </a:lnTo>
                <a:lnTo>
                  <a:pt x="911326" y="2050415"/>
                </a:lnTo>
                <a:lnTo>
                  <a:pt x="907872" y="2044230"/>
                </a:lnTo>
                <a:lnTo>
                  <a:pt x="4043172" y="2997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4" name="Google Shape;1204;p84"/>
          <p:cNvSpPr txBox="1"/>
          <p:nvPr/>
        </p:nvSpPr>
        <p:spPr>
          <a:xfrm>
            <a:off x="5967984" y="3378708"/>
            <a:ext cx="2109470" cy="783590"/>
          </a:xfrm>
          <a:prstGeom prst="rect">
            <a:avLst/>
          </a:prstGeom>
          <a:solidFill>
            <a:srgbClr val="C5D9F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0625">
            <a:spAutoFit/>
          </a:bodyPr>
          <a:lstStyle/>
          <a:p>
            <a:pPr indent="0" lvl="0" marL="91440" marR="85725" rtl="0" algn="just">
              <a:lnSpc>
                <a:spcPct val="100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 the  use  of </a:t>
            </a:r>
            <a:r>
              <a:rPr b="1" lang="en-US" sz="1600">
                <a:solidFill>
                  <a:srgbClr val="D20000"/>
                </a:solidFill>
                <a:latin typeface="Courier New"/>
                <a:ea typeface="Courier New"/>
                <a:cs typeface="Courier New"/>
                <a:sym typeface="Courier New"/>
              </a:rPr>
              <a:t>assert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 </a:t>
            </a:r>
            <a:r>
              <a:rPr b="1" lang="en-US" sz="1600">
                <a:solidFill>
                  <a:srgbClr val="2E1BC6"/>
                </a:solidFill>
                <a:latin typeface="Arial"/>
                <a:ea typeface="Arial"/>
                <a:cs typeface="Arial"/>
                <a:sym typeface="Arial"/>
              </a:rPr>
              <a:t>test  for memory allocation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84"/>
          <p:cNvSpPr/>
          <p:nvPr/>
        </p:nvSpPr>
        <p:spPr>
          <a:xfrm>
            <a:off x="2667000" y="3504183"/>
            <a:ext cx="3304540" cy="2592070"/>
          </a:xfrm>
          <a:custGeom>
            <a:rect b="b" l="l" r="r" t="t"/>
            <a:pathLst>
              <a:path extrusionOk="0" h="2592070" w="3304540">
                <a:moveTo>
                  <a:pt x="3304032" y="11176"/>
                </a:moveTo>
                <a:lnTo>
                  <a:pt x="3297936" y="0"/>
                </a:lnTo>
                <a:lnTo>
                  <a:pt x="140385" y="1693748"/>
                </a:lnTo>
                <a:lnTo>
                  <a:pt x="125349" y="1665732"/>
                </a:lnTo>
                <a:lnTo>
                  <a:pt x="76200" y="1735328"/>
                </a:lnTo>
                <a:lnTo>
                  <a:pt x="161417" y="1732915"/>
                </a:lnTo>
                <a:lnTo>
                  <a:pt x="149618" y="1710944"/>
                </a:lnTo>
                <a:lnTo>
                  <a:pt x="146380" y="1704911"/>
                </a:lnTo>
                <a:lnTo>
                  <a:pt x="3304032" y="11176"/>
                </a:lnTo>
                <a:close/>
              </a:path>
              <a:path extrusionOk="0" h="2592070" w="3304540">
                <a:moveTo>
                  <a:pt x="3304159" y="692277"/>
                </a:moveTo>
                <a:lnTo>
                  <a:pt x="3297809" y="681355"/>
                </a:lnTo>
                <a:lnTo>
                  <a:pt x="62852" y="2548217"/>
                </a:lnTo>
                <a:lnTo>
                  <a:pt x="46990" y="2520721"/>
                </a:lnTo>
                <a:lnTo>
                  <a:pt x="0" y="2591816"/>
                </a:lnTo>
                <a:lnTo>
                  <a:pt x="85090" y="2586723"/>
                </a:lnTo>
                <a:lnTo>
                  <a:pt x="72872" y="2565577"/>
                </a:lnTo>
                <a:lnTo>
                  <a:pt x="69202" y="2559215"/>
                </a:lnTo>
                <a:lnTo>
                  <a:pt x="3304159" y="69227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6" name="Google Shape;1206;p84"/>
          <p:cNvSpPr txBox="1"/>
          <p:nvPr/>
        </p:nvSpPr>
        <p:spPr>
          <a:xfrm>
            <a:off x="5967984" y="5266944"/>
            <a:ext cx="2946400" cy="1155700"/>
          </a:xfrm>
          <a:prstGeom prst="rect">
            <a:avLst/>
          </a:prstGeom>
          <a:solidFill>
            <a:srgbClr val="C5D9F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950">
            <a:spAutoFit/>
          </a:bodyPr>
          <a:lstStyle/>
          <a:p>
            <a:pPr indent="0" lvl="0" marL="92075" marR="420369" rtl="0" algn="l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D20000"/>
                </a:solidFill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member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changed when a constructor/destructor called.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84"/>
          <p:cNvSpPr/>
          <p:nvPr/>
        </p:nvSpPr>
        <p:spPr>
          <a:xfrm>
            <a:off x="1295400" y="6348742"/>
            <a:ext cx="4673600" cy="419734"/>
          </a:xfrm>
          <a:custGeom>
            <a:rect b="b" l="l" r="r" t="t"/>
            <a:pathLst>
              <a:path extrusionOk="0" h="419734" w="4673600">
                <a:moveTo>
                  <a:pt x="72897" y="343166"/>
                </a:moveTo>
                <a:lnTo>
                  <a:pt x="0" y="387334"/>
                </a:lnTo>
                <a:lnTo>
                  <a:pt x="78993" y="419115"/>
                </a:lnTo>
                <a:lnTo>
                  <a:pt x="76536" y="388503"/>
                </a:lnTo>
                <a:lnTo>
                  <a:pt x="63753" y="388503"/>
                </a:lnTo>
                <a:lnTo>
                  <a:pt x="62737" y="375843"/>
                </a:lnTo>
                <a:lnTo>
                  <a:pt x="75437" y="374808"/>
                </a:lnTo>
                <a:lnTo>
                  <a:pt x="72897" y="343166"/>
                </a:lnTo>
                <a:close/>
              </a:path>
              <a:path extrusionOk="0" h="419734" w="4673600">
                <a:moveTo>
                  <a:pt x="75437" y="374808"/>
                </a:moveTo>
                <a:lnTo>
                  <a:pt x="62737" y="375843"/>
                </a:lnTo>
                <a:lnTo>
                  <a:pt x="63753" y="388503"/>
                </a:lnTo>
                <a:lnTo>
                  <a:pt x="76453" y="387467"/>
                </a:lnTo>
                <a:lnTo>
                  <a:pt x="75437" y="374808"/>
                </a:lnTo>
                <a:close/>
              </a:path>
              <a:path extrusionOk="0" h="419734" w="4673600">
                <a:moveTo>
                  <a:pt x="76453" y="387467"/>
                </a:moveTo>
                <a:lnTo>
                  <a:pt x="63753" y="388503"/>
                </a:lnTo>
                <a:lnTo>
                  <a:pt x="76536" y="388503"/>
                </a:lnTo>
                <a:lnTo>
                  <a:pt x="76453" y="387467"/>
                </a:lnTo>
                <a:close/>
              </a:path>
              <a:path extrusionOk="0" h="419734" w="4673600">
                <a:moveTo>
                  <a:pt x="4672076" y="0"/>
                </a:moveTo>
                <a:lnTo>
                  <a:pt x="75437" y="374808"/>
                </a:lnTo>
                <a:lnTo>
                  <a:pt x="76453" y="387467"/>
                </a:lnTo>
                <a:lnTo>
                  <a:pt x="4673092" y="12661"/>
                </a:lnTo>
                <a:lnTo>
                  <a:pt x="46720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85"/>
          <p:cNvSpPr/>
          <p:nvPr/>
        </p:nvSpPr>
        <p:spPr>
          <a:xfrm>
            <a:off x="0" y="0"/>
            <a:ext cx="6781800" cy="441959"/>
          </a:xfrm>
          <a:custGeom>
            <a:rect b="b" l="l" r="r" t="t"/>
            <a:pathLst>
              <a:path extrusionOk="0" h="441959" w="6781800">
                <a:moveTo>
                  <a:pt x="6781800" y="0"/>
                </a:moveTo>
                <a:lnTo>
                  <a:pt x="0" y="0"/>
                </a:lnTo>
                <a:lnTo>
                  <a:pt x="0" y="220980"/>
                </a:lnTo>
                <a:lnTo>
                  <a:pt x="0" y="441960"/>
                </a:lnTo>
                <a:lnTo>
                  <a:pt x="6781800" y="441960"/>
                </a:lnTo>
                <a:lnTo>
                  <a:pt x="6781800" y="220980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Google Shape;1213;p85"/>
          <p:cNvSpPr txBox="1"/>
          <p:nvPr/>
        </p:nvSpPr>
        <p:spPr>
          <a:xfrm>
            <a:off x="622808" y="-36220"/>
            <a:ext cx="4064635" cy="467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54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"Employee constructor for " &lt;&lt; firstName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33069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' ' &lt;&lt; lastName &lt;&lt; " called." &lt;&lt; endl;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4" name="Google Shape;1214;p85"/>
          <p:cNvSpPr/>
          <p:nvPr/>
        </p:nvSpPr>
        <p:spPr>
          <a:xfrm>
            <a:off x="0" y="441959"/>
            <a:ext cx="6781800" cy="662940"/>
          </a:xfrm>
          <a:custGeom>
            <a:rect b="b" l="l" r="r" t="t"/>
            <a:pathLst>
              <a:path extrusionOk="0" h="662940" w="6781800">
                <a:moveTo>
                  <a:pt x="6781800" y="220992"/>
                </a:moveTo>
                <a:lnTo>
                  <a:pt x="0" y="220992"/>
                </a:lnTo>
                <a:lnTo>
                  <a:pt x="0" y="441960"/>
                </a:lnTo>
                <a:lnTo>
                  <a:pt x="0" y="662940"/>
                </a:lnTo>
                <a:lnTo>
                  <a:pt x="6781800" y="662940"/>
                </a:lnTo>
                <a:lnTo>
                  <a:pt x="6781800" y="441960"/>
                </a:lnTo>
                <a:lnTo>
                  <a:pt x="6781800" y="220992"/>
                </a:lnTo>
                <a:close/>
              </a:path>
              <a:path extrusionOk="0" h="662940" w="6781800">
                <a:moveTo>
                  <a:pt x="6781800" y="0"/>
                </a:moveTo>
                <a:lnTo>
                  <a:pt x="0" y="0"/>
                </a:lnTo>
                <a:lnTo>
                  <a:pt x="0" y="220980"/>
                </a:lnTo>
                <a:lnTo>
                  <a:pt x="6781800" y="220980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85"/>
          <p:cNvSpPr txBox="1"/>
          <p:nvPr/>
        </p:nvSpPr>
        <p:spPr>
          <a:xfrm>
            <a:off x="78739" y="-36220"/>
            <a:ext cx="4862195" cy="11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54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57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58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59 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60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61 </a:t>
            </a:r>
            <a:r>
              <a:rPr b="1" lang="en-US" sz="11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Destructor deallocates dynamically allocated memory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6" name="Google Shape;1216;p85"/>
          <p:cNvSpPr/>
          <p:nvPr/>
        </p:nvSpPr>
        <p:spPr>
          <a:xfrm>
            <a:off x="0" y="1104899"/>
            <a:ext cx="5257800" cy="443865"/>
          </a:xfrm>
          <a:custGeom>
            <a:rect b="b" l="l" r="r" t="t"/>
            <a:pathLst>
              <a:path extrusionOk="0" h="443865" w="5257800">
                <a:moveTo>
                  <a:pt x="5257800" y="222516"/>
                </a:moveTo>
                <a:lnTo>
                  <a:pt x="0" y="222516"/>
                </a:lnTo>
                <a:lnTo>
                  <a:pt x="0" y="443484"/>
                </a:lnTo>
                <a:lnTo>
                  <a:pt x="5257800" y="443484"/>
                </a:lnTo>
                <a:lnTo>
                  <a:pt x="5257800" y="222516"/>
                </a:lnTo>
                <a:close/>
              </a:path>
              <a:path extrusionOk="0" h="443865" w="5257800">
                <a:moveTo>
                  <a:pt x="5257800" y="0"/>
                </a:moveTo>
                <a:lnTo>
                  <a:pt x="0" y="0"/>
                </a:lnTo>
                <a:lnTo>
                  <a:pt x="0" y="222504"/>
                </a:lnTo>
                <a:lnTo>
                  <a:pt x="5257800" y="222504"/>
                </a:lnTo>
                <a:lnTo>
                  <a:pt x="52578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7" name="Google Shape;1217;p85"/>
          <p:cNvSpPr txBox="1"/>
          <p:nvPr/>
        </p:nvSpPr>
        <p:spPr>
          <a:xfrm>
            <a:off x="78739" y="1067830"/>
            <a:ext cx="2084705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spAutoFit/>
          </a:bodyPr>
          <a:lstStyle/>
          <a:p>
            <a:pPr indent="-29210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8DFF"/>
              </a:buClr>
              <a:buSzPts val="1100"/>
              <a:buFont typeface="Courier New"/>
              <a:buAutoNum type="arabicPlain" startAt="62"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Employee::~Employee()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4D8DFF"/>
              </a:buClr>
              <a:buSzPts val="1100"/>
              <a:buFont typeface="Courier New"/>
              <a:buAutoNum type="arabicPlain" startAt="62"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8" name="Google Shape;1218;p85"/>
          <p:cNvSpPr/>
          <p:nvPr/>
        </p:nvSpPr>
        <p:spPr>
          <a:xfrm>
            <a:off x="0" y="1548383"/>
            <a:ext cx="5257800" cy="220979"/>
          </a:xfrm>
          <a:custGeom>
            <a:rect b="b" l="l" r="r" t="t"/>
            <a:pathLst>
              <a:path extrusionOk="0" h="220980" w="5257800">
                <a:moveTo>
                  <a:pt x="0" y="220979"/>
                </a:moveTo>
                <a:lnTo>
                  <a:pt x="5257800" y="220979"/>
                </a:lnTo>
                <a:lnTo>
                  <a:pt x="5257800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9" name="Google Shape;1219;p85"/>
          <p:cNvSpPr txBox="1"/>
          <p:nvPr/>
        </p:nvSpPr>
        <p:spPr>
          <a:xfrm>
            <a:off x="78739" y="1564639"/>
            <a:ext cx="193040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64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0" name="Google Shape;1220;p85"/>
          <p:cNvSpPr txBox="1"/>
          <p:nvPr/>
        </p:nvSpPr>
        <p:spPr>
          <a:xfrm>
            <a:off x="622808" y="1564639"/>
            <a:ext cx="3896995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"~Employee() called for " &lt;&lt; firstName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1" name="Google Shape;1221;p85"/>
          <p:cNvSpPr/>
          <p:nvPr/>
        </p:nvSpPr>
        <p:spPr>
          <a:xfrm>
            <a:off x="0" y="1769364"/>
            <a:ext cx="6781800" cy="220979"/>
          </a:xfrm>
          <a:custGeom>
            <a:rect b="b" l="l" r="r" t="t"/>
            <a:pathLst>
              <a:path extrusionOk="0" h="220980" w="6781800">
                <a:moveTo>
                  <a:pt x="6781800" y="0"/>
                </a:moveTo>
                <a:lnTo>
                  <a:pt x="0" y="0"/>
                </a:lnTo>
                <a:lnTo>
                  <a:pt x="0" y="220979"/>
                </a:lnTo>
                <a:lnTo>
                  <a:pt x="6781800" y="220979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2" name="Google Shape;1222;p85"/>
          <p:cNvSpPr txBox="1"/>
          <p:nvPr/>
        </p:nvSpPr>
        <p:spPr>
          <a:xfrm>
            <a:off x="1043736" y="1786889"/>
            <a:ext cx="2298065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' ' &lt;&lt; lastName &lt;&lt; endl;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3" name="Google Shape;1223;p85"/>
          <p:cNvSpPr/>
          <p:nvPr/>
        </p:nvSpPr>
        <p:spPr>
          <a:xfrm>
            <a:off x="0" y="1990343"/>
            <a:ext cx="6781800" cy="443865"/>
          </a:xfrm>
          <a:custGeom>
            <a:rect b="b" l="l" r="r" t="t"/>
            <a:pathLst>
              <a:path extrusionOk="0" h="443864" w="6781800">
                <a:moveTo>
                  <a:pt x="6781800" y="0"/>
                </a:moveTo>
                <a:lnTo>
                  <a:pt x="0" y="0"/>
                </a:lnTo>
                <a:lnTo>
                  <a:pt x="0" y="220980"/>
                </a:lnTo>
                <a:lnTo>
                  <a:pt x="0" y="443484"/>
                </a:lnTo>
                <a:lnTo>
                  <a:pt x="6781800" y="443484"/>
                </a:lnTo>
                <a:lnTo>
                  <a:pt x="6781800" y="220980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4" name="Google Shape;1224;p85"/>
          <p:cNvSpPr txBox="1"/>
          <p:nvPr/>
        </p:nvSpPr>
        <p:spPr>
          <a:xfrm>
            <a:off x="78739" y="1734540"/>
            <a:ext cx="193040" cy="687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54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65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66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5" name="Google Shape;1225;p85"/>
          <p:cNvSpPr txBox="1"/>
          <p:nvPr/>
        </p:nvSpPr>
        <p:spPr>
          <a:xfrm>
            <a:off x="622808" y="1955012"/>
            <a:ext cx="1708785" cy="467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3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delete 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firstName; </a:t>
            </a:r>
            <a:r>
              <a:rPr b="1" lang="en-US" sz="11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delete 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lastName;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6" name="Google Shape;1226;p85"/>
          <p:cNvSpPr txBox="1"/>
          <p:nvPr/>
        </p:nvSpPr>
        <p:spPr>
          <a:xfrm>
            <a:off x="2474722" y="1955012"/>
            <a:ext cx="1624965" cy="467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54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recapture memory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recapture memory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7" name="Google Shape;1227;p85"/>
          <p:cNvSpPr/>
          <p:nvPr/>
        </p:nvSpPr>
        <p:spPr>
          <a:xfrm>
            <a:off x="0" y="2433827"/>
            <a:ext cx="6781800" cy="220979"/>
          </a:xfrm>
          <a:custGeom>
            <a:rect b="b" l="l" r="r" t="t"/>
            <a:pathLst>
              <a:path extrusionOk="0" h="220980" w="6781800">
                <a:moveTo>
                  <a:pt x="6781800" y="0"/>
                </a:moveTo>
                <a:lnTo>
                  <a:pt x="0" y="0"/>
                </a:lnTo>
                <a:lnTo>
                  <a:pt x="0" y="220979"/>
                </a:lnTo>
                <a:lnTo>
                  <a:pt x="6781800" y="220979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Google Shape;1228;p85"/>
          <p:cNvSpPr txBox="1"/>
          <p:nvPr/>
        </p:nvSpPr>
        <p:spPr>
          <a:xfrm>
            <a:off x="78739" y="2484247"/>
            <a:ext cx="193040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68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9" name="Google Shape;1229;p85"/>
          <p:cNvSpPr txBox="1"/>
          <p:nvPr/>
        </p:nvSpPr>
        <p:spPr>
          <a:xfrm>
            <a:off x="622808" y="2446147"/>
            <a:ext cx="880744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20000"/>
                </a:solidFill>
                <a:latin typeface="Courier New"/>
                <a:ea typeface="Courier New"/>
                <a:cs typeface="Courier New"/>
                <a:sym typeface="Courier New"/>
              </a:rPr>
              <a:t>--count;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0" name="Google Shape;1230;p85"/>
          <p:cNvSpPr txBox="1"/>
          <p:nvPr/>
        </p:nvSpPr>
        <p:spPr>
          <a:xfrm>
            <a:off x="1689861" y="2484247"/>
            <a:ext cx="3220720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decrement static count of employees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1" name="Google Shape;1231;p85"/>
          <p:cNvSpPr/>
          <p:nvPr/>
        </p:nvSpPr>
        <p:spPr>
          <a:xfrm>
            <a:off x="0" y="2654807"/>
            <a:ext cx="6781800" cy="441959"/>
          </a:xfrm>
          <a:custGeom>
            <a:rect b="b" l="l" r="r" t="t"/>
            <a:pathLst>
              <a:path extrusionOk="0" h="441960" w="6781800">
                <a:moveTo>
                  <a:pt x="6781800" y="0"/>
                </a:moveTo>
                <a:lnTo>
                  <a:pt x="0" y="0"/>
                </a:lnTo>
                <a:lnTo>
                  <a:pt x="0" y="222504"/>
                </a:lnTo>
                <a:lnTo>
                  <a:pt x="0" y="441960"/>
                </a:lnTo>
                <a:lnTo>
                  <a:pt x="6781800" y="441960"/>
                </a:lnTo>
                <a:lnTo>
                  <a:pt x="6781800" y="222504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2" name="Google Shape;1232;p85"/>
          <p:cNvSpPr txBox="1"/>
          <p:nvPr/>
        </p:nvSpPr>
        <p:spPr>
          <a:xfrm>
            <a:off x="78739" y="2617317"/>
            <a:ext cx="40259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3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69 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70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3" name="Google Shape;1233;p85"/>
          <p:cNvSpPr/>
          <p:nvPr/>
        </p:nvSpPr>
        <p:spPr>
          <a:xfrm>
            <a:off x="0" y="3096780"/>
            <a:ext cx="6781800" cy="3761740"/>
          </a:xfrm>
          <a:custGeom>
            <a:rect b="b" l="l" r="r" t="t"/>
            <a:pathLst>
              <a:path extrusionOk="0" h="3761740" w="6781800">
                <a:moveTo>
                  <a:pt x="6781800" y="3098292"/>
                </a:moveTo>
                <a:lnTo>
                  <a:pt x="0" y="3098292"/>
                </a:lnTo>
                <a:lnTo>
                  <a:pt x="0" y="3319259"/>
                </a:lnTo>
                <a:lnTo>
                  <a:pt x="0" y="3540239"/>
                </a:lnTo>
                <a:lnTo>
                  <a:pt x="0" y="3761219"/>
                </a:lnTo>
                <a:lnTo>
                  <a:pt x="6781800" y="3761219"/>
                </a:lnTo>
                <a:lnTo>
                  <a:pt x="6781800" y="3540239"/>
                </a:lnTo>
                <a:lnTo>
                  <a:pt x="6781800" y="3319259"/>
                </a:lnTo>
                <a:lnTo>
                  <a:pt x="6781800" y="3098292"/>
                </a:lnTo>
                <a:close/>
              </a:path>
              <a:path extrusionOk="0" h="3761740" w="6781800">
                <a:moveTo>
                  <a:pt x="6781800" y="2212848"/>
                </a:moveTo>
                <a:lnTo>
                  <a:pt x="0" y="2212848"/>
                </a:lnTo>
                <a:lnTo>
                  <a:pt x="0" y="2433815"/>
                </a:lnTo>
                <a:lnTo>
                  <a:pt x="0" y="2656319"/>
                </a:lnTo>
                <a:lnTo>
                  <a:pt x="0" y="2877299"/>
                </a:lnTo>
                <a:lnTo>
                  <a:pt x="0" y="3098279"/>
                </a:lnTo>
                <a:lnTo>
                  <a:pt x="6781800" y="3098279"/>
                </a:lnTo>
                <a:lnTo>
                  <a:pt x="6781800" y="2877299"/>
                </a:lnTo>
                <a:lnTo>
                  <a:pt x="6781800" y="2656319"/>
                </a:lnTo>
                <a:lnTo>
                  <a:pt x="6781800" y="2433815"/>
                </a:lnTo>
                <a:lnTo>
                  <a:pt x="6781800" y="2212848"/>
                </a:lnTo>
                <a:close/>
              </a:path>
              <a:path extrusionOk="0" h="3761740" w="6781800">
                <a:moveTo>
                  <a:pt x="6781800" y="0"/>
                </a:moveTo>
                <a:lnTo>
                  <a:pt x="0" y="0"/>
                </a:lnTo>
                <a:lnTo>
                  <a:pt x="0" y="220967"/>
                </a:lnTo>
                <a:lnTo>
                  <a:pt x="0" y="443471"/>
                </a:lnTo>
                <a:lnTo>
                  <a:pt x="0" y="2212835"/>
                </a:lnTo>
                <a:lnTo>
                  <a:pt x="6781800" y="2212835"/>
                </a:lnTo>
                <a:lnTo>
                  <a:pt x="6781800" y="220967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4" name="Google Shape;1234;p85"/>
          <p:cNvSpPr txBox="1"/>
          <p:nvPr/>
        </p:nvSpPr>
        <p:spPr>
          <a:xfrm>
            <a:off x="78739" y="3061944"/>
            <a:ext cx="5535295" cy="3787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5400">
            <a:spAutoFit/>
          </a:bodyPr>
          <a:lstStyle/>
          <a:p>
            <a:pPr indent="-29210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8DFF"/>
              </a:buClr>
              <a:buSzPts val="1100"/>
              <a:buFont typeface="Courier New"/>
              <a:buAutoNum type="arabicPlain" startAt="71"/>
            </a:pPr>
            <a:r>
              <a:rPr b="1" lang="en-US" sz="11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Return first name of employee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Clr>
                <a:srgbClr val="4D8DFF"/>
              </a:buClr>
              <a:buSzPts val="1100"/>
              <a:buFont typeface="Courier New"/>
              <a:buAutoNum type="arabicPlain" startAt="71"/>
            </a:pPr>
            <a:r>
              <a:rPr b="1" lang="en-US" sz="11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const char 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*Employee::getFirstName() </a:t>
            </a:r>
            <a:r>
              <a:rPr b="1" lang="en-US" sz="11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4D8DFF"/>
              </a:buClr>
              <a:buSzPts val="1100"/>
              <a:buFont typeface="Courier New"/>
              <a:buAutoNum type="arabicPlain" startAt="71"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43560" lvl="0" marL="556260" marR="0" rtl="0" algn="l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Clr>
                <a:srgbClr val="4D8DFF"/>
              </a:buClr>
              <a:buSzPts val="1100"/>
              <a:buFont typeface="Courier New"/>
              <a:buAutoNum type="arabicPlain" startAt="71"/>
            </a:pPr>
            <a:r>
              <a:rPr b="1" lang="en-US" sz="11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Const before return type prevents client from modifying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43560" lvl="0" marL="55626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4D8DFF"/>
              </a:buClr>
              <a:buSzPts val="1100"/>
              <a:buFont typeface="Courier New"/>
              <a:buAutoNum type="arabicPlain" startAt="71"/>
            </a:pPr>
            <a:r>
              <a:rPr b="1" lang="en-US" sz="11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private data. Client should copy returned string before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43560" lvl="0" marL="556260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4D8DFF"/>
              </a:buClr>
              <a:buSzPts val="1100"/>
              <a:buFont typeface="Courier New"/>
              <a:buAutoNum type="arabicPlain" startAt="71"/>
            </a:pPr>
            <a:r>
              <a:rPr b="1" lang="en-US" sz="11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destructor deletes storage to prevent undefined pointer.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43560" lvl="0" marL="556260" marR="0" rtl="0" algn="l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Clr>
                <a:srgbClr val="4D8DFF"/>
              </a:buClr>
              <a:buSzPts val="1100"/>
              <a:buFont typeface="Courier New"/>
              <a:buAutoNum type="arabicPlain" startAt="71"/>
            </a:pPr>
            <a:r>
              <a:rPr b="1" lang="en-US" sz="11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firstName;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78 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79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4D8DFF"/>
              </a:buClr>
              <a:buSzPts val="1100"/>
              <a:buFont typeface="Courier New"/>
              <a:buAutoNum type="arabicPlain" startAt="80"/>
            </a:pPr>
            <a:r>
              <a:rPr b="1" lang="en-US" sz="11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Return last name of employee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4D8DFF"/>
              </a:buClr>
              <a:buSzPts val="1100"/>
              <a:buFont typeface="Courier New"/>
              <a:buAutoNum type="arabicPlain" startAt="80"/>
            </a:pPr>
            <a:r>
              <a:rPr b="1" lang="en-US" sz="11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const char 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*Employee::getLastName() </a:t>
            </a:r>
            <a:r>
              <a:rPr b="1" lang="en-US" sz="11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Clr>
                <a:srgbClr val="4D8DFF"/>
              </a:buClr>
              <a:buSzPts val="1100"/>
              <a:buFont typeface="Courier New"/>
              <a:buAutoNum type="arabicPlain" startAt="80"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43560" lvl="0" marL="55626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4D8DFF"/>
              </a:buClr>
              <a:buSzPts val="1100"/>
              <a:buFont typeface="Courier New"/>
              <a:buAutoNum type="arabicPlain" startAt="80"/>
            </a:pPr>
            <a:r>
              <a:rPr b="1" lang="en-US" sz="11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Const before return type prevents client from modifying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43560" lvl="0" marL="556260" marR="0" rtl="0" algn="l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Clr>
                <a:srgbClr val="4D8DFF"/>
              </a:buClr>
              <a:buSzPts val="1100"/>
              <a:buFont typeface="Courier New"/>
              <a:buAutoNum type="arabicPlain" startAt="80"/>
            </a:pPr>
            <a:r>
              <a:rPr b="1" lang="en-US" sz="11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private data. Client should copy returned string before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43560" lvl="0" marL="55626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4D8DFF"/>
              </a:buClr>
              <a:buSzPts val="1100"/>
              <a:buFont typeface="Courier New"/>
              <a:buAutoNum type="arabicPlain" startAt="80"/>
            </a:pPr>
            <a:r>
              <a:rPr b="1" lang="en-US" sz="11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destructor deletes storage to prevent undefined pointer.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43560" lvl="0" marL="55626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4D8DFF"/>
              </a:buClr>
              <a:buSzPts val="1100"/>
              <a:buFont typeface="Courier New"/>
              <a:buAutoNum type="arabicPlain" startAt="80"/>
            </a:pPr>
            <a:r>
              <a:rPr b="1" lang="en-US" sz="11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lastName;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87 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5" name="Google Shape;1235;p85"/>
          <p:cNvSpPr txBox="1"/>
          <p:nvPr/>
        </p:nvSpPr>
        <p:spPr>
          <a:xfrm>
            <a:off x="6787895" y="2090927"/>
            <a:ext cx="2127885" cy="1277620"/>
          </a:xfrm>
          <a:prstGeom prst="rect">
            <a:avLst/>
          </a:prstGeom>
          <a:solidFill>
            <a:srgbClr val="C5D9F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6650">
            <a:spAutoFit/>
          </a:bodyPr>
          <a:lstStyle/>
          <a:p>
            <a:pPr indent="0" lvl="0" marL="92710" marR="1739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decremented because of destructor calls from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6" name="Google Shape;1236;p85"/>
          <p:cNvGrpSpPr/>
          <p:nvPr/>
        </p:nvGrpSpPr>
        <p:grpSpPr>
          <a:xfrm>
            <a:off x="1600200" y="1031747"/>
            <a:ext cx="7086600" cy="2151126"/>
            <a:chOff x="1600200" y="1031747"/>
            <a:chExt cx="7086600" cy="2151126"/>
          </a:xfrm>
        </p:grpSpPr>
        <p:sp>
          <p:nvSpPr>
            <p:cNvPr id="1237" name="Google Shape;1237;p85"/>
            <p:cNvSpPr/>
            <p:nvPr/>
          </p:nvSpPr>
          <p:spPr>
            <a:xfrm>
              <a:off x="1600200" y="2621533"/>
              <a:ext cx="5182235" cy="561340"/>
            </a:xfrm>
            <a:custGeom>
              <a:rect b="b" l="l" r="r" t="t"/>
              <a:pathLst>
                <a:path extrusionOk="0" h="561339" w="5182234">
                  <a:moveTo>
                    <a:pt x="76449" y="31637"/>
                  </a:moveTo>
                  <a:lnTo>
                    <a:pt x="75185" y="44211"/>
                  </a:lnTo>
                  <a:lnTo>
                    <a:pt x="5180965" y="560831"/>
                  </a:lnTo>
                  <a:lnTo>
                    <a:pt x="5182234" y="548131"/>
                  </a:lnTo>
                  <a:lnTo>
                    <a:pt x="76449" y="31637"/>
                  </a:lnTo>
                  <a:close/>
                </a:path>
                <a:path extrusionOk="0" h="561339" w="5182234">
                  <a:moveTo>
                    <a:pt x="79629" y="0"/>
                  </a:moveTo>
                  <a:lnTo>
                    <a:pt x="0" y="30225"/>
                  </a:lnTo>
                  <a:lnTo>
                    <a:pt x="72008" y="75818"/>
                  </a:lnTo>
                  <a:lnTo>
                    <a:pt x="75185" y="44211"/>
                  </a:lnTo>
                  <a:lnTo>
                    <a:pt x="62483" y="42925"/>
                  </a:lnTo>
                  <a:lnTo>
                    <a:pt x="63754" y="30352"/>
                  </a:lnTo>
                  <a:lnTo>
                    <a:pt x="76578" y="30352"/>
                  </a:lnTo>
                  <a:lnTo>
                    <a:pt x="79629" y="0"/>
                  </a:lnTo>
                  <a:close/>
                </a:path>
                <a:path extrusionOk="0" h="561339" w="5182234">
                  <a:moveTo>
                    <a:pt x="63754" y="30352"/>
                  </a:moveTo>
                  <a:lnTo>
                    <a:pt x="62483" y="42925"/>
                  </a:lnTo>
                  <a:lnTo>
                    <a:pt x="75185" y="44211"/>
                  </a:lnTo>
                  <a:lnTo>
                    <a:pt x="76449" y="31637"/>
                  </a:lnTo>
                  <a:lnTo>
                    <a:pt x="63754" y="30352"/>
                  </a:lnTo>
                  <a:close/>
                </a:path>
                <a:path extrusionOk="0" h="561339" w="5182234">
                  <a:moveTo>
                    <a:pt x="76578" y="30352"/>
                  </a:moveTo>
                  <a:lnTo>
                    <a:pt x="63754" y="30352"/>
                  </a:lnTo>
                  <a:lnTo>
                    <a:pt x="76449" y="31637"/>
                  </a:lnTo>
                  <a:lnTo>
                    <a:pt x="76578" y="303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85"/>
            <p:cNvSpPr/>
            <p:nvPr/>
          </p:nvSpPr>
          <p:spPr>
            <a:xfrm>
              <a:off x="5257800" y="1031747"/>
              <a:ext cx="3429000" cy="784860"/>
            </a:xfrm>
            <a:custGeom>
              <a:rect b="b" l="l" r="r" t="t"/>
              <a:pathLst>
                <a:path extrusionOk="0" h="784860" w="3429000">
                  <a:moveTo>
                    <a:pt x="3429000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429000" y="784860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C5D9F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85"/>
            <p:cNvSpPr/>
            <p:nvPr/>
          </p:nvSpPr>
          <p:spPr>
            <a:xfrm>
              <a:off x="5257800" y="1031747"/>
              <a:ext cx="3429000" cy="784860"/>
            </a:xfrm>
            <a:custGeom>
              <a:rect b="b" l="l" r="r" t="t"/>
              <a:pathLst>
                <a:path extrusionOk="0" h="784860" w="3429000">
                  <a:moveTo>
                    <a:pt x="0" y="784860"/>
                  </a:moveTo>
                  <a:lnTo>
                    <a:pt x="3429000" y="784860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0" name="Google Shape;1240;p85"/>
          <p:cNvSpPr txBox="1"/>
          <p:nvPr/>
        </p:nvSpPr>
        <p:spPr>
          <a:xfrm>
            <a:off x="5337428" y="1031761"/>
            <a:ext cx="2905125" cy="785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0" lvl="0" marL="12700" marR="5080" rtl="0" algn="l">
              <a:lnSpc>
                <a:spcPct val="102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member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changed when a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constructor/destructor called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85"/>
          <p:cNvSpPr/>
          <p:nvPr/>
        </p:nvSpPr>
        <p:spPr>
          <a:xfrm>
            <a:off x="1600200" y="1517777"/>
            <a:ext cx="4040504" cy="1030605"/>
          </a:xfrm>
          <a:custGeom>
            <a:rect b="b" l="l" r="r" t="t"/>
            <a:pathLst>
              <a:path extrusionOk="0" h="1030605" w="4040504">
                <a:moveTo>
                  <a:pt x="64769" y="956690"/>
                </a:moveTo>
                <a:lnTo>
                  <a:pt x="0" y="1012063"/>
                </a:lnTo>
                <a:lnTo>
                  <a:pt x="83185" y="1030605"/>
                </a:lnTo>
                <a:lnTo>
                  <a:pt x="76287" y="1002919"/>
                </a:lnTo>
                <a:lnTo>
                  <a:pt x="63118" y="1002919"/>
                </a:lnTo>
                <a:lnTo>
                  <a:pt x="60070" y="990600"/>
                </a:lnTo>
                <a:lnTo>
                  <a:pt x="72449" y="987516"/>
                </a:lnTo>
                <a:lnTo>
                  <a:pt x="64769" y="956690"/>
                </a:lnTo>
                <a:close/>
              </a:path>
              <a:path extrusionOk="0" h="1030605" w="4040504">
                <a:moveTo>
                  <a:pt x="72449" y="987516"/>
                </a:moveTo>
                <a:lnTo>
                  <a:pt x="60070" y="990600"/>
                </a:lnTo>
                <a:lnTo>
                  <a:pt x="63118" y="1002919"/>
                </a:lnTo>
                <a:lnTo>
                  <a:pt x="75517" y="999831"/>
                </a:lnTo>
                <a:lnTo>
                  <a:pt x="72449" y="987516"/>
                </a:lnTo>
                <a:close/>
              </a:path>
              <a:path extrusionOk="0" h="1030605" w="4040504">
                <a:moveTo>
                  <a:pt x="75517" y="999831"/>
                </a:moveTo>
                <a:lnTo>
                  <a:pt x="63118" y="1002919"/>
                </a:lnTo>
                <a:lnTo>
                  <a:pt x="76287" y="1002919"/>
                </a:lnTo>
                <a:lnTo>
                  <a:pt x="75517" y="999831"/>
                </a:lnTo>
                <a:close/>
              </a:path>
              <a:path extrusionOk="0" h="1030605" w="4040504">
                <a:moveTo>
                  <a:pt x="4037076" y="0"/>
                </a:moveTo>
                <a:lnTo>
                  <a:pt x="72449" y="987516"/>
                </a:lnTo>
                <a:lnTo>
                  <a:pt x="75517" y="999831"/>
                </a:lnTo>
                <a:lnTo>
                  <a:pt x="4040124" y="12446"/>
                </a:lnTo>
                <a:lnTo>
                  <a:pt x="40370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86"/>
          <p:cNvSpPr/>
          <p:nvPr/>
        </p:nvSpPr>
        <p:spPr>
          <a:xfrm>
            <a:off x="0" y="0"/>
            <a:ext cx="6781800" cy="2659380"/>
          </a:xfrm>
          <a:custGeom>
            <a:rect b="b" l="l" r="r" t="t"/>
            <a:pathLst>
              <a:path extrusionOk="0" h="2659380" w="6781800">
                <a:moveTo>
                  <a:pt x="6781800" y="0"/>
                </a:moveTo>
                <a:lnTo>
                  <a:pt x="0" y="0"/>
                </a:lnTo>
                <a:lnTo>
                  <a:pt x="0" y="216420"/>
                </a:lnTo>
                <a:lnTo>
                  <a:pt x="0" y="225552"/>
                </a:lnTo>
                <a:lnTo>
                  <a:pt x="0" y="2659380"/>
                </a:lnTo>
                <a:lnTo>
                  <a:pt x="6781800" y="2659380"/>
                </a:lnTo>
                <a:lnTo>
                  <a:pt x="6781800" y="879348"/>
                </a:lnTo>
                <a:lnTo>
                  <a:pt x="6096000" y="879348"/>
                </a:lnTo>
                <a:lnTo>
                  <a:pt x="6096000" y="669036"/>
                </a:lnTo>
                <a:lnTo>
                  <a:pt x="6096000" y="658368"/>
                </a:lnTo>
                <a:lnTo>
                  <a:pt x="6096000" y="446532"/>
                </a:lnTo>
                <a:lnTo>
                  <a:pt x="6781800" y="446532"/>
                </a:lnTo>
                <a:lnTo>
                  <a:pt x="6781800" y="225552"/>
                </a:lnTo>
                <a:lnTo>
                  <a:pt x="6781800" y="216420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7" name="Google Shape;1247;p86"/>
          <p:cNvSpPr txBox="1"/>
          <p:nvPr/>
        </p:nvSpPr>
        <p:spPr>
          <a:xfrm>
            <a:off x="647191" y="2448509"/>
            <a:ext cx="4995545" cy="208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"Number of employees before instantiation is "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8" name="Google Shape;1248;p86"/>
          <p:cNvSpPr/>
          <p:nvPr/>
        </p:nvSpPr>
        <p:spPr>
          <a:xfrm>
            <a:off x="0" y="2650235"/>
            <a:ext cx="6781800" cy="231775"/>
          </a:xfrm>
          <a:custGeom>
            <a:rect b="b" l="l" r="r" t="t"/>
            <a:pathLst>
              <a:path extrusionOk="0" h="231775" w="6781800">
                <a:moveTo>
                  <a:pt x="6781800" y="0"/>
                </a:moveTo>
                <a:lnTo>
                  <a:pt x="0" y="0"/>
                </a:lnTo>
                <a:lnTo>
                  <a:pt x="0" y="231648"/>
                </a:lnTo>
                <a:lnTo>
                  <a:pt x="6781800" y="231648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1249;p86"/>
          <p:cNvSpPr txBox="1"/>
          <p:nvPr/>
        </p:nvSpPr>
        <p:spPr>
          <a:xfrm>
            <a:off x="1107744" y="2669794"/>
            <a:ext cx="343217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Employee::getCount() &lt;&lt; endl;	</a:t>
            </a: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0" name="Google Shape;1250;p86"/>
          <p:cNvSpPr txBox="1"/>
          <p:nvPr/>
        </p:nvSpPr>
        <p:spPr>
          <a:xfrm>
            <a:off x="4619726" y="2708018"/>
            <a:ext cx="1288415" cy="17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use class name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1" name="Google Shape;1251;p86"/>
          <p:cNvSpPr/>
          <p:nvPr/>
        </p:nvSpPr>
        <p:spPr>
          <a:xfrm>
            <a:off x="0" y="2871215"/>
            <a:ext cx="6781800" cy="1336675"/>
          </a:xfrm>
          <a:custGeom>
            <a:rect b="b" l="l" r="r" t="t"/>
            <a:pathLst>
              <a:path extrusionOk="0" h="1336675" w="6781800">
                <a:moveTo>
                  <a:pt x="6781800" y="0"/>
                </a:moveTo>
                <a:lnTo>
                  <a:pt x="0" y="0"/>
                </a:lnTo>
                <a:lnTo>
                  <a:pt x="0" y="220980"/>
                </a:lnTo>
                <a:lnTo>
                  <a:pt x="0" y="230124"/>
                </a:lnTo>
                <a:lnTo>
                  <a:pt x="0" y="1336548"/>
                </a:lnTo>
                <a:lnTo>
                  <a:pt x="6781800" y="1336548"/>
                </a:lnTo>
                <a:lnTo>
                  <a:pt x="6781800" y="220980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Google Shape;1252;p86"/>
          <p:cNvSpPr txBox="1"/>
          <p:nvPr/>
        </p:nvSpPr>
        <p:spPr>
          <a:xfrm>
            <a:off x="1107744" y="3997197"/>
            <a:ext cx="195770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e1Ptr-&gt;getCount();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3" name="Google Shape;1253;p86"/>
          <p:cNvSpPr/>
          <p:nvPr/>
        </p:nvSpPr>
        <p:spPr>
          <a:xfrm>
            <a:off x="0" y="4198619"/>
            <a:ext cx="6781800" cy="1559560"/>
          </a:xfrm>
          <a:custGeom>
            <a:rect b="b" l="l" r="r" t="t"/>
            <a:pathLst>
              <a:path extrusionOk="0" h="1559560" w="6781800">
                <a:moveTo>
                  <a:pt x="6781800" y="220980"/>
                </a:moveTo>
                <a:lnTo>
                  <a:pt x="4530852" y="220980"/>
                </a:lnTo>
                <a:lnTo>
                  <a:pt x="4530852" y="0"/>
                </a:lnTo>
                <a:lnTo>
                  <a:pt x="0" y="0"/>
                </a:lnTo>
                <a:lnTo>
                  <a:pt x="0" y="1559052"/>
                </a:lnTo>
                <a:lnTo>
                  <a:pt x="6781800" y="1559052"/>
                </a:lnTo>
                <a:lnTo>
                  <a:pt x="6781800" y="443484"/>
                </a:lnTo>
                <a:lnTo>
                  <a:pt x="6781800" y="22098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4" name="Google Shape;1254;p86"/>
          <p:cNvSpPr txBox="1"/>
          <p:nvPr/>
        </p:nvSpPr>
        <p:spPr>
          <a:xfrm>
            <a:off x="1107744" y="5546547"/>
            <a:ext cx="3804285" cy="208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" " &lt;&lt; e2Ptr-&gt;getLastName() &lt;&lt; "\n\n";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5" name="Google Shape;1255;p86"/>
          <p:cNvSpPr/>
          <p:nvPr/>
        </p:nvSpPr>
        <p:spPr>
          <a:xfrm>
            <a:off x="0" y="5748528"/>
            <a:ext cx="6781800" cy="230504"/>
          </a:xfrm>
          <a:custGeom>
            <a:rect b="b" l="l" r="r" t="t"/>
            <a:pathLst>
              <a:path extrusionOk="0" h="230504" w="6781800">
                <a:moveTo>
                  <a:pt x="6781800" y="0"/>
                </a:moveTo>
                <a:lnTo>
                  <a:pt x="0" y="0"/>
                </a:lnTo>
                <a:lnTo>
                  <a:pt x="0" y="230124"/>
                </a:lnTo>
                <a:lnTo>
                  <a:pt x="6781800" y="230124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6" name="Google Shape;1256;p86"/>
          <p:cNvSpPr txBox="1"/>
          <p:nvPr/>
        </p:nvSpPr>
        <p:spPr>
          <a:xfrm>
            <a:off x="78739" y="-23114"/>
            <a:ext cx="5470525" cy="6000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88 </a:t>
            </a: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Fig. 7.9: fig07_09.cpp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89"/>
            </a:pP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Driver to test the employee class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89"/>
            </a:pP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91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92"/>
            </a:pP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using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std::cout;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92"/>
            </a:pP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using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std::endl;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94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95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"employ1.h"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96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97"/>
            </a:pP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97"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99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101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68325" lvl="0" marL="581025" marR="0" rtl="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102"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 *e1Ptr =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Employee( "Susan", "Baker" 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68325" lvl="0" marL="5810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102"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 *e2Ptr =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Employee( "Robert", "Jones" 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104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2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105	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"Number of employees after instantiation is " </a:t>
            </a: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106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107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68325" lvl="0" marL="5810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108"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"\n\nEmployee 1: "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028700" lvl="0" marL="1041400" marR="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108"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e1Ptr-&gt;getFirstName()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028700" lvl="0" marL="1041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108"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" " &lt;&lt; e1Ptr-&gt;getLastName()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028700" lvl="0" marL="1041400" marR="0" rtl="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108"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"\nEmployee 2: "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028700" lvl="0" marL="1041400" marR="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108"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e2Ptr-&gt;getFirstName()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113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114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7" name="Google Shape;1257;p86"/>
          <p:cNvSpPr/>
          <p:nvPr/>
        </p:nvSpPr>
        <p:spPr>
          <a:xfrm>
            <a:off x="0" y="5969508"/>
            <a:ext cx="6781800" cy="889000"/>
          </a:xfrm>
          <a:custGeom>
            <a:rect b="b" l="l" r="r" t="t"/>
            <a:pathLst>
              <a:path extrusionOk="0" h="889000" w="6781800">
                <a:moveTo>
                  <a:pt x="6781800" y="219456"/>
                </a:moveTo>
                <a:lnTo>
                  <a:pt x="4517136" y="219456"/>
                </a:lnTo>
                <a:lnTo>
                  <a:pt x="4517136" y="0"/>
                </a:lnTo>
                <a:lnTo>
                  <a:pt x="0" y="0"/>
                </a:lnTo>
                <a:lnTo>
                  <a:pt x="0" y="888492"/>
                </a:lnTo>
                <a:lnTo>
                  <a:pt x="6781800" y="888492"/>
                </a:lnTo>
                <a:lnTo>
                  <a:pt x="6781800" y="672084"/>
                </a:lnTo>
                <a:lnTo>
                  <a:pt x="6781800" y="662940"/>
                </a:lnTo>
                <a:lnTo>
                  <a:pt x="6781800" y="452628"/>
                </a:lnTo>
                <a:lnTo>
                  <a:pt x="6781800" y="441960"/>
                </a:lnTo>
                <a:lnTo>
                  <a:pt x="6781800" y="219456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58" name="Google Shape;1258;p86"/>
          <p:cNvGraphicFramePr/>
          <p:nvPr/>
        </p:nvGraphicFramePr>
        <p:xfrm>
          <a:off x="59690" y="60282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{026EEDB0-0B70-4A34-8136-5441CC8B85B0}</a:tableStyleId>
              </a:tblPr>
              <a:tblGrid>
                <a:gridCol w="453400"/>
                <a:gridCol w="1482725"/>
                <a:gridCol w="1918325"/>
              </a:tblGrid>
              <a:tr h="1962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4D8D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115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6685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275A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delete </a:t>
                      </a: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e1Ptr;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33CC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recapture memory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E699"/>
                    </a:solidFill>
                  </a:tcPr>
                </a:tc>
              </a:tr>
              <a:tr h="2209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91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4D8D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116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6685" marR="0" rtl="0" algn="l">
                        <a:lnSpc>
                          <a:spcPct val="1191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e1Ptr = 0;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FFE699"/>
                    </a:solidFill>
                  </a:tcPr>
                </a:tc>
              </a:tr>
              <a:tr h="2209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9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4D8D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117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6685" marR="0" rtl="0" algn="l">
                        <a:lnSpc>
                          <a:spcPct val="119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275A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delete </a:t>
                      </a: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e2Ptr;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19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33CC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recapture memory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E699"/>
                    </a:solidFill>
                  </a:tcPr>
                </a:tc>
              </a:tr>
              <a:tr h="1898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4D8D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118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6685" marR="0" rtl="0" algn="l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e2Ptr = 0;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  <p:sp>
        <p:nvSpPr>
          <p:cNvPr id="1259" name="Google Shape;1259;p86"/>
          <p:cNvSpPr txBox="1"/>
          <p:nvPr/>
        </p:nvSpPr>
        <p:spPr>
          <a:xfrm>
            <a:off x="6096000" y="393191"/>
            <a:ext cx="2895600" cy="692150"/>
          </a:xfrm>
          <a:prstGeom prst="rect">
            <a:avLst/>
          </a:prstGeom>
          <a:solidFill>
            <a:srgbClr val="C5D9F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9200">
            <a:spAutoFit/>
          </a:bodyPr>
          <a:lstStyle/>
          <a:p>
            <a:pPr indent="0" lvl="0" marL="92075" marR="3543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exist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getCount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be accessed using the class name and (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86"/>
          <p:cNvSpPr/>
          <p:nvPr/>
        </p:nvSpPr>
        <p:spPr>
          <a:xfrm>
            <a:off x="2743200" y="921003"/>
            <a:ext cx="3355975" cy="1840864"/>
          </a:xfrm>
          <a:custGeom>
            <a:rect b="b" l="l" r="r" t="t"/>
            <a:pathLst>
              <a:path extrusionOk="0" h="1840864" w="3355975">
                <a:moveTo>
                  <a:pt x="48513" y="1770507"/>
                </a:moveTo>
                <a:lnTo>
                  <a:pt x="0" y="1840484"/>
                </a:lnTo>
                <a:lnTo>
                  <a:pt x="85089" y="1837309"/>
                </a:lnTo>
                <a:lnTo>
                  <a:pt x="73199" y="1815592"/>
                </a:lnTo>
                <a:lnTo>
                  <a:pt x="58800" y="1815592"/>
                </a:lnTo>
                <a:lnTo>
                  <a:pt x="52705" y="1804416"/>
                </a:lnTo>
                <a:lnTo>
                  <a:pt x="63765" y="1798362"/>
                </a:lnTo>
                <a:lnTo>
                  <a:pt x="48513" y="1770507"/>
                </a:lnTo>
                <a:close/>
              </a:path>
              <a:path extrusionOk="0" h="1840864" w="3355975">
                <a:moveTo>
                  <a:pt x="63765" y="1798362"/>
                </a:moveTo>
                <a:lnTo>
                  <a:pt x="52705" y="1804416"/>
                </a:lnTo>
                <a:lnTo>
                  <a:pt x="58800" y="1815592"/>
                </a:lnTo>
                <a:lnTo>
                  <a:pt x="69879" y="1809528"/>
                </a:lnTo>
                <a:lnTo>
                  <a:pt x="63765" y="1798362"/>
                </a:lnTo>
                <a:close/>
              </a:path>
              <a:path extrusionOk="0" h="1840864" w="3355975">
                <a:moveTo>
                  <a:pt x="69879" y="1809528"/>
                </a:moveTo>
                <a:lnTo>
                  <a:pt x="58800" y="1815592"/>
                </a:lnTo>
                <a:lnTo>
                  <a:pt x="73199" y="1815592"/>
                </a:lnTo>
                <a:lnTo>
                  <a:pt x="69879" y="1809528"/>
                </a:lnTo>
                <a:close/>
              </a:path>
              <a:path extrusionOk="0" h="1840864" w="3355975">
                <a:moveTo>
                  <a:pt x="3349752" y="0"/>
                </a:moveTo>
                <a:lnTo>
                  <a:pt x="63765" y="1798362"/>
                </a:lnTo>
                <a:lnTo>
                  <a:pt x="69879" y="1809528"/>
                </a:lnTo>
                <a:lnTo>
                  <a:pt x="3355848" y="11175"/>
                </a:lnTo>
                <a:lnTo>
                  <a:pt x="33497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1" name="Google Shape;1261;p86"/>
          <p:cNvSpPr txBox="1"/>
          <p:nvPr/>
        </p:nvSpPr>
        <p:spPr>
          <a:xfrm>
            <a:off x="4747259" y="1837944"/>
            <a:ext cx="4352925" cy="230504"/>
          </a:xfrm>
          <a:prstGeom prst="rect">
            <a:avLst/>
          </a:prstGeom>
          <a:solidFill>
            <a:srgbClr val="C5D9F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0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 of employees before instantiation is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262" name="Google Shape;1262;p86"/>
          <p:cNvGrpSpPr/>
          <p:nvPr/>
        </p:nvGrpSpPr>
        <p:grpSpPr>
          <a:xfrm>
            <a:off x="3066288" y="2041270"/>
            <a:ext cx="6077839" cy="2089150"/>
            <a:chOff x="3066288" y="2041270"/>
            <a:chExt cx="6077839" cy="2089150"/>
          </a:xfrm>
        </p:grpSpPr>
        <p:sp>
          <p:nvSpPr>
            <p:cNvPr id="1263" name="Google Shape;1263;p86"/>
            <p:cNvSpPr/>
            <p:nvPr/>
          </p:nvSpPr>
          <p:spPr>
            <a:xfrm>
              <a:off x="3066288" y="2041270"/>
              <a:ext cx="1684655" cy="2089150"/>
            </a:xfrm>
            <a:custGeom>
              <a:rect b="b" l="l" r="r" t="t"/>
              <a:pathLst>
                <a:path extrusionOk="0" h="2089150" w="1684654">
                  <a:moveTo>
                    <a:pt x="1681480" y="932688"/>
                  </a:moveTo>
                  <a:lnTo>
                    <a:pt x="1674368" y="922274"/>
                  </a:lnTo>
                  <a:lnTo>
                    <a:pt x="59042" y="2040166"/>
                  </a:lnTo>
                  <a:lnTo>
                    <a:pt x="41021" y="2014093"/>
                  </a:lnTo>
                  <a:lnTo>
                    <a:pt x="0" y="2088769"/>
                  </a:lnTo>
                  <a:lnTo>
                    <a:pt x="84328" y="2076704"/>
                  </a:lnTo>
                  <a:lnTo>
                    <a:pt x="71323" y="2057908"/>
                  </a:lnTo>
                  <a:lnTo>
                    <a:pt x="66319" y="2050681"/>
                  </a:lnTo>
                  <a:lnTo>
                    <a:pt x="1681480" y="932688"/>
                  </a:lnTo>
                  <a:close/>
                </a:path>
                <a:path extrusionOk="0" h="2089150" w="1684654">
                  <a:moveTo>
                    <a:pt x="1684274" y="10922"/>
                  </a:moveTo>
                  <a:lnTo>
                    <a:pt x="1677670" y="0"/>
                  </a:lnTo>
                  <a:lnTo>
                    <a:pt x="958176" y="431749"/>
                  </a:lnTo>
                  <a:lnTo>
                    <a:pt x="941832" y="404495"/>
                  </a:lnTo>
                  <a:lnTo>
                    <a:pt x="896112" y="476377"/>
                  </a:lnTo>
                  <a:lnTo>
                    <a:pt x="981075" y="469900"/>
                  </a:lnTo>
                  <a:lnTo>
                    <a:pt x="968654" y="449199"/>
                  </a:lnTo>
                  <a:lnTo>
                    <a:pt x="964704" y="442633"/>
                  </a:lnTo>
                  <a:lnTo>
                    <a:pt x="1684274" y="109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86"/>
            <p:cNvSpPr/>
            <p:nvPr/>
          </p:nvSpPr>
          <p:spPr>
            <a:xfrm>
              <a:off x="4515612" y="2663951"/>
              <a:ext cx="4628515" cy="416559"/>
            </a:xfrm>
            <a:custGeom>
              <a:rect b="b" l="l" r="r" t="t"/>
              <a:pathLst>
                <a:path extrusionOk="0" h="416560" w="4628515">
                  <a:moveTo>
                    <a:pt x="0" y="416051"/>
                  </a:moveTo>
                  <a:lnTo>
                    <a:pt x="4628387" y="416051"/>
                  </a:lnTo>
                  <a:lnTo>
                    <a:pt x="4628387" y="0"/>
                  </a:lnTo>
                  <a:lnTo>
                    <a:pt x="0" y="0"/>
                  </a:lnTo>
                  <a:lnTo>
                    <a:pt x="0" y="416051"/>
                  </a:lnTo>
                  <a:close/>
                </a:path>
              </a:pathLst>
            </a:custGeom>
            <a:solidFill>
              <a:srgbClr val="C5D9F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86"/>
            <p:cNvSpPr/>
            <p:nvPr/>
          </p:nvSpPr>
          <p:spPr>
            <a:xfrm>
              <a:off x="4515612" y="2663951"/>
              <a:ext cx="4628515" cy="416559"/>
            </a:xfrm>
            <a:custGeom>
              <a:rect b="b" l="l" r="r" t="t"/>
              <a:pathLst>
                <a:path extrusionOk="0" h="416560" w="4628515">
                  <a:moveTo>
                    <a:pt x="0" y="416051"/>
                  </a:moveTo>
                  <a:lnTo>
                    <a:pt x="4628387" y="416051"/>
                  </a:lnTo>
                </a:path>
                <a:path extrusionOk="0" h="416560" w="4628515">
                  <a:moveTo>
                    <a:pt x="4628387" y="0"/>
                  </a:moveTo>
                  <a:lnTo>
                    <a:pt x="0" y="0"/>
                  </a:lnTo>
                  <a:lnTo>
                    <a:pt x="0" y="41605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6" name="Google Shape;1266;p86"/>
          <p:cNvSpPr txBox="1"/>
          <p:nvPr/>
        </p:nvSpPr>
        <p:spPr>
          <a:xfrm>
            <a:off x="4520374" y="2671698"/>
            <a:ext cx="462407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7630" marR="310515" rtl="0" algn="l">
              <a:lnSpc>
                <a:spcPct val="105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e2Ptr-&gt;getCount() 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Employee::getCount() 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would also work.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86"/>
          <p:cNvSpPr txBox="1"/>
          <p:nvPr/>
        </p:nvSpPr>
        <p:spPr>
          <a:xfrm>
            <a:off x="4530852" y="4198620"/>
            <a:ext cx="4572000" cy="416559"/>
          </a:xfrm>
          <a:prstGeom prst="rect">
            <a:avLst/>
          </a:prstGeom>
          <a:solidFill>
            <a:srgbClr val="C5D9F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8575">
            <a:spAutoFit/>
          </a:bodyPr>
          <a:lstStyle/>
          <a:p>
            <a:pPr indent="0" lvl="0" marL="92075" marR="3327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 constructor for Susan Baker called. Employee constructor for Robert Jones called.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8" name="Google Shape;1268;p86"/>
          <p:cNvSpPr/>
          <p:nvPr/>
        </p:nvSpPr>
        <p:spPr>
          <a:xfrm>
            <a:off x="3200400" y="3581400"/>
            <a:ext cx="1715135" cy="775335"/>
          </a:xfrm>
          <a:custGeom>
            <a:rect b="b" l="l" r="r" t="t"/>
            <a:pathLst>
              <a:path extrusionOk="0" h="775335" w="1715135">
                <a:moveTo>
                  <a:pt x="1319911" y="764159"/>
                </a:moveTo>
                <a:lnTo>
                  <a:pt x="68999" y="32956"/>
                </a:lnTo>
                <a:lnTo>
                  <a:pt x="72745" y="26543"/>
                </a:lnTo>
                <a:lnTo>
                  <a:pt x="84963" y="5588"/>
                </a:lnTo>
                <a:lnTo>
                  <a:pt x="0" y="0"/>
                </a:lnTo>
                <a:lnTo>
                  <a:pt x="46609" y="71374"/>
                </a:lnTo>
                <a:lnTo>
                  <a:pt x="62611" y="43929"/>
                </a:lnTo>
                <a:lnTo>
                  <a:pt x="1313561" y="775081"/>
                </a:lnTo>
                <a:lnTo>
                  <a:pt x="1319911" y="764159"/>
                </a:lnTo>
                <a:close/>
              </a:path>
              <a:path extrusionOk="0" h="775335" w="1715135">
                <a:moveTo>
                  <a:pt x="1715135" y="47117"/>
                </a:moveTo>
                <a:lnTo>
                  <a:pt x="1710817" y="35179"/>
                </a:lnTo>
                <a:lnTo>
                  <a:pt x="1060132" y="268541"/>
                </a:lnTo>
                <a:lnTo>
                  <a:pt x="1049401" y="238633"/>
                </a:lnTo>
                <a:lnTo>
                  <a:pt x="990600" y="300228"/>
                </a:lnTo>
                <a:lnTo>
                  <a:pt x="1075182" y="310388"/>
                </a:lnTo>
                <a:lnTo>
                  <a:pt x="1065961" y="284734"/>
                </a:lnTo>
                <a:lnTo>
                  <a:pt x="1064425" y="280492"/>
                </a:lnTo>
                <a:lnTo>
                  <a:pt x="1715135" y="471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9" name="Google Shape;1269;p86"/>
          <p:cNvSpPr txBox="1"/>
          <p:nvPr/>
        </p:nvSpPr>
        <p:spPr>
          <a:xfrm>
            <a:off x="4840223" y="3525011"/>
            <a:ext cx="4261485" cy="230504"/>
          </a:xfrm>
          <a:prstGeom prst="rect">
            <a:avLst/>
          </a:prstGeom>
          <a:solidFill>
            <a:srgbClr val="C5D9F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7300">
            <a:spAutoFit/>
          </a:bodyPr>
          <a:lstStyle/>
          <a:p>
            <a:pPr indent="0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 of employees after instantiation is 2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0" name="Google Shape;1270;p86"/>
          <p:cNvSpPr txBox="1"/>
          <p:nvPr/>
        </p:nvSpPr>
        <p:spPr>
          <a:xfrm>
            <a:off x="4517135" y="4887467"/>
            <a:ext cx="4572000" cy="416559"/>
          </a:xfrm>
          <a:prstGeom prst="rect">
            <a:avLst/>
          </a:prstGeom>
          <a:solidFill>
            <a:srgbClr val="C5D9F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 1: Susan Baker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 2: Robert Jones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1" name="Google Shape;1271;p86"/>
          <p:cNvSpPr/>
          <p:nvPr/>
        </p:nvSpPr>
        <p:spPr>
          <a:xfrm>
            <a:off x="3352800" y="5262245"/>
            <a:ext cx="1165860" cy="226695"/>
          </a:xfrm>
          <a:custGeom>
            <a:rect b="b" l="l" r="r" t="t"/>
            <a:pathLst>
              <a:path extrusionOk="0" h="226695" w="1165860">
                <a:moveTo>
                  <a:pt x="68834" y="151129"/>
                </a:moveTo>
                <a:lnTo>
                  <a:pt x="0" y="201294"/>
                </a:lnTo>
                <a:lnTo>
                  <a:pt x="81407" y="226313"/>
                </a:lnTo>
                <a:lnTo>
                  <a:pt x="76522" y="197103"/>
                </a:lnTo>
                <a:lnTo>
                  <a:pt x="63626" y="197103"/>
                </a:lnTo>
                <a:lnTo>
                  <a:pt x="61595" y="184530"/>
                </a:lnTo>
                <a:lnTo>
                  <a:pt x="74070" y="182441"/>
                </a:lnTo>
                <a:lnTo>
                  <a:pt x="68834" y="151129"/>
                </a:lnTo>
                <a:close/>
              </a:path>
              <a:path extrusionOk="0" h="226695" w="1165860">
                <a:moveTo>
                  <a:pt x="74070" y="182441"/>
                </a:moveTo>
                <a:lnTo>
                  <a:pt x="61595" y="184530"/>
                </a:lnTo>
                <a:lnTo>
                  <a:pt x="63626" y="197103"/>
                </a:lnTo>
                <a:lnTo>
                  <a:pt x="76170" y="195001"/>
                </a:lnTo>
                <a:lnTo>
                  <a:pt x="74070" y="182441"/>
                </a:lnTo>
                <a:close/>
              </a:path>
              <a:path extrusionOk="0" h="226695" w="1165860">
                <a:moveTo>
                  <a:pt x="76170" y="195001"/>
                </a:moveTo>
                <a:lnTo>
                  <a:pt x="63626" y="197103"/>
                </a:lnTo>
                <a:lnTo>
                  <a:pt x="76522" y="197103"/>
                </a:lnTo>
                <a:lnTo>
                  <a:pt x="76170" y="195001"/>
                </a:lnTo>
                <a:close/>
              </a:path>
              <a:path extrusionOk="0" h="226695" w="1165860">
                <a:moveTo>
                  <a:pt x="1163320" y="0"/>
                </a:moveTo>
                <a:lnTo>
                  <a:pt x="74070" y="182441"/>
                </a:lnTo>
                <a:lnTo>
                  <a:pt x="76170" y="195001"/>
                </a:lnTo>
                <a:lnTo>
                  <a:pt x="1165352" y="12445"/>
                </a:lnTo>
                <a:lnTo>
                  <a:pt x="11633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2" name="Google Shape;1272;p86"/>
          <p:cNvSpPr txBox="1"/>
          <p:nvPr/>
        </p:nvSpPr>
        <p:spPr>
          <a:xfrm>
            <a:off x="4517135" y="5964935"/>
            <a:ext cx="4572000" cy="414655"/>
          </a:xfrm>
          <a:prstGeom prst="rect">
            <a:avLst/>
          </a:prstGeom>
          <a:solidFill>
            <a:srgbClr val="C5D9F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~Employee() called for Susan Baker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~Employee() called for Robert Jones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3" name="Google Shape;1273;p86"/>
          <p:cNvSpPr/>
          <p:nvPr/>
        </p:nvSpPr>
        <p:spPr>
          <a:xfrm>
            <a:off x="2743200" y="6197904"/>
            <a:ext cx="1788795" cy="278130"/>
          </a:xfrm>
          <a:custGeom>
            <a:rect b="b" l="l" r="r" t="t"/>
            <a:pathLst>
              <a:path extrusionOk="0" h="278129" w="1788795">
                <a:moveTo>
                  <a:pt x="70357" y="202082"/>
                </a:moveTo>
                <a:lnTo>
                  <a:pt x="0" y="250139"/>
                </a:lnTo>
                <a:lnTo>
                  <a:pt x="80644" y="277583"/>
                </a:lnTo>
                <a:lnTo>
                  <a:pt x="76592" y="247840"/>
                </a:lnTo>
                <a:lnTo>
                  <a:pt x="63754" y="247840"/>
                </a:lnTo>
                <a:lnTo>
                  <a:pt x="62102" y="235267"/>
                </a:lnTo>
                <a:lnTo>
                  <a:pt x="74646" y="233556"/>
                </a:lnTo>
                <a:lnTo>
                  <a:pt x="70357" y="202082"/>
                </a:lnTo>
                <a:close/>
              </a:path>
              <a:path extrusionOk="0" h="278129" w="1788795">
                <a:moveTo>
                  <a:pt x="74646" y="233556"/>
                </a:moveTo>
                <a:lnTo>
                  <a:pt x="62102" y="235267"/>
                </a:lnTo>
                <a:lnTo>
                  <a:pt x="63754" y="247840"/>
                </a:lnTo>
                <a:lnTo>
                  <a:pt x="76358" y="246121"/>
                </a:lnTo>
                <a:lnTo>
                  <a:pt x="74646" y="233556"/>
                </a:lnTo>
                <a:close/>
              </a:path>
              <a:path extrusionOk="0" h="278129" w="1788795">
                <a:moveTo>
                  <a:pt x="76358" y="246121"/>
                </a:moveTo>
                <a:lnTo>
                  <a:pt x="63754" y="247840"/>
                </a:lnTo>
                <a:lnTo>
                  <a:pt x="76592" y="247840"/>
                </a:lnTo>
                <a:lnTo>
                  <a:pt x="76358" y="246121"/>
                </a:lnTo>
                <a:close/>
              </a:path>
              <a:path extrusionOk="0" h="278129" w="1788795">
                <a:moveTo>
                  <a:pt x="1786763" y="0"/>
                </a:moveTo>
                <a:lnTo>
                  <a:pt x="74646" y="233556"/>
                </a:lnTo>
                <a:lnTo>
                  <a:pt x="76358" y="246121"/>
                </a:lnTo>
                <a:lnTo>
                  <a:pt x="1788540" y="12585"/>
                </a:lnTo>
                <a:lnTo>
                  <a:pt x="17867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4" name="Google Shape;1274;p86"/>
          <p:cNvSpPr txBox="1"/>
          <p:nvPr/>
        </p:nvSpPr>
        <p:spPr>
          <a:xfrm>
            <a:off x="1935479" y="678180"/>
            <a:ext cx="2438400" cy="416559"/>
          </a:xfrm>
          <a:prstGeom prst="rect">
            <a:avLst/>
          </a:prstGeom>
          <a:solidFill>
            <a:srgbClr val="C5D9F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0" lvl="0" marL="90805" marR="952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incremented because of constructor calls from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p86"/>
          <p:cNvSpPr/>
          <p:nvPr/>
        </p:nvSpPr>
        <p:spPr>
          <a:xfrm>
            <a:off x="2329560" y="1099185"/>
            <a:ext cx="420370" cy="2085975"/>
          </a:xfrm>
          <a:custGeom>
            <a:rect b="b" l="l" r="r" t="t"/>
            <a:pathLst>
              <a:path extrusionOk="0" h="2085975" w="420369">
                <a:moveTo>
                  <a:pt x="0" y="2004060"/>
                </a:moveTo>
                <a:lnTo>
                  <a:pt x="23494" y="2085975"/>
                </a:lnTo>
                <a:lnTo>
                  <a:pt x="69834" y="2024761"/>
                </a:lnTo>
                <a:lnTo>
                  <a:pt x="41401" y="2024761"/>
                </a:lnTo>
                <a:lnTo>
                  <a:pt x="28956" y="2022348"/>
                </a:lnTo>
                <a:lnTo>
                  <a:pt x="31286" y="2009893"/>
                </a:lnTo>
                <a:lnTo>
                  <a:pt x="0" y="2004060"/>
                </a:lnTo>
                <a:close/>
              </a:path>
              <a:path extrusionOk="0" h="2085975" w="420369">
                <a:moveTo>
                  <a:pt x="31286" y="2009893"/>
                </a:moveTo>
                <a:lnTo>
                  <a:pt x="28956" y="2022348"/>
                </a:lnTo>
                <a:lnTo>
                  <a:pt x="41401" y="2024761"/>
                </a:lnTo>
                <a:lnTo>
                  <a:pt x="43749" y="2012216"/>
                </a:lnTo>
                <a:lnTo>
                  <a:pt x="31286" y="2009893"/>
                </a:lnTo>
                <a:close/>
              </a:path>
              <a:path extrusionOk="0" h="2085975" w="420369">
                <a:moveTo>
                  <a:pt x="43749" y="2012216"/>
                </a:moveTo>
                <a:lnTo>
                  <a:pt x="41401" y="2024761"/>
                </a:lnTo>
                <a:lnTo>
                  <a:pt x="69834" y="2024761"/>
                </a:lnTo>
                <a:lnTo>
                  <a:pt x="74930" y="2018029"/>
                </a:lnTo>
                <a:lnTo>
                  <a:pt x="43749" y="2012216"/>
                </a:lnTo>
                <a:close/>
              </a:path>
              <a:path extrusionOk="0" h="2085975" w="420369">
                <a:moveTo>
                  <a:pt x="407415" y="0"/>
                </a:moveTo>
                <a:lnTo>
                  <a:pt x="31286" y="2009893"/>
                </a:lnTo>
                <a:lnTo>
                  <a:pt x="43749" y="2012216"/>
                </a:lnTo>
                <a:lnTo>
                  <a:pt x="419862" y="2286"/>
                </a:lnTo>
                <a:lnTo>
                  <a:pt x="40741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87"/>
          <p:cNvSpPr/>
          <p:nvPr/>
        </p:nvSpPr>
        <p:spPr>
          <a:xfrm>
            <a:off x="0" y="0"/>
            <a:ext cx="6629400" cy="1321435"/>
          </a:xfrm>
          <a:custGeom>
            <a:rect b="b" l="l" r="r" t="t"/>
            <a:pathLst>
              <a:path extrusionOk="0" h="1321435" w="6629400">
                <a:moveTo>
                  <a:pt x="6629400" y="0"/>
                </a:moveTo>
                <a:lnTo>
                  <a:pt x="0" y="0"/>
                </a:lnTo>
                <a:lnTo>
                  <a:pt x="0" y="330708"/>
                </a:lnTo>
                <a:lnTo>
                  <a:pt x="0" y="659892"/>
                </a:lnTo>
                <a:lnTo>
                  <a:pt x="0" y="990600"/>
                </a:lnTo>
                <a:lnTo>
                  <a:pt x="0" y="1321308"/>
                </a:lnTo>
                <a:lnTo>
                  <a:pt x="6629400" y="1321308"/>
                </a:lnTo>
                <a:lnTo>
                  <a:pt x="6629400" y="990600"/>
                </a:lnTo>
                <a:lnTo>
                  <a:pt x="6629400" y="659892"/>
                </a:lnTo>
                <a:lnTo>
                  <a:pt x="6629400" y="330708"/>
                </a:lnTo>
                <a:lnTo>
                  <a:pt x="66294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81" name="Google Shape;1281;p87"/>
          <p:cNvGraphicFramePr/>
          <p:nvPr/>
        </p:nvGraphicFramePr>
        <p:xfrm>
          <a:off x="59690" y="529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{026EEDB0-0B70-4A34-8136-5441CC8B85B0}</a:tableStyleId>
              </a:tblPr>
              <a:tblGrid>
                <a:gridCol w="453400"/>
                <a:gridCol w="2770500"/>
                <a:gridCol w="1825625"/>
              </a:tblGrid>
              <a:tr h="2514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4D8D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119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E699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FFE699"/>
                    </a:solidFill>
                  </a:tcPr>
                </a:tc>
                <a:tc hMerge="1"/>
              </a:tr>
              <a:tr h="3295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4D8D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120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3350" marB="0" marR="0" marL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937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cout &lt;&lt; "Number of employees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3350" marB="0" marR="0" marL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63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after deletion is "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3350" marB="0" marR="0" marL="0">
                    <a:solidFill>
                      <a:srgbClr val="FFE699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4D8D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121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3350" marB="0" marR="0" marL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873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&lt;&lt; Employee::getCount()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3350" marB="0" marR="0" marL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&lt;&lt; endl;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3350" marB="0" marR="0" marL="0">
                    <a:solidFill>
                      <a:srgbClr val="FFE699"/>
                    </a:solidFill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4D8D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122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3350" marB="0" marR="0" marL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  <p:sp>
        <p:nvSpPr>
          <p:cNvPr id="1282" name="Google Shape;1282;p87"/>
          <p:cNvSpPr/>
          <p:nvPr/>
        </p:nvSpPr>
        <p:spPr>
          <a:xfrm>
            <a:off x="0" y="1321308"/>
            <a:ext cx="6629400" cy="329565"/>
          </a:xfrm>
          <a:custGeom>
            <a:rect b="b" l="l" r="r" t="t"/>
            <a:pathLst>
              <a:path extrusionOk="0" h="329564" w="6629400">
                <a:moveTo>
                  <a:pt x="6629400" y="0"/>
                </a:moveTo>
                <a:lnTo>
                  <a:pt x="0" y="0"/>
                </a:lnTo>
                <a:lnTo>
                  <a:pt x="0" y="329184"/>
                </a:lnTo>
                <a:lnTo>
                  <a:pt x="6629400" y="329184"/>
                </a:lnTo>
                <a:lnTo>
                  <a:pt x="66294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3" name="Google Shape;1283;p87"/>
          <p:cNvSpPr txBox="1"/>
          <p:nvPr/>
        </p:nvSpPr>
        <p:spPr>
          <a:xfrm>
            <a:off x="78739" y="1336040"/>
            <a:ext cx="142176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123	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4" name="Google Shape;1284;p87"/>
          <p:cNvSpPr/>
          <p:nvPr/>
        </p:nvSpPr>
        <p:spPr>
          <a:xfrm>
            <a:off x="0" y="1650492"/>
            <a:ext cx="6629400" cy="330835"/>
          </a:xfrm>
          <a:custGeom>
            <a:rect b="b" l="l" r="r" t="t"/>
            <a:pathLst>
              <a:path extrusionOk="0" h="330835" w="6629400">
                <a:moveTo>
                  <a:pt x="6629400" y="0"/>
                </a:moveTo>
                <a:lnTo>
                  <a:pt x="0" y="0"/>
                </a:lnTo>
                <a:lnTo>
                  <a:pt x="0" y="330708"/>
                </a:lnTo>
                <a:lnTo>
                  <a:pt x="6629400" y="330708"/>
                </a:lnTo>
                <a:lnTo>
                  <a:pt x="66294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5" name="Google Shape;1285;p87"/>
          <p:cNvSpPr txBox="1"/>
          <p:nvPr/>
        </p:nvSpPr>
        <p:spPr>
          <a:xfrm>
            <a:off x="78739" y="1666113"/>
            <a:ext cx="40957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124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6" name="Google Shape;1286;p87"/>
          <p:cNvSpPr/>
          <p:nvPr/>
        </p:nvSpPr>
        <p:spPr>
          <a:xfrm>
            <a:off x="0" y="2209800"/>
            <a:ext cx="6629400" cy="2308860"/>
          </a:xfrm>
          <a:custGeom>
            <a:rect b="b" l="l" r="r" t="t"/>
            <a:pathLst>
              <a:path extrusionOk="0" h="2308860" w="6629400">
                <a:moveTo>
                  <a:pt x="6629400" y="0"/>
                </a:moveTo>
                <a:lnTo>
                  <a:pt x="0" y="0"/>
                </a:lnTo>
                <a:lnTo>
                  <a:pt x="0" y="2308860"/>
                </a:lnTo>
                <a:lnTo>
                  <a:pt x="6629400" y="2308860"/>
                </a:lnTo>
                <a:lnTo>
                  <a:pt x="6629400" y="0"/>
                </a:lnTo>
                <a:close/>
              </a:path>
            </a:pathLst>
          </a:custGeom>
          <a:solidFill>
            <a:srgbClr val="FCEAD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7" name="Google Shape;1287;p87"/>
          <p:cNvSpPr txBox="1"/>
          <p:nvPr/>
        </p:nvSpPr>
        <p:spPr>
          <a:xfrm>
            <a:off x="78739" y="2225166"/>
            <a:ext cx="4164965" cy="2037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 of employees before instantiation is 0 Employee constructor for Susan Baker called. Employee constructor for Robert Jones called. Number of employees after instantiation is 2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19373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 1: Susan Baker Employee 2: Robert Jones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~Employee() called for Susan Baker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~Employee() called for Robert Jones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 of employees after deletion is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8" name="Google Shape;1288;p87"/>
          <p:cNvSpPr/>
          <p:nvPr/>
        </p:nvSpPr>
        <p:spPr>
          <a:xfrm>
            <a:off x="3886200" y="914400"/>
            <a:ext cx="917575" cy="539115"/>
          </a:xfrm>
          <a:custGeom>
            <a:rect b="b" l="l" r="r" t="t"/>
            <a:pathLst>
              <a:path extrusionOk="0" h="539115" w="917575">
                <a:moveTo>
                  <a:pt x="68958" y="32912"/>
                </a:moveTo>
                <a:lnTo>
                  <a:pt x="62595" y="43826"/>
                </a:lnTo>
                <a:lnTo>
                  <a:pt x="911225" y="538861"/>
                </a:lnTo>
                <a:lnTo>
                  <a:pt x="917575" y="527938"/>
                </a:lnTo>
                <a:lnTo>
                  <a:pt x="68958" y="32912"/>
                </a:lnTo>
                <a:close/>
              </a:path>
              <a:path extrusionOk="0" h="539115" w="917575">
                <a:moveTo>
                  <a:pt x="0" y="0"/>
                </a:moveTo>
                <a:lnTo>
                  <a:pt x="46609" y="71247"/>
                </a:lnTo>
                <a:lnTo>
                  <a:pt x="62595" y="43826"/>
                </a:lnTo>
                <a:lnTo>
                  <a:pt x="51688" y="37464"/>
                </a:lnTo>
                <a:lnTo>
                  <a:pt x="58038" y="26542"/>
                </a:lnTo>
                <a:lnTo>
                  <a:pt x="72671" y="26542"/>
                </a:lnTo>
                <a:lnTo>
                  <a:pt x="84962" y="5461"/>
                </a:lnTo>
                <a:lnTo>
                  <a:pt x="0" y="0"/>
                </a:lnTo>
                <a:close/>
              </a:path>
              <a:path extrusionOk="0" h="539115" w="917575">
                <a:moveTo>
                  <a:pt x="58038" y="26542"/>
                </a:moveTo>
                <a:lnTo>
                  <a:pt x="51688" y="37464"/>
                </a:lnTo>
                <a:lnTo>
                  <a:pt x="62595" y="43826"/>
                </a:lnTo>
                <a:lnTo>
                  <a:pt x="68958" y="32912"/>
                </a:lnTo>
                <a:lnTo>
                  <a:pt x="58038" y="26542"/>
                </a:lnTo>
                <a:close/>
              </a:path>
              <a:path extrusionOk="0" h="539115" w="917575">
                <a:moveTo>
                  <a:pt x="72671" y="26542"/>
                </a:moveTo>
                <a:lnTo>
                  <a:pt x="58038" y="26542"/>
                </a:lnTo>
                <a:lnTo>
                  <a:pt x="68958" y="32912"/>
                </a:lnTo>
                <a:lnTo>
                  <a:pt x="72671" y="265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9" name="Google Shape;1289;p87"/>
          <p:cNvSpPr/>
          <p:nvPr/>
        </p:nvSpPr>
        <p:spPr>
          <a:xfrm>
            <a:off x="3581400" y="1748663"/>
            <a:ext cx="1833880" cy="2290445"/>
          </a:xfrm>
          <a:custGeom>
            <a:rect b="b" l="l" r="r" t="t"/>
            <a:pathLst>
              <a:path extrusionOk="0" h="2290445" w="1833879">
                <a:moveTo>
                  <a:pt x="17907" y="2206625"/>
                </a:moveTo>
                <a:lnTo>
                  <a:pt x="0" y="2289937"/>
                </a:lnTo>
                <a:lnTo>
                  <a:pt x="77342" y="2254250"/>
                </a:lnTo>
                <a:lnTo>
                  <a:pt x="64980" y="2244344"/>
                </a:lnTo>
                <a:lnTo>
                  <a:pt x="44576" y="2244344"/>
                </a:lnTo>
                <a:lnTo>
                  <a:pt x="34671" y="2236343"/>
                </a:lnTo>
                <a:lnTo>
                  <a:pt x="42610" y="2226419"/>
                </a:lnTo>
                <a:lnTo>
                  <a:pt x="17907" y="2206625"/>
                </a:lnTo>
                <a:close/>
              </a:path>
              <a:path extrusionOk="0" h="2290445" w="1833879">
                <a:moveTo>
                  <a:pt x="42610" y="2226419"/>
                </a:moveTo>
                <a:lnTo>
                  <a:pt x="34671" y="2236343"/>
                </a:lnTo>
                <a:lnTo>
                  <a:pt x="44576" y="2244344"/>
                </a:lnTo>
                <a:lnTo>
                  <a:pt x="52547" y="2234381"/>
                </a:lnTo>
                <a:lnTo>
                  <a:pt x="42610" y="2226419"/>
                </a:lnTo>
                <a:close/>
              </a:path>
              <a:path extrusionOk="0" h="2290445" w="1833879">
                <a:moveTo>
                  <a:pt x="52547" y="2234381"/>
                </a:moveTo>
                <a:lnTo>
                  <a:pt x="44576" y="2244344"/>
                </a:lnTo>
                <a:lnTo>
                  <a:pt x="64980" y="2244344"/>
                </a:lnTo>
                <a:lnTo>
                  <a:pt x="52547" y="2234381"/>
                </a:lnTo>
                <a:close/>
              </a:path>
              <a:path extrusionOk="0" h="2290445" w="1833879">
                <a:moveTo>
                  <a:pt x="1823847" y="0"/>
                </a:moveTo>
                <a:lnTo>
                  <a:pt x="42610" y="2226419"/>
                </a:lnTo>
                <a:lnTo>
                  <a:pt x="52547" y="2234381"/>
                </a:lnTo>
                <a:lnTo>
                  <a:pt x="1833752" y="7874"/>
                </a:lnTo>
                <a:lnTo>
                  <a:pt x="182384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0" name="Google Shape;1290;p87"/>
          <p:cNvSpPr txBox="1"/>
          <p:nvPr/>
        </p:nvSpPr>
        <p:spPr>
          <a:xfrm>
            <a:off x="3733800" y="1447800"/>
            <a:ext cx="2743200" cy="307975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9200">
            <a:spAutoFit/>
          </a:bodyPr>
          <a:lstStyle/>
          <a:p>
            <a:pPr indent="0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 to zero.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88"/>
          <p:cNvSpPr/>
          <p:nvPr/>
        </p:nvSpPr>
        <p:spPr>
          <a:xfrm>
            <a:off x="39623" y="944879"/>
            <a:ext cx="9067800" cy="45720"/>
          </a:xfrm>
          <a:custGeom>
            <a:rect b="b" l="l" r="r" t="t"/>
            <a:pathLst>
              <a:path extrusionOk="0" h="45719" w="9067800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6" name="Google Shape;1296;p88"/>
          <p:cNvSpPr txBox="1"/>
          <p:nvPr>
            <p:ph type="title"/>
          </p:nvPr>
        </p:nvSpPr>
        <p:spPr>
          <a:xfrm>
            <a:off x="990600" y="0"/>
            <a:ext cx="8153400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1450">
            <a:spAutoFit/>
          </a:bodyPr>
          <a:lstStyle/>
          <a:p>
            <a:pPr indent="0" lvl="0" marL="28270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const Class Members</a:t>
            </a:r>
            <a:endParaRPr sz="4000"/>
          </a:p>
        </p:txBody>
      </p:sp>
      <p:sp>
        <p:nvSpPr>
          <p:cNvPr id="1297" name="Google Shape;1297;p88"/>
          <p:cNvSpPr txBox="1"/>
          <p:nvPr/>
        </p:nvSpPr>
        <p:spPr>
          <a:xfrm>
            <a:off x="78739" y="1150061"/>
            <a:ext cx="8910320" cy="418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857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with </a:t>
            </a:r>
            <a:r>
              <a:rPr b="1" lang="en-US" sz="3200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member functions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32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data members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also be </a:t>
            </a:r>
            <a:r>
              <a:rPr b="1" lang="en-US" sz="32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265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3200"/>
              <a:buFont typeface="Arial"/>
              <a:buChar char="•"/>
            </a:pPr>
            <a:r>
              <a:rPr b="1" lang="en-US" sz="3200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Member Initializer List: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56285" marR="5080" rtl="0" algn="l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Clr>
                <a:srgbClr val="2E1BC6"/>
              </a:buClr>
              <a:buSzPts val="3000"/>
              <a:buFont typeface="Arial"/>
              <a:buChar char="–"/>
            </a:pPr>
            <a:r>
              <a:rPr b="1" i="0" lang="en-US" sz="3000" u="none" cap="none" strike="noStrike">
                <a:solidFill>
                  <a:srgbClr val="2E1BC6"/>
                </a:solidFill>
                <a:latin typeface="Calibri"/>
                <a:ea typeface="Calibri"/>
                <a:cs typeface="Calibri"/>
                <a:sym typeface="Calibri"/>
              </a:rPr>
              <a:t>Can be used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b="1" i="0" lang="en-US" sz="3000" u="none" cap="none" strike="noStrike">
                <a:solidFill>
                  <a:srgbClr val="2E1BC6"/>
                </a:solidFill>
                <a:latin typeface="Calibri"/>
                <a:ea typeface="Calibri"/>
                <a:cs typeface="Calibri"/>
                <a:sym typeface="Calibri"/>
              </a:rPr>
              <a:t>initialize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</a:t>
            </a:r>
            <a:r>
              <a:rPr b="1" i="0" lang="en-US" sz="3000" u="none" cap="none" strike="noStrike">
                <a:solidFill>
                  <a:srgbClr val="2E1BC6"/>
                </a:solidFill>
                <a:latin typeface="Calibri"/>
                <a:ea typeface="Calibri"/>
                <a:cs typeface="Calibri"/>
                <a:sym typeface="Calibri"/>
              </a:rPr>
              <a:t>const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0" lang="en-US" sz="3000" u="none" cap="none" strike="noStrike">
                <a:solidFill>
                  <a:srgbClr val="2E1BC6"/>
                </a:solidFill>
                <a:latin typeface="Calibri"/>
                <a:ea typeface="Calibri"/>
                <a:cs typeface="Calibri"/>
                <a:sym typeface="Calibri"/>
              </a:rPr>
              <a:t>non-const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members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56285" marR="6350" rtl="0" algn="l">
              <a:lnSpc>
                <a:spcPct val="103299"/>
              </a:lnSpc>
              <a:spcBef>
                <a:spcPts val="480"/>
              </a:spcBef>
              <a:spcAft>
                <a:spcPts val="0"/>
              </a:spcAft>
              <a:buClr>
                <a:srgbClr val="2E1BC6"/>
              </a:buClr>
              <a:buSzPts val="3000"/>
              <a:buFont typeface="Arial"/>
              <a:buChar char="–"/>
            </a:pPr>
            <a:r>
              <a:rPr b="1" i="0" lang="en-US" sz="3000" u="none" cap="none" strike="noStrike">
                <a:solidFill>
                  <a:srgbClr val="2E1B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i="0" lang="en-US" sz="3000" u="none" cap="none" strike="noStrike">
                <a:solidFill>
                  <a:srgbClr val="2E1BC6"/>
                </a:solidFill>
                <a:latin typeface="Calibri"/>
                <a:ea typeface="Calibri"/>
                <a:cs typeface="Calibri"/>
                <a:sym typeface="Calibri"/>
              </a:rPr>
              <a:t>s	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	</a:t>
            </a:r>
            <a:r>
              <a:rPr b="1" i="0" lang="en-US" sz="3000" u="none" cap="none" strike="noStrike">
                <a:solidFill>
                  <a:srgbClr val="2E1BC6"/>
                </a:solidFill>
                <a:latin typeface="Calibri"/>
                <a:ea typeface="Calibri"/>
                <a:cs typeface="Calibri"/>
                <a:sym typeface="Calibri"/>
              </a:rPr>
              <a:t>references	</a:t>
            </a:r>
            <a:r>
              <a:rPr b="1" i="0" lang="en-US" sz="30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must	be	initialized	</a:t>
            </a:r>
            <a:r>
              <a:rPr b="1" i="0" lang="en-US" sz="3000" u="none" cap="none" strike="noStrike">
                <a:solidFill>
                  <a:srgbClr val="2E1BC6"/>
                </a:solidFill>
                <a:latin typeface="Calibri"/>
                <a:ea typeface="Calibri"/>
                <a:cs typeface="Calibri"/>
                <a:sym typeface="Calibri"/>
              </a:rPr>
              <a:t>using member initializer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89"/>
          <p:cNvSpPr/>
          <p:nvPr/>
        </p:nvSpPr>
        <p:spPr>
          <a:xfrm>
            <a:off x="0" y="0"/>
            <a:ext cx="9144000" cy="914400"/>
          </a:xfrm>
          <a:custGeom>
            <a:rect b="b" l="l" r="r" t="t"/>
            <a:pathLst>
              <a:path extrusionOk="0" h="914400" w="9144000">
                <a:moveTo>
                  <a:pt x="0" y="914400"/>
                </a:moveTo>
                <a:lnTo>
                  <a:pt x="9144000" y="914400"/>
                </a:lnTo>
                <a:lnTo>
                  <a:pt x="9144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3" name="Google Shape;1303;p89"/>
          <p:cNvSpPr txBox="1"/>
          <p:nvPr>
            <p:ph type="title"/>
          </p:nvPr>
        </p:nvSpPr>
        <p:spPr>
          <a:xfrm>
            <a:off x="200059" y="107438"/>
            <a:ext cx="8544653" cy="668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3325">
            <a:spAutoFit/>
          </a:bodyPr>
          <a:lstStyle/>
          <a:p>
            <a:pPr indent="0" lvl="0" marL="2857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Member Initializer List (Non-const Members)</a:t>
            </a:r>
            <a:endParaRPr sz="3600"/>
          </a:p>
        </p:txBody>
      </p:sp>
      <p:sp>
        <p:nvSpPr>
          <p:cNvPr id="1304" name="Google Shape;1304;p89"/>
          <p:cNvSpPr/>
          <p:nvPr/>
        </p:nvSpPr>
        <p:spPr>
          <a:xfrm>
            <a:off x="124968" y="914400"/>
            <a:ext cx="9019540" cy="45720"/>
          </a:xfrm>
          <a:custGeom>
            <a:rect b="b" l="l" r="r" t="t"/>
            <a:pathLst>
              <a:path extrusionOk="0" h="45719" w="9019540">
                <a:moveTo>
                  <a:pt x="0" y="45720"/>
                </a:moveTo>
                <a:lnTo>
                  <a:pt x="9019031" y="45720"/>
                </a:lnTo>
                <a:lnTo>
                  <a:pt x="9019031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5" name="Google Shape;1305;p89"/>
          <p:cNvGrpSpPr/>
          <p:nvPr/>
        </p:nvGrpSpPr>
        <p:grpSpPr>
          <a:xfrm>
            <a:off x="142655" y="1134502"/>
            <a:ext cx="8922385" cy="5404919"/>
            <a:chOff x="142655" y="1134502"/>
            <a:chExt cx="8922385" cy="5404919"/>
          </a:xfrm>
        </p:grpSpPr>
        <p:pic>
          <p:nvPicPr>
            <p:cNvPr id="1306" name="Google Shape;1306;p8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2655" y="1134502"/>
              <a:ext cx="8922385" cy="54049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7" name="Google Shape;1307;p8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6804" y="2298191"/>
              <a:ext cx="8522208" cy="17983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8" name="Google Shape;1308;p8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00812" y="2362200"/>
              <a:ext cx="8343900" cy="16200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9" name="Google Shape;1309;p89"/>
            <p:cNvSpPr/>
            <p:nvPr/>
          </p:nvSpPr>
          <p:spPr>
            <a:xfrm>
              <a:off x="381762" y="2343150"/>
              <a:ext cx="8382000" cy="1658620"/>
            </a:xfrm>
            <a:custGeom>
              <a:rect b="b" l="l" r="r" t="t"/>
              <a:pathLst>
                <a:path extrusionOk="0" h="1658620" w="8382000">
                  <a:moveTo>
                    <a:pt x="0" y="1658112"/>
                  </a:moveTo>
                  <a:lnTo>
                    <a:pt x="8382000" y="1658112"/>
                  </a:lnTo>
                  <a:lnTo>
                    <a:pt x="8382000" y="0"/>
                  </a:lnTo>
                  <a:lnTo>
                    <a:pt x="0" y="0"/>
                  </a:lnTo>
                  <a:lnTo>
                    <a:pt x="0" y="1658112"/>
                  </a:lnTo>
                  <a:close/>
                </a:path>
              </a:pathLst>
            </a:custGeom>
            <a:noFill/>
            <a:ln cap="flat" cmpd="sng" w="38100">
              <a:solidFill>
                <a:srgbClr val="2C13D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90"/>
          <p:cNvSpPr/>
          <p:nvPr/>
        </p:nvSpPr>
        <p:spPr>
          <a:xfrm>
            <a:off x="0" y="0"/>
            <a:ext cx="9144000" cy="914400"/>
          </a:xfrm>
          <a:custGeom>
            <a:rect b="b" l="l" r="r" t="t"/>
            <a:pathLst>
              <a:path extrusionOk="0" h="914400" w="9144000">
                <a:moveTo>
                  <a:pt x="0" y="914400"/>
                </a:moveTo>
                <a:lnTo>
                  <a:pt x="9144000" y="914400"/>
                </a:lnTo>
                <a:lnTo>
                  <a:pt x="9144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5" name="Google Shape;1315;p90"/>
          <p:cNvSpPr txBox="1"/>
          <p:nvPr>
            <p:ph type="title"/>
          </p:nvPr>
        </p:nvSpPr>
        <p:spPr>
          <a:xfrm>
            <a:off x="190500" y="109606"/>
            <a:ext cx="8763000" cy="695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8850">
            <a:spAutoFit/>
          </a:bodyPr>
          <a:lstStyle/>
          <a:p>
            <a:pPr indent="0" lvl="0" marL="292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Member Initializer List (non-static const)</a:t>
            </a:r>
            <a:endParaRPr sz="4000"/>
          </a:p>
        </p:txBody>
      </p:sp>
      <p:sp>
        <p:nvSpPr>
          <p:cNvPr id="1316" name="Google Shape;1316;p90"/>
          <p:cNvSpPr/>
          <p:nvPr/>
        </p:nvSpPr>
        <p:spPr>
          <a:xfrm>
            <a:off x="124968" y="914400"/>
            <a:ext cx="9019540" cy="45720"/>
          </a:xfrm>
          <a:custGeom>
            <a:rect b="b" l="l" r="r" t="t"/>
            <a:pathLst>
              <a:path extrusionOk="0" h="45719" w="9019540">
                <a:moveTo>
                  <a:pt x="0" y="45720"/>
                </a:moveTo>
                <a:lnTo>
                  <a:pt x="9019031" y="45720"/>
                </a:lnTo>
                <a:lnTo>
                  <a:pt x="9019031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7" name="Google Shape;1317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669" y="1243132"/>
            <a:ext cx="7228253" cy="4080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91"/>
          <p:cNvSpPr/>
          <p:nvPr/>
        </p:nvSpPr>
        <p:spPr>
          <a:xfrm>
            <a:off x="0" y="0"/>
            <a:ext cx="9144000" cy="914400"/>
          </a:xfrm>
          <a:custGeom>
            <a:rect b="b" l="l" r="r" t="t"/>
            <a:pathLst>
              <a:path extrusionOk="0" h="914400" w="9144000">
                <a:moveTo>
                  <a:pt x="0" y="914400"/>
                </a:moveTo>
                <a:lnTo>
                  <a:pt x="9144000" y="914400"/>
                </a:lnTo>
                <a:lnTo>
                  <a:pt x="9144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3" name="Google Shape;1323;p91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8850">
            <a:spAutoFit/>
          </a:bodyPr>
          <a:lstStyle/>
          <a:p>
            <a:pPr indent="0" lvl="0" marL="80899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Member Initializer List (References)</a:t>
            </a:r>
            <a:endParaRPr sz="4000"/>
          </a:p>
        </p:txBody>
      </p:sp>
      <p:sp>
        <p:nvSpPr>
          <p:cNvPr id="1324" name="Google Shape;1324;p91"/>
          <p:cNvSpPr/>
          <p:nvPr/>
        </p:nvSpPr>
        <p:spPr>
          <a:xfrm>
            <a:off x="124968" y="914400"/>
            <a:ext cx="9019540" cy="45720"/>
          </a:xfrm>
          <a:custGeom>
            <a:rect b="b" l="l" r="r" t="t"/>
            <a:pathLst>
              <a:path extrusionOk="0" h="45719" w="9019540">
                <a:moveTo>
                  <a:pt x="0" y="45720"/>
                </a:moveTo>
                <a:lnTo>
                  <a:pt x="9019031" y="45720"/>
                </a:lnTo>
                <a:lnTo>
                  <a:pt x="9019031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5" name="Google Shape;1325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219200"/>
            <a:ext cx="8308848" cy="478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92"/>
          <p:cNvSpPr/>
          <p:nvPr/>
        </p:nvSpPr>
        <p:spPr>
          <a:xfrm>
            <a:off x="0" y="0"/>
            <a:ext cx="9144000" cy="609600"/>
          </a:xfrm>
          <a:custGeom>
            <a:rect b="b" l="l" r="r" t="t"/>
            <a:pathLst>
              <a:path extrusionOk="0" h="609600" w="9144000">
                <a:moveTo>
                  <a:pt x="0" y="609600"/>
                </a:moveTo>
                <a:lnTo>
                  <a:pt x="9144000" y="609600"/>
                </a:lnTo>
                <a:lnTo>
                  <a:pt x="91440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1" name="Google Shape;1331;p92"/>
          <p:cNvSpPr txBox="1"/>
          <p:nvPr>
            <p:ph type="title"/>
          </p:nvPr>
        </p:nvSpPr>
        <p:spPr>
          <a:xfrm>
            <a:off x="353822" y="89074"/>
            <a:ext cx="8561832" cy="431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1500">
            <a:spAutoFit/>
          </a:bodyPr>
          <a:lstStyle/>
          <a:p>
            <a:pPr indent="0" lvl="0" marL="546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Member Initializer List (member object, no default constructor)</a:t>
            </a:r>
            <a:endParaRPr sz="2400"/>
          </a:p>
        </p:txBody>
      </p:sp>
      <p:grpSp>
        <p:nvGrpSpPr>
          <p:cNvPr id="1332" name="Google Shape;1332;p92"/>
          <p:cNvGrpSpPr/>
          <p:nvPr/>
        </p:nvGrpSpPr>
        <p:grpSpPr>
          <a:xfrm>
            <a:off x="124968" y="1143000"/>
            <a:ext cx="9019540" cy="5714996"/>
            <a:chOff x="124968" y="609600"/>
            <a:chExt cx="9019540" cy="6248396"/>
          </a:xfrm>
        </p:grpSpPr>
        <p:sp>
          <p:nvSpPr>
            <p:cNvPr id="1333" name="Google Shape;1333;p92"/>
            <p:cNvSpPr/>
            <p:nvPr/>
          </p:nvSpPr>
          <p:spPr>
            <a:xfrm>
              <a:off x="124968" y="609600"/>
              <a:ext cx="9019540" cy="45720"/>
            </a:xfrm>
            <a:custGeom>
              <a:rect b="b" l="l" r="r" t="t"/>
              <a:pathLst>
                <a:path extrusionOk="0" h="45720" w="9019540">
                  <a:moveTo>
                    <a:pt x="0" y="45720"/>
                  </a:moveTo>
                  <a:lnTo>
                    <a:pt x="9019031" y="45720"/>
                  </a:lnTo>
                  <a:lnTo>
                    <a:pt x="9019031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34" name="Google Shape;1334;p9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3068" y="655318"/>
              <a:ext cx="7426452" cy="620267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idx="4294967295" type="title"/>
          </p:nvPr>
        </p:nvSpPr>
        <p:spPr>
          <a:xfrm>
            <a:off x="987394" y="65512"/>
            <a:ext cx="817245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UML Diagram for Class and Object</a:t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2400300" y="22860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292" y="1219200"/>
            <a:ext cx="8781415" cy="3657600"/>
          </a:xfrm>
          <a:prstGeom prst="rect">
            <a:avLst/>
          </a:prstGeom>
          <a:solidFill>
            <a:srgbClr val="CACAFF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50" name="Google Shape;150;p21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93"/>
          <p:cNvSpPr/>
          <p:nvPr/>
        </p:nvSpPr>
        <p:spPr>
          <a:xfrm>
            <a:off x="0" y="4572"/>
            <a:ext cx="9138285" cy="1214755"/>
          </a:xfrm>
          <a:custGeom>
            <a:rect b="b" l="l" r="r" t="t"/>
            <a:pathLst>
              <a:path extrusionOk="0" h="1214755" w="9138285">
                <a:moveTo>
                  <a:pt x="9137904" y="0"/>
                </a:moveTo>
                <a:lnTo>
                  <a:pt x="0" y="0"/>
                </a:lnTo>
                <a:lnTo>
                  <a:pt x="0" y="1214627"/>
                </a:lnTo>
                <a:lnTo>
                  <a:pt x="9137904" y="1214627"/>
                </a:lnTo>
                <a:lnTo>
                  <a:pt x="91379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0" name="Google Shape;1340;p93"/>
          <p:cNvSpPr txBox="1"/>
          <p:nvPr>
            <p:ph type="title"/>
          </p:nvPr>
        </p:nvSpPr>
        <p:spPr>
          <a:xfrm>
            <a:off x="249732" y="-42595"/>
            <a:ext cx="8625205" cy="1245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1938654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Member Initializer List </a:t>
            </a:r>
            <a:r>
              <a:rPr lang="en-US" sz="4000">
                <a:solidFill>
                  <a:srgbClr val="C00000"/>
                </a:solidFill>
              </a:rPr>
              <a:t>(parameter name same as data member)</a:t>
            </a:r>
            <a:endParaRPr sz="4000"/>
          </a:p>
        </p:txBody>
      </p:sp>
      <p:sp>
        <p:nvSpPr>
          <p:cNvPr id="1341" name="Google Shape;1341;p93"/>
          <p:cNvSpPr/>
          <p:nvPr/>
        </p:nvSpPr>
        <p:spPr>
          <a:xfrm>
            <a:off x="76200" y="1246632"/>
            <a:ext cx="9067800" cy="45720"/>
          </a:xfrm>
          <a:custGeom>
            <a:rect b="b" l="l" r="r" t="t"/>
            <a:pathLst>
              <a:path extrusionOk="0" h="45719" w="9067800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2" name="Google Shape;1342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0"/>
            <a:ext cx="8532876" cy="50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94"/>
          <p:cNvSpPr/>
          <p:nvPr/>
        </p:nvSpPr>
        <p:spPr>
          <a:xfrm>
            <a:off x="39623" y="944879"/>
            <a:ext cx="9067800" cy="45720"/>
          </a:xfrm>
          <a:custGeom>
            <a:rect b="b" l="l" r="r" t="t"/>
            <a:pathLst>
              <a:path extrusionOk="0" h="45719" w="9067800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8" name="Google Shape;1348;p94"/>
          <p:cNvSpPr txBox="1"/>
          <p:nvPr>
            <p:ph type="title"/>
          </p:nvPr>
        </p:nvSpPr>
        <p:spPr>
          <a:xfrm>
            <a:off x="3213354" y="85089"/>
            <a:ext cx="3671570" cy="69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The </a:t>
            </a:r>
            <a:r>
              <a:rPr i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lang="en-US">
                <a:solidFill>
                  <a:srgbClr val="000000"/>
                </a:solidFill>
              </a:rPr>
              <a:t>Pointer</a:t>
            </a:r>
            <a:endParaRPr/>
          </a:p>
        </p:txBody>
      </p:sp>
      <p:sp>
        <p:nvSpPr>
          <p:cNvPr id="1349" name="Google Shape;1349;p94"/>
          <p:cNvSpPr txBox="1"/>
          <p:nvPr/>
        </p:nvSpPr>
        <p:spPr>
          <a:xfrm>
            <a:off x="155549" y="1151966"/>
            <a:ext cx="8798560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6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C"/>
              </a:buClr>
              <a:buSzPts val="2250"/>
              <a:buFont typeface="Noto Sans Symbols"/>
              <a:buChar char="■"/>
            </a:pPr>
            <a:r>
              <a:rPr b="1" i="1" lang="en-US" sz="3000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 is a </a:t>
            </a:r>
            <a:r>
              <a:rPr b="1" lang="en-US" sz="3000" u="sng">
                <a:solidFill>
                  <a:srgbClr val="2E1BC6"/>
                </a:solidFill>
                <a:latin typeface="Calibri"/>
                <a:ea typeface="Calibri"/>
                <a:cs typeface="Calibri"/>
                <a:sym typeface="Calibri"/>
              </a:rPr>
              <a:t>special built-in pointer (</a:t>
            </a:r>
            <a:r>
              <a:rPr b="1" lang="en-US" sz="3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constant</a:t>
            </a:r>
            <a:r>
              <a:rPr b="1"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3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pointer</a:t>
            </a:r>
            <a:r>
              <a:rPr b="1" lang="en-US" sz="3000" u="sng">
                <a:solidFill>
                  <a:srgbClr val="2E1BC6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</a:t>
            </a:r>
            <a:r>
              <a:rPr b="1" lang="en-US" sz="3000">
                <a:solidFill>
                  <a:srgbClr val="2E1BC6"/>
                </a:solidFill>
                <a:latin typeface="Calibri"/>
                <a:ea typeface="Calibri"/>
                <a:cs typeface="Calibri"/>
                <a:sym typeface="Calibri"/>
              </a:rPr>
              <a:t>references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 </a:t>
            </a:r>
            <a:r>
              <a:rPr b="1" lang="en-US" sz="30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calling object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95"/>
              </a:spcBef>
              <a:spcAft>
                <a:spcPts val="0"/>
              </a:spcAft>
              <a:buClr>
                <a:srgbClr val="00007C"/>
              </a:buClr>
              <a:buSzPts val="3000"/>
              <a:buFont typeface="Noto Sans Symbols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C"/>
              </a:buClr>
              <a:buSzPts val="2250"/>
              <a:buFont typeface="Noto Sans Symbols"/>
              <a:buChar char="■"/>
            </a:pPr>
            <a:r>
              <a:rPr b="1" lang="en-US" sz="3000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is passed as a </a:t>
            </a:r>
            <a:r>
              <a:rPr b="1" lang="en-US" sz="3000" u="sng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hidden argument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all </a:t>
            </a:r>
            <a:r>
              <a:rPr b="1" lang="en-US" sz="3000" u="sng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non-static member function</a:t>
            </a:r>
            <a:r>
              <a:rPr b="1" lang="en-US" sz="30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is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variable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the body of all </a:t>
            </a: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non-static functions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265" lvl="1" marL="811530" marR="6350" rtl="0" algn="just">
              <a:lnSpc>
                <a:spcPct val="100000"/>
              </a:lnSpc>
              <a:spcBef>
                <a:spcPts val="725"/>
              </a:spcBef>
              <a:spcAft>
                <a:spcPts val="0"/>
              </a:spcAft>
              <a:buClr>
                <a:srgbClr val="00007C"/>
              </a:buClr>
              <a:buSzPts val="2250"/>
              <a:buFont typeface="Noto Sans Symbols"/>
              <a:buChar char="■"/>
            </a:pPr>
            <a:r>
              <a:rPr b="1" i="0" lang="en-US" sz="3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part of the object itself (</a:t>
            </a:r>
            <a:r>
              <a:rPr b="1" i="0" lang="en-US" sz="30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b="1" i="0" lang="en-US" sz="3000" u="sng" cap="none" strike="noStrike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pointer is not</a:t>
            </a:r>
            <a:r>
              <a:rPr b="1" i="0" lang="en-US" sz="3000" u="none" cap="none" strike="noStrike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r>
              <a:rPr b="1" i="0" lang="en-US" sz="3000" u="sng" cap="none" strike="noStrike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reflected with sizeof(object)</a:t>
            </a:r>
            <a:r>
              <a:rPr b="1" i="0" lang="en-US" sz="3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1090"/>
              </a:spcBef>
              <a:spcAft>
                <a:spcPts val="0"/>
              </a:spcAft>
              <a:buClr>
                <a:srgbClr val="00007C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265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C"/>
              </a:buClr>
              <a:buSzPts val="2250"/>
              <a:buFont typeface="Noto Sans Symbols"/>
              <a:buChar char="■"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	be	used	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	</a:t>
            </a:r>
            <a:r>
              <a:rPr b="1" lang="en-US" sz="30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access	instance	variables	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constructors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30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member functions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95"/>
          <p:cNvSpPr txBox="1"/>
          <p:nvPr>
            <p:ph type="title"/>
          </p:nvPr>
        </p:nvSpPr>
        <p:spPr>
          <a:xfrm>
            <a:off x="990600" y="0"/>
            <a:ext cx="8153400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253873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the </a:t>
            </a:r>
            <a:r>
              <a:rPr lang="en-US">
                <a:solidFill>
                  <a:srgbClr val="FF0000"/>
                </a:solidFill>
              </a:rPr>
              <a:t>this </a:t>
            </a:r>
            <a:r>
              <a:rPr lang="en-US"/>
              <a:t>Pointer</a:t>
            </a:r>
            <a:endParaRPr/>
          </a:p>
        </p:txBody>
      </p:sp>
      <p:sp>
        <p:nvSpPr>
          <p:cNvPr id="1355" name="Google Shape;1355;p95"/>
          <p:cNvSpPr txBox="1"/>
          <p:nvPr/>
        </p:nvSpPr>
        <p:spPr>
          <a:xfrm>
            <a:off x="118668" y="982457"/>
            <a:ext cx="8343900" cy="5233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825">
            <a:spAutoFit/>
          </a:bodyPr>
          <a:lstStyle/>
          <a:p>
            <a:pPr indent="-342265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3200"/>
              <a:buFont typeface="Arial"/>
              <a:buChar char="•"/>
            </a:pPr>
            <a:r>
              <a:rPr b="1" lang="en-US" sz="3200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Examples using </a:t>
            </a:r>
            <a:r>
              <a:rPr b="1" lang="en-US" sz="3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</a:t>
            </a:r>
            <a:r>
              <a:rPr b="1" i="0" lang="en-US" sz="2800" u="none" cap="none" strike="noStrike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member function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data member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either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938780" marR="0" rtl="0" algn="l">
              <a:lnSpc>
                <a:spcPct val="100000"/>
              </a:lnSpc>
              <a:spcBef>
                <a:spcPts val="585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this-&gt;x;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791970" rtl="0" algn="ctr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938780" marR="0" rtl="0" algn="l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(*this).x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19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265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3200"/>
              <a:buFont typeface="Arial"/>
              <a:buChar char="•"/>
            </a:pPr>
            <a:r>
              <a:rPr b="1" lang="en-US" sz="3200" u="sng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Cascaded</a:t>
            </a:r>
            <a:r>
              <a:rPr b="1" lang="en-US" sz="3200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 member function calls: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5015" marR="423544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rgbClr val="2C13DE"/>
              </a:buClr>
              <a:buSzPts val="2800"/>
              <a:buFont typeface="Arial"/>
              <a:buChar char="–"/>
            </a:pPr>
            <a:r>
              <a:rPr b="1" i="0" lang="en-US" sz="2800" u="none" cap="none" strike="noStrike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Function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reference pointer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	object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40864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return *this; }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72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</a:t>
            </a:r>
            <a:r>
              <a:rPr b="1" i="0" lang="en-US" sz="2800" u="none" cap="none" strike="noStrike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functions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</a:t>
            </a:r>
            <a:r>
              <a:rPr b="1" i="0" lang="en-US" sz="2800" u="none" cap="none" strike="noStrike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operate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</a:t>
            </a:r>
            <a:r>
              <a:rPr b="1" i="0" lang="en-US" sz="2800" u="none" cap="none" strike="noStrike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pointer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6" name="Google Shape;1356;p95"/>
          <p:cNvSpPr/>
          <p:nvPr/>
        </p:nvSpPr>
        <p:spPr>
          <a:xfrm>
            <a:off x="39623" y="944880"/>
            <a:ext cx="9067800" cy="45720"/>
          </a:xfrm>
          <a:custGeom>
            <a:rect b="b" l="l" r="r" t="t"/>
            <a:pathLst>
              <a:path extrusionOk="0" h="45719" w="9067800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96"/>
          <p:cNvSpPr/>
          <p:nvPr/>
        </p:nvSpPr>
        <p:spPr>
          <a:xfrm>
            <a:off x="0" y="0"/>
            <a:ext cx="9144000" cy="609600"/>
          </a:xfrm>
          <a:custGeom>
            <a:rect b="b" l="l" r="r" t="t"/>
            <a:pathLst>
              <a:path extrusionOk="0" h="609600" w="9144000">
                <a:moveTo>
                  <a:pt x="9144000" y="0"/>
                </a:moveTo>
                <a:lnTo>
                  <a:pt x="0" y="0"/>
                </a:lnTo>
                <a:lnTo>
                  <a:pt x="0" y="609600"/>
                </a:lnTo>
                <a:lnTo>
                  <a:pt x="9144000" y="609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2" name="Google Shape;1362;p96"/>
          <p:cNvSpPr txBox="1"/>
          <p:nvPr>
            <p:ph type="title"/>
          </p:nvPr>
        </p:nvSpPr>
        <p:spPr>
          <a:xfrm>
            <a:off x="2292476" y="-45008"/>
            <a:ext cx="4556760" cy="6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Using the this Pointer</a:t>
            </a:r>
            <a:endParaRPr sz="4000"/>
          </a:p>
        </p:txBody>
      </p:sp>
      <p:sp>
        <p:nvSpPr>
          <p:cNvPr id="1363" name="Google Shape;1363;p96"/>
          <p:cNvSpPr/>
          <p:nvPr/>
        </p:nvSpPr>
        <p:spPr>
          <a:xfrm>
            <a:off x="94488" y="533400"/>
            <a:ext cx="9050020" cy="6324600"/>
          </a:xfrm>
          <a:custGeom>
            <a:rect b="b" l="l" r="r" t="t"/>
            <a:pathLst>
              <a:path extrusionOk="0" h="6324600" w="9050020">
                <a:moveTo>
                  <a:pt x="9049512" y="6324596"/>
                </a:moveTo>
                <a:lnTo>
                  <a:pt x="9049512" y="0"/>
                </a:lnTo>
                <a:lnTo>
                  <a:pt x="0" y="0"/>
                </a:lnTo>
                <a:lnTo>
                  <a:pt x="0" y="6324596"/>
                </a:lnTo>
                <a:lnTo>
                  <a:pt x="9049512" y="63245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4" name="Google Shape;1364;p96"/>
          <p:cNvSpPr txBox="1"/>
          <p:nvPr/>
        </p:nvSpPr>
        <p:spPr>
          <a:xfrm>
            <a:off x="173228" y="464757"/>
            <a:ext cx="8877935" cy="6163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50">
            <a:spAutoFit/>
          </a:bodyPr>
          <a:lstStyle/>
          <a:p>
            <a:pPr indent="-342265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2700"/>
              <a:buFont typeface="Arial"/>
              <a:buChar char="•"/>
            </a:pPr>
            <a:r>
              <a:rPr b="1" lang="en-US" sz="2700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b="1" lang="en-US" sz="2700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cascaded member function calls: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115" lvl="1" marL="754380" marR="5080" rtl="0" algn="l">
              <a:lnSpc>
                <a:spcPct val="107916"/>
              </a:lnSpc>
              <a:spcBef>
                <a:spcPts val="6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functions </a:t>
            </a:r>
            <a:r>
              <a:rPr b="1" i="0" lang="en-US" sz="2400" u="none" cap="none" strike="noStrike">
                <a:solidFill>
                  <a:srgbClr val="2C13DE"/>
                </a:solidFill>
                <a:latin typeface="Courier New"/>
                <a:ea typeface="Courier New"/>
                <a:cs typeface="Courier New"/>
                <a:sym typeface="Courier New"/>
              </a:rPr>
              <a:t>setHour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2400" u="none" cap="none" strike="noStrike">
                <a:solidFill>
                  <a:srgbClr val="2C13DE"/>
                </a:solidFill>
                <a:latin typeface="Courier New"/>
                <a:ea typeface="Courier New"/>
                <a:cs typeface="Courier New"/>
                <a:sym typeface="Courier New"/>
              </a:rPr>
              <a:t>setMinute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1" i="0" lang="en-US" sz="2400" u="none" cap="none" strike="noStrike">
                <a:solidFill>
                  <a:srgbClr val="2C13DE"/>
                </a:solidFill>
                <a:latin typeface="Courier New"/>
                <a:ea typeface="Courier New"/>
                <a:cs typeface="Courier New"/>
                <a:sym typeface="Courier New"/>
              </a:rPr>
              <a:t>setSecond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	return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i="0" lang="en-US" sz="2400" u="none" cap="none" strike="noStrike">
                <a:solidFill>
                  <a:srgbClr val="2C13DE"/>
                </a:solidFill>
                <a:latin typeface="Courier New"/>
                <a:ea typeface="Courier New"/>
                <a:cs typeface="Courier New"/>
                <a:sym typeface="Courier New"/>
              </a:rPr>
              <a:t>this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to an object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115" lvl="1" marL="7550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2400" u="none" cap="none" strike="noStrike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object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consider: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84300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t.setHour(1).setMinute(2).setSecond(3);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7019" lvl="0" marL="756285" marR="132080" rtl="0" algn="l">
              <a:lnSpc>
                <a:spcPct val="109166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Executes </a:t>
            </a:r>
            <a:r>
              <a:rPr b="1" lang="en-US" sz="2400">
                <a:solidFill>
                  <a:srgbClr val="2C13DE"/>
                </a:solidFill>
                <a:latin typeface="Courier New"/>
                <a:ea typeface="Courier New"/>
                <a:cs typeface="Courier New"/>
                <a:sym typeface="Courier New"/>
              </a:rPr>
              <a:t>t.setHour(1)</a:t>
            </a:r>
            <a:r>
              <a:rPr lang="en-US" sz="2400">
                <a:solidFill>
                  <a:srgbClr val="2C13DE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</a:t>
            </a:r>
            <a:r>
              <a:rPr b="1" lang="en-US" sz="2400">
                <a:solidFill>
                  <a:srgbClr val="2C13DE"/>
                </a:solidFill>
                <a:latin typeface="Courier New"/>
                <a:ea typeface="Courier New"/>
                <a:cs typeface="Courier New"/>
                <a:sym typeface="Courier New"/>
              </a:rPr>
              <a:t>*this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(reference to object) and the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 becomes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843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t.setMinute(2).setSecond(3);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Executes </a:t>
            </a:r>
            <a:r>
              <a:rPr b="1" lang="en-US" sz="2400">
                <a:solidFill>
                  <a:srgbClr val="2C13DE"/>
                </a:solidFill>
                <a:latin typeface="Courier New"/>
                <a:ea typeface="Courier New"/>
                <a:cs typeface="Courier New"/>
                <a:sym typeface="Courier New"/>
              </a:rPr>
              <a:t>t.setMinute(2)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reference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becomes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843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C13DE"/>
                </a:solidFill>
                <a:latin typeface="Courier New"/>
                <a:ea typeface="Courier New"/>
                <a:cs typeface="Courier New"/>
                <a:sym typeface="Courier New"/>
              </a:rPr>
              <a:t>t.setSecond(3);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Executes </a:t>
            </a:r>
            <a:r>
              <a:rPr b="1" lang="en-US" sz="2400">
                <a:solidFill>
                  <a:srgbClr val="2C13DE"/>
                </a:solidFill>
                <a:latin typeface="Courier New"/>
                <a:ea typeface="Courier New"/>
                <a:cs typeface="Courier New"/>
                <a:sym typeface="Courier New"/>
              </a:rPr>
              <a:t>t.setSecond(3)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returns reference and becomes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843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t;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no effect)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5" name="Google Shape;1365;p96"/>
          <p:cNvSpPr/>
          <p:nvPr/>
        </p:nvSpPr>
        <p:spPr>
          <a:xfrm>
            <a:off x="39623" y="609600"/>
            <a:ext cx="9067800" cy="45720"/>
          </a:xfrm>
          <a:custGeom>
            <a:rect b="b" l="l" r="r" t="t"/>
            <a:pathLst>
              <a:path extrusionOk="0" h="45720" w="9067800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97"/>
          <p:cNvSpPr/>
          <p:nvPr/>
        </p:nvSpPr>
        <p:spPr>
          <a:xfrm>
            <a:off x="0" y="0"/>
            <a:ext cx="6705600" cy="2143125"/>
          </a:xfrm>
          <a:custGeom>
            <a:rect b="b" l="l" r="r" t="t"/>
            <a:pathLst>
              <a:path extrusionOk="0" h="2143125" w="6705600">
                <a:moveTo>
                  <a:pt x="6705600" y="214896"/>
                </a:moveTo>
                <a:lnTo>
                  <a:pt x="0" y="214896"/>
                </a:lnTo>
                <a:lnTo>
                  <a:pt x="0" y="428244"/>
                </a:lnTo>
                <a:lnTo>
                  <a:pt x="0" y="643128"/>
                </a:lnTo>
                <a:lnTo>
                  <a:pt x="0" y="2142744"/>
                </a:lnTo>
                <a:lnTo>
                  <a:pt x="6705600" y="2142744"/>
                </a:lnTo>
                <a:lnTo>
                  <a:pt x="6705600" y="428244"/>
                </a:lnTo>
                <a:lnTo>
                  <a:pt x="6705600" y="214896"/>
                </a:lnTo>
                <a:close/>
              </a:path>
              <a:path extrusionOk="0" h="2143125" w="6705600">
                <a:moveTo>
                  <a:pt x="6705600" y="0"/>
                </a:moveTo>
                <a:lnTo>
                  <a:pt x="0" y="0"/>
                </a:lnTo>
                <a:lnTo>
                  <a:pt x="0" y="214884"/>
                </a:lnTo>
                <a:lnTo>
                  <a:pt x="6705600" y="214884"/>
                </a:lnTo>
                <a:lnTo>
                  <a:pt x="67056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1" name="Google Shape;1371;p97"/>
          <p:cNvSpPr txBox="1"/>
          <p:nvPr/>
        </p:nvSpPr>
        <p:spPr>
          <a:xfrm>
            <a:off x="3319398" y="1898396"/>
            <a:ext cx="204851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default constructor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2" name="Google Shape;1372;p97"/>
          <p:cNvSpPr/>
          <p:nvPr/>
        </p:nvSpPr>
        <p:spPr>
          <a:xfrm>
            <a:off x="0" y="2142743"/>
            <a:ext cx="6705600" cy="1929764"/>
          </a:xfrm>
          <a:custGeom>
            <a:rect b="b" l="l" r="r" t="t"/>
            <a:pathLst>
              <a:path extrusionOk="0" h="1929764" w="6705600">
                <a:moveTo>
                  <a:pt x="6705600" y="0"/>
                </a:moveTo>
                <a:lnTo>
                  <a:pt x="0" y="0"/>
                </a:lnTo>
                <a:lnTo>
                  <a:pt x="0" y="214884"/>
                </a:lnTo>
                <a:lnTo>
                  <a:pt x="0" y="429768"/>
                </a:lnTo>
                <a:lnTo>
                  <a:pt x="0" y="1929384"/>
                </a:lnTo>
                <a:lnTo>
                  <a:pt x="5562600" y="1929384"/>
                </a:lnTo>
                <a:lnTo>
                  <a:pt x="5562600" y="1714500"/>
                </a:lnTo>
                <a:lnTo>
                  <a:pt x="5562600" y="1501140"/>
                </a:lnTo>
                <a:lnTo>
                  <a:pt x="6705600" y="1501140"/>
                </a:lnTo>
                <a:lnTo>
                  <a:pt x="6705600" y="214884"/>
                </a:lnTo>
                <a:lnTo>
                  <a:pt x="67056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3" name="Google Shape;1373;p97"/>
          <p:cNvSpPr txBox="1"/>
          <p:nvPr/>
        </p:nvSpPr>
        <p:spPr>
          <a:xfrm>
            <a:off x="78739" y="-61990"/>
            <a:ext cx="5388610" cy="4098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60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	</a:t>
            </a: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Fig. 7.7: fig07_07.cpp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3840" lvl="0" marL="304800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2"/>
            </a:pP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Using the this pointer to refer to object members.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3840" lvl="0" marL="3048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2"/>
            </a:pP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0960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3840" lvl="0" marL="3048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5"/>
            </a:pP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using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std::cout;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3840" lvl="0" marL="3048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5"/>
            </a:pP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using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std::endl;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0960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3840" lvl="0" marL="3048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8"/>
            </a:pP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3840" lvl="0" marL="3048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8"/>
            </a:pP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68325" lvl="0" marL="581025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8"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Test(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0 );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68325" lvl="0" marL="581025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8"/>
            </a:pP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print()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8"/>
            </a:pP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68325" lvl="0" marL="581025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8"/>
            </a:pP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14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840105" rtl="0" algn="l">
              <a:lnSpc>
                <a:spcPct val="11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16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Test::Test(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) { x = a; }	</a:t>
            </a: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constructor </a:t>
            </a: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18"/>
            </a:pP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Test::print()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const	</a:t>
            </a: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( ) around *this required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18"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4" name="Google Shape;1374;p97"/>
          <p:cNvSpPr/>
          <p:nvPr/>
        </p:nvSpPr>
        <p:spPr>
          <a:xfrm>
            <a:off x="0" y="4072127"/>
            <a:ext cx="6705600" cy="428625"/>
          </a:xfrm>
          <a:custGeom>
            <a:rect b="b" l="l" r="r" t="t"/>
            <a:pathLst>
              <a:path extrusionOk="0" h="428625" w="6705600">
                <a:moveTo>
                  <a:pt x="6705600" y="0"/>
                </a:moveTo>
                <a:lnTo>
                  <a:pt x="0" y="0"/>
                </a:lnTo>
                <a:lnTo>
                  <a:pt x="0" y="214884"/>
                </a:lnTo>
                <a:lnTo>
                  <a:pt x="0" y="428244"/>
                </a:lnTo>
                <a:lnTo>
                  <a:pt x="6705600" y="428244"/>
                </a:lnTo>
                <a:lnTo>
                  <a:pt x="6705600" y="214884"/>
                </a:lnTo>
                <a:lnTo>
                  <a:pt x="67056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75" name="Google Shape;1375;p97"/>
          <p:cNvGraphicFramePr/>
          <p:nvPr/>
        </p:nvGraphicFramePr>
        <p:xfrm>
          <a:off x="59690" y="40802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{026EEDB0-0B70-4A34-8136-5441CC8B85B0}</a:tableStyleId>
              </a:tblPr>
              <a:tblGrid>
                <a:gridCol w="407675"/>
                <a:gridCol w="607050"/>
                <a:gridCol w="276225"/>
                <a:gridCol w="415300"/>
                <a:gridCol w="782325"/>
                <a:gridCol w="184150"/>
                <a:gridCol w="460375"/>
                <a:gridCol w="722625"/>
              </a:tblGrid>
              <a:tr h="1930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4D8D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2405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cout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&lt;&lt;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6355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8735" rtl="0" algn="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=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&lt;&lt; x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FFE699"/>
                    </a:solidFill>
                  </a:tcPr>
                </a:tc>
              </a:tr>
              <a:tr h="1930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70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4D8D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21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70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&lt;&lt;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6355" marR="0" rtl="0" algn="l">
                        <a:lnSpc>
                          <a:spcPct val="1170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"\n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8100" rtl="0" algn="r">
                        <a:lnSpc>
                          <a:spcPct val="1170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this-&gt;x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170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70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 &lt;&lt;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6355" marR="0" rtl="0" algn="l">
                        <a:lnSpc>
                          <a:spcPct val="1170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this-&gt;x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  <p:sp>
        <p:nvSpPr>
          <p:cNvPr id="1376" name="Google Shape;1376;p97"/>
          <p:cNvSpPr/>
          <p:nvPr/>
        </p:nvSpPr>
        <p:spPr>
          <a:xfrm>
            <a:off x="0" y="4500371"/>
            <a:ext cx="6705600" cy="215265"/>
          </a:xfrm>
          <a:custGeom>
            <a:rect b="b" l="l" r="r" t="t"/>
            <a:pathLst>
              <a:path extrusionOk="0" h="215264" w="6705600">
                <a:moveTo>
                  <a:pt x="6705600" y="0"/>
                </a:moveTo>
                <a:lnTo>
                  <a:pt x="0" y="0"/>
                </a:lnTo>
                <a:lnTo>
                  <a:pt x="0" y="214883"/>
                </a:lnTo>
                <a:lnTo>
                  <a:pt x="6705600" y="214883"/>
                </a:lnTo>
                <a:lnTo>
                  <a:pt x="67056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7" name="Google Shape;1377;p97"/>
          <p:cNvSpPr txBox="1"/>
          <p:nvPr/>
        </p:nvSpPr>
        <p:spPr>
          <a:xfrm>
            <a:off x="1107744" y="4470349"/>
            <a:ext cx="3985895" cy="208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"\n(*this).x = " &lt;&lt; ( *this ).x &lt;&lt; endl;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8" name="Google Shape;1378;p97"/>
          <p:cNvSpPr/>
          <p:nvPr/>
        </p:nvSpPr>
        <p:spPr>
          <a:xfrm>
            <a:off x="0" y="4715255"/>
            <a:ext cx="6705600" cy="1499870"/>
          </a:xfrm>
          <a:custGeom>
            <a:rect b="b" l="l" r="r" t="t"/>
            <a:pathLst>
              <a:path extrusionOk="0" h="1499870" w="6705600">
                <a:moveTo>
                  <a:pt x="6705600" y="0"/>
                </a:moveTo>
                <a:lnTo>
                  <a:pt x="0" y="0"/>
                </a:lnTo>
                <a:lnTo>
                  <a:pt x="0" y="213360"/>
                </a:lnTo>
                <a:lnTo>
                  <a:pt x="0" y="428244"/>
                </a:lnTo>
                <a:lnTo>
                  <a:pt x="0" y="1499616"/>
                </a:lnTo>
                <a:lnTo>
                  <a:pt x="6705600" y="1499616"/>
                </a:lnTo>
                <a:lnTo>
                  <a:pt x="6705600" y="213360"/>
                </a:lnTo>
                <a:lnTo>
                  <a:pt x="67056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9" name="Google Shape;1379;p97"/>
          <p:cNvSpPr txBox="1"/>
          <p:nvPr/>
        </p:nvSpPr>
        <p:spPr>
          <a:xfrm>
            <a:off x="647191" y="5970828"/>
            <a:ext cx="1773555" cy="208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testObject.print();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0" name="Google Shape;1380;p97"/>
          <p:cNvSpPr/>
          <p:nvPr/>
        </p:nvSpPr>
        <p:spPr>
          <a:xfrm>
            <a:off x="0" y="6214871"/>
            <a:ext cx="6705600" cy="428625"/>
          </a:xfrm>
          <a:custGeom>
            <a:rect b="b" l="l" r="r" t="t"/>
            <a:pathLst>
              <a:path extrusionOk="0" h="428625" w="6705600">
                <a:moveTo>
                  <a:pt x="6705600" y="0"/>
                </a:moveTo>
                <a:lnTo>
                  <a:pt x="0" y="0"/>
                </a:lnTo>
                <a:lnTo>
                  <a:pt x="0" y="214884"/>
                </a:lnTo>
                <a:lnTo>
                  <a:pt x="0" y="428244"/>
                </a:lnTo>
                <a:lnTo>
                  <a:pt x="6705600" y="428244"/>
                </a:lnTo>
                <a:lnTo>
                  <a:pt x="6705600" y="214884"/>
                </a:lnTo>
                <a:lnTo>
                  <a:pt x="67056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1" name="Google Shape;1381;p97"/>
          <p:cNvSpPr txBox="1"/>
          <p:nvPr/>
        </p:nvSpPr>
        <p:spPr>
          <a:xfrm>
            <a:off x="647191" y="6399987"/>
            <a:ext cx="85344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2" name="Google Shape;1382;p97"/>
          <p:cNvSpPr/>
          <p:nvPr/>
        </p:nvSpPr>
        <p:spPr>
          <a:xfrm>
            <a:off x="0" y="6643115"/>
            <a:ext cx="6705600" cy="215265"/>
          </a:xfrm>
          <a:custGeom>
            <a:rect b="b" l="l" r="r" t="t"/>
            <a:pathLst>
              <a:path extrusionOk="0" h="215265" w="6705600">
                <a:moveTo>
                  <a:pt x="6705600" y="0"/>
                </a:moveTo>
                <a:lnTo>
                  <a:pt x="0" y="0"/>
                </a:lnTo>
                <a:lnTo>
                  <a:pt x="0" y="214884"/>
                </a:lnTo>
                <a:lnTo>
                  <a:pt x="6705600" y="214884"/>
                </a:lnTo>
                <a:lnTo>
                  <a:pt x="67056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3" name="Google Shape;1383;p97"/>
          <p:cNvSpPr txBox="1"/>
          <p:nvPr/>
        </p:nvSpPr>
        <p:spPr>
          <a:xfrm>
            <a:off x="78739" y="4438724"/>
            <a:ext cx="2618105" cy="2384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4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23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24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25"/>
            </a:pP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25"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68325" lvl="0" marL="581025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25"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 testObject( 12 );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29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32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4" name="Google Shape;1384;p97"/>
          <p:cNvSpPr txBox="1"/>
          <p:nvPr/>
        </p:nvSpPr>
        <p:spPr>
          <a:xfrm>
            <a:off x="3581400" y="2438400"/>
            <a:ext cx="1981200" cy="245745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2075" marR="0" rtl="0" algn="l">
              <a:lnSpc>
                <a:spcPct val="117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Printing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directly.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5" name="Google Shape;1385;p97"/>
          <p:cNvSpPr/>
          <p:nvPr/>
        </p:nvSpPr>
        <p:spPr>
          <a:xfrm>
            <a:off x="3505200" y="3847972"/>
            <a:ext cx="2059305" cy="474345"/>
          </a:xfrm>
          <a:custGeom>
            <a:rect b="b" l="l" r="r" t="t"/>
            <a:pathLst>
              <a:path extrusionOk="0" h="474345" w="2059304">
                <a:moveTo>
                  <a:pt x="66421" y="399414"/>
                </a:moveTo>
                <a:lnTo>
                  <a:pt x="0" y="452754"/>
                </a:lnTo>
                <a:lnTo>
                  <a:pt x="82550" y="473837"/>
                </a:lnTo>
                <a:lnTo>
                  <a:pt x="76412" y="445515"/>
                </a:lnTo>
                <a:lnTo>
                  <a:pt x="63373" y="445515"/>
                </a:lnTo>
                <a:lnTo>
                  <a:pt x="60705" y="433069"/>
                </a:lnTo>
                <a:lnTo>
                  <a:pt x="73130" y="430373"/>
                </a:lnTo>
                <a:lnTo>
                  <a:pt x="66421" y="399414"/>
                </a:lnTo>
                <a:close/>
              </a:path>
              <a:path extrusionOk="0" h="474345" w="2059304">
                <a:moveTo>
                  <a:pt x="73130" y="430373"/>
                </a:moveTo>
                <a:lnTo>
                  <a:pt x="60705" y="433069"/>
                </a:lnTo>
                <a:lnTo>
                  <a:pt x="63373" y="445515"/>
                </a:lnTo>
                <a:lnTo>
                  <a:pt x="75826" y="442813"/>
                </a:lnTo>
                <a:lnTo>
                  <a:pt x="73130" y="430373"/>
                </a:lnTo>
                <a:close/>
              </a:path>
              <a:path extrusionOk="0" h="474345" w="2059304">
                <a:moveTo>
                  <a:pt x="75826" y="442813"/>
                </a:moveTo>
                <a:lnTo>
                  <a:pt x="63373" y="445515"/>
                </a:lnTo>
                <a:lnTo>
                  <a:pt x="76412" y="445515"/>
                </a:lnTo>
                <a:lnTo>
                  <a:pt x="75826" y="442813"/>
                </a:lnTo>
                <a:close/>
              </a:path>
              <a:path extrusionOk="0" h="474345" w="2059304">
                <a:moveTo>
                  <a:pt x="2056002" y="0"/>
                </a:moveTo>
                <a:lnTo>
                  <a:pt x="73130" y="430373"/>
                </a:lnTo>
                <a:lnTo>
                  <a:pt x="75826" y="442813"/>
                </a:lnTo>
                <a:lnTo>
                  <a:pt x="2058797" y="12445"/>
                </a:lnTo>
                <a:lnTo>
                  <a:pt x="205600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6" name="Google Shape;1386;p97"/>
          <p:cNvSpPr/>
          <p:nvPr/>
        </p:nvSpPr>
        <p:spPr>
          <a:xfrm>
            <a:off x="2514600" y="2663443"/>
            <a:ext cx="2137410" cy="3276600"/>
          </a:xfrm>
          <a:custGeom>
            <a:rect b="b" l="l" r="r" t="t"/>
            <a:pathLst>
              <a:path extrusionOk="0" h="3276600" w="2137410">
                <a:moveTo>
                  <a:pt x="1072007" y="7112"/>
                </a:moveTo>
                <a:lnTo>
                  <a:pt x="1061593" y="0"/>
                </a:lnTo>
                <a:lnTo>
                  <a:pt x="113982" y="1384871"/>
                </a:lnTo>
                <a:lnTo>
                  <a:pt x="87757" y="1366901"/>
                </a:lnTo>
                <a:lnTo>
                  <a:pt x="76200" y="1451356"/>
                </a:lnTo>
                <a:lnTo>
                  <a:pt x="150622" y="1409954"/>
                </a:lnTo>
                <a:lnTo>
                  <a:pt x="139865" y="1402588"/>
                </a:lnTo>
                <a:lnTo>
                  <a:pt x="124523" y="1392097"/>
                </a:lnTo>
                <a:lnTo>
                  <a:pt x="1072007" y="7112"/>
                </a:lnTo>
                <a:close/>
              </a:path>
              <a:path extrusionOk="0" h="3276600" w="2137410">
                <a:moveTo>
                  <a:pt x="2136902" y="3265563"/>
                </a:moveTo>
                <a:lnTo>
                  <a:pt x="68567" y="2023198"/>
                </a:lnTo>
                <a:lnTo>
                  <a:pt x="72517" y="2016633"/>
                </a:lnTo>
                <a:lnTo>
                  <a:pt x="84963" y="1995932"/>
                </a:lnTo>
                <a:lnTo>
                  <a:pt x="0" y="1989328"/>
                </a:lnTo>
                <a:lnTo>
                  <a:pt x="45720" y="2061210"/>
                </a:lnTo>
                <a:lnTo>
                  <a:pt x="62077" y="2033981"/>
                </a:lnTo>
                <a:lnTo>
                  <a:pt x="2130298" y="3276460"/>
                </a:lnTo>
                <a:lnTo>
                  <a:pt x="2136902" y="326556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7" name="Google Shape;1387;p97"/>
          <p:cNvSpPr txBox="1"/>
          <p:nvPr/>
        </p:nvSpPr>
        <p:spPr>
          <a:xfrm>
            <a:off x="5562600" y="3631691"/>
            <a:ext cx="3200400" cy="492759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2075" marR="0" rtl="0" algn="l">
              <a:lnSpc>
                <a:spcPct val="111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arrow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 off the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Google Shape;1388;p97"/>
          <p:cNvSpPr txBox="1"/>
          <p:nvPr/>
        </p:nvSpPr>
        <p:spPr>
          <a:xfrm>
            <a:off x="4343400" y="5708903"/>
            <a:ext cx="4572000" cy="984885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2075" marR="0" rtl="0" algn="l">
              <a:lnSpc>
                <a:spcPct val="111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Printing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dot (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operator. Parenthesis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075" marR="744855" rtl="0" algn="l">
              <a:lnSpc>
                <a:spcPct val="973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required because dot operator has higher precedence than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Without, interpreted incorrectly as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*(this.x)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98"/>
          <p:cNvSpPr/>
          <p:nvPr/>
        </p:nvSpPr>
        <p:spPr>
          <a:xfrm>
            <a:off x="304800" y="914400"/>
            <a:ext cx="6629400" cy="1385570"/>
          </a:xfrm>
          <a:custGeom>
            <a:rect b="b" l="l" r="r" t="t"/>
            <a:pathLst>
              <a:path extrusionOk="0" h="1385570" w="6629400">
                <a:moveTo>
                  <a:pt x="6629400" y="0"/>
                </a:moveTo>
                <a:lnTo>
                  <a:pt x="0" y="0"/>
                </a:lnTo>
                <a:lnTo>
                  <a:pt x="0" y="1385315"/>
                </a:lnTo>
                <a:lnTo>
                  <a:pt x="6629400" y="1385315"/>
                </a:lnTo>
                <a:lnTo>
                  <a:pt x="6629400" y="0"/>
                </a:lnTo>
                <a:close/>
              </a:path>
            </a:pathLst>
          </a:custGeom>
          <a:solidFill>
            <a:srgbClr val="DCE6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94" name="Google Shape;1394;p98"/>
          <p:cNvGraphicFramePr/>
          <p:nvPr/>
        </p:nvGraphicFramePr>
        <p:xfrm>
          <a:off x="364490" y="13956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{026EEDB0-0B70-4A34-8136-5441CC8B85B0}</a:tableStyleId>
              </a:tblPr>
              <a:tblGrid>
                <a:gridCol w="1044575"/>
                <a:gridCol w="212725"/>
                <a:gridCol w="297825"/>
              </a:tblGrid>
              <a:tr h="207000">
                <a:tc>
                  <a:txBody>
                    <a:bodyPr/>
                    <a:lstStyle/>
                    <a:p>
                      <a:pPr indent="0" lvl="0" marL="0" marR="45720" rtl="0" algn="r">
                        <a:lnSpc>
                          <a:spcPct val="10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0320" marR="0" rtl="0" algn="ctr">
                        <a:lnSpc>
                          <a:spcPct val="10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DCE6F1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45085" rtl="0" algn="r">
                        <a:lnSpc>
                          <a:spcPct val="1067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this-&gt;x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67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0320" marR="0" rtl="0" algn="ctr">
                        <a:lnSpc>
                          <a:spcPct val="1067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DCE6F1"/>
                    </a:solidFill>
                  </a:tcPr>
                </a:tc>
              </a:tr>
              <a:tr h="207650">
                <a:tc>
                  <a:txBody>
                    <a:bodyPr/>
                    <a:lstStyle/>
                    <a:p>
                      <a:pPr indent="0" lvl="0" marL="0" marR="45085" rtl="0" algn="r">
                        <a:lnSpc>
                          <a:spcPct val="1067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(*this).x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7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" marR="0" rtl="0" algn="ctr">
                        <a:lnSpc>
                          <a:spcPct val="1067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sp>
        <p:nvSpPr>
          <p:cNvPr id="1395" name="Google Shape;1395;p98"/>
          <p:cNvSpPr txBox="1"/>
          <p:nvPr/>
        </p:nvSpPr>
        <p:spPr>
          <a:xfrm>
            <a:off x="3810000" y="2895600"/>
            <a:ext cx="2209800" cy="5842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1275">
            <a:spAutoFit/>
          </a:bodyPr>
          <a:lstStyle/>
          <a:p>
            <a:pPr indent="0" lvl="0" marL="92075" marR="1676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three methods have the same result.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p98"/>
          <p:cNvSpPr/>
          <p:nvPr/>
        </p:nvSpPr>
        <p:spPr>
          <a:xfrm>
            <a:off x="1905000" y="1752600"/>
            <a:ext cx="1908810" cy="1301115"/>
          </a:xfrm>
          <a:custGeom>
            <a:rect b="b" l="l" r="r" t="t"/>
            <a:pathLst>
              <a:path extrusionOk="0" h="1301114" w="1908810">
                <a:moveTo>
                  <a:pt x="66556" y="37567"/>
                </a:moveTo>
                <a:lnTo>
                  <a:pt x="59415" y="48047"/>
                </a:lnTo>
                <a:lnTo>
                  <a:pt x="1901444" y="1300607"/>
                </a:lnTo>
                <a:lnTo>
                  <a:pt x="1908555" y="1290192"/>
                </a:lnTo>
                <a:lnTo>
                  <a:pt x="66556" y="37567"/>
                </a:lnTo>
                <a:close/>
              </a:path>
              <a:path extrusionOk="0" h="1301114" w="1908810">
                <a:moveTo>
                  <a:pt x="0" y="0"/>
                </a:moveTo>
                <a:lnTo>
                  <a:pt x="41529" y="74295"/>
                </a:lnTo>
                <a:lnTo>
                  <a:pt x="59415" y="48047"/>
                </a:lnTo>
                <a:lnTo>
                  <a:pt x="48894" y="40894"/>
                </a:lnTo>
                <a:lnTo>
                  <a:pt x="56133" y="30479"/>
                </a:lnTo>
                <a:lnTo>
                  <a:pt x="71386" y="30479"/>
                </a:lnTo>
                <a:lnTo>
                  <a:pt x="84455" y="11302"/>
                </a:lnTo>
                <a:lnTo>
                  <a:pt x="0" y="0"/>
                </a:lnTo>
                <a:close/>
              </a:path>
              <a:path extrusionOk="0" h="1301114" w="1908810">
                <a:moveTo>
                  <a:pt x="56133" y="30479"/>
                </a:moveTo>
                <a:lnTo>
                  <a:pt x="48894" y="40894"/>
                </a:lnTo>
                <a:lnTo>
                  <a:pt x="59415" y="48047"/>
                </a:lnTo>
                <a:lnTo>
                  <a:pt x="66556" y="37567"/>
                </a:lnTo>
                <a:lnTo>
                  <a:pt x="56133" y="30479"/>
                </a:lnTo>
                <a:close/>
              </a:path>
              <a:path extrusionOk="0" h="1301114" w="1908810">
                <a:moveTo>
                  <a:pt x="71386" y="30479"/>
                </a:moveTo>
                <a:lnTo>
                  <a:pt x="56133" y="30479"/>
                </a:lnTo>
                <a:lnTo>
                  <a:pt x="66556" y="37567"/>
                </a:lnTo>
                <a:lnTo>
                  <a:pt x="71386" y="304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99"/>
          <p:cNvSpPr/>
          <p:nvPr/>
        </p:nvSpPr>
        <p:spPr>
          <a:xfrm>
            <a:off x="0" y="0"/>
            <a:ext cx="6781800" cy="2284730"/>
          </a:xfrm>
          <a:custGeom>
            <a:rect b="b" l="l" r="r" t="t"/>
            <a:pathLst>
              <a:path extrusionOk="0" h="2284730" w="6781800">
                <a:moveTo>
                  <a:pt x="6781800" y="829068"/>
                </a:moveTo>
                <a:lnTo>
                  <a:pt x="0" y="829068"/>
                </a:lnTo>
                <a:lnTo>
                  <a:pt x="0" y="1036320"/>
                </a:lnTo>
                <a:lnTo>
                  <a:pt x="0" y="1245108"/>
                </a:lnTo>
                <a:lnTo>
                  <a:pt x="0" y="2284476"/>
                </a:lnTo>
                <a:lnTo>
                  <a:pt x="6781800" y="2284476"/>
                </a:lnTo>
                <a:lnTo>
                  <a:pt x="6781800" y="1036320"/>
                </a:lnTo>
                <a:lnTo>
                  <a:pt x="6781800" y="829068"/>
                </a:lnTo>
                <a:close/>
              </a:path>
              <a:path extrusionOk="0" h="2284730" w="6781800">
                <a:moveTo>
                  <a:pt x="6781800" y="0"/>
                </a:moveTo>
                <a:lnTo>
                  <a:pt x="0" y="0"/>
                </a:lnTo>
                <a:lnTo>
                  <a:pt x="0" y="207264"/>
                </a:lnTo>
                <a:lnTo>
                  <a:pt x="0" y="414528"/>
                </a:lnTo>
                <a:lnTo>
                  <a:pt x="0" y="620268"/>
                </a:lnTo>
                <a:lnTo>
                  <a:pt x="0" y="829056"/>
                </a:lnTo>
                <a:lnTo>
                  <a:pt x="6781800" y="829056"/>
                </a:lnTo>
                <a:lnTo>
                  <a:pt x="6781800" y="620268"/>
                </a:lnTo>
                <a:lnTo>
                  <a:pt x="6781800" y="414528"/>
                </a:lnTo>
                <a:lnTo>
                  <a:pt x="6781800" y="207276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2" name="Google Shape;1402;p99"/>
          <p:cNvSpPr txBox="1"/>
          <p:nvPr/>
        </p:nvSpPr>
        <p:spPr>
          <a:xfrm>
            <a:off x="3962527" y="2046223"/>
            <a:ext cx="204978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default constructor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3" name="Google Shape;1403;p99"/>
          <p:cNvSpPr/>
          <p:nvPr/>
        </p:nvSpPr>
        <p:spPr>
          <a:xfrm>
            <a:off x="0" y="2284475"/>
            <a:ext cx="6781800" cy="623570"/>
          </a:xfrm>
          <a:custGeom>
            <a:rect b="b" l="l" r="r" t="t"/>
            <a:pathLst>
              <a:path extrusionOk="0" h="623569" w="6781800">
                <a:moveTo>
                  <a:pt x="6781800" y="0"/>
                </a:moveTo>
                <a:lnTo>
                  <a:pt x="0" y="0"/>
                </a:lnTo>
                <a:lnTo>
                  <a:pt x="0" y="208788"/>
                </a:lnTo>
                <a:lnTo>
                  <a:pt x="0" y="416052"/>
                </a:lnTo>
                <a:lnTo>
                  <a:pt x="0" y="623316"/>
                </a:lnTo>
                <a:lnTo>
                  <a:pt x="6781800" y="623316"/>
                </a:lnTo>
                <a:lnTo>
                  <a:pt x="6781800" y="416052"/>
                </a:lnTo>
                <a:lnTo>
                  <a:pt x="6781800" y="208788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4" name="Google Shape;1404;p99"/>
          <p:cNvSpPr txBox="1"/>
          <p:nvPr/>
        </p:nvSpPr>
        <p:spPr>
          <a:xfrm>
            <a:off x="647191" y="2437611"/>
            <a:ext cx="5457825" cy="441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74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set functions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 &amp;setTime(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set hour, minute, second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5" name="Google Shape;1405;p99"/>
          <p:cNvSpPr/>
          <p:nvPr/>
        </p:nvSpPr>
        <p:spPr>
          <a:xfrm>
            <a:off x="0" y="2907791"/>
            <a:ext cx="6781800" cy="623570"/>
          </a:xfrm>
          <a:custGeom>
            <a:rect b="b" l="l" r="r" t="t"/>
            <a:pathLst>
              <a:path extrusionOk="0" h="623570" w="6781800">
                <a:moveTo>
                  <a:pt x="6781800" y="207276"/>
                </a:moveTo>
                <a:lnTo>
                  <a:pt x="0" y="207276"/>
                </a:lnTo>
                <a:lnTo>
                  <a:pt x="0" y="414528"/>
                </a:lnTo>
                <a:lnTo>
                  <a:pt x="0" y="623328"/>
                </a:lnTo>
                <a:lnTo>
                  <a:pt x="6781800" y="623328"/>
                </a:lnTo>
                <a:lnTo>
                  <a:pt x="6781800" y="414528"/>
                </a:lnTo>
                <a:lnTo>
                  <a:pt x="6781800" y="207276"/>
                </a:lnTo>
                <a:close/>
              </a:path>
              <a:path extrusionOk="0" h="623570" w="6781800">
                <a:moveTo>
                  <a:pt x="6781800" y="0"/>
                </a:moveTo>
                <a:lnTo>
                  <a:pt x="0" y="0"/>
                </a:lnTo>
                <a:lnTo>
                  <a:pt x="0" y="207264"/>
                </a:lnTo>
                <a:lnTo>
                  <a:pt x="6781800" y="207264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6" name="Google Shape;1406;p99"/>
          <p:cNvSpPr txBox="1"/>
          <p:nvPr/>
        </p:nvSpPr>
        <p:spPr>
          <a:xfrm>
            <a:off x="647191" y="2854833"/>
            <a:ext cx="2142490" cy="646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 &amp;setHour(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Time &amp;setMinute(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Time &amp;setSecond(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7" name="Google Shape;1407;p99"/>
          <p:cNvSpPr txBox="1"/>
          <p:nvPr/>
        </p:nvSpPr>
        <p:spPr>
          <a:xfrm>
            <a:off x="2949067" y="2854833"/>
            <a:ext cx="1222375" cy="646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set hour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set minute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set second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8" name="Google Shape;1408;p99"/>
          <p:cNvSpPr/>
          <p:nvPr/>
        </p:nvSpPr>
        <p:spPr>
          <a:xfrm>
            <a:off x="0" y="3531120"/>
            <a:ext cx="5554980" cy="416559"/>
          </a:xfrm>
          <a:custGeom>
            <a:rect b="b" l="l" r="r" t="t"/>
            <a:pathLst>
              <a:path extrusionOk="0" h="416560" w="5554980">
                <a:moveTo>
                  <a:pt x="5554980" y="0"/>
                </a:moveTo>
                <a:lnTo>
                  <a:pt x="0" y="0"/>
                </a:lnTo>
                <a:lnTo>
                  <a:pt x="0" y="207251"/>
                </a:lnTo>
                <a:lnTo>
                  <a:pt x="0" y="416039"/>
                </a:lnTo>
                <a:lnTo>
                  <a:pt x="5554980" y="416039"/>
                </a:lnTo>
                <a:lnTo>
                  <a:pt x="5554980" y="207251"/>
                </a:lnTo>
                <a:lnTo>
                  <a:pt x="555498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9" name="Google Shape;1409;p99"/>
          <p:cNvSpPr txBox="1"/>
          <p:nvPr/>
        </p:nvSpPr>
        <p:spPr>
          <a:xfrm>
            <a:off x="647191" y="3708907"/>
            <a:ext cx="388937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get functions (normally declared const)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0" name="Google Shape;1410;p99"/>
          <p:cNvSpPr/>
          <p:nvPr/>
        </p:nvSpPr>
        <p:spPr>
          <a:xfrm>
            <a:off x="0" y="3947159"/>
            <a:ext cx="6781800" cy="623570"/>
          </a:xfrm>
          <a:custGeom>
            <a:rect b="b" l="l" r="r" t="t"/>
            <a:pathLst>
              <a:path extrusionOk="0" h="623570" w="6781800">
                <a:moveTo>
                  <a:pt x="6781800" y="207264"/>
                </a:moveTo>
                <a:lnTo>
                  <a:pt x="5554980" y="207264"/>
                </a:lnTo>
                <a:lnTo>
                  <a:pt x="5554980" y="0"/>
                </a:lnTo>
                <a:lnTo>
                  <a:pt x="0" y="0"/>
                </a:lnTo>
                <a:lnTo>
                  <a:pt x="0" y="207264"/>
                </a:lnTo>
                <a:lnTo>
                  <a:pt x="0" y="416052"/>
                </a:lnTo>
                <a:lnTo>
                  <a:pt x="0" y="623316"/>
                </a:lnTo>
                <a:lnTo>
                  <a:pt x="6781800" y="623316"/>
                </a:lnTo>
                <a:lnTo>
                  <a:pt x="6781800" y="416052"/>
                </a:lnTo>
                <a:lnTo>
                  <a:pt x="6781800" y="207264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1" name="Google Shape;1411;p99"/>
          <p:cNvSpPr txBox="1"/>
          <p:nvPr/>
        </p:nvSpPr>
        <p:spPr>
          <a:xfrm>
            <a:off x="647191" y="3892142"/>
            <a:ext cx="2051685" cy="649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3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getHour()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getMinute()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getSecond()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2" name="Google Shape;1412;p99"/>
          <p:cNvSpPr txBox="1"/>
          <p:nvPr/>
        </p:nvSpPr>
        <p:spPr>
          <a:xfrm>
            <a:off x="2949067" y="3892142"/>
            <a:ext cx="1498600" cy="649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74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return hour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return minute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return second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3" name="Google Shape;1413;p99"/>
          <p:cNvSpPr/>
          <p:nvPr/>
        </p:nvSpPr>
        <p:spPr>
          <a:xfrm>
            <a:off x="0" y="4570476"/>
            <a:ext cx="6781800" cy="416559"/>
          </a:xfrm>
          <a:custGeom>
            <a:rect b="b" l="l" r="r" t="t"/>
            <a:pathLst>
              <a:path extrusionOk="0" h="416560" w="6781800">
                <a:moveTo>
                  <a:pt x="6781800" y="0"/>
                </a:moveTo>
                <a:lnTo>
                  <a:pt x="0" y="0"/>
                </a:lnTo>
                <a:lnTo>
                  <a:pt x="0" y="208788"/>
                </a:lnTo>
                <a:lnTo>
                  <a:pt x="0" y="416052"/>
                </a:lnTo>
                <a:lnTo>
                  <a:pt x="6781800" y="416052"/>
                </a:lnTo>
                <a:lnTo>
                  <a:pt x="6781800" y="208788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4" name="Google Shape;1414;p99"/>
          <p:cNvSpPr txBox="1"/>
          <p:nvPr/>
        </p:nvSpPr>
        <p:spPr>
          <a:xfrm>
            <a:off x="647191" y="4748910"/>
            <a:ext cx="407733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print functions (normally declared const)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5" name="Google Shape;1415;p99"/>
          <p:cNvSpPr/>
          <p:nvPr/>
        </p:nvSpPr>
        <p:spPr>
          <a:xfrm>
            <a:off x="0" y="4986540"/>
            <a:ext cx="6781800" cy="416559"/>
          </a:xfrm>
          <a:custGeom>
            <a:rect b="b" l="l" r="r" t="t"/>
            <a:pathLst>
              <a:path extrusionOk="0" h="416560" w="6781800">
                <a:moveTo>
                  <a:pt x="6781800" y="0"/>
                </a:moveTo>
                <a:lnTo>
                  <a:pt x="0" y="0"/>
                </a:lnTo>
                <a:lnTo>
                  <a:pt x="0" y="207264"/>
                </a:lnTo>
                <a:lnTo>
                  <a:pt x="0" y="416039"/>
                </a:lnTo>
                <a:lnTo>
                  <a:pt x="6781800" y="416039"/>
                </a:lnTo>
                <a:lnTo>
                  <a:pt x="6781800" y="207264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6" name="Google Shape;1416;p99"/>
          <p:cNvSpPr txBox="1"/>
          <p:nvPr/>
        </p:nvSpPr>
        <p:spPr>
          <a:xfrm>
            <a:off x="3319398" y="4931536"/>
            <a:ext cx="2048510" cy="441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74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print military time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print standard time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7" name="Google Shape;1417;p99"/>
          <p:cNvSpPr/>
          <p:nvPr/>
        </p:nvSpPr>
        <p:spPr>
          <a:xfrm>
            <a:off x="0" y="5402579"/>
            <a:ext cx="6781800" cy="830580"/>
          </a:xfrm>
          <a:custGeom>
            <a:rect b="b" l="l" r="r" t="t"/>
            <a:pathLst>
              <a:path extrusionOk="0" h="830579" w="6781800">
                <a:moveTo>
                  <a:pt x="6781800" y="205752"/>
                </a:moveTo>
                <a:lnTo>
                  <a:pt x="0" y="205752"/>
                </a:lnTo>
                <a:lnTo>
                  <a:pt x="0" y="414528"/>
                </a:lnTo>
                <a:lnTo>
                  <a:pt x="0" y="621792"/>
                </a:lnTo>
                <a:lnTo>
                  <a:pt x="0" y="830580"/>
                </a:lnTo>
                <a:lnTo>
                  <a:pt x="6781800" y="830580"/>
                </a:lnTo>
                <a:lnTo>
                  <a:pt x="6781800" y="621792"/>
                </a:lnTo>
                <a:lnTo>
                  <a:pt x="6781800" y="414528"/>
                </a:lnTo>
                <a:lnTo>
                  <a:pt x="6781800" y="205752"/>
                </a:lnTo>
                <a:close/>
              </a:path>
              <a:path extrusionOk="0" h="830579" w="6781800">
                <a:moveTo>
                  <a:pt x="6781800" y="0"/>
                </a:moveTo>
                <a:lnTo>
                  <a:pt x="0" y="0"/>
                </a:lnTo>
                <a:lnTo>
                  <a:pt x="0" y="205740"/>
                </a:lnTo>
                <a:lnTo>
                  <a:pt x="6781800" y="205740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8" name="Google Shape;1418;p99"/>
          <p:cNvSpPr txBox="1"/>
          <p:nvPr/>
        </p:nvSpPr>
        <p:spPr>
          <a:xfrm>
            <a:off x="647191" y="5553567"/>
            <a:ext cx="1037590" cy="6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113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hour;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minute;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second;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9" name="Google Shape;1419;p99"/>
          <p:cNvSpPr txBox="1"/>
          <p:nvPr/>
        </p:nvSpPr>
        <p:spPr>
          <a:xfrm>
            <a:off x="2765805" y="5553567"/>
            <a:ext cx="853440" cy="6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1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0 - 23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0 - 59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0 - 59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0" name="Google Shape;1420;p99"/>
          <p:cNvSpPr/>
          <p:nvPr/>
        </p:nvSpPr>
        <p:spPr>
          <a:xfrm>
            <a:off x="0" y="6233159"/>
            <a:ext cx="6781800" cy="624840"/>
          </a:xfrm>
          <a:custGeom>
            <a:rect b="b" l="l" r="r" t="t"/>
            <a:pathLst>
              <a:path extrusionOk="0" h="624840" w="6781800">
                <a:moveTo>
                  <a:pt x="6781800" y="417576"/>
                </a:moveTo>
                <a:lnTo>
                  <a:pt x="0" y="417576"/>
                </a:lnTo>
                <a:lnTo>
                  <a:pt x="0" y="624840"/>
                </a:lnTo>
                <a:lnTo>
                  <a:pt x="6781800" y="624840"/>
                </a:lnTo>
                <a:lnTo>
                  <a:pt x="6781800" y="417576"/>
                </a:lnTo>
                <a:close/>
              </a:path>
              <a:path extrusionOk="0" h="624840" w="6781800">
                <a:moveTo>
                  <a:pt x="6781800" y="0"/>
                </a:moveTo>
                <a:lnTo>
                  <a:pt x="0" y="0"/>
                </a:lnTo>
                <a:lnTo>
                  <a:pt x="0" y="207264"/>
                </a:lnTo>
                <a:lnTo>
                  <a:pt x="0" y="416052"/>
                </a:lnTo>
                <a:lnTo>
                  <a:pt x="6781800" y="416052"/>
                </a:lnTo>
                <a:lnTo>
                  <a:pt x="6781800" y="207264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1" name="Google Shape;1421;p99"/>
          <p:cNvSpPr txBox="1"/>
          <p:nvPr/>
        </p:nvSpPr>
        <p:spPr>
          <a:xfrm>
            <a:off x="78739" y="-54737"/>
            <a:ext cx="3997960" cy="6884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175">
            <a:spAutoFit/>
          </a:bodyPr>
          <a:lstStyle/>
          <a:p>
            <a:pPr indent="-24384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/>
            </a:pP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Fig. 7.8: time6.h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3840" lvl="0" marL="304800" marR="464819" rtl="0" algn="l">
              <a:lnSpc>
                <a:spcPct val="136583"/>
              </a:lnSpc>
              <a:spcBef>
                <a:spcPts val="75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/>
            </a:pP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Cascading member function calls. </a:t>
            </a: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3840" lvl="0" marL="304800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4"/>
            </a:pP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Declaration of class Time.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3840" lvl="0" marL="30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4"/>
            </a:pP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Member functions defined in time6.cpp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3840" lvl="0" marL="30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4"/>
            </a:pP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#ifndef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TIME6_H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3840" lvl="0" marL="304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4"/>
            </a:pP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#define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TIME6_H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096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3840" lvl="0" marL="304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9"/>
            </a:pP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9"/>
            </a:pP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68325" lvl="0" marL="581025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9"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Time(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0,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int =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0,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0 );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24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68325" lvl="0" marL="581025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25"/>
            </a:pP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printMilitary()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68325" lvl="0" marL="58102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25"/>
            </a:pP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printStandard()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25"/>
            </a:pP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29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31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32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33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#endif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2" name="Google Shape;1422;p99"/>
          <p:cNvSpPr txBox="1"/>
          <p:nvPr/>
        </p:nvSpPr>
        <p:spPr>
          <a:xfrm>
            <a:off x="5554979" y="3334511"/>
            <a:ext cx="3359150" cy="984885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2075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Notice the </a:t>
            </a:r>
            <a:r>
              <a:rPr b="1" lang="en-US" sz="16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Time &amp;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function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a </a:t>
            </a:r>
            <a:r>
              <a:rPr b="1"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reference to a </a:t>
            </a:r>
            <a:r>
              <a:rPr b="1" lang="en-US" sz="16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2075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object in function definition.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3" name="Google Shape;1423;p99"/>
          <p:cNvSpPr/>
          <p:nvPr/>
        </p:nvSpPr>
        <p:spPr>
          <a:xfrm>
            <a:off x="3506723" y="2848482"/>
            <a:ext cx="2051050" cy="904875"/>
          </a:xfrm>
          <a:custGeom>
            <a:rect b="b" l="l" r="r" t="t"/>
            <a:pathLst>
              <a:path extrusionOk="0" h="904875" w="2051050">
                <a:moveTo>
                  <a:pt x="72389" y="29105"/>
                </a:moveTo>
                <a:lnTo>
                  <a:pt x="67293" y="40782"/>
                </a:lnTo>
                <a:lnTo>
                  <a:pt x="2045715" y="904874"/>
                </a:lnTo>
                <a:lnTo>
                  <a:pt x="2050796" y="893190"/>
                </a:lnTo>
                <a:lnTo>
                  <a:pt x="72389" y="29105"/>
                </a:lnTo>
                <a:close/>
              </a:path>
              <a:path extrusionOk="0" h="904875" w="2051050">
                <a:moveTo>
                  <a:pt x="85089" y="0"/>
                </a:moveTo>
                <a:lnTo>
                  <a:pt x="0" y="4444"/>
                </a:lnTo>
                <a:lnTo>
                  <a:pt x="54610" y="69850"/>
                </a:lnTo>
                <a:lnTo>
                  <a:pt x="67293" y="40782"/>
                </a:lnTo>
                <a:lnTo>
                  <a:pt x="55625" y="35687"/>
                </a:lnTo>
                <a:lnTo>
                  <a:pt x="60705" y="24002"/>
                </a:lnTo>
                <a:lnTo>
                  <a:pt x="74615" y="24002"/>
                </a:lnTo>
                <a:lnTo>
                  <a:pt x="85089" y="0"/>
                </a:lnTo>
                <a:close/>
              </a:path>
              <a:path extrusionOk="0" h="904875" w="2051050">
                <a:moveTo>
                  <a:pt x="60705" y="24002"/>
                </a:moveTo>
                <a:lnTo>
                  <a:pt x="55625" y="35687"/>
                </a:lnTo>
                <a:lnTo>
                  <a:pt x="67293" y="40782"/>
                </a:lnTo>
                <a:lnTo>
                  <a:pt x="72389" y="29105"/>
                </a:lnTo>
                <a:lnTo>
                  <a:pt x="60705" y="24002"/>
                </a:lnTo>
                <a:close/>
              </a:path>
              <a:path extrusionOk="0" h="904875" w="2051050">
                <a:moveTo>
                  <a:pt x="74615" y="24002"/>
                </a:moveTo>
                <a:lnTo>
                  <a:pt x="60705" y="24002"/>
                </a:lnTo>
                <a:lnTo>
                  <a:pt x="72389" y="29105"/>
                </a:lnTo>
                <a:lnTo>
                  <a:pt x="74615" y="2400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100"/>
          <p:cNvSpPr/>
          <p:nvPr/>
        </p:nvSpPr>
        <p:spPr>
          <a:xfrm>
            <a:off x="0" y="0"/>
            <a:ext cx="6781800" cy="3540760"/>
          </a:xfrm>
          <a:custGeom>
            <a:rect b="b" l="l" r="r" t="t"/>
            <a:pathLst>
              <a:path extrusionOk="0" h="3540760" w="6781800">
                <a:moveTo>
                  <a:pt x="6781800" y="3096780"/>
                </a:moveTo>
                <a:lnTo>
                  <a:pt x="0" y="3096780"/>
                </a:lnTo>
                <a:lnTo>
                  <a:pt x="0" y="3317748"/>
                </a:lnTo>
                <a:lnTo>
                  <a:pt x="0" y="3540252"/>
                </a:lnTo>
                <a:lnTo>
                  <a:pt x="6781800" y="3540252"/>
                </a:lnTo>
                <a:lnTo>
                  <a:pt x="6781800" y="3317748"/>
                </a:lnTo>
                <a:lnTo>
                  <a:pt x="6781800" y="3096780"/>
                </a:lnTo>
                <a:close/>
              </a:path>
              <a:path extrusionOk="0" h="3540760" w="6781800">
                <a:moveTo>
                  <a:pt x="6781800" y="2433840"/>
                </a:moveTo>
                <a:lnTo>
                  <a:pt x="0" y="2433840"/>
                </a:lnTo>
                <a:lnTo>
                  <a:pt x="0" y="2654808"/>
                </a:lnTo>
                <a:lnTo>
                  <a:pt x="0" y="2877312"/>
                </a:lnTo>
                <a:lnTo>
                  <a:pt x="0" y="3096768"/>
                </a:lnTo>
                <a:lnTo>
                  <a:pt x="6781800" y="3096768"/>
                </a:lnTo>
                <a:lnTo>
                  <a:pt x="6781800" y="2877312"/>
                </a:lnTo>
                <a:lnTo>
                  <a:pt x="6781800" y="2654808"/>
                </a:lnTo>
                <a:lnTo>
                  <a:pt x="6781800" y="2433840"/>
                </a:lnTo>
                <a:close/>
              </a:path>
              <a:path extrusionOk="0" h="3540760" w="6781800">
                <a:moveTo>
                  <a:pt x="6781800" y="1769376"/>
                </a:moveTo>
                <a:lnTo>
                  <a:pt x="0" y="1769376"/>
                </a:lnTo>
                <a:lnTo>
                  <a:pt x="0" y="1990344"/>
                </a:lnTo>
                <a:lnTo>
                  <a:pt x="0" y="2211324"/>
                </a:lnTo>
                <a:lnTo>
                  <a:pt x="0" y="2433828"/>
                </a:lnTo>
                <a:lnTo>
                  <a:pt x="6781800" y="2433828"/>
                </a:lnTo>
                <a:lnTo>
                  <a:pt x="6781800" y="2211324"/>
                </a:lnTo>
                <a:lnTo>
                  <a:pt x="6781800" y="1990344"/>
                </a:lnTo>
                <a:lnTo>
                  <a:pt x="6781800" y="1769376"/>
                </a:lnTo>
                <a:close/>
              </a:path>
              <a:path extrusionOk="0" h="3540760" w="6781800">
                <a:moveTo>
                  <a:pt x="6781800" y="1327416"/>
                </a:moveTo>
                <a:lnTo>
                  <a:pt x="0" y="1327416"/>
                </a:lnTo>
                <a:lnTo>
                  <a:pt x="0" y="1548384"/>
                </a:lnTo>
                <a:lnTo>
                  <a:pt x="0" y="1769364"/>
                </a:lnTo>
                <a:lnTo>
                  <a:pt x="6781800" y="1769364"/>
                </a:lnTo>
                <a:lnTo>
                  <a:pt x="6781800" y="1548384"/>
                </a:lnTo>
                <a:lnTo>
                  <a:pt x="6781800" y="1327416"/>
                </a:lnTo>
                <a:close/>
              </a:path>
              <a:path extrusionOk="0" h="3540760" w="6781800">
                <a:moveTo>
                  <a:pt x="6781800" y="662952"/>
                </a:moveTo>
                <a:lnTo>
                  <a:pt x="0" y="662952"/>
                </a:lnTo>
                <a:lnTo>
                  <a:pt x="0" y="883920"/>
                </a:lnTo>
                <a:lnTo>
                  <a:pt x="0" y="1104900"/>
                </a:lnTo>
                <a:lnTo>
                  <a:pt x="0" y="1327404"/>
                </a:lnTo>
                <a:lnTo>
                  <a:pt x="6781800" y="1327404"/>
                </a:lnTo>
                <a:lnTo>
                  <a:pt x="6781800" y="1104900"/>
                </a:lnTo>
                <a:lnTo>
                  <a:pt x="6781800" y="883920"/>
                </a:lnTo>
                <a:lnTo>
                  <a:pt x="6781800" y="662952"/>
                </a:lnTo>
                <a:close/>
              </a:path>
              <a:path extrusionOk="0" h="3540760" w="6781800">
                <a:moveTo>
                  <a:pt x="6781800" y="0"/>
                </a:moveTo>
                <a:lnTo>
                  <a:pt x="0" y="0"/>
                </a:lnTo>
                <a:lnTo>
                  <a:pt x="0" y="220980"/>
                </a:lnTo>
                <a:lnTo>
                  <a:pt x="0" y="441960"/>
                </a:lnTo>
                <a:lnTo>
                  <a:pt x="0" y="662940"/>
                </a:lnTo>
                <a:lnTo>
                  <a:pt x="6781800" y="662940"/>
                </a:lnTo>
                <a:lnTo>
                  <a:pt x="6781800" y="441960"/>
                </a:lnTo>
                <a:lnTo>
                  <a:pt x="6781800" y="220980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9" name="Google Shape;1429;p100"/>
          <p:cNvSpPr txBox="1"/>
          <p:nvPr/>
        </p:nvSpPr>
        <p:spPr>
          <a:xfrm>
            <a:off x="78739" y="-68834"/>
            <a:ext cx="5010785" cy="3564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34 </a:t>
            </a: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Fig. 7.8: time.cpp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35 </a:t>
            </a: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Member function definitions for Time class.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36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37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38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using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std::cout;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39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40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"time6.h"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41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42"/>
            </a:pP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Constructor function to initialize private data.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42"/>
            </a:pP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Calls member function setTime to set variables.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42"/>
            </a:pP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Default values are 0 (see class definition).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42"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Time::Time(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hr,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min,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sec 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68325" lvl="0" marL="581025" marR="1845945" rtl="0" algn="l">
              <a:lnSpc>
                <a:spcPct val="145833"/>
              </a:lnSpc>
              <a:spcBef>
                <a:spcPts val="10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42"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setTime( hr, min, sec ); } </a:t>
            </a: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47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48"/>
            </a:pP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Set the values of hour, minute, and second.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48"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 &amp;Time::setTime(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h,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m,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0" name="Google Shape;1430;p100"/>
          <p:cNvSpPr/>
          <p:nvPr/>
        </p:nvSpPr>
        <p:spPr>
          <a:xfrm>
            <a:off x="0" y="3540251"/>
            <a:ext cx="6781800" cy="883919"/>
          </a:xfrm>
          <a:custGeom>
            <a:rect b="b" l="l" r="r" t="t"/>
            <a:pathLst>
              <a:path extrusionOk="0" h="883920" w="6781800">
                <a:moveTo>
                  <a:pt x="6781800" y="0"/>
                </a:moveTo>
                <a:lnTo>
                  <a:pt x="0" y="0"/>
                </a:lnTo>
                <a:lnTo>
                  <a:pt x="0" y="220980"/>
                </a:lnTo>
                <a:lnTo>
                  <a:pt x="0" y="441960"/>
                </a:lnTo>
                <a:lnTo>
                  <a:pt x="0" y="662940"/>
                </a:lnTo>
                <a:lnTo>
                  <a:pt x="0" y="883920"/>
                </a:lnTo>
                <a:lnTo>
                  <a:pt x="6781800" y="883920"/>
                </a:lnTo>
                <a:lnTo>
                  <a:pt x="6781800" y="662940"/>
                </a:lnTo>
                <a:lnTo>
                  <a:pt x="6781800" y="441960"/>
                </a:lnTo>
                <a:lnTo>
                  <a:pt x="6781800" y="220980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1" name="Google Shape;1431;p100"/>
          <p:cNvSpPr txBox="1"/>
          <p:nvPr/>
        </p:nvSpPr>
        <p:spPr>
          <a:xfrm>
            <a:off x="78739" y="3472307"/>
            <a:ext cx="409575" cy="909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50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51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52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53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2" name="Google Shape;1432;p100"/>
          <p:cNvSpPr txBox="1"/>
          <p:nvPr/>
        </p:nvSpPr>
        <p:spPr>
          <a:xfrm>
            <a:off x="647191" y="3693160"/>
            <a:ext cx="1405255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5080" rtl="0" algn="l">
              <a:lnSpc>
                <a:spcPct val="12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setHour( h ); setMinute( m ); setSecond( s 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3" name="Google Shape;1433;p100"/>
          <p:cNvSpPr/>
          <p:nvPr/>
        </p:nvSpPr>
        <p:spPr>
          <a:xfrm>
            <a:off x="0" y="4424171"/>
            <a:ext cx="6781800" cy="222885"/>
          </a:xfrm>
          <a:custGeom>
            <a:rect b="b" l="l" r="r" t="t"/>
            <a:pathLst>
              <a:path extrusionOk="0" h="222885" w="6781800">
                <a:moveTo>
                  <a:pt x="6781800" y="0"/>
                </a:moveTo>
                <a:lnTo>
                  <a:pt x="0" y="0"/>
                </a:lnTo>
                <a:lnTo>
                  <a:pt x="0" y="222503"/>
                </a:lnTo>
                <a:lnTo>
                  <a:pt x="6781800" y="222503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4" name="Google Shape;1434;p100"/>
          <p:cNvSpPr txBox="1"/>
          <p:nvPr/>
        </p:nvSpPr>
        <p:spPr>
          <a:xfrm>
            <a:off x="647191" y="4394454"/>
            <a:ext cx="122174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*this;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5" name="Google Shape;1435;p100"/>
          <p:cNvSpPr txBox="1"/>
          <p:nvPr/>
        </p:nvSpPr>
        <p:spPr>
          <a:xfrm>
            <a:off x="2121154" y="4394454"/>
            <a:ext cx="186563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enables cascading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6" name="Google Shape;1436;p100"/>
          <p:cNvSpPr/>
          <p:nvPr/>
        </p:nvSpPr>
        <p:spPr>
          <a:xfrm>
            <a:off x="0" y="4646676"/>
            <a:ext cx="6781800" cy="2211705"/>
          </a:xfrm>
          <a:custGeom>
            <a:rect b="b" l="l" r="r" t="t"/>
            <a:pathLst>
              <a:path extrusionOk="0" h="2211704" w="6781800">
                <a:moveTo>
                  <a:pt x="6781800" y="1548396"/>
                </a:moveTo>
                <a:lnTo>
                  <a:pt x="0" y="1548396"/>
                </a:lnTo>
                <a:lnTo>
                  <a:pt x="0" y="1769364"/>
                </a:lnTo>
                <a:lnTo>
                  <a:pt x="0" y="1990344"/>
                </a:lnTo>
                <a:lnTo>
                  <a:pt x="0" y="2211324"/>
                </a:lnTo>
                <a:lnTo>
                  <a:pt x="6781800" y="2211324"/>
                </a:lnTo>
                <a:lnTo>
                  <a:pt x="6781800" y="1990344"/>
                </a:lnTo>
                <a:lnTo>
                  <a:pt x="6781800" y="1769364"/>
                </a:lnTo>
                <a:lnTo>
                  <a:pt x="6781800" y="1548396"/>
                </a:lnTo>
                <a:close/>
              </a:path>
              <a:path extrusionOk="0" h="2211704" w="6781800">
                <a:moveTo>
                  <a:pt x="6781800" y="662952"/>
                </a:moveTo>
                <a:lnTo>
                  <a:pt x="0" y="662952"/>
                </a:lnTo>
                <a:lnTo>
                  <a:pt x="0" y="883920"/>
                </a:lnTo>
                <a:lnTo>
                  <a:pt x="0" y="1106424"/>
                </a:lnTo>
                <a:lnTo>
                  <a:pt x="0" y="1327404"/>
                </a:lnTo>
                <a:lnTo>
                  <a:pt x="0" y="1548384"/>
                </a:lnTo>
                <a:lnTo>
                  <a:pt x="6781800" y="1548384"/>
                </a:lnTo>
                <a:lnTo>
                  <a:pt x="6781800" y="1327404"/>
                </a:lnTo>
                <a:lnTo>
                  <a:pt x="6781800" y="1106424"/>
                </a:lnTo>
                <a:lnTo>
                  <a:pt x="6781800" y="883920"/>
                </a:lnTo>
                <a:lnTo>
                  <a:pt x="6781800" y="662952"/>
                </a:lnTo>
                <a:close/>
              </a:path>
              <a:path extrusionOk="0" h="2211704" w="6781800">
                <a:moveTo>
                  <a:pt x="6781800" y="0"/>
                </a:moveTo>
                <a:lnTo>
                  <a:pt x="0" y="0"/>
                </a:lnTo>
                <a:lnTo>
                  <a:pt x="0" y="220980"/>
                </a:lnTo>
                <a:lnTo>
                  <a:pt x="0" y="441960"/>
                </a:lnTo>
                <a:lnTo>
                  <a:pt x="0" y="662940"/>
                </a:lnTo>
                <a:lnTo>
                  <a:pt x="6781800" y="662940"/>
                </a:lnTo>
                <a:lnTo>
                  <a:pt x="6781800" y="441960"/>
                </a:lnTo>
                <a:lnTo>
                  <a:pt x="6781800" y="220980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7" name="Google Shape;1437;p100"/>
          <p:cNvSpPr txBox="1"/>
          <p:nvPr/>
        </p:nvSpPr>
        <p:spPr>
          <a:xfrm>
            <a:off x="78739" y="4354830"/>
            <a:ext cx="3907790" cy="2461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54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55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56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57"/>
            </a:pP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Set the hour value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57"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 &amp;Time::setHour(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 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57"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60	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hour = ( h &gt;= 0 &amp;&amp; h &lt; 24 ) ? h : 0;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61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62	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*this;	</a:t>
            </a: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enables cascading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63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64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8" name="Google Shape;1438;p100"/>
          <p:cNvSpPr/>
          <p:nvPr/>
        </p:nvSpPr>
        <p:spPr>
          <a:xfrm>
            <a:off x="1828800" y="3474592"/>
            <a:ext cx="4411980" cy="990600"/>
          </a:xfrm>
          <a:custGeom>
            <a:rect b="b" l="l" r="r" t="t"/>
            <a:pathLst>
              <a:path extrusionOk="0" h="990600" w="4411980">
                <a:moveTo>
                  <a:pt x="66293" y="915924"/>
                </a:moveTo>
                <a:lnTo>
                  <a:pt x="0" y="969391"/>
                </a:lnTo>
                <a:lnTo>
                  <a:pt x="82550" y="990346"/>
                </a:lnTo>
                <a:lnTo>
                  <a:pt x="76363" y="962025"/>
                </a:lnTo>
                <a:lnTo>
                  <a:pt x="63373" y="962025"/>
                </a:lnTo>
                <a:lnTo>
                  <a:pt x="60706" y="949579"/>
                </a:lnTo>
                <a:lnTo>
                  <a:pt x="73056" y="946882"/>
                </a:lnTo>
                <a:lnTo>
                  <a:pt x="66293" y="915924"/>
                </a:lnTo>
                <a:close/>
              </a:path>
              <a:path extrusionOk="0" h="990600" w="4411980">
                <a:moveTo>
                  <a:pt x="73056" y="946882"/>
                </a:moveTo>
                <a:lnTo>
                  <a:pt x="60706" y="949579"/>
                </a:lnTo>
                <a:lnTo>
                  <a:pt x="63373" y="962025"/>
                </a:lnTo>
                <a:lnTo>
                  <a:pt x="75772" y="959317"/>
                </a:lnTo>
                <a:lnTo>
                  <a:pt x="73056" y="946882"/>
                </a:lnTo>
                <a:close/>
              </a:path>
              <a:path extrusionOk="0" h="990600" w="4411980">
                <a:moveTo>
                  <a:pt x="75772" y="959317"/>
                </a:moveTo>
                <a:lnTo>
                  <a:pt x="63373" y="962025"/>
                </a:lnTo>
                <a:lnTo>
                  <a:pt x="76363" y="962025"/>
                </a:lnTo>
                <a:lnTo>
                  <a:pt x="75772" y="959317"/>
                </a:lnTo>
                <a:close/>
              </a:path>
              <a:path extrusionOk="0" h="990600" w="4411980">
                <a:moveTo>
                  <a:pt x="4409059" y="0"/>
                </a:moveTo>
                <a:lnTo>
                  <a:pt x="73056" y="946882"/>
                </a:lnTo>
                <a:lnTo>
                  <a:pt x="75772" y="959317"/>
                </a:lnTo>
                <a:lnTo>
                  <a:pt x="4411853" y="12446"/>
                </a:lnTo>
                <a:lnTo>
                  <a:pt x="440905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9" name="Google Shape;1439;p100"/>
          <p:cNvSpPr txBox="1"/>
          <p:nvPr/>
        </p:nvSpPr>
        <p:spPr>
          <a:xfrm>
            <a:off x="5020055" y="3176016"/>
            <a:ext cx="2743200" cy="492759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144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Returning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*this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cascading function calls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101"/>
          <p:cNvSpPr/>
          <p:nvPr/>
        </p:nvSpPr>
        <p:spPr>
          <a:xfrm>
            <a:off x="0" y="0"/>
            <a:ext cx="6781800" cy="1624965"/>
          </a:xfrm>
          <a:custGeom>
            <a:rect b="b" l="l" r="r" t="t"/>
            <a:pathLst>
              <a:path extrusionOk="0" h="1624965" w="6781800">
                <a:moveTo>
                  <a:pt x="6781800" y="0"/>
                </a:moveTo>
                <a:lnTo>
                  <a:pt x="0" y="0"/>
                </a:lnTo>
                <a:lnTo>
                  <a:pt x="0" y="204228"/>
                </a:lnTo>
                <a:lnTo>
                  <a:pt x="0" y="252984"/>
                </a:lnTo>
                <a:lnTo>
                  <a:pt x="0" y="1624584"/>
                </a:lnTo>
                <a:lnTo>
                  <a:pt x="6781800" y="1624584"/>
                </a:lnTo>
                <a:lnTo>
                  <a:pt x="6781800" y="204228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5" name="Google Shape;1445;p101"/>
          <p:cNvSpPr txBox="1"/>
          <p:nvPr/>
        </p:nvSpPr>
        <p:spPr>
          <a:xfrm>
            <a:off x="78739" y="-30352"/>
            <a:ext cx="4090670" cy="162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8400">
            <a:spAutoFit/>
          </a:bodyPr>
          <a:lstStyle/>
          <a:p>
            <a:pPr indent="-29210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65"/>
            </a:pP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Set the minute value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359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65"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 &amp;Time::setMinute(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 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359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65"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68	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minute = ( m &gt;= 0 &amp;&amp; m &lt; 60 ) ? m : 0; </a:t>
            </a: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69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70	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*this;	</a:t>
            </a: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enables cascading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71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6" name="Google Shape;1446;p101"/>
          <p:cNvSpPr/>
          <p:nvPr/>
        </p:nvSpPr>
        <p:spPr>
          <a:xfrm>
            <a:off x="0" y="1575828"/>
            <a:ext cx="6781800" cy="506095"/>
          </a:xfrm>
          <a:custGeom>
            <a:rect b="b" l="l" r="r" t="t"/>
            <a:pathLst>
              <a:path extrusionOk="0" h="506094" w="6781800">
                <a:moveTo>
                  <a:pt x="6781800" y="0"/>
                </a:moveTo>
                <a:lnTo>
                  <a:pt x="0" y="0"/>
                </a:lnTo>
                <a:lnTo>
                  <a:pt x="0" y="228600"/>
                </a:lnTo>
                <a:lnTo>
                  <a:pt x="0" y="277355"/>
                </a:lnTo>
                <a:lnTo>
                  <a:pt x="0" y="505955"/>
                </a:lnTo>
                <a:lnTo>
                  <a:pt x="6781800" y="505955"/>
                </a:lnTo>
                <a:lnTo>
                  <a:pt x="6781800" y="277355"/>
                </a:lnTo>
                <a:lnTo>
                  <a:pt x="6781800" y="228600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7" name="Google Shape;1447;p101"/>
          <p:cNvSpPr txBox="1"/>
          <p:nvPr/>
        </p:nvSpPr>
        <p:spPr>
          <a:xfrm>
            <a:off x="78739" y="1570101"/>
            <a:ext cx="243395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84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72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73 </a:t>
            </a: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Set the second value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8" name="Google Shape;1448;p101"/>
          <p:cNvSpPr/>
          <p:nvPr/>
        </p:nvSpPr>
        <p:spPr>
          <a:xfrm>
            <a:off x="0" y="2033016"/>
            <a:ext cx="6781800" cy="277495"/>
          </a:xfrm>
          <a:custGeom>
            <a:rect b="b" l="l" r="r" t="t"/>
            <a:pathLst>
              <a:path extrusionOk="0" h="277494" w="6781800">
                <a:moveTo>
                  <a:pt x="6781800" y="0"/>
                </a:moveTo>
                <a:lnTo>
                  <a:pt x="0" y="0"/>
                </a:lnTo>
                <a:lnTo>
                  <a:pt x="0" y="277367"/>
                </a:lnTo>
                <a:lnTo>
                  <a:pt x="6781800" y="277367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9" name="Google Shape;1449;p101"/>
          <p:cNvSpPr txBox="1"/>
          <p:nvPr/>
        </p:nvSpPr>
        <p:spPr>
          <a:xfrm>
            <a:off x="78739" y="2073021"/>
            <a:ext cx="308038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74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 &amp;Time::setSecond(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0" name="Google Shape;1450;p101"/>
          <p:cNvSpPr/>
          <p:nvPr/>
        </p:nvSpPr>
        <p:spPr>
          <a:xfrm>
            <a:off x="0" y="2261628"/>
            <a:ext cx="6781800" cy="734695"/>
          </a:xfrm>
          <a:custGeom>
            <a:rect b="b" l="l" r="r" t="t"/>
            <a:pathLst>
              <a:path extrusionOk="0" h="734694" w="6781800">
                <a:moveTo>
                  <a:pt x="6781800" y="0"/>
                </a:moveTo>
                <a:lnTo>
                  <a:pt x="0" y="0"/>
                </a:lnTo>
                <a:lnTo>
                  <a:pt x="0" y="228600"/>
                </a:lnTo>
                <a:lnTo>
                  <a:pt x="0" y="277355"/>
                </a:lnTo>
                <a:lnTo>
                  <a:pt x="0" y="457200"/>
                </a:lnTo>
                <a:lnTo>
                  <a:pt x="0" y="505955"/>
                </a:lnTo>
                <a:lnTo>
                  <a:pt x="0" y="734555"/>
                </a:lnTo>
                <a:lnTo>
                  <a:pt x="6781800" y="734555"/>
                </a:lnTo>
                <a:lnTo>
                  <a:pt x="6781800" y="505955"/>
                </a:lnTo>
                <a:lnTo>
                  <a:pt x="6781800" y="457200"/>
                </a:lnTo>
                <a:lnTo>
                  <a:pt x="6781800" y="277355"/>
                </a:lnTo>
                <a:lnTo>
                  <a:pt x="6781800" y="228600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1" name="Google Shape;1451;p101"/>
          <p:cNvSpPr txBox="1"/>
          <p:nvPr/>
        </p:nvSpPr>
        <p:spPr>
          <a:xfrm>
            <a:off x="78739" y="2255962"/>
            <a:ext cx="410209" cy="711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84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75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59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76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77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2" name="Google Shape;1452;p101"/>
          <p:cNvSpPr/>
          <p:nvPr/>
        </p:nvSpPr>
        <p:spPr>
          <a:xfrm>
            <a:off x="0" y="2947416"/>
            <a:ext cx="6781800" cy="277495"/>
          </a:xfrm>
          <a:custGeom>
            <a:rect b="b" l="l" r="r" t="t"/>
            <a:pathLst>
              <a:path extrusionOk="0" h="277494" w="6781800">
                <a:moveTo>
                  <a:pt x="6781800" y="0"/>
                </a:moveTo>
                <a:lnTo>
                  <a:pt x="0" y="0"/>
                </a:lnTo>
                <a:lnTo>
                  <a:pt x="0" y="277367"/>
                </a:lnTo>
                <a:lnTo>
                  <a:pt x="6781800" y="277367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3" name="Google Shape;1453;p101"/>
          <p:cNvSpPr txBox="1"/>
          <p:nvPr/>
        </p:nvSpPr>
        <p:spPr>
          <a:xfrm>
            <a:off x="647191" y="2529916"/>
            <a:ext cx="3522979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second = ( s &gt;= 0 &amp;&amp; s &lt; 60 ) ? s : 0;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*this;	</a:t>
            </a: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enables cascading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4" name="Google Shape;1454;p101"/>
          <p:cNvSpPr/>
          <p:nvPr/>
        </p:nvSpPr>
        <p:spPr>
          <a:xfrm>
            <a:off x="0" y="3176028"/>
            <a:ext cx="6781800" cy="3682365"/>
          </a:xfrm>
          <a:custGeom>
            <a:rect b="b" l="l" r="r" t="t"/>
            <a:pathLst>
              <a:path extrusionOk="0" h="3682365" w="6781800">
                <a:moveTo>
                  <a:pt x="6781800" y="0"/>
                </a:moveTo>
                <a:lnTo>
                  <a:pt x="0" y="0"/>
                </a:lnTo>
                <a:lnTo>
                  <a:pt x="0" y="228587"/>
                </a:lnTo>
                <a:lnTo>
                  <a:pt x="0" y="277355"/>
                </a:lnTo>
                <a:lnTo>
                  <a:pt x="0" y="3681971"/>
                </a:lnTo>
                <a:lnTo>
                  <a:pt x="6781800" y="3681971"/>
                </a:lnTo>
                <a:lnTo>
                  <a:pt x="6781800" y="228587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5" name="Google Shape;1455;p101"/>
          <p:cNvSpPr txBox="1"/>
          <p:nvPr/>
        </p:nvSpPr>
        <p:spPr>
          <a:xfrm>
            <a:off x="78739" y="2942082"/>
            <a:ext cx="4919980" cy="391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84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78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79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59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359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81"/>
            </a:pP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Get the hour value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739775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81"/>
            </a:pP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Time::getHour()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hour; } </a:t>
            </a: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83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359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84"/>
            </a:pP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Get the minute value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37084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84"/>
            </a:pP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Time::getMinute()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minute; } </a:t>
            </a: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86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87"/>
            </a:pP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Get the second value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37084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87"/>
            </a:pP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Time::getSecond()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second; } </a:t>
            </a: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89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90"/>
            </a:pP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Display military format time: HH:MM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90"/>
            </a:pP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Time::printMilitary()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90"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93	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( hour &lt; 10 ? "0" : "" ) &lt;&lt; hour &lt;&lt; ":"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94	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( minute &lt; 10 ? "0" : "" ) &lt;&lt; minute;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6" name="Google Shape;1456;p101"/>
          <p:cNvSpPr/>
          <p:nvPr/>
        </p:nvSpPr>
        <p:spPr>
          <a:xfrm>
            <a:off x="1828800" y="2203576"/>
            <a:ext cx="4725670" cy="842010"/>
          </a:xfrm>
          <a:custGeom>
            <a:rect b="b" l="l" r="r" t="t"/>
            <a:pathLst>
              <a:path extrusionOk="0" h="842010" w="4725670">
                <a:moveTo>
                  <a:pt x="68706" y="766572"/>
                </a:moveTo>
                <a:lnTo>
                  <a:pt x="0" y="816990"/>
                </a:lnTo>
                <a:lnTo>
                  <a:pt x="81533" y="841628"/>
                </a:lnTo>
                <a:lnTo>
                  <a:pt x="76563" y="812546"/>
                </a:lnTo>
                <a:lnTo>
                  <a:pt x="63626" y="812546"/>
                </a:lnTo>
                <a:lnTo>
                  <a:pt x="61468" y="799973"/>
                </a:lnTo>
                <a:lnTo>
                  <a:pt x="74046" y="797814"/>
                </a:lnTo>
                <a:lnTo>
                  <a:pt x="68706" y="766572"/>
                </a:lnTo>
                <a:close/>
              </a:path>
              <a:path extrusionOk="0" h="842010" w="4725670">
                <a:moveTo>
                  <a:pt x="74046" y="797814"/>
                </a:moveTo>
                <a:lnTo>
                  <a:pt x="61468" y="799973"/>
                </a:lnTo>
                <a:lnTo>
                  <a:pt x="63626" y="812546"/>
                </a:lnTo>
                <a:lnTo>
                  <a:pt x="76195" y="810388"/>
                </a:lnTo>
                <a:lnTo>
                  <a:pt x="74046" y="797814"/>
                </a:lnTo>
                <a:close/>
              </a:path>
              <a:path extrusionOk="0" h="842010" w="4725670">
                <a:moveTo>
                  <a:pt x="76195" y="810388"/>
                </a:moveTo>
                <a:lnTo>
                  <a:pt x="63626" y="812546"/>
                </a:lnTo>
                <a:lnTo>
                  <a:pt x="76563" y="812546"/>
                </a:lnTo>
                <a:lnTo>
                  <a:pt x="76195" y="810388"/>
                </a:lnTo>
                <a:close/>
              </a:path>
              <a:path extrusionOk="0" h="842010" w="4725670">
                <a:moveTo>
                  <a:pt x="4723383" y="0"/>
                </a:moveTo>
                <a:lnTo>
                  <a:pt x="74046" y="797814"/>
                </a:lnTo>
                <a:lnTo>
                  <a:pt x="76195" y="810388"/>
                </a:lnTo>
                <a:lnTo>
                  <a:pt x="4725416" y="12446"/>
                </a:lnTo>
                <a:lnTo>
                  <a:pt x="472338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7" name="Google Shape;1457;p101"/>
          <p:cNvSpPr txBox="1"/>
          <p:nvPr/>
        </p:nvSpPr>
        <p:spPr>
          <a:xfrm>
            <a:off x="5334000" y="1905000"/>
            <a:ext cx="2743200" cy="52451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92075" marR="619125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Returning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*this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enables cascading function calls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8" name="Google Shape;1458;p101"/>
          <p:cNvSpPr/>
          <p:nvPr/>
        </p:nvSpPr>
        <p:spPr>
          <a:xfrm>
            <a:off x="1828800" y="1377822"/>
            <a:ext cx="3507104" cy="914400"/>
          </a:xfrm>
          <a:custGeom>
            <a:rect b="b" l="l" r="r" t="t"/>
            <a:pathLst>
              <a:path extrusionOk="0" h="914400" w="3507104">
                <a:moveTo>
                  <a:pt x="75391" y="30802"/>
                </a:moveTo>
                <a:lnTo>
                  <a:pt x="72301" y="43015"/>
                </a:lnTo>
                <a:lnTo>
                  <a:pt x="3503676" y="914273"/>
                </a:lnTo>
                <a:lnTo>
                  <a:pt x="3506724" y="902080"/>
                </a:lnTo>
                <a:lnTo>
                  <a:pt x="75391" y="30802"/>
                </a:lnTo>
                <a:close/>
              </a:path>
              <a:path extrusionOk="0" h="914400" w="3507104">
                <a:moveTo>
                  <a:pt x="83185" y="0"/>
                </a:moveTo>
                <a:lnTo>
                  <a:pt x="0" y="18161"/>
                </a:lnTo>
                <a:lnTo>
                  <a:pt x="64516" y="73787"/>
                </a:lnTo>
                <a:lnTo>
                  <a:pt x="72301" y="43015"/>
                </a:lnTo>
                <a:lnTo>
                  <a:pt x="59943" y="39877"/>
                </a:lnTo>
                <a:lnTo>
                  <a:pt x="63118" y="27686"/>
                </a:lnTo>
                <a:lnTo>
                  <a:pt x="76180" y="27686"/>
                </a:lnTo>
                <a:lnTo>
                  <a:pt x="83185" y="0"/>
                </a:lnTo>
                <a:close/>
              </a:path>
              <a:path extrusionOk="0" h="914400" w="3507104">
                <a:moveTo>
                  <a:pt x="63118" y="27686"/>
                </a:moveTo>
                <a:lnTo>
                  <a:pt x="59943" y="39877"/>
                </a:lnTo>
                <a:lnTo>
                  <a:pt x="72301" y="43015"/>
                </a:lnTo>
                <a:lnTo>
                  <a:pt x="75391" y="30802"/>
                </a:lnTo>
                <a:lnTo>
                  <a:pt x="63118" y="27686"/>
                </a:lnTo>
                <a:close/>
              </a:path>
              <a:path extrusionOk="0" h="914400" w="3507104">
                <a:moveTo>
                  <a:pt x="76180" y="27686"/>
                </a:moveTo>
                <a:lnTo>
                  <a:pt x="63118" y="27686"/>
                </a:lnTo>
                <a:lnTo>
                  <a:pt x="75391" y="30802"/>
                </a:lnTo>
                <a:lnTo>
                  <a:pt x="76180" y="276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102"/>
          <p:cNvSpPr/>
          <p:nvPr/>
        </p:nvSpPr>
        <p:spPr>
          <a:xfrm>
            <a:off x="0" y="0"/>
            <a:ext cx="6781800" cy="426720"/>
          </a:xfrm>
          <a:custGeom>
            <a:rect b="b" l="l" r="r" t="t"/>
            <a:pathLst>
              <a:path extrusionOk="0" h="426720" w="6781800">
                <a:moveTo>
                  <a:pt x="6781800" y="213372"/>
                </a:moveTo>
                <a:lnTo>
                  <a:pt x="0" y="213372"/>
                </a:lnTo>
                <a:lnTo>
                  <a:pt x="0" y="426720"/>
                </a:lnTo>
                <a:lnTo>
                  <a:pt x="6781800" y="426720"/>
                </a:lnTo>
                <a:lnTo>
                  <a:pt x="6781800" y="213372"/>
                </a:lnTo>
                <a:close/>
              </a:path>
              <a:path extrusionOk="0" h="426720" w="6781800">
                <a:moveTo>
                  <a:pt x="6781800" y="0"/>
                </a:moveTo>
                <a:lnTo>
                  <a:pt x="0" y="0"/>
                </a:lnTo>
                <a:lnTo>
                  <a:pt x="0" y="213360"/>
                </a:lnTo>
                <a:lnTo>
                  <a:pt x="6781800" y="213360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4" name="Google Shape;1464;p102"/>
          <p:cNvSpPr txBox="1"/>
          <p:nvPr/>
        </p:nvSpPr>
        <p:spPr>
          <a:xfrm>
            <a:off x="78739" y="-60833"/>
            <a:ext cx="409575" cy="450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95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96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5" name="Google Shape;1465;p102"/>
          <p:cNvSpPr/>
          <p:nvPr/>
        </p:nvSpPr>
        <p:spPr>
          <a:xfrm>
            <a:off x="0" y="426719"/>
            <a:ext cx="6067425" cy="640080"/>
          </a:xfrm>
          <a:custGeom>
            <a:rect b="b" l="l" r="r" t="t"/>
            <a:pathLst>
              <a:path extrusionOk="0" h="640080" w="6067425">
                <a:moveTo>
                  <a:pt x="6067044" y="0"/>
                </a:moveTo>
                <a:lnTo>
                  <a:pt x="0" y="0"/>
                </a:lnTo>
                <a:lnTo>
                  <a:pt x="0" y="213360"/>
                </a:lnTo>
                <a:lnTo>
                  <a:pt x="0" y="426720"/>
                </a:lnTo>
                <a:lnTo>
                  <a:pt x="0" y="640080"/>
                </a:lnTo>
                <a:lnTo>
                  <a:pt x="6067044" y="640080"/>
                </a:lnTo>
                <a:lnTo>
                  <a:pt x="6067044" y="426720"/>
                </a:lnTo>
                <a:lnTo>
                  <a:pt x="6067044" y="213360"/>
                </a:lnTo>
                <a:lnTo>
                  <a:pt x="6067044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6" name="Google Shape;1466;p102"/>
          <p:cNvSpPr txBox="1"/>
          <p:nvPr/>
        </p:nvSpPr>
        <p:spPr>
          <a:xfrm>
            <a:off x="78739" y="366521"/>
            <a:ext cx="5103495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525">
            <a:spAutoFit/>
          </a:bodyPr>
          <a:lstStyle/>
          <a:p>
            <a:pPr indent="-29210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97"/>
            </a:pP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Display standard format time: HH:MM:SS AM (or PM)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97"/>
            </a:pP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Time::printStandard()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97"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7" name="Google Shape;1467;p102"/>
          <p:cNvSpPr/>
          <p:nvPr/>
        </p:nvSpPr>
        <p:spPr>
          <a:xfrm>
            <a:off x="0" y="1066799"/>
            <a:ext cx="6781800" cy="1710055"/>
          </a:xfrm>
          <a:custGeom>
            <a:rect b="b" l="l" r="r" t="t"/>
            <a:pathLst>
              <a:path extrusionOk="0" h="1710055" w="6781800">
                <a:moveTo>
                  <a:pt x="6781800" y="853440"/>
                </a:moveTo>
                <a:lnTo>
                  <a:pt x="0" y="853440"/>
                </a:lnTo>
                <a:lnTo>
                  <a:pt x="0" y="1066800"/>
                </a:lnTo>
                <a:lnTo>
                  <a:pt x="0" y="1281684"/>
                </a:lnTo>
                <a:lnTo>
                  <a:pt x="0" y="1495044"/>
                </a:lnTo>
                <a:lnTo>
                  <a:pt x="0" y="1709928"/>
                </a:lnTo>
                <a:lnTo>
                  <a:pt x="6781800" y="1709928"/>
                </a:lnTo>
                <a:lnTo>
                  <a:pt x="6781800" y="1495044"/>
                </a:lnTo>
                <a:lnTo>
                  <a:pt x="6781800" y="1281684"/>
                </a:lnTo>
                <a:lnTo>
                  <a:pt x="6781800" y="1066800"/>
                </a:lnTo>
                <a:lnTo>
                  <a:pt x="6781800" y="853440"/>
                </a:lnTo>
                <a:close/>
              </a:path>
              <a:path extrusionOk="0" h="1710055" w="6781800">
                <a:moveTo>
                  <a:pt x="6781800" y="0"/>
                </a:moveTo>
                <a:lnTo>
                  <a:pt x="0" y="0"/>
                </a:lnTo>
                <a:lnTo>
                  <a:pt x="0" y="213360"/>
                </a:lnTo>
                <a:lnTo>
                  <a:pt x="0" y="426720"/>
                </a:lnTo>
                <a:lnTo>
                  <a:pt x="0" y="640080"/>
                </a:lnTo>
                <a:lnTo>
                  <a:pt x="0" y="851916"/>
                </a:lnTo>
                <a:lnTo>
                  <a:pt x="6781800" y="851916"/>
                </a:lnTo>
                <a:lnTo>
                  <a:pt x="6781800" y="640080"/>
                </a:lnTo>
                <a:lnTo>
                  <a:pt x="6781800" y="426720"/>
                </a:lnTo>
                <a:lnTo>
                  <a:pt x="6781800" y="213360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8" name="Google Shape;1468;p102"/>
          <p:cNvSpPr txBox="1"/>
          <p:nvPr/>
        </p:nvSpPr>
        <p:spPr>
          <a:xfrm>
            <a:off x="78739" y="1006093"/>
            <a:ext cx="5748020" cy="1734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100	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( ( hour == 0 || hour == 12 ) ? 12 : hour % 12 )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101	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":" &lt;&lt; ( minute &lt; 10 ? "0" : "" ) &lt;&lt; minute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102	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":" &lt;&lt; ( second &lt; 10 ? "0" : "" ) &lt;&lt; second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34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103	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( hour &lt; 12 ? " AM" : " PM" 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104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34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105 </a:t>
            </a: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Fig. 7.8: fig07_08.cpp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106 </a:t>
            </a: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Cascading member function calls together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107 </a:t>
            </a:r>
            <a:r>
              <a:rPr b="1" lang="en-US" sz="12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 with the this pointer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9" name="Google Shape;1469;p102"/>
          <p:cNvSpPr/>
          <p:nvPr/>
        </p:nvSpPr>
        <p:spPr>
          <a:xfrm>
            <a:off x="0" y="2776727"/>
            <a:ext cx="6781800" cy="216535"/>
          </a:xfrm>
          <a:custGeom>
            <a:rect b="b" l="l" r="r" t="t"/>
            <a:pathLst>
              <a:path extrusionOk="0" h="216535" w="6781800">
                <a:moveTo>
                  <a:pt x="6781800" y="0"/>
                </a:moveTo>
                <a:lnTo>
                  <a:pt x="0" y="0"/>
                </a:lnTo>
                <a:lnTo>
                  <a:pt x="0" y="216408"/>
                </a:lnTo>
                <a:lnTo>
                  <a:pt x="6781800" y="216408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0" name="Google Shape;1470;p102"/>
          <p:cNvSpPr txBox="1"/>
          <p:nvPr/>
        </p:nvSpPr>
        <p:spPr>
          <a:xfrm>
            <a:off x="78739" y="2746375"/>
            <a:ext cx="2066289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108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1" name="Google Shape;1471;p102"/>
          <p:cNvSpPr/>
          <p:nvPr/>
        </p:nvSpPr>
        <p:spPr>
          <a:xfrm>
            <a:off x="0" y="2993135"/>
            <a:ext cx="6781800" cy="2362200"/>
          </a:xfrm>
          <a:custGeom>
            <a:rect b="b" l="l" r="r" t="t"/>
            <a:pathLst>
              <a:path extrusionOk="0" h="2362200" w="6781800">
                <a:moveTo>
                  <a:pt x="6781800" y="1717560"/>
                </a:moveTo>
                <a:lnTo>
                  <a:pt x="0" y="1717560"/>
                </a:lnTo>
                <a:lnTo>
                  <a:pt x="0" y="1932432"/>
                </a:lnTo>
                <a:lnTo>
                  <a:pt x="0" y="2147316"/>
                </a:lnTo>
                <a:lnTo>
                  <a:pt x="0" y="2362200"/>
                </a:lnTo>
                <a:lnTo>
                  <a:pt x="6781800" y="2362200"/>
                </a:lnTo>
                <a:lnTo>
                  <a:pt x="6781800" y="2147316"/>
                </a:lnTo>
                <a:lnTo>
                  <a:pt x="6781800" y="1932432"/>
                </a:lnTo>
                <a:lnTo>
                  <a:pt x="6781800" y="1717560"/>
                </a:lnTo>
                <a:close/>
              </a:path>
              <a:path extrusionOk="0" h="2362200" w="6781800">
                <a:moveTo>
                  <a:pt x="6781800" y="1072908"/>
                </a:moveTo>
                <a:lnTo>
                  <a:pt x="0" y="1072908"/>
                </a:lnTo>
                <a:lnTo>
                  <a:pt x="0" y="1287780"/>
                </a:lnTo>
                <a:lnTo>
                  <a:pt x="0" y="1502664"/>
                </a:lnTo>
                <a:lnTo>
                  <a:pt x="0" y="1717548"/>
                </a:lnTo>
                <a:lnTo>
                  <a:pt x="6781800" y="1717548"/>
                </a:lnTo>
                <a:lnTo>
                  <a:pt x="6781800" y="1502664"/>
                </a:lnTo>
                <a:lnTo>
                  <a:pt x="6781800" y="1287780"/>
                </a:lnTo>
                <a:lnTo>
                  <a:pt x="6781800" y="1072908"/>
                </a:lnTo>
                <a:close/>
              </a:path>
              <a:path extrusionOk="0" h="2362200" w="6781800">
                <a:moveTo>
                  <a:pt x="6781800" y="0"/>
                </a:moveTo>
                <a:lnTo>
                  <a:pt x="0" y="0"/>
                </a:lnTo>
                <a:lnTo>
                  <a:pt x="0" y="213360"/>
                </a:lnTo>
                <a:lnTo>
                  <a:pt x="0" y="428244"/>
                </a:lnTo>
                <a:lnTo>
                  <a:pt x="0" y="643128"/>
                </a:lnTo>
                <a:lnTo>
                  <a:pt x="0" y="858012"/>
                </a:lnTo>
                <a:lnTo>
                  <a:pt x="0" y="1072896"/>
                </a:lnTo>
                <a:lnTo>
                  <a:pt x="6781800" y="1072896"/>
                </a:lnTo>
                <a:lnTo>
                  <a:pt x="6781800" y="858012"/>
                </a:lnTo>
                <a:lnTo>
                  <a:pt x="6781800" y="643128"/>
                </a:lnTo>
                <a:lnTo>
                  <a:pt x="6781800" y="428244"/>
                </a:lnTo>
                <a:lnTo>
                  <a:pt x="6781800" y="213360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2" name="Google Shape;1472;p102"/>
          <p:cNvSpPr txBox="1"/>
          <p:nvPr/>
        </p:nvSpPr>
        <p:spPr>
          <a:xfrm>
            <a:off x="78739" y="2930397"/>
            <a:ext cx="5010785" cy="2388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4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109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110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using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std::cout;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3225165" rtl="0" algn="l">
              <a:lnSpc>
                <a:spcPct val="141666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111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using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std::endl; </a:t>
            </a: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112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113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"time6.h"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114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115 </a:t>
            </a:r>
            <a:r>
              <a:rPr b="1" lang="en-US" sz="12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116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117	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 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118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119	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t.setHour( 18 ).setMinute( 30 ).setSecond( 22 );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3" name="Google Shape;1473;p102"/>
          <p:cNvSpPr/>
          <p:nvPr/>
        </p:nvSpPr>
        <p:spPr>
          <a:xfrm>
            <a:off x="0" y="5355335"/>
            <a:ext cx="4229100" cy="859790"/>
          </a:xfrm>
          <a:custGeom>
            <a:rect b="b" l="l" r="r" t="t"/>
            <a:pathLst>
              <a:path extrusionOk="0" h="859789" w="4229100">
                <a:moveTo>
                  <a:pt x="4229100" y="0"/>
                </a:moveTo>
                <a:lnTo>
                  <a:pt x="0" y="0"/>
                </a:lnTo>
                <a:lnTo>
                  <a:pt x="0" y="214884"/>
                </a:lnTo>
                <a:lnTo>
                  <a:pt x="0" y="429768"/>
                </a:lnTo>
                <a:lnTo>
                  <a:pt x="0" y="643128"/>
                </a:lnTo>
                <a:lnTo>
                  <a:pt x="0" y="859536"/>
                </a:lnTo>
                <a:lnTo>
                  <a:pt x="4229100" y="859536"/>
                </a:lnTo>
                <a:lnTo>
                  <a:pt x="4229100" y="643128"/>
                </a:lnTo>
                <a:lnTo>
                  <a:pt x="4229100" y="429768"/>
                </a:lnTo>
                <a:lnTo>
                  <a:pt x="4229100" y="214884"/>
                </a:lnTo>
                <a:lnTo>
                  <a:pt x="42291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4" name="Google Shape;1474;p102"/>
          <p:cNvSpPr txBox="1"/>
          <p:nvPr/>
        </p:nvSpPr>
        <p:spPr>
          <a:xfrm>
            <a:off x="78739" y="5291785"/>
            <a:ext cx="3170555" cy="886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-568325" lvl="0" marL="5810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120"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"Military time: ";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68325" lvl="0" marL="581025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120"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t.printMilitary();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68325" lvl="0" marL="581025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120"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"\nStandard time: ";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68325" lvl="0" marL="581025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120"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t.printStandard();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5" name="Google Shape;1475;p102"/>
          <p:cNvSpPr/>
          <p:nvPr/>
        </p:nvSpPr>
        <p:spPr>
          <a:xfrm>
            <a:off x="0" y="6214871"/>
            <a:ext cx="6781800" cy="215265"/>
          </a:xfrm>
          <a:custGeom>
            <a:rect b="b" l="l" r="r" t="t"/>
            <a:pathLst>
              <a:path extrusionOk="0" h="215264" w="6781800">
                <a:moveTo>
                  <a:pt x="6781800" y="0"/>
                </a:moveTo>
                <a:lnTo>
                  <a:pt x="0" y="0"/>
                </a:lnTo>
                <a:lnTo>
                  <a:pt x="0" y="214883"/>
                </a:lnTo>
                <a:lnTo>
                  <a:pt x="6781800" y="214883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6" name="Google Shape;1476;p102"/>
          <p:cNvSpPr txBox="1"/>
          <p:nvPr/>
        </p:nvSpPr>
        <p:spPr>
          <a:xfrm>
            <a:off x="78739" y="6185712"/>
            <a:ext cx="29972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7" name="Google Shape;1477;p102"/>
          <p:cNvSpPr/>
          <p:nvPr/>
        </p:nvSpPr>
        <p:spPr>
          <a:xfrm>
            <a:off x="0" y="6429755"/>
            <a:ext cx="6781800" cy="428625"/>
          </a:xfrm>
          <a:custGeom>
            <a:rect b="b" l="l" r="r" t="t"/>
            <a:pathLst>
              <a:path extrusionOk="0" h="428625" w="6781800">
                <a:moveTo>
                  <a:pt x="6781800" y="0"/>
                </a:moveTo>
                <a:lnTo>
                  <a:pt x="0" y="0"/>
                </a:lnTo>
                <a:lnTo>
                  <a:pt x="0" y="213360"/>
                </a:lnTo>
                <a:lnTo>
                  <a:pt x="0" y="428244"/>
                </a:lnTo>
                <a:lnTo>
                  <a:pt x="6781800" y="428244"/>
                </a:lnTo>
                <a:lnTo>
                  <a:pt x="6781800" y="213360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8" name="Google Shape;1478;p102"/>
          <p:cNvSpPr txBox="1"/>
          <p:nvPr/>
        </p:nvSpPr>
        <p:spPr>
          <a:xfrm>
            <a:off x="78739" y="6368959"/>
            <a:ext cx="427545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-568325" lvl="0" marL="5810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125"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"\n\nNew standard time: ";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68325" lvl="0" marL="581025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4D8DFF"/>
              </a:buClr>
              <a:buSzPts val="1200"/>
              <a:buFont typeface="Courier New"/>
              <a:buAutoNum type="arabicPlain" startAt="125"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t.setTime( 20, 20, 20 ).printStandard();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479" name="Google Shape;1479;p102"/>
          <p:cNvGrpSpPr/>
          <p:nvPr/>
        </p:nvGrpSpPr>
        <p:grpSpPr>
          <a:xfrm>
            <a:off x="5105400" y="2723388"/>
            <a:ext cx="3429000" cy="245745"/>
            <a:chOff x="5105400" y="2723388"/>
            <a:chExt cx="3429000" cy="245745"/>
          </a:xfrm>
        </p:grpSpPr>
        <p:sp>
          <p:nvSpPr>
            <p:cNvPr id="1480" name="Google Shape;1480;p102"/>
            <p:cNvSpPr/>
            <p:nvPr/>
          </p:nvSpPr>
          <p:spPr>
            <a:xfrm>
              <a:off x="5105400" y="2723388"/>
              <a:ext cx="3429000" cy="245745"/>
            </a:xfrm>
            <a:custGeom>
              <a:rect b="b" l="l" r="r" t="t"/>
              <a:pathLst>
                <a:path extrusionOk="0" h="245744" w="3429000">
                  <a:moveTo>
                    <a:pt x="3429000" y="0"/>
                  </a:moveTo>
                  <a:lnTo>
                    <a:pt x="0" y="0"/>
                  </a:lnTo>
                  <a:lnTo>
                    <a:pt x="0" y="245363"/>
                  </a:lnTo>
                  <a:lnTo>
                    <a:pt x="3429000" y="245363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102"/>
            <p:cNvSpPr/>
            <p:nvPr/>
          </p:nvSpPr>
          <p:spPr>
            <a:xfrm>
              <a:off x="5105400" y="2723388"/>
              <a:ext cx="3429000" cy="245745"/>
            </a:xfrm>
            <a:custGeom>
              <a:rect b="b" l="l" r="r" t="t"/>
              <a:pathLst>
                <a:path extrusionOk="0" h="245744" w="3429000">
                  <a:moveTo>
                    <a:pt x="0" y="245363"/>
                  </a:moveTo>
                  <a:lnTo>
                    <a:pt x="3429000" y="245363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245363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2" name="Google Shape;1482;p102"/>
          <p:cNvSpPr txBox="1"/>
          <p:nvPr/>
        </p:nvSpPr>
        <p:spPr>
          <a:xfrm>
            <a:off x="5185028" y="2706369"/>
            <a:ext cx="285813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Notice cascading function calls.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3" name="Google Shape;1483;p102"/>
          <p:cNvGrpSpPr/>
          <p:nvPr/>
        </p:nvGrpSpPr>
        <p:grpSpPr>
          <a:xfrm>
            <a:off x="2895600" y="2880486"/>
            <a:ext cx="6210300" cy="3534156"/>
            <a:chOff x="2895600" y="2880486"/>
            <a:chExt cx="6210300" cy="3534156"/>
          </a:xfrm>
        </p:grpSpPr>
        <p:sp>
          <p:nvSpPr>
            <p:cNvPr id="1484" name="Google Shape;1484;p102"/>
            <p:cNvSpPr/>
            <p:nvPr/>
          </p:nvSpPr>
          <p:spPr>
            <a:xfrm>
              <a:off x="2895600" y="2880486"/>
              <a:ext cx="2214880" cy="2263140"/>
            </a:xfrm>
            <a:custGeom>
              <a:rect b="b" l="l" r="r" t="t"/>
              <a:pathLst>
                <a:path extrusionOk="0" h="2263140" w="2214879">
                  <a:moveTo>
                    <a:pt x="26035" y="2181860"/>
                  </a:moveTo>
                  <a:lnTo>
                    <a:pt x="0" y="2263013"/>
                  </a:lnTo>
                  <a:lnTo>
                    <a:pt x="80518" y="2235200"/>
                  </a:lnTo>
                  <a:lnTo>
                    <a:pt x="67156" y="2222119"/>
                  </a:lnTo>
                  <a:lnTo>
                    <a:pt x="48894" y="2222119"/>
                  </a:lnTo>
                  <a:lnTo>
                    <a:pt x="39877" y="2213229"/>
                  </a:lnTo>
                  <a:lnTo>
                    <a:pt x="48781" y="2204128"/>
                  </a:lnTo>
                  <a:lnTo>
                    <a:pt x="26035" y="2181860"/>
                  </a:lnTo>
                  <a:close/>
                </a:path>
                <a:path extrusionOk="0" h="2263140" w="2214879">
                  <a:moveTo>
                    <a:pt x="48781" y="2204128"/>
                  </a:moveTo>
                  <a:lnTo>
                    <a:pt x="39877" y="2213229"/>
                  </a:lnTo>
                  <a:lnTo>
                    <a:pt x="48894" y="2222119"/>
                  </a:lnTo>
                  <a:lnTo>
                    <a:pt x="57829" y="2212987"/>
                  </a:lnTo>
                  <a:lnTo>
                    <a:pt x="48781" y="2204128"/>
                  </a:lnTo>
                  <a:close/>
                </a:path>
                <a:path extrusionOk="0" h="2263140" w="2214879">
                  <a:moveTo>
                    <a:pt x="57829" y="2212987"/>
                  </a:moveTo>
                  <a:lnTo>
                    <a:pt x="48894" y="2222119"/>
                  </a:lnTo>
                  <a:lnTo>
                    <a:pt x="67156" y="2222119"/>
                  </a:lnTo>
                  <a:lnTo>
                    <a:pt x="57829" y="2212987"/>
                  </a:lnTo>
                  <a:close/>
                </a:path>
                <a:path extrusionOk="0" h="2263140" w="2214879">
                  <a:moveTo>
                    <a:pt x="2205228" y="0"/>
                  </a:moveTo>
                  <a:lnTo>
                    <a:pt x="48781" y="2204128"/>
                  </a:lnTo>
                  <a:lnTo>
                    <a:pt x="57829" y="2212987"/>
                  </a:lnTo>
                  <a:lnTo>
                    <a:pt x="2214372" y="8889"/>
                  </a:lnTo>
                  <a:lnTo>
                    <a:pt x="22052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102"/>
            <p:cNvSpPr/>
            <p:nvPr/>
          </p:nvSpPr>
          <p:spPr>
            <a:xfrm>
              <a:off x="4229100" y="5337047"/>
              <a:ext cx="4876800" cy="1077595"/>
            </a:xfrm>
            <a:custGeom>
              <a:rect b="b" l="l" r="r" t="t"/>
              <a:pathLst>
                <a:path extrusionOk="0" h="1077595" w="4876800">
                  <a:moveTo>
                    <a:pt x="4876800" y="0"/>
                  </a:moveTo>
                  <a:lnTo>
                    <a:pt x="0" y="0"/>
                  </a:lnTo>
                  <a:lnTo>
                    <a:pt x="0" y="1077467"/>
                  </a:lnTo>
                  <a:lnTo>
                    <a:pt x="4876800" y="1077467"/>
                  </a:lnTo>
                  <a:lnTo>
                    <a:pt x="4876800" y="0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102"/>
            <p:cNvSpPr/>
            <p:nvPr/>
          </p:nvSpPr>
          <p:spPr>
            <a:xfrm>
              <a:off x="4229100" y="5337047"/>
              <a:ext cx="4876800" cy="1077595"/>
            </a:xfrm>
            <a:custGeom>
              <a:rect b="b" l="l" r="r" t="t"/>
              <a:pathLst>
                <a:path extrusionOk="0" h="1077595" w="4876800">
                  <a:moveTo>
                    <a:pt x="0" y="1077467"/>
                  </a:moveTo>
                  <a:lnTo>
                    <a:pt x="4876800" y="1077467"/>
                  </a:lnTo>
                  <a:lnTo>
                    <a:pt x="4876800" y="0"/>
                  </a:lnTo>
                  <a:lnTo>
                    <a:pt x="0" y="0"/>
                  </a:lnTo>
                  <a:lnTo>
                    <a:pt x="0" y="1077467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7" name="Google Shape;1487;p102"/>
          <p:cNvSpPr txBox="1"/>
          <p:nvPr/>
        </p:nvSpPr>
        <p:spPr>
          <a:xfrm>
            <a:off x="4308475" y="5308219"/>
            <a:ext cx="4712335" cy="88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Cascading function calls.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printStandard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be called after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setTime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printStandard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not return a reference to an object.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t.printStandard().setTime();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would cause an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8" name="Google Shape;1488;p102"/>
          <p:cNvSpPr txBox="1"/>
          <p:nvPr/>
        </p:nvSpPr>
        <p:spPr>
          <a:xfrm>
            <a:off x="4308475" y="6172606"/>
            <a:ext cx="44259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9" name="Google Shape;1489;p102"/>
          <p:cNvGrpSpPr/>
          <p:nvPr/>
        </p:nvGrpSpPr>
        <p:grpSpPr>
          <a:xfrm>
            <a:off x="3886200" y="426719"/>
            <a:ext cx="4934839" cy="6273445"/>
            <a:chOff x="3886200" y="426719"/>
            <a:chExt cx="4934839" cy="6273445"/>
          </a:xfrm>
        </p:grpSpPr>
        <p:sp>
          <p:nvSpPr>
            <p:cNvPr id="1490" name="Google Shape;1490;p102"/>
            <p:cNvSpPr/>
            <p:nvPr/>
          </p:nvSpPr>
          <p:spPr>
            <a:xfrm>
              <a:off x="3886200" y="6403619"/>
              <a:ext cx="2667635" cy="296545"/>
            </a:xfrm>
            <a:custGeom>
              <a:rect b="b" l="l" r="r" t="t"/>
              <a:pathLst>
                <a:path extrusionOk="0" h="296545" w="2667634">
                  <a:moveTo>
                    <a:pt x="72136" y="220116"/>
                  </a:moveTo>
                  <a:lnTo>
                    <a:pt x="0" y="265404"/>
                  </a:lnTo>
                  <a:lnTo>
                    <a:pt x="79501" y="295960"/>
                  </a:lnTo>
                  <a:lnTo>
                    <a:pt x="76551" y="265582"/>
                  </a:lnTo>
                  <a:lnTo>
                    <a:pt x="63753" y="265582"/>
                  </a:lnTo>
                  <a:lnTo>
                    <a:pt x="62611" y="252945"/>
                  </a:lnTo>
                  <a:lnTo>
                    <a:pt x="75205" y="251722"/>
                  </a:lnTo>
                  <a:lnTo>
                    <a:pt x="72136" y="220116"/>
                  </a:lnTo>
                  <a:close/>
                </a:path>
                <a:path extrusionOk="0" h="296545" w="2667634">
                  <a:moveTo>
                    <a:pt x="75205" y="251722"/>
                  </a:moveTo>
                  <a:lnTo>
                    <a:pt x="62611" y="252945"/>
                  </a:lnTo>
                  <a:lnTo>
                    <a:pt x="63753" y="265582"/>
                  </a:lnTo>
                  <a:lnTo>
                    <a:pt x="76432" y="264350"/>
                  </a:lnTo>
                  <a:lnTo>
                    <a:pt x="75205" y="251722"/>
                  </a:lnTo>
                  <a:close/>
                </a:path>
                <a:path extrusionOk="0" h="296545" w="2667634">
                  <a:moveTo>
                    <a:pt x="76432" y="264350"/>
                  </a:moveTo>
                  <a:lnTo>
                    <a:pt x="63753" y="265582"/>
                  </a:lnTo>
                  <a:lnTo>
                    <a:pt x="76551" y="265582"/>
                  </a:lnTo>
                  <a:lnTo>
                    <a:pt x="76432" y="264350"/>
                  </a:lnTo>
                  <a:close/>
                </a:path>
                <a:path extrusionOk="0" h="296545" w="2667634">
                  <a:moveTo>
                    <a:pt x="2666365" y="0"/>
                  </a:moveTo>
                  <a:lnTo>
                    <a:pt x="75205" y="251722"/>
                  </a:lnTo>
                  <a:lnTo>
                    <a:pt x="76432" y="264350"/>
                  </a:lnTo>
                  <a:lnTo>
                    <a:pt x="2667634" y="12636"/>
                  </a:lnTo>
                  <a:lnTo>
                    <a:pt x="26663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102"/>
            <p:cNvSpPr/>
            <p:nvPr/>
          </p:nvSpPr>
          <p:spPr>
            <a:xfrm>
              <a:off x="6067044" y="426719"/>
              <a:ext cx="2753995" cy="646430"/>
            </a:xfrm>
            <a:custGeom>
              <a:rect b="b" l="l" r="r" t="t"/>
              <a:pathLst>
                <a:path extrusionOk="0" h="646430" w="2753995">
                  <a:moveTo>
                    <a:pt x="2753868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2753868" y="646176"/>
                  </a:lnTo>
                  <a:lnTo>
                    <a:pt x="2753868" y="0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102"/>
            <p:cNvSpPr/>
            <p:nvPr/>
          </p:nvSpPr>
          <p:spPr>
            <a:xfrm>
              <a:off x="6067044" y="426719"/>
              <a:ext cx="2753995" cy="646430"/>
            </a:xfrm>
            <a:custGeom>
              <a:rect b="b" l="l" r="r" t="t"/>
              <a:pathLst>
                <a:path extrusionOk="0" h="646430" w="2753995">
                  <a:moveTo>
                    <a:pt x="0" y="646176"/>
                  </a:moveTo>
                  <a:lnTo>
                    <a:pt x="2753868" y="646176"/>
                  </a:lnTo>
                  <a:lnTo>
                    <a:pt x="2753868" y="0"/>
                  </a:lnTo>
                  <a:lnTo>
                    <a:pt x="0" y="0"/>
                  </a:lnTo>
                  <a:lnTo>
                    <a:pt x="0" y="64617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3" name="Google Shape;1493;p102"/>
          <p:cNvSpPr txBox="1"/>
          <p:nvPr/>
        </p:nvSpPr>
        <p:spPr>
          <a:xfrm>
            <a:off x="6146419" y="397890"/>
            <a:ext cx="245046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25">
            <a:spAutoFit/>
          </a:bodyPr>
          <a:lstStyle/>
          <a:p>
            <a:pPr indent="0" lvl="0" marL="12700" marR="508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printStandard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not return a reference to an object.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p102"/>
          <p:cNvSpPr/>
          <p:nvPr/>
        </p:nvSpPr>
        <p:spPr>
          <a:xfrm>
            <a:off x="3429000" y="647445"/>
            <a:ext cx="2638425" cy="106680"/>
          </a:xfrm>
          <a:custGeom>
            <a:rect b="b" l="l" r="r" t="t"/>
            <a:pathLst>
              <a:path extrusionOk="0" h="106679" w="2638425">
                <a:moveTo>
                  <a:pt x="75311" y="30479"/>
                </a:moveTo>
                <a:lnTo>
                  <a:pt x="0" y="70357"/>
                </a:lnTo>
                <a:lnTo>
                  <a:pt x="77088" y="106552"/>
                </a:lnTo>
                <a:lnTo>
                  <a:pt x="76355" y="75183"/>
                </a:lnTo>
                <a:lnTo>
                  <a:pt x="63626" y="75183"/>
                </a:lnTo>
                <a:lnTo>
                  <a:pt x="63373" y="62483"/>
                </a:lnTo>
                <a:lnTo>
                  <a:pt x="76051" y="62176"/>
                </a:lnTo>
                <a:lnTo>
                  <a:pt x="75311" y="30479"/>
                </a:lnTo>
                <a:close/>
              </a:path>
              <a:path extrusionOk="0" h="106679" w="2638425">
                <a:moveTo>
                  <a:pt x="76051" y="62176"/>
                </a:moveTo>
                <a:lnTo>
                  <a:pt x="63373" y="62483"/>
                </a:lnTo>
                <a:lnTo>
                  <a:pt x="63626" y="75183"/>
                </a:lnTo>
                <a:lnTo>
                  <a:pt x="76348" y="74875"/>
                </a:lnTo>
                <a:lnTo>
                  <a:pt x="76051" y="62176"/>
                </a:lnTo>
                <a:close/>
              </a:path>
              <a:path extrusionOk="0" h="106679" w="2638425">
                <a:moveTo>
                  <a:pt x="76348" y="74875"/>
                </a:moveTo>
                <a:lnTo>
                  <a:pt x="63626" y="75183"/>
                </a:lnTo>
                <a:lnTo>
                  <a:pt x="76355" y="75183"/>
                </a:lnTo>
                <a:lnTo>
                  <a:pt x="76348" y="74875"/>
                </a:lnTo>
                <a:close/>
              </a:path>
              <a:path extrusionOk="0" h="106679" w="2638425">
                <a:moveTo>
                  <a:pt x="2637916" y="0"/>
                </a:moveTo>
                <a:lnTo>
                  <a:pt x="76051" y="62176"/>
                </a:lnTo>
                <a:lnTo>
                  <a:pt x="76348" y="74875"/>
                </a:lnTo>
                <a:lnTo>
                  <a:pt x="2638171" y="12700"/>
                </a:lnTo>
                <a:lnTo>
                  <a:pt x="26379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idx="4294967295" type="title"/>
          </p:nvPr>
        </p:nvSpPr>
        <p:spPr>
          <a:xfrm>
            <a:off x="900113" y="44450"/>
            <a:ext cx="81359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en-US" sz="3000" u="sng">
                <a:latin typeface="Calibri"/>
                <a:ea typeface="Calibri"/>
                <a:cs typeface="Calibri"/>
                <a:sym typeface="Calibri"/>
              </a:rPr>
              <a:t>A Simple Program – </a:t>
            </a:r>
            <a:r>
              <a:rPr b="1" i="1" lang="en-US" sz="3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b="1" lang="en-US" sz="3000" u="sng">
                <a:latin typeface="Calibri"/>
                <a:ea typeface="Calibri"/>
                <a:cs typeface="Calibri"/>
                <a:sym typeface="Calibri"/>
              </a:rPr>
              <a:t> Creation</a:t>
            </a:r>
            <a:endParaRPr/>
          </a:p>
        </p:txBody>
      </p:sp>
      <p:sp>
        <p:nvSpPr>
          <p:cNvPr id="156" name="Google Shape;156;p22"/>
          <p:cNvSpPr txBox="1"/>
          <p:nvPr>
            <p:ph idx="4294967295" type="body"/>
          </p:nvPr>
        </p:nvSpPr>
        <p:spPr>
          <a:xfrm>
            <a:off x="611188" y="669925"/>
            <a:ext cx="5400675" cy="3687763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class  Circle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	private: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	     double radius;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  	public: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Circle()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	{  	radius = 5.0;    }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	double   getArea( 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	{  return radius *  radius  *  3.14159;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971550" y="2527300"/>
            <a:ext cx="3095625" cy="719138"/>
          </a:xfrm>
          <a:prstGeom prst="rect">
            <a:avLst/>
          </a:prstGeom>
          <a:solidFill>
            <a:srgbClr val="366092">
              <a:alpha val="44705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6737115" y="981793"/>
            <a:ext cx="1913067" cy="3063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Instance</a:t>
            </a:r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6284913" y="901700"/>
            <a:ext cx="576262" cy="477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C1</a:t>
            </a:r>
            <a:endParaRPr/>
          </a:p>
        </p:txBody>
      </p:sp>
      <p:grpSp>
        <p:nvGrpSpPr>
          <p:cNvPr id="160" name="Google Shape;160;p22"/>
          <p:cNvGrpSpPr/>
          <p:nvPr/>
        </p:nvGrpSpPr>
        <p:grpSpPr>
          <a:xfrm>
            <a:off x="6083300" y="1323975"/>
            <a:ext cx="2851150" cy="2116138"/>
            <a:chOff x="6083300" y="1324084"/>
            <a:chExt cx="2851150" cy="2116029"/>
          </a:xfrm>
        </p:grpSpPr>
        <p:pic>
          <p:nvPicPr>
            <p:cNvPr id="161" name="Google Shape;161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83300" y="1957388"/>
              <a:ext cx="2851150" cy="1482725"/>
            </a:xfrm>
            <a:prstGeom prst="rect">
              <a:avLst/>
            </a:prstGeom>
            <a:solidFill>
              <a:srgbClr val="CACAFF"/>
            </a:solidFill>
            <a:ln>
              <a:noFill/>
            </a:ln>
          </p:spPr>
        </p:pic>
        <p:cxnSp>
          <p:nvCxnSpPr>
            <p:cNvPr id="162" name="Google Shape;162;p22"/>
            <p:cNvCxnSpPr/>
            <p:nvPr/>
          </p:nvCxnSpPr>
          <p:spPr>
            <a:xfrm rot="10800000">
              <a:off x="7308304" y="1324084"/>
              <a:ext cx="360363" cy="865188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63" name="Google Shape;163;p22"/>
          <p:cNvSpPr txBox="1"/>
          <p:nvPr/>
        </p:nvSpPr>
        <p:spPr>
          <a:xfrm>
            <a:off x="611188" y="4581525"/>
            <a:ext cx="8424862" cy="20828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main()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Circle     C1;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cout&lt;&lt;“Area of circle = “&lt;&lt;C1.getArea( 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955675" y="5268913"/>
            <a:ext cx="3592513" cy="295275"/>
          </a:xfrm>
          <a:prstGeom prst="rect">
            <a:avLst/>
          </a:prstGeom>
          <a:solidFill>
            <a:srgbClr val="366092">
              <a:alpha val="44705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22"/>
          <p:cNvCxnSpPr/>
          <p:nvPr/>
        </p:nvCxnSpPr>
        <p:spPr>
          <a:xfrm rot="10800000">
            <a:off x="3886200" y="2971800"/>
            <a:ext cx="0" cy="2405063"/>
          </a:xfrm>
          <a:prstGeom prst="straightConnector1">
            <a:avLst/>
          </a:prstGeom>
          <a:noFill/>
          <a:ln cap="flat" cmpd="sng" w="635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2"/>
          <p:cNvSpPr/>
          <p:nvPr/>
        </p:nvSpPr>
        <p:spPr>
          <a:xfrm>
            <a:off x="6732588" y="3717925"/>
            <a:ext cx="1881187" cy="615950"/>
          </a:xfrm>
          <a:prstGeom prst="wedgeRoundRectCallout">
            <a:avLst>
              <a:gd fmla="val 1560" name="adj1"/>
              <a:gd fmla="val -155926" name="adj2"/>
              <a:gd fmla="val 16667" name="adj3"/>
            </a:avLst>
          </a:prstGeom>
          <a:solidFill>
            <a:srgbClr val="EAF1D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Allocate memory for radius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103"/>
          <p:cNvSpPr/>
          <p:nvPr/>
        </p:nvSpPr>
        <p:spPr>
          <a:xfrm>
            <a:off x="152400" y="228600"/>
            <a:ext cx="6705600" cy="381000"/>
          </a:xfrm>
          <a:custGeom>
            <a:rect b="b" l="l" r="r" t="t"/>
            <a:pathLst>
              <a:path extrusionOk="0" h="381000" w="6705600">
                <a:moveTo>
                  <a:pt x="6705600" y="0"/>
                </a:moveTo>
                <a:lnTo>
                  <a:pt x="0" y="0"/>
                </a:lnTo>
                <a:lnTo>
                  <a:pt x="0" y="381000"/>
                </a:lnTo>
                <a:lnTo>
                  <a:pt x="6705600" y="381000"/>
                </a:lnTo>
                <a:lnTo>
                  <a:pt x="67056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0" name="Google Shape;1500;p103"/>
          <p:cNvSpPr txBox="1"/>
          <p:nvPr/>
        </p:nvSpPr>
        <p:spPr>
          <a:xfrm>
            <a:off x="231140" y="239979"/>
            <a:ext cx="345440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127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1" name="Google Shape;1501;p103"/>
          <p:cNvSpPr txBox="1"/>
          <p:nvPr/>
        </p:nvSpPr>
        <p:spPr>
          <a:xfrm>
            <a:off x="1465833" y="239979"/>
            <a:ext cx="1409065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endl;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2" name="Google Shape;1502;p103"/>
          <p:cNvSpPr/>
          <p:nvPr/>
        </p:nvSpPr>
        <p:spPr>
          <a:xfrm>
            <a:off x="152400" y="609600"/>
            <a:ext cx="6705600" cy="381000"/>
          </a:xfrm>
          <a:custGeom>
            <a:rect b="b" l="l" r="r" t="t"/>
            <a:pathLst>
              <a:path extrusionOk="0" h="381000" w="6705600">
                <a:moveTo>
                  <a:pt x="6705600" y="0"/>
                </a:moveTo>
                <a:lnTo>
                  <a:pt x="0" y="0"/>
                </a:lnTo>
                <a:lnTo>
                  <a:pt x="0" y="381000"/>
                </a:lnTo>
                <a:lnTo>
                  <a:pt x="6705600" y="381000"/>
                </a:lnTo>
                <a:lnTo>
                  <a:pt x="67056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3" name="Google Shape;1503;p103"/>
          <p:cNvSpPr txBox="1"/>
          <p:nvPr/>
        </p:nvSpPr>
        <p:spPr>
          <a:xfrm>
            <a:off x="231140" y="621538"/>
            <a:ext cx="34544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4" name="Google Shape;1504;p103"/>
          <p:cNvSpPr/>
          <p:nvPr/>
        </p:nvSpPr>
        <p:spPr>
          <a:xfrm>
            <a:off x="152400" y="990600"/>
            <a:ext cx="6705600" cy="381000"/>
          </a:xfrm>
          <a:custGeom>
            <a:rect b="b" l="l" r="r" t="t"/>
            <a:pathLst>
              <a:path extrusionOk="0" h="381000" w="6705600">
                <a:moveTo>
                  <a:pt x="6705600" y="0"/>
                </a:moveTo>
                <a:lnTo>
                  <a:pt x="0" y="0"/>
                </a:lnTo>
                <a:lnTo>
                  <a:pt x="0" y="381000"/>
                </a:lnTo>
                <a:lnTo>
                  <a:pt x="6705600" y="381000"/>
                </a:lnTo>
                <a:lnTo>
                  <a:pt x="67056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5" name="Google Shape;1505;p103"/>
          <p:cNvSpPr txBox="1"/>
          <p:nvPr/>
        </p:nvSpPr>
        <p:spPr>
          <a:xfrm>
            <a:off x="231140" y="1002538"/>
            <a:ext cx="34544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129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6" name="Google Shape;1506;p103"/>
          <p:cNvSpPr txBox="1"/>
          <p:nvPr/>
        </p:nvSpPr>
        <p:spPr>
          <a:xfrm>
            <a:off x="1465833" y="1002538"/>
            <a:ext cx="98107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75A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7" name="Google Shape;1507;p103"/>
          <p:cNvSpPr/>
          <p:nvPr/>
        </p:nvSpPr>
        <p:spPr>
          <a:xfrm>
            <a:off x="152400" y="1371600"/>
            <a:ext cx="6705600" cy="381000"/>
          </a:xfrm>
          <a:custGeom>
            <a:rect b="b" l="l" r="r" t="t"/>
            <a:pathLst>
              <a:path extrusionOk="0" h="381000" w="6705600">
                <a:moveTo>
                  <a:pt x="6705600" y="0"/>
                </a:moveTo>
                <a:lnTo>
                  <a:pt x="0" y="0"/>
                </a:lnTo>
                <a:lnTo>
                  <a:pt x="0" y="381000"/>
                </a:lnTo>
                <a:lnTo>
                  <a:pt x="6705600" y="381000"/>
                </a:lnTo>
                <a:lnTo>
                  <a:pt x="6705600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8" name="Google Shape;1508;p103"/>
          <p:cNvSpPr txBox="1"/>
          <p:nvPr/>
        </p:nvSpPr>
        <p:spPr>
          <a:xfrm>
            <a:off x="231140" y="1383538"/>
            <a:ext cx="34544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4D8DFF"/>
                </a:solidFill>
                <a:latin typeface="Courier New"/>
                <a:ea typeface="Courier New"/>
                <a:cs typeface="Courier New"/>
                <a:sym typeface="Courier New"/>
              </a:rPr>
              <a:t>130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9" name="Google Shape;1509;p103"/>
          <p:cNvSpPr txBox="1"/>
          <p:nvPr/>
        </p:nvSpPr>
        <p:spPr>
          <a:xfrm>
            <a:off x="1145844" y="1383538"/>
            <a:ext cx="13271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0" name="Google Shape;1510;p103"/>
          <p:cNvSpPr txBox="1"/>
          <p:nvPr/>
        </p:nvSpPr>
        <p:spPr>
          <a:xfrm>
            <a:off x="152400" y="2057400"/>
            <a:ext cx="6629400" cy="1169035"/>
          </a:xfrm>
          <a:prstGeom prst="rect">
            <a:avLst/>
          </a:prstGeom>
          <a:solidFill>
            <a:srgbClr val="DCE6F1"/>
          </a:solidFill>
          <a:ln>
            <a:noFill/>
          </a:ln>
        </p:spPr>
        <p:txBody>
          <a:bodyPr anchorCtr="0" anchor="t" bIns="0" lIns="0" spcFirstLastPara="1" rIns="0" wrap="square" tIns="25400">
            <a:spAutoFit/>
          </a:bodyPr>
          <a:lstStyle/>
          <a:p>
            <a:pPr indent="0" lvl="0" marL="90805" marR="386778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Military time: 18:30 Standard time: 6:30:22 PM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 standard time: 8:20:20 PM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104"/>
          <p:cNvSpPr txBox="1"/>
          <p:nvPr>
            <p:ph type="title"/>
          </p:nvPr>
        </p:nvSpPr>
        <p:spPr>
          <a:xfrm>
            <a:off x="476534" y="3505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Thankyou</a:t>
            </a:r>
            <a:endParaRPr/>
          </a:p>
        </p:txBody>
      </p:sp>
      <p:sp>
        <p:nvSpPr>
          <p:cNvPr id="1516" name="Google Shape;1516;p10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