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60" r:id="rId5"/>
    <p:sldId id="261" r:id="rId6"/>
    <p:sldId id="262" r:id="rId7"/>
    <p:sldId id="263" r:id="rId8"/>
    <p:sldId id="264" r:id="rId9"/>
    <p:sldId id="271" r:id="rId10"/>
    <p:sldId id="265" r:id="rId11"/>
    <p:sldId id="266" r:id="rId12"/>
    <p:sldId id="267" r:id="rId13"/>
    <p:sldId id="268" r:id="rId14"/>
    <p:sldId id="269" r:id="rId15"/>
    <p:sldId id="270" r:id="rId16"/>
    <p:sldId id="272"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E89A1DD-2DF7-4D83-A741-05B4B4603619}" type="datetimeFigureOut">
              <a:rPr lang="tr-TR" smtClean="0"/>
              <a:t>2.05.2019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94B9E7-D166-476B-A07E-6B620147F01A}"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E89A1DD-2DF7-4D83-A741-05B4B4603619}" type="datetimeFigureOut">
              <a:rPr lang="tr-TR" smtClean="0"/>
              <a:t>2.05.2019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94B9E7-D166-476B-A07E-6B620147F01A}"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E89A1DD-2DF7-4D83-A741-05B4B4603619}" type="datetimeFigureOut">
              <a:rPr lang="tr-TR" smtClean="0"/>
              <a:t>2.05.2019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94B9E7-D166-476B-A07E-6B620147F01A}"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E89A1DD-2DF7-4D83-A741-05B4B4603619}" type="datetimeFigureOut">
              <a:rPr lang="tr-TR" smtClean="0"/>
              <a:t>2.05.2019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94B9E7-D166-476B-A07E-6B620147F01A}"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E89A1DD-2DF7-4D83-A741-05B4B4603619}" type="datetimeFigureOut">
              <a:rPr lang="tr-TR" smtClean="0"/>
              <a:t>2.05.2019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D94B9E7-D166-476B-A07E-6B620147F01A}"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CE89A1DD-2DF7-4D83-A741-05B4B4603619}" type="datetimeFigureOut">
              <a:rPr lang="tr-TR" smtClean="0"/>
              <a:t>2.05.2019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D94B9E7-D166-476B-A07E-6B620147F01A}"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E89A1DD-2DF7-4D83-A741-05B4B4603619}" type="datetimeFigureOut">
              <a:rPr lang="tr-TR" smtClean="0"/>
              <a:t>2.05.2019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D94B9E7-D166-476B-A07E-6B620147F01A}"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E89A1DD-2DF7-4D83-A741-05B4B4603619}" type="datetimeFigureOut">
              <a:rPr lang="tr-TR" smtClean="0"/>
              <a:t>2.05.2019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D94B9E7-D166-476B-A07E-6B620147F01A}"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E89A1DD-2DF7-4D83-A741-05B4B4603619}" type="datetimeFigureOut">
              <a:rPr lang="tr-TR" smtClean="0"/>
              <a:t>2.05.2019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D94B9E7-D166-476B-A07E-6B620147F01A}"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E89A1DD-2DF7-4D83-A741-05B4B4603619}" type="datetimeFigureOut">
              <a:rPr lang="tr-TR" smtClean="0"/>
              <a:t>2.05.2019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D94B9E7-D166-476B-A07E-6B620147F01A}"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E89A1DD-2DF7-4D83-A741-05B4B4603619}" type="datetimeFigureOut">
              <a:rPr lang="tr-TR" smtClean="0"/>
              <a:t>2.05.2019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D94B9E7-D166-476B-A07E-6B620147F01A}"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E89A1DD-2DF7-4D83-A741-05B4B4603619}" type="datetimeFigureOut">
              <a:rPr lang="tr-TR" smtClean="0"/>
              <a:t>2.05.2019</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D94B9E7-D166-476B-A07E-6B620147F01A}"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cikit-learn/scikit-learn"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4" Type="http://schemas.openxmlformats.org/officeDocument/2006/relationships/hyperlink" Target="https://stackoverflow.com/questions/tagged/scikit-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11560" y="908720"/>
            <a:ext cx="7772400" cy="1470025"/>
          </a:xfrm>
        </p:spPr>
        <p:txBody>
          <a:bodyPr>
            <a:normAutofit/>
          </a:bodyPr>
          <a:lstStyle/>
          <a:p>
            <a:r>
              <a:rPr lang="tr-TR" dirty="0" smtClean="0"/>
              <a:t>Örüntü Tanımaya Giriş</a:t>
            </a:r>
            <a:br>
              <a:rPr lang="tr-TR" dirty="0" smtClean="0"/>
            </a:br>
            <a:r>
              <a:rPr lang="tr-TR" dirty="0" smtClean="0"/>
              <a:t>BLM436</a:t>
            </a:r>
            <a:endParaRPr lang="tr-TR" dirty="0"/>
          </a:p>
        </p:txBody>
      </p:sp>
      <p:sp>
        <p:nvSpPr>
          <p:cNvPr id="3" name="Alt Başlık 2"/>
          <p:cNvSpPr>
            <a:spLocks noGrp="1"/>
          </p:cNvSpPr>
          <p:nvPr>
            <p:ph type="subTitle" idx="1"/>
          </p:nvPr>
        </p:nvSpPr>
        <p:spPr>
          <a:xfrm>
            <a:off x="1331640" y="2924944"/>
            <a:ext cx="6400800" cy="1752600"/>
          </a:xfrm>
        </p:spPr>
        <p:txBody>
          <a:bodyPr>
            <a:normAutofit fontScale="25000" lnSpcReduction="20000"/>
          </a:bodyPr>
          <a:lstStyle/>
          <a:p>
            <a:r>
              <a:rPr lang="tr-TR" sz="9800" b="1" dirty="0" smtClean="0">
                <a:solidFill>
                  <a:schemeClr val="tx1"/>
                </a:solidFill>
              </a:rPr>
              <a:t>Proje Adı:</a:t>
            </a:r>
          </a:p>
          <a:p>
            <a:r>
              <a:rPr lang="tr-TR" sz="9800" b="1" dirty="0" smtClean="0">
                <a:solidFill>
                  <a:schemeClr val="tx1"/>
                </a:solidFill>
              </a:rPr>
              <a:t>Credit </a:t>
            </a:r>
            <a:r>
              <a:rPr lang="tr-TR" sz="9800" b="1" dirty="0">
                <a:solidFill>
                  <a:schemeClr val="tx1"/>
                </a:solidFill>
              </a:rPr>
              <a:t>Card </a:t>
            </a:r>
            <a:r>
              <a:rPr lang="tr-TR" sz="9800" b="1" dirty="0" smtClean="0">
                <a:solidFill>
                  <a:schemeClr val="tx1"/>
                </a:solidFill>
              </a:rPr>
              <a:t>Applications</a:t>
            </a:r>
          </a:p>
          <a:p>
            <a:endParaRPr lang="tr-TR" sz="9800" b="1" dirty="0" smtClean="0">
              <a:solidFill>
                <a:schemeClr val="tx1"/>
              </a:solidFill>
            </a:endParaRPr>
          </a:p>
          <a:p>
            <a:r>
              <a:rPr lang="tr-TR" sz="9800" b="1" dirty="0" smtClean="0">
                <a:solidFill>
                  <a:schemeClr val="tx1"/>
                </a:solidFill>
              </a:rPr>
              <a:t>Kubilay Öz</a:t>
            </a:r>
          </a:p>
          <a:p>
            <a:r>
              <a:rPr lang="tr-TR" sz="9800" b="1" dirty="0" smtClean="0">
                <a:solidFill>
                  <a:schemeClr val="tx1"/>
                </a:solidFill>
              </a:rPr>
              <a:t>Ahmet Talha Çakıroğlu</a:t>
            </a:r>
            <a:endParaRPr lang="tr-TR" sz="9800" b="1" dirty="0">
              <a:solidFill>
                <a:schemeClr val="tx1"/>
              </a:solidFill>
            </a:endParaRPr>
          </a:p>
          <a:p>
            <a:endParaRPr lang="tr-TR" b="1" dirty="0">
              <a:solidFill>
                <a:schemeClr val="tx1"/>
              </a:solidFill>
            </a:endParaRPr>
          </a:p>
          <a:p>
            <a:endParaRPr lang="tr-TR" dirty="0"/>
          </a:p>
        </p:txBody>
      </p:sp>
    </p:spTree>
    <p:extLst>
      <p:ext uri="{BB962C8B-B14F-4D97-AF65-F5344CB8AC3E}">
        <p14:creationId xmlns:p14="http://schemas.microsoft.com/office/powerpoint/2010/main" val="2481500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15616" y="980728"/>
            <a:ext cx="6531345" cy="500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a:xfrm>
            <a:off x="539552" y="0"/>
            <a:ext cx="8229600" cy="872319"/>
          </a:xfrm>
        </p:spPr>
        <p:txBody>
          <a:bodyPr>
            <a:normAutofit/>
          </a:bodyPr>
          <a:lstStyle/>
          <a:p>
            <a:r>
              <a:rPr lang="tr-TR" sz="2500" dirty="0" smtClean="0"/>
              <a:t>Projenin Genel Kodu Aşağıdaki Gibidir</a:t>
            </a:r>
            <a:endParaRPr lang="tr-TR" sz="2500" dirty="0"/>
          </a:p>
        </p:txBody>
      </p:sp>
    </p:spTree>
    <p:extLst>
      <p:ext uri="{BB962C8B-B14F-4D97-AF65-F5344CB8AC3E}">
        <p14:creationId xmlns:p14="http://schemas.microsoft.com/office/powerpoint/2010/main" val="1076904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71600" y="782766"/>
            <a:ext cx="6840760" cy="5343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a:xfrm>
            <a:off x="467544" y="10482"/>
            <a:ext cx="8229600" cy="1143000"/>
          </a:xfrm>
        </p:spPr>
        <p:txBody>
          <a:bodyPr>
            <a:normAutofit/>
          </a:bodyPr>
          <a:lstStyle/>
          <a:p>
            <a:r>
              <a:rPr lang="tr-TR" sz="2500" dirty="0" smtClean="0"/>
              <a:t>Başarıyı Hesaplayan Kod;</a:t>
            </a:r>
            <a:endParaRPr lang="tr-TR" sz="2500" dirty="0"/>
          </a:p>
        </p:txBody>
      </p:sp>
    </p:spTree>
    <p:extLst>
      <p:ext uri="{BB962C8B-B14F-4D97-AF65-F5344CB8AC3E}">
        <p14:creationId xmlns:p14="http://schemas.microsoft.com/office/powerpoint/2010/main" val="385386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496" y="476672"/>
            <a:ext cx="9108504" cy="6381328"/>
          </a:xfrm>
        </p:spPr>
        <p:txBody>
          <a:bodyPr/>
          <a:lstStyle/>
          <a:p>
            <a:r>
              <a:rPr lang="tr-TR" dirty="0" smtClean="0"/>
              <a:t>Özellik Seçimi;</a:t>
            </a:r>
          </a:p>
          <a:p>
            <a:endParaRPr lang="tr-TR" dirty="0"/>
          </a:p>
        </p:txBody>
      </p:sp>
      <p:sp>
        <p:nvSpPr>
          <p:cNvPr id="2" name="Başlık 1"/>
          <p:cNvSpPr>
            <a:spLocks noGrp="1"/>
          </p:cNvSpPr>
          <p:nvPr>
            <p:ph type="title"/>
          </p:nvPr>
        </p:nvSpPr>
        <p:spPr>
          <a:xfrm>
            <a:off x="-36512" y="5661248"/>
            <a:ext cx="3024336" cy="720080"/>
          </a:xfrm>
        </p:spPr>
        <p:txBody>
          <a:bodyPr>
            <a:normAutofit/>
          </a:bodyPr>
          <a:lstStyle/>
          <a:p>
            <a:r>
              <a:rPr lang="tr-TR" sz="2500" dirty="0" smtClean="0"/>
              <a:t>CHI2</a:t>
            </a:r>
            <a:endParaRPr lang="tr-TR" sz="2500" dirty="0"/>
          </a:p>
        </p:txBody>
      </p:sp>
      <p:pic>
        <p:nvPicPr>
          <p:cNvPr id="5122" name="Picture 2" descr="C:\Users\TALHA\Desktop\Örüntü V1\CH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5" y="1268760"/>
            <a:ext cx="4210050" cy="40100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TALHA\Desktop\Örüntü V1\CLASSIF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836" y="3501008"/>
            <a:ext cx="4608512" cy="2828925"/>
          </a:xfrm>
          <a:prstGeom prst="rect">
            <a:avLst/>
          </a:prstGeom>
          <a:noFill/>
          <a:extLst>
            <a:ext uri="{909E8E84-426E-40DD-AFC4-6F175D3DCCD1}">
              <a14:hiddenFill xmlns:a14="http://schemas.microsoft.com/office/drawing/2010/main">
                <a:solidFill>
                  <a:srgbClr val="FFFFFF"/>
                </a:solidFill>
              </a14:hiddenFill>
            </a:ext>
          </a:extLst>
        </p:spPr>
      </p:pic>
      <p:sp>
        <p:nvSpPr>
          <p:cNvPr id="7" name="Başlık 1"/>
          <p:cNvSpPr txBox="1">
            <a:spLocks/>
          </p:cNvSpPr>
          <p:nvPr/>
        </p:nvSpPr>
        <p:spPr>
          <a:xfrm>
            <a:off x="547936" y="53008"/>
            <a:ext cx="8229600"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2500" smtClean="0"/>
              <a:t>Diğer Kısımlar</a:t>
            </a:r>
            <a:endParaRPr lang="tr-TR" sz="2500" dirty="0"/>
          </a:p>
        </p:txBody>
      </p:sp>
      <p:sp>
        <p:nvSpPr>
          <p:cNvPr id="8" name="Başlık 1"/>
          <p:cNvSpPr txBox="1">
            <a:spLocks/>
          </p:cNvSpPr>
          <p:nvPr/>
        </p:nvSpPr>
        <p:spPr>
          <a:xfrm>
            <a:off x="3131840" y="3056409"/>
            <a:ext cx="8229600"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2500" dirty="0" smtClean="0"/>
              <a:t>PCA</a:t>
            </a:r>
          </a:p>
          <a:p>
            <a:endParaRPr lang="tr-TR" sz="2500" dirty="0"/>
          </a:p>
        </p:txBody>
      </p:sp>
      <p:sp>
        <p:nvSpPr>
          <p:cNvPr id="9" name="Başlık 1"/>
          <p:cNvSpPr txBox="1">
            <a:spLocks/>
          </p:cNvSpPr>
          <p:nvPr/>
        </p:nvSpPr>
        <p:spPr>
          <a:xfrm>
            <a:off x="2411760" y="6152828"/>
            <a:ext cx="8229600" cy="7200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2500" dirty="0" smtClean="0"/>
              <a:t>F_Classify</a:t>
            </a:r>
            <a:endParaRPr lang="tr-TR" sz="2500" dirty="0"/>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391" y="1105358"/>
            <a:ext cx="4012109" cy="1980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5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a:spLocks noGrp="1"/>
          </p:cNvSpPr>
          <p:nvPr>
            <p:ph idx="1"/>
          </p:nvPr>
        </p:nvSpPr>
        <p:spPr>
          <a:xfrm>
            <a:off x="6588224" y="3015408"/>
            <a:ext cx="2232248" cy="648072"/>
          </a:xfrm>
        </p:spPr>
        <p:txBody>
          <a:bodyPr>
            <a:normAutofit/>
          </a:bodyPr>
          <a:lstStyle/>
          <a:p>
            <a:r>
              <a:rPr lang="tr-TR" sz="2200" dirty="0" smtClean="0"/>
              <a:t>LR</a:t>
            </a:r>
            <a:endParaRPr lang="tr-TR" sz="2200" dirty="0"/>
          </a:p>
        </p:txBody>
      </p:sp>
      <p:sp>
        <p:nvSpPr>
          <p:cNvPr id="2" name="Başlık 1"/>
          <p:cNvSpPr>
            <a:spLocks noGrp="1"/>
          </p:cNvSpPr>
          <p:nvPr>
            <p:ph type="title"/>
          </p:nvPr>
        </p:nvSpPr>
        <p:spPr>
          <a:xfrm>
            <a:off x="457200" y="44624"/>
            <a:ext cx="8229600" cy="720080"/>
          </a:xfrm>
        </p:spPr>
        <p:txBody>
          <a:bodyPr>
            <a:normAutofit fontScale="90000"/>
          </a:bodyPr>
          <a:lstStyle/>
          <a:p>
            <a:r>
              <a:rPr lang="tr-TR" sz="2500" dirty="0" smtClean="0">
                <a:solidFill>
                  <a:schemeClr val="tx1"/>
                </a:solidFill>
              </a:rPr>
              <a:t>Kullandığımız Makine Öğrenmesi Yöntemlerimiz;</a:t>
            </a:r>
            <a:br>
              <a:rPr lang="tr-TR" sz="2500" dirty="0" smtClean="0">
                <a:solidFill>
                  <a:schemeClr val="tx1"/>
                </a:solidFill>
              </a:rPr>
            </a:br>
            <a:endParaRPr lang="tr-TR" sz="2500" dirty="0">
              <a:solidFill>
                <a:schemeClr val="tx1"/>
              </a:solidFill>
            </a:endParaRPr>
          </a:p>
        </p:txBody>
      </p:sp>
      <p:pic>
        <p:nvPicPr>
          <p:cNvPr id="6146" name="Picture 2" descr="C:\Users\TALHA\Desktop\Örüntü V1\BAY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8" y="432675"/>
            <a:ext cx="6242397" cy="2880320"/>
          </a:xfrm>
          <a:prstGeom prst="rect">
            <a:avLst/>
          </a:prstGeom>
          <a:noFill/>
          <a:extLst>
            <a:ext uri="{909E8E84-426E-40DD-AFC4-6F175D3DCCD1}">
              <a14:hiddenFill xmlns:a14="http://schemas.microsoft.com/office/drawing/2010/main">
                <a:solidFill>
                  <a:srgbClr val="FFFFFF"/>
                </a:solidFill>
              </a14:hiddenFill>
            </a:ext>
          </a:extLst>
        </p:spPr>
      </p:pic>
      <p:sp>
        <p:nvSpPr>
          <p:cNvPr id="8" name="İçerik Yer Tutucusu 2"/>
          <p:cNvSpPr txBox="1">
            <a:spLocks/>
          </p:cNvSpPr>
          <p:nvPr/>
        </p:nvSpPr>
        <p:spPr>
          <a:xfrm>
            <a:off x="5341961" y="4221088"/>
            <a:ext cx="2232248"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sz="2200" smtClean="0"/>
              <a:t>Naive Bayes</a:t>
            </a:r>
            <a:endParaRPr lang="tr-TR" sz="2200" dirty="0"/>
          </a:p>
        </p:txBody>
      </p:sp>
      <p:pic>
        <p:nvPicPr>
          <p:cNvPr id="6149" name="Picture 5" descr="C:\Users\TALHA\Desktop\Örüntü V1\LOGIST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8" y="3339444"/>
            <a:ext cx="8431212" cy="3545939"/>
          </a:xfrm>
          <a:prstGeom prst="rect">
            <a:avLst/>
          </a:prstGeom>
          <a:noFill/>
          <a:extLst>
            <a:ext uri="{909E8E84-426E-40DD-AFC4-6F175D3DCCD1}">
              <a14:hiddenFill xmlns:a14="http://schemas.microsoft.com/office/drawing/2010/main">
                <a:solidFill>
                  <a:srgbClr val="FFFFFF"/>
                </a:solidFill>
              </a14:hiddenFill>
            </a:ext>
          </a:extLst>
        </p:spPr>
      </p:pic>
      <p:sp>
        <p:nvSpPr>
          <p:cNvPr id="10" name="İçerik Yer Tutucusu 2"/>
          <p:cNvSpPr txBox="1">
            <a:spLocks/>
          </p:cNvSpPr>
          <p:nvPr/>
        </p:nvSpPr>
        <p:spPr>
          <a:xfrm>
            <a:off x="6236568" y="1277144"/>
            <a:ext cx="2232248"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sz="2200" smtClean="0"/>
              <a:t>Naive Bayes</a:t>
            </a:r>
            <a:endParaRPr lang="tr-TR" sz="2200" dirty="0"/>
          </a:p>
        </p:txBody>
      </p:sp>
    </p:spTree>
    <p:extLst>
      <p:ext uri="{BB962C8B-B14F-4D97-AF65-F5344CB8AC3E}">
        <p14:creationId xmlns:p14="http://schemas.microsoft.com/office/powerpoint/2010/main" val="462581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0"/>
            <a:ext cx="8229600" cy="1252728"/>
          </a:xfrm>
        </p:spPr>
        <p:txBody>
          <a:bodyPr/>
          <a:lstStyle/>
          <a:p>
            <a:r>
              <a:rPr lang="tr-TR" dirty="0" smtClean="0"/>
              <a:t>KNN;</a:t>
            </a:r>
            <a:endParaRPr lang="tr-TR" dirty="0"/>
          </a:p>
        </p:txBody>
      </p:sp>
      <p:pic>
        <p:nvPicPr>
          <p:cNvPr id="7170" name="Picture 2" descr="C:\Users\TALHA\Desktop\Örüntü V1\K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355013" cy="508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96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16632"/>
            <a:ext cx="8229600" cy="4525963"/>
          </a:xfrm>
        </p:spPr>
        <p:txBody>
          <a:bodyPr/>
          <a:lstStyle/>
          <a:p>
            <a:r>
              <a:rPr lang="tr-TR" dirty="0" smtClean="0"/>
              <a:t>Yöntemlerin Karşılaştırılmasında kulladığımız kısım;</a:t>
            </a:r>
            <a:br>
              <a:rPr lang="tr-TR" dirty="0" smtClean="0"/>
            </a:br>
            <a:endParaRPr lang="tr-TR" dirty="0" smtClean="0"/>
          </a:p>
          <a:p>
            <a:pPr marL="0" indent="0">
              <a:buNone/>
            </a:pPr>
            <a:endParaRPr lang="tr-TR" dirty="0"/>
          </a:p>
        </p:txBody>
      </p:sp>
      <p:pic>
        <p:nvPicPr>
          <p:cNvPr id="8194" name="Picture 2" descr="C:\Users\TALHA\Desktop\Örüntü V1\M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 y="1150623"/>
            <a:ext cx="8983663"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805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251520" y="404664"/>
            <a:ext cx="8712967" cy="1440160"/>
          </a:xfrm>
        </p:spPr>
        <p:txBody>
          <a:bodyPr>
            <a:noAutofit/>
          </a:bodyPr>
          <a:lstStyle/>
          <a:p>
            <a:pPr marL="301943" lvl="1" indent="0">
              <a:buNone/>
            </a:pPr>
            <a:r>
              <a:rPr lang="tr-TR" sz="4000" dirty="0" smtClean="0"/>
              <a:t>DİNLEDİĞİNİZ İÇİN TEŞEKKÜRLER...</a:t>
            </a:r>
            <a:endParaRPr lang="tr-TR" sz="4000" dirty="0"/>
          </a:p>
        </p:txBody>
      </p:sp>
      <p:sp>
        <p:nvSpPr>
          <p:cNvPr id="4" name="İçerik Yer Tutucusu 2"/>
          <p:cNvSpPr txBox="1">
            <a:spLocks/>
          </p:cNvSpPr>
          <p:nvPr/>
        </p:nvSpPr>
        <p:spPr>
          <a:xfrm>
            <a:off x="251520" y="2132856"/>
            <a:ext cx="8229600" cy="452596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tr-TR" dirty="0" smtClean="0"/>
              <a:t>KAYNAKÇA</a:t>
            </a:r>
          </a:p>
          <a:p>
            <a:endParaRPr lang="tr-TR" dirty="0"/>
          </a:p>
          <a:p>
            <a:r>
              <a:rPr lang="tr-TR" dirty="0">
                <a:hlinkClick r:id="rId2"/>
              </a:rPr>
              <a:t>https://scikit-learn.org</a:t>
            </a:r>
            <a:r>
              <a:rPr lang="tr-TR" dirty="0" smtClean="0">
                <a:hlinkClick r:id="rId2"/>
              </a:rPr>
              <a:t>/</a:t>
            </a:r>
            <a:endParaRPr lang="tr-TR" dirty="0" smtClean="0"/>
          </a:p>
          <a:p>
            <a:endParaRPr lang="tr-TR" dirty="0" smtClean="0"/>
          </a:p>
          <a:p>
            <a:r>
              <a:rPr lang="tr-TR" dirty="0">
                <a:hlinkClick r:id="rId3"/>
              </a:rPr>
              <a:t>https://</a:t>
            </a:r>
            <a:r>
              <a:rPr lang="tr-TR" dirty="0" smtClean="0">
                <a:hlinkClick r:id="rId3"/>
              </a:rPr>
              <a:t>github.com/scikit-learn/scikit-learn</a:t>
            </a:r>
            <a:endParaRPr lang="tr-TR" dirty="0" smtClean="0"/>
          </a:p>
          <a:p>
            <a:endParaRPr lang="tr-TR" dirty="0" smtClean="0"/>
          </a:p>
          <a:p>
            <a:r>
              <a:rPr lang="tr-TR" dirty="0">
                <a:hlinkClick r:id="rId4"/>
              </a:rPr>
              <a:t>https://stackoverflow.com/questions/tagged/scikit-learn</a:t>
            </a:r>
            <a:endParaRPr lang="tr-TR" dirty="0" smtClean="0"/>
          </a:p>
          <a:p>
            <a:pPr marL="0" indent="0">
              <a:buFont typeface="Symbol" pitchFamily="18" charset="2"/>
              <a:buNone/>
            </a:pPr>
            <a:endParaRPr lang="tr-TR" dirty="0"/>
          </a:p>
        </p:txBody>
      </p:sp>
    </p:spTree>
    <p:extLst>
      <p:ext uri="{BB962C8B-B14F-4D97-AF65-F5344CB8AC3E}">
        <p14:creationId xmlns:p14="http://schemas.microsoft.com/office/powerpoint/2010/main" val="137884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07504" y="116632"/>
            <a:ext cx="7772400" cy="1470025"/>
          </a:xfrm>
        </p:spPr>
        <p:txBody>
          <a:bodyPr>
            <a:normAutofit/>
          </a:bodyPr>
          <a:lstStyle/>
          <a:p>
            <a:pPr algn="l"/>
            <a:r>
              <a:rPr lang="tr-TR" sz="2500" dirty="0" smtClean="0"/>
              <a:t>Veri Seti Tanımı:</a:t>
            </a:r>
            <a:endParaRPr lang="tr-TR" sz="2500" dirty="0"/>
          </a:p>
        </p:txBody>
      </p:sp>
      <p:sp>
        <p:nvSpPr>
          <p:cNvPr id="3" name="Alt Başlık 2"/>
          <p:cNvSpPr>
            <a:spLocks noGrp="1"/>
          </p:cNvSpPr>
          <p:nvPr>
            <p:ph type="subTitle" idx="1"/>
          </p:nvPr>
        </p:nvSpPr>
        <p:spPr>
          <a:xfrm>
            <a:off x="107504" y="1556792"/>
            <a:ext cx="8568952" cy="4032448"/>
          </a:xfrm>
        </p:spPr>
        <p:txBody>
          <a:bodyPr>
            <a:noAutofit/>
          </a:bodyPr>
          <a:lstStyle/>
          <a:p>
            <a:pPr algn="l"/>
            <a:r>
              <a:rPr lang="tr-TR" sz="2800" dirty="0" smtClean="0">
                <a:solidFill>
                  <a:schemeClr val="tx1"/>
                </a:solidFill>
              </a:rPr>
              <a:t>	Günümüzde kredi kartı kullanımı hayatımızın büyük bir kısmında yer almaktadır.Mobil cihazlarında hayatımızda kapladığı yer bir hayli büyüktür.</a:t>
            </a:r>
          </a:p>
          <a:p>
            <a:pPr algn="l"/>
            <a:r>
              <a:rPr lang="tr-TR" sz="2800" dirty="0" smtClean="0">
                <a:solidFill>
                  <a:schemeClr val="tx1"/>
                </a:solidFill>
              </a:rPr>
              <a:t>	Bununla beraber mobil cihazlar için bankaların bize sunduğu bir çok banka aplikasyonu bulunmaktadır. Kullandığımız veri seti bu uygulamalarda olan dolandırıcılık aktivitelerini ve uygulamada kötü niyetli herhangi bir davranışın tespit edilmesi adına oluşturulmuştur.</a:t>
            </a:r>
            <a:endParaRPr lang="tr-TR" sz="2800" dirty="0">
              <a:solidFill>
                <a:schemeClr val="tx1"/>
              </a:solidFill>
            </a:endParaRPr>
          </a:p>
        </p:txBody>
      </p:sp>
    </p:spTree>
    <p:extLst>
      <p:ext uri="{BB962C8B-B14F-4D97-AF65-F5344CB8AC3E}">
        <p14:creationId xmlns:p14="http://schemas.microsoft.com/office/powerpoint/2010/main" val="798831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340768"/>
            <a:ext cx="8229600" cy="5257800"/>
          </a:xfrm>
        </p:spPr>
        <p:txBody>
          <a:bodyPr>
            <a:normAutofit fontScale="40000" lnSpcReduction="20000"/>
          </a:bodyPr>
          <a:lstStyle/>
          <a:p>
            <a:r>
              <a:rPr lang="tr-TR" sz="4000" dirty="0" smtClean="0"/>
              <a:t>Veri Setimizde 690 satır örnek, 16 Sutün özellik vardır.16 Sutün özelliğin hepsi integer tipindedir.Bunlar;</a:t>
            </a:r>
          </a:p>
          <a:p>
            <a:pPr fontAlgn="base"/>
            <a:endParaRPr lang="tr-TR" dirty="0" smtClean="0"/>
          </a:p>
          <a:p>
            <a:pPr fontAlgn="base"/>
            <a:r>
              <a:rPr lang="pt-BR" sz="3700" dirty="0" smtClean="0"/>
              <a:t>CustomerID</a:t>
            </a:r>
            <a:endParaRPr lang="pt-BR" sz="3700" dirty="0"/>
          </a:p>
          <a:p>
            <a:pPr fontAlgn="base"/>
            <a:r>
              <a:rPr lang="pt-BR" sz="3700" dirty="0"/>
              <a:t>A1</a:t>
            </a:r>
          </a:p>
          <a:p>
            <a:pPr fontAlgn="base"/>
            <a:r>
              <a:rPr lang="pt-BR" sz="3700" dirty="0"/>
              <a:t>A2</a:t>
            </a:r>
          </a:p>
          <a:p>
            <a:pPr fontAlgn="base"/>
            <a:r>
              <a:rPr lang="pt-BR" sz="3700" dirty="0"/>
              <a:t>A3</a:t>
            </a:r>
          </a:p>
          <a:p>
            <a:pPr fontAlgn="base"/>
            <a:r>
              <a:rPr lang="pt-BR" sz="3700" dirty="0"/>
              <a:t>A4</a:t>
            </a:r>
          </a:p>
          <a:p>
            <a:pPr fontAlgn="base"/>
            <a:r>
              <a:rPr lang="pt-BR" sz="3700" dirty="0"/>
              <a:t>A5</a:t>
            </a:r>
          </a:p>
          <a:p>
            <a:pPr fontAlgn="base"/>
            <a:r>
              <a:rPr lang="pt-BR" sz="3700" dirty="0"/>
              <a:t>A6</a:t>
            </a:r>
          </a:p>
          <a:p>
            <a:pPr fontAlgn="base"/>
            <a:r>
              <a:rPr lang="pt-BR" sz="3700" dirty="0"/>
              <a:t>A7</a:t>
            </a:r>
          </a:p>
          <a:p>
            <a:pPr fontAlgn="base"/>
            <a:r>
              <a:rPr lang="pt-BR" sz="3700" dirty="0"/>
              <a:t>A8</a:t>
            </a:r>
          </a:p>
          <a:p>
            <a:pPr fontAlgn="base"/>
            <a:r>
              <a:rPr lang="pt-BR" sz="3700" dirty="0"/>
              <a:t>A9</a:t>
            </a:r>
          </a:p>
          <a:p>
            <a:pPr fontAlgn="base"/>
            <a:r>
              <a:rPr lang="pt-BR" sz="3700" dirty="0"/>
              <a:t>A10</a:t>
            </a:r>
          </a:p>
          <a:p>
            <a:pPr fontAlgn="base"/>
            <a:r>
              <a:rPr lang="pt-BR" sz="3700" dirty="0"/>
              <a:t>A11</a:t>
            </a:r>
          </a:p>
          <a:p>
            <a:pPr fontAlgn="base"/>
            <a:r>
              <a:rPr lang="pt-BR" sz="3700" dirty="0"/>
              <a:t>A12</a:t>
            </a:r>
          </a:p>
          <a:p>
            <a:pPr fontAlgn="base"/>
            <a:r>
              <a:rPr lang="pt-BR" sz="3700" dirty="0"/>
              <a:t>A13</a:t>
            </a:r>
          </a:p>
          <a:p>
            <a:pPr fontAlgn="base"/>
            <a:r>
              <a:rPr lang="pt-BR" sz="3700" dirty="0"/>
              <a:t>A14</a:t>
            </a:r>
          </a:p>
          <a:p>
            <a:pPr fontAlgn="base"/>
            <a:r>
              <a:rPr lang="pt-BR" sz="3700" dirty="0" smtClean="0"/>
              <a:t>Class</a:t>
            </a:r>
            <a:endParaRPr lang="tr-TR" sz="3700" dirty="0" smtClean="0"/>
          </a:p>
          <a:p>
            <a:pPr marL="0" indent="0" fontAlgn="base">
              <a:buNone/>
            </a:pPr>
            <a:r>
              <a:rPr lang="pt-BR" dirty="0"/>
              <a:t/>
            </a:r>
            <a:br>
              <a:rPr lang="pt-BR" dirty="0"/>
            </a:br>
            <a:endParaRPr lang="tr-TR" dirty="0"/>
          </a:p>
        </p:txBody>
      </p:sp>
      <p:sp>
        <p:nvSpPr>
          <p:cNvPr id="2" name="Başlık 1"/>
          <p:cNvSpPr>
            <a:spLocks noGrp="1"/>
          </p:cNvSpPr>
          <p:nvPr>
            <p:ph type="title"/>
          </p:nvPr>
        </p:nvSpPr>
        <p:spPr/>
        <p:txBody>
          <a:bodyPr>
            <a:normAutofit/>
          </a:bodyPr>
          <a:lstStyle/>
          <a:p>
            <a:pPr algn="l"/>
            <a:r>
              <a:rPr lang="tr-TR" sz="2500" dirty="0" smtClean="0"/>
              <a:t>Veri Seti Özellikleri:</a:t>
            </a:r>
            <a:endParaRPr lang="tr-TR" sz="2500" dirty="0"/>
          </a:p>
        </p:txBody>
      </p:sp>
      <p:sp>
        <p:nvSpPr>
          <p:cNvPr id="4" name="Metin kutusu 3"/>
          <p:cNvSpPr txBox="1"/>
          <p:nvPr/>
        </p:nvSpPr>
        <p:spPr>
          <a:xfrm>
            <a:off x="3635896" y="2574196"/>
            <a:ext cx="4468699" cy="1754326"/>
          </a:xfrm>
          <a:prstGeom prst="rect">
            <a:avLst/>
          </a:prstGeom>
          <a:noFill/>
        </p:spPr>
        <p:txBody>
          <a:bodyPr wrap="square" rtlCol="0">
            <a:spAutoFit/>
          </a:bodyPr>
          <a:lstStyle/>
          <a:p>
            <a:r>
              <a:rPr lang="tr-TR" dirty="0" smtClean="0"/>
              <a:t>	Veri setimizdeki bir çok özellik bankaların gizlilik politikaları gereceğinde gizli tutulmuştur. </a:t>
            </a:r>
          </a:p>
          <a:p>
            <a:r>
              <a:rPr lang="tr-TR" dirty="0"/>
              <a:t>	</a:t>
            </a:r>
            <a:r>
              <a:rPr lang="tr-TR" dirty="0" smtClean="0"/>
              <a:t>Özelliklerden anlayabileceğimiz her müşterinin kendisinde ait bir ID numarası olduğudur.</a:t>
            </a:r>
            <a:endParaRPr lang="tr-TR" dirty="0"/>
          </a:p>
        </p:txBody>
      </p:sp>
    </p:spTree>
    <p:extLst>
      <p:ext uri="{BB962C8B-B14F-4D97-AF65-F5344CB8AC3E}">
        <p14:creationId xmlns:p14="http://schemas.microsoft.com/office/powerpoint/2010/main" val="667036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en-US" sz="2200" dirty="0"/>
              <a:t>Leave One Group Out </a:t>
            </a:r>
            <a:r>
              <a:rPr lang="en-US" sz="2200" dirty="0" smtClean="0"/>
              <a:t>cross-validator</a:t>
            </a:r>
            <a:r>
              <a:rPr lang="tr-TR" sz="2200" dirty="0" smtClean="0"/>
              <a:t>:</a:t>
            </a:r>
          </a:p>
          <a:p>
            <a:r>
              <a:rPr lang="tr-TR" sz="2200" dirty="0" smtClean="0"/>
              <a:t>Veri setimizde eğitim ve test kümelerini ayırmak için kullanılır.</a:t>
            </a:r>
          </a:p>
          <a:p>
            <a:r>
              <a:rPr lang="tr-TR" sz="2200" dirty="0" smtClean="0"/>
              <a:t>Bir grubu test kalanları ise eğitim kümesi olarak ayırır.</a:t>
            </a:r>
          </a:p>
          <a:p>
            <a:r>
              <a:rPr lang="tr-TR" sz="2200" dirty="0" smtClean="0"/>
              <a:t>Diğer Yöntemler ise;</a:t>
            </a:r>
          </a:p>
          <a:p>
            <a:r>
              <a:rPr lang="tr-TR" sz="2200" dirty="0" smtClean="0"/>
              <a:t>K-Fold ve </a:t>
            </a:r>
            <a:r>
              <a:rPr lang="en-US" sz="2200" dirty="0"/>
              <a:t>Leave One Out Cross </a:t>
            </a:r>
            <a:r>
              <a:rPr lang="en-US" sz="2200" dirty="0" smtClean="0"/>
              <a:t>Validation</a:t>
            </a:r>
            <a:r>
              <a:rPr lang="tr-TR" sz="2200" dirty="0" smtClean="0"/>
              <a:t> Yöntemleridir.</a:t>
            </a:r>
            <a:endParaRPr lang="en-US" sz="2200" dirty="0"/>
          </a:p>
          <a:p>
            <a:endParaRPr lang="tr-TR" sz="2200" dirty="0" smtClean="0"/>
          </a:p>
          <a:p>
            <a:endParaRPr lang="tr-TR" sz="2200" dirty="0"/>
          </a:p>
        </p:txBody>
      </p:sp>
      <p:sp>
        <p:nvSpPr>
          <p:cNvPr id="2" name="Başlık 1"/>
          <p:cNvSpPr>
            <a:spLocks noGrp="1"/>
          </p:cNvSpPr>
          <p:nvPr>
            <p:ph type="title"/>
          </p:nvPr>
        </p:nvSpPr>
        <p:spPr/>
        <p:txBody>
          <a:bodyPr>
            <a:normAutofit/>
          </a:bodyPr>
          <a:lstStyle/>
          <a:p>
            <a:pPr algn="l"/>
            <a:r>
              <a:rPr lang="tr-TR" sz="2500" dirty="0" smtClean="0"/>
              <a:t>Çapraz Doğrulama Yöntemi:</a:t>
            </a:r>
            <a:endParaRPr lang="tr-TR" sz="2500" dirty="0"/>
          </a:p>
        </p:txBody>
      </p:sp>
    </p:spTree>
    <p:extLst>
      <p:ext uri="{BB962C8B-B14F-4D97-AF65-F5344CB8AC3E}">
        <p14:creationId xmlns:p14="http://schemas.microsoft.com/office/powerpoint/2010/main" val="553834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SVM(Support Vector Machines)</a:t>
            </a:r>
          </a:p>
          <a:p>
            <a:r>
              <a:rPr lang="tr-TR" dirty="0" smtClean="0"/>
              <a:t>RF(Random Forest)</a:t>
            </a:r>
          </a:p>
          <a:p>
            <a:r>
              <a:rPr lang="tr-TR" dirty="0" smtClean="0"/>
              <a:t>DT(</a:t>
            </a:r>
            <a:r>
              <a:rPr lang="tr-TR" dirty="0"/>
              <a:t>Decision </a:t>
            </a:r>
            <a:r>
              <a:rPr lang="tr-TR" dirty="0" smtClean="0"/>
              <a:t>Trees)</a:t>
            </a:r>
          </a:p>
          <a:p>
            <a:r>
              <a:rPr lang="tr-TR" dirty="0" smtClean="0"/>
              <a:t>KNN(KNeighborsClassifier)</a:t>
            </a:r>
            <a:endParaRPr lang="tr-TR" dirty="0"/>
          </a:p>
          <a:p>
            <a:r>
              <a:rPr lang="tr-TR" dirty="0" smtClean="0"/>
              <a:t>Naive-Bayes</a:t>
            </a:r>
          </a:p>
          <a:p>
            <a:r>
              <a:rPr lang="tr-TR" dirty="0" smtClean="0"/>
              <a:t>LR(Logistic Regression)</a:t>
            </a:r>
            <a:endParaRPr lang="tr-TR" dirty="0"/>
          </a:p>
        </p:txBody>
      </p:sp>
      <p:sp>
        <p:nvSpPr>
          <p:cNvPr id="2" name="Başlık 1"/>
          <p:cNvSpPr>
            <a:spLocks noGrp="1"/>
          </p:cNvSpPr>
          <p:nvPr>
            <p:ph type="title"/>
          </p:nvPr>
        </p:nvSpPr>
        <p:spPr/>
        <p:txBody>
          <a:bodyPr>
            <a:noAutofit/>
          </a:bodyPr>
          <a:lstStyle/>
          <a:p>
            <a:pPr algn="l"/>
            <a:r>
              <a:rPr lang="tr-TR" sz="2500" dirty="0" smtClean="0"/>
              <a:t>Makine Öğrenmesi Yöntemleri:</a:t>
            </a:r>
            <a:endParaRPr lang="tr-TR" sz="2500" dirty="0"/>
          </a:p>
        </p:txBody>
      </p:sp>
    </p:spTree>
    <p:extLst>
      <p:ext uri="{BB962C8B-B14F-4D97-AF65-F5344CB8AC3E}">
        <p14:creationId xmlns:p14="http://schemas.microsoft.com/office/powerpoint/2010/main" val="1903924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PCA(</a:t>
            </a:r>
            <a:r>
              <a:rPr lang="tr-TR" dirty="0"/>
              <a:t>Principal component </a:t>
            </a:r>
            <a:r>
              <a:rPr lang="tr-TR" dirty="0" smtClean="0"/>
              <a:t>analysis)</a:t>
            </a:r>
          </a:p>
          <a:p>
            <a:r>
              <a:rPr lang="tr-TR" dirty="0" smtClean="0"/>
              <a:t>CHI2</a:t>
            </a:r>
          </a:p>
          <a:p>
            <a:r>
              <a:rPr lang="tr-TR" dirty="0" smtClean="0"/>
              <a:t>F_Classif</a:t>
            </a:r>
          </a:p>
          <a:p>
            <a:endParaRPr lang="tr-TR" dirty="0"/>
          </a:p>
          <a:p>
            <a:r>
              <a:rPr lang="tr-TR" dirty="0" smtClean="0"/>
              <a:t>Bu özelliklerin hepsi Vektörler arasındaki istatiği hesaplar fakat özellikler kategorik ise CHI2 değil is F_classify kullanılır.</a:t>
            </a:r>
            <a:endParaRPr lang="tr-TR" dirty="0"/>
          </a:p>
        </p:txBody>
      </p:sp>
      <p:sp>
        <p:nvSpPr>
          <p:cNvPr id="2" name="Başlık 1"/>
          <p:cNvSpPr>
            <a:spLocks noGrp="1"/>
          </p:cNvSpPr>
          <p:nvPr>
            <p:ph type="title"/>
          </p:nvPr>
        </p:nvSpPr>
        <p:spPr/>
        <p:txBody>
          <a:bodyPr>
            <a:noAutofit/>
          </a:bodyPr>
          <a:lstStyle/>
          <a:p>
            <a:pPr algn="l"/>
            <a:r>
              <a:rPr lang="tr-TR" sz="2500" dirty="0" smtClean="0"/>
              <a:t>Özellik Seçimi:</a:t>
            </a:r>
            <a:endParaRPr lang="tr-TR" sz="2500" dirty="0"/>
          </a:p>
        </p:txBody>
      </p:sp>
    </p:spTree>
    <p:extLst>
      <p:ext uri="{BB962C8B-B14F-4D97-AF65-F5344CB8AC3E}">
        <p14:creationId xmlns:p14="http://schemas.microsoft.com/office/powerpoint/2010/main" val="51459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ALHA\Desktop\Örüntü V1\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583" y="620688"/>
            <a:ext cx="8268855" cy="3284984"/>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p:cNvSpPr>
            <a:spLocks noGrp="1"/>
          </p:cNvSpPr>
          <p:nvPr>
            <p:ph type="title"/>
          </p:nvPr>
        </p:nvSpPr>
        <p:spPr>
          <a:xfrm>
            <a:off x="755576" y="332656"/>
            <a:ext cx="8229600" cy="260648"/>
          </a:xfrm>
        </p:spPr>
        <p:txBody>
          <a:bodyPr>
            <a:normAutofit fontScale="90000"/>
          </a:bodyPr>
          <a:lstStyle/>
          <a:p>
            <a:pPr algn="l"/>
            <a:r>
              <a:rPr lang="tr-TR" sz="2500" dirty="0" smtClean="0">
                <a:solidFill>
                  <a:schemeClr val="tx1"/>
                </a:solidFill>
              </a:rPr>
              <a:t>Farklı Özellik Sayılarına Göre Başarı ve F1 Score tablolarımız;</a:t>
            </a:r>
            <a:br>
              <a:rPr lang="tr-TR" sz="2500" dirty="0" smtClean="0">
                <a:solidFill>
                  <a:schemeClr val="tx1"/>
                </a:solidFill>
              </a:rPr>
            </a:br>
            <a:endParaRPr lang="tr-TR" sz="2500" dirty="0">
              <a:solidFill>
                <a:schemeClr val="tx1"/>
              </a:solidFill>
            </a:endParaRPr>
          </a:p>
        </p:txBody>
      </p:sp>
      <p:pic>
        <p:nvPicPr>
          <p:cNvPr id="1027" name="Picture 3" descr="C:\Users\TALHA\Desktop\Örüntü V1\Sonu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0" y="4005064"/>
            <a:ext cx="828092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152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980728"/>
            <a:ext cx="4895850"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a:xfrm>
            <a:off x="467544" y="9667"/>
            <a:ext cx="8229600" cy="1143000"/>
          </a:xfrm>
        </p:spPr>
        <p:txBody>
          <a:bodyPr>
            <a:normAutofit/>
          </a:bodyPr>
          <a:lstStyle/>
          <a:p>
            <a:r>
              <a:rPr lang="tr-TR" sz="2500" dirty="0" smtClean="0"/>
              <a:t>Nihai Başarı ve F1 Score Hesaplamarı;</a:t>
            </a:r>
            <a:br>
              <a:rPr lang="tr-TR" sz="2500" dirty="0" smtClean="0"/>
            </a:br>
            <a:endParaRPr lang="tr-TR" sz="25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486375"/>
            <a:ext cx="6415633"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355" y="5517232"/>
            <a:ext cx="6415633"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134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485436"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200" dirty="0" smtClean="0"/>
              <a:t>Nihai Başarı ve F1 Score Grafiği;</a:t>
            </a:r>
            <a:br>
              <a:rPr lang="tr-TR" sz="3200" dirty="0" smtClean="0"/>
            </a:br>
            <a:endParaRPr lang="tr-TR" sz="3200" dirty="0"/>
          </a:p>
        </p:txBody>
      </p:sp>
      <p:pic>
        <p:nvPicPr>
          <p:cNvPr id="1026" name="Picture 2" descr="C:\Users\TALHA\Desktop\Örüntü V1\grafi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642" y="1988840"/>
            <a:ext cx="7247187" cy="385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426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110</TotalTime>
  <Words>216</Words>
  <Application>Microsoft Office PowerPoint</Application>
  <PresentationFormat>Ekran Gösterisi (4:3)</PresentationFormat>
  <Paragraphs>74</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Dalga Biçimi</vt:lpstr>
      <vt:lpstr>Örüntü Tanımaya Giriş BLM436</vt:lpstr>
      <vt:lpstr>Veri Seti Tanımı:</vt:lpstr>
      <vt:lpstr>Veri Seti Özellikleri:</vt:lpstr>
      <vt:lpstr>Çapraz Doğrulama Yöntemi:</vt:lpstr>
      <vt:lpstr>Makine Öğrenmesi Yöntemleri:</vt:lpstr>
      <vt:lpstr>Özellik Seçimi:</vt:lpstr>
      <vt:lpstr>Farklı Özellik Sayılarına Göre Başarı ve F1 Score tablolarımız; </vt:lpstr>
      <vt:lpstr>Nihai Başarı ve F1 Score Hesaplamarı; </vt:lpstr>
      <vt:lpstr>PowerPoint Sunusu</vt:lpstr>
      <vt:lpstr>Projenin Genel Kodu Aşağıdaki Gibidir</vt:lpstr>
      <vt:lpstr>Başarıyı Hesaplayan Kod;</vt:lpstr>
      <vt:lpstr>CHI2</vt:lpstr>
      <vt:lpstr>Kullandığımız Makine Öğrenmesi Yöntemlerimiz; </vt:lpstr>
      <vt:lpstr>KNN;</vt:lpstr>
      <vt:lpstr>PowerPoint Sunusu</vt:lpstr>
      <vt:lpstr>PowerPoint Sunusu</vt:lpstr>
    </vt:vector>
  </TitlesOfParts>
  <Company>Progressive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TALHA</dc:creator>
  <cp:lastModifiedBy>TALHA</cp:lastModifiedBy>
  <cp:revision>14</cp:revision>
  <dcterms:created xsi:type="dcterms:W3CDTF">2019-05-02T10:17:10Z</dcterms:created>
  <dcterms:modified xsi:type="dcterms:W3CDTF">2019-05-02T15:00:35Z</dcterms:modified>
</cp:coreProperties>
</file>