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 id="2147483794" r:id="rId2"/>
  </p:sldMasterIdLst>
  <p:sldIdLst>
    <p:sldId id="256" r:id="rId3"/>
    <p:sldId id="257" r:id="rId4"/>
    <p:sldId id="258" r:id="rId5"/>
    <p:sldId id="259" r:id="rId6"/>
    <p:sldId id="260" r:id="rId7"/>
    <p:sldId id="261" r:id="rId8"/>
    <p:sldId id="262" r:id="rId9"/>
    <p:sldId id="263" r:id="rId10"/>
    <p:sldId id="269" r:id="rId11"/>
    <p:sldId id="264" r:id="rId12"/>
    <p:sldId id="265" r:id="rId13"/>
    <p:sldId id="267" r:id="rId14"/>
    <p:sldId id="281" r:id="rId15"/>
    <p:sldId id="282" r:id="rId16"/>
    <p:sldId id="266" r:id="rId17"/>
    <p:sldId id="283" r:id="rId18"/>
    <p:sldId id="284" r:id="rId19"/>
    <p:sldId id="268" r:id="rId20"/>
    <p:sldId id="270" r:id="rId21"/>
    <p:sldId id="292" r:id="rId22"/>
    <p:sldId id="272" r:id="rId23"/>
    <p:sldId id="273" r:id="rId24"/>
    <p:sldId id="274" r:id="rId25"/>
    <p:sldId id="276" r:id="rId26"/>
    <p:sldId id="277" r:id="rId27"/>
    <p:sldId id="278" r:id="rId28"/>
    <p:sldId id="279" r:id="rId29"/>
    <p:sldId id="271" r:id="rId30"/>
    <p:sldId id="293" r:id="rId31"/>
    <p:sldId id="294" r:id="rId32"/>
    <p:sldId id="295" r:id="rId33"/>
    <p:sldId id="285" r:id="rId34"/>
    <p:sldId id="286" r:id="rId35"/>
    <p:sldId id="297" r:id="rId36"/>
    <p:sldId id="287" r:id="rId37"/>
    <p:sldId id="288" r:id="rId38"/>
    <p:sldId id="289" r:id="rId39"/>
    <p:sldId id="290" r:id="rId40"/>
    <p:sldId id="296"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8" r:id="rId71"/>
    <p:sldId id="327" r:id="rId72"/>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arsayılan Bölüm" id="{6C5161F7-26E1-4407-A243-C175B73428A9}">
          <p14:sldIdLst>
            <p14:sldId id="256"/>
            <p14:sldId id="257"/>
            <p14:sldId id="258"/>
            <p14:sldId id="259"/>
            <p14:sldId id="260"/>
            <p14:sldId id="261"/>
            <p14:sldId id="262"/>
            <p14:sldId id="263"/>
            <p14:sldId id="269"/>
            <p14:sldId id="264"/>
            <p14:sldId id="265"/>
            <p14:sldId id="267"/>
            <p14:sldId id="281"/>
            <p14:sldId id="282"/>
            <p14:sldId id="266"/>
            <p14:sldId id="283"/>
            <p14:sldId id="284"/>
            <p14:sldId id="268"/>
            <p14:sldId id="270"/>
            <p14:sldId id="292"/>
            <p14:sldId id="272"/>
            <p14:sldId id="273"/>
            <p14:sldId id="274"/>
            <p14:sldId id="276"/>
            <p14:sldId id="277"/>
            <p14:sldId id="278"/>
            <p14:sldId id="279"/>
            <p14:sldId id="271"/>
            <p14:sldId id="293"/>
            <p14:sldId id="294"/>
            <p14:sldId id="295"/>
            <p14:sldId id="285"/>
            <p14:sldId id="286"/>
            <p14:sldId id="297"/>
            <p14:sldId id="287"/>
            <p14:sldId id="288"/>
            <p14:sldId id="289"/>
            <p14:sldId id="290"/>
            <p14:sldId id="296"/>
            <p14:sldId id="298"/>
            <p14:sldId id="299"/>
            <p14:sldId id="300"/>
            <p14:sldId id="301"/>
            <p14:sldId id="302"/>
            <p14:sldId id="303"/>
            <p14:sldId id="304"/>
            <p14:sldId id="305"/>
            <p14:sldId id="306"/>
            <p14:sldId id="307"/>
            <p14:sldId id="308"/>
            <p14:sldId id="309"/>
            <p14:sldId id="310"/>
            <p14:sldId id="311"/>
            <p14:sldId id="312"/>
            <p14:sldId id="313"/>
            <p14:sldId id="314"/>
            <p14:sldId id="315"/>
            <p14:sldId id="316"/>
            <p14:sldId id="317"/>
            <p14:sldId id="318"/>
            <p14:sldId id="319"/>
            <p14:sldId id="320"/>
            <p14:sldId id="321"/>
            <p14:sldId id="322"/>
            <p14:sldId id="323"/>
            <p14:sldId id="324"/>
            <p14:sldId id="325"/>
            <p14:sldId id="326"/>
            <p14:sldId id="328"/>
            <p14:sldId id="32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C614D0-5669-41BB-BF33-9CBAB526F906}" v="2382" dt="2020-08-15T14:34:18.139"/>
  </p1510:revLst>
</p1510:revInfo>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5"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microsoft.com/office/2015/10/relationships/revisionInfo" Target="revisionInfo.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935BED5-F692-4C66-9CF5-B73DAA0EBE9E}"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tr-TR"/>
        </a:p>
      </dgm:t>
    </dgm:pt>
    <dgm:pt modelId="{BFEEEB4D-B4E7-42B0-A0FD-51ECDA65B457}">
      <dgm:prSet/>
      <dgm:spPr/>
      <dgm:t>
        <a:bodyPr/>
        <a:lstStyle/>
        <a:p>
          <a:r>
            <a:rPr lang="tr-TR" dirty="0"/>
            <a:t>En yüksek kullanımı Temel alarak kaynakları fazladan sağlama ve fazladan para ödemeliydik.</a:t>
          </a:r>
        </a:p>
      </dgm:t>
    </dgm:pt>
    <dgm:pt modelId="{7BF091CC-224F-4A22-A7E9-BE5A859D55E8}" type="parTrans" cxnId="{6A60BD59-149C-4B9F-897D-61F1F72C8717}">
      <dgm:prSet/>
      <dgm:spPr/>
      <dgm:t>
        <a:bodyPr/>
        <a:lstStyle/>
        <a:p>
          <a:endParaRPr lang="tr-TR"/>
        </a:p>
      </dgm:t>
    </dgm:pt>
    <dgm:pt modelId="{2532008E-5A72-4CB7-AC28-141334C5864E}" type="sibTrans" cxnId="{6A60BD59-149C-4B9F-897D-61F1F72C8717}">
      <dgm:prSet/>
      <dgm:spPr/>
      <dgm:t>
        <a:bodyPr/>
        <a:lstStyle/>
        <a:p>
          <a:endParaRPr lang="tr-TR"/>
        </a:p>
      </dgm:t>
    </dgm:pt>
    <dgm:pt modelId="{9E78258E-0AE8-4422-A5C6-E7B61606AE71}">
      <dgm:prSet/>
      <dgm:spPr/>
      <dgm:t>
        <a:bodyPr/>
        <a:lstStyle/>
        <a:p>
          <a:r>
            <a:rPr lang="tr-TR" dirty="0"/>
            <a:t>En yüksek kullanım dönemlerinde performans ve müşteri memnuniyetini riske atarak maliyet tasarrufu elde etmek için eksik hizmet sağlamak.</a:t>
          </a:r>
        </a:p>
      </dgm:t>
    </dgm:pt>
    <dgm:pt modelId="{A7A469A3-2ADC-4E17-845F-19527E97B407}" type="parTrans" cxnId="{3DD76858-4ABF-489E-ADC0-CA7C44DB1C47}">
      <dgm:prSet/>
      <dgm:spPr/>
      <dgm:t>
        <a:bodyPr/>
        <a:lstStyle/>
        <a:p>
          <a:endParaRPr lang="tr-TR"/>
        </a:p>
      </dgm:t>
    </dgm:pt>
    <dgm:pt modelId="{3D8D03A1-C8DC-4DC7-9CE8-1AC9EE74C2C2}" type="sibTrans" cxnId="{3DD76858-4ABF-489E-ADC0-CA7C44DB1C47}">
      <dgm:prSet/>
      <dgm:spPr/>
      <dgm:t>
        <a:bodyPr/>
        <a:lstStyle/>
        <a:p>
          <a:endParaRPr lang="tr-TR"/>
        </a:p>
      </dgm:t>
    </dgm:pt>
    <dgm:pt modelId="{360DC389-4126-45BA-9C8B-D3B0A2FB7FE7}" type="pres">
      <dgm:prSet presAssocID="{8935BED5-F692-4C66-9CF5-B73DAA0EBE9E}" presName="hierChild1" presStyleCnt="0">
        <dgm:presLayoutVars>
          <dgm:chPref val="1"/>
          <dgm:dir/>
          <dgm:animOne val="branch"/>
          <dgm:animLvl val="lvl"/>
          <dgm:resizeHandles/>
        </dgm:presLayoutVars>
      </dgm:prSet>
      <dgm:spPr/>
    </dgm:pt>
    <dgm:pt modelId="{5695C14F-D2C1-4CCC-A765-833A80C42B59}" type="pres">
      <dgm:prSet presAssocID="{BFEEEB4D-B4E7-42B0-A0FD-51ECDA65B457}" presName="hierRoot1" presStyleCnt="0"/>
      <dgm:spPr/>
    </dgm:pt>
    <dgm:pt modelId="{4BC57735-3BA4-4911-9082-EE89D620CAFC}" type="pres">
      <dgm:prSet presAssocID="{BFEEEB4D-B4E7-42B0-A0FD-51ECDA65B457}" presName="composite" presStyleCnt="0"/>
      <dgm:spPr/>
    </dgm:pt>
    <dgm:pt modelId="{3D241261-7C9D-4BB5-A6F1-1FFFE932A9D6}" type="pres">
      <dgm:prSet presAssocID="{BFEEEB4D-B4E7-42B0-A0FD-51ECDA65B457}" presName="background" presStyleLbl="node0" presStyleIdx="0" presStyleCnt="2"/>
      <dgm:spPr/>
    </dgm:pt>
    <dgm:pt modelId="{6099EA7A-4322-404F-B9D2-731BBB010EAD}" type="pres">
      <dgm:prSet presAssocID="{BFEEEB4D-B4E7-42B0-A0FD-51ECDA65B457}" presName="text" presStyleLbl="fgAcc0" presStyleIdx="0" presStyleCnt="2">
        <dgm:presLayoutVars>
          <dgm:chPref val="3"/>
        </dgm:presLayoutVars>
      </dgm:prSet>
      <dgm:spPr/>
    </dgm:pt>
    <dgm:pt modelId="{3BB092C7-73E2-48FD-943A-AD7A0D6DFBB2}" type="pres">
      <dgm:prSet presAssocID="{BFEEEB4D-B4E7-42B0-A0FD-51ECDA65B457}" presName="hierChild2" presStyleCnt="0"/>
      <dgm:spPr/>
    </dgm:pt>
    <dgm:pt modelId="{BAA18598-F93E-43E5-AA88-C905B31EE4C2}" type="pres">
      <dgm:prSet presAssocID="{9E78258E-0AE8-4422-A5C6-E7B61606AE71}" presName="hierRoot1" presStyleCnt="0"/>
      <dgm:spPr/>
    </dgm:pt>
    <dgm:pt modelId="{F3A02D7A-04FD-46EC-9E0B-44D139FA50B1}" type="pres">
      <dgm:prSet presAssocID="{9E78258E-0AE8-4422-A5C6-E7B61606AE71}" presName="composite" presStyleCnt="0"/>
      <dgm:spPr/>
    </dgm:pt>
    <dgm:pt modelId="{9A689D63-CB33-4D55-922F-0FE2E5686561}" type="pres">
      <dgm:prSet presAssocID="{9E78258E-0AE8-4422-A5C6-E7B61606AE71}" presName="background" presStyleLbl="node0" presStyleIdx="1" presStyleCnt="2"/>
      <dgm:spPr/>
    </dgm:pt>
    <dgm:pt modelId="{1CF3E5F8-1913-4398-87E0-DD9732370B7B}" type="pres">
      <dgm:prSet presAssocID="{9E78258E-0AE8-4422-A5C6-E7B61606AE71}" presName="text" presStyleLbl="fgAcc0" presStyleIdx="1" presStyleCnt="2" custLinFactNeighborX="2120" custLinFactNeighborY="4122">
        <dgm:presLayoutVars>
          <dgm:chPref val="3"/>
        </dgm:presLayoutVars>
      </dgm:prSet>
      <dgm:spPr/>
    </dgm:pt>
    <dgm:pt modelId="{46785C6A-1115-4564-8CBE-08ABE582A3C8}" type="pres">
      <dgm:prSet presAssocID="{9E78258E-0AE8-4422-A5C6-E7B61606AE71}" presName="hierChild2" presStyleCnt="0"/>
      <dgm:spPr/>
    </dgm:pt>
  </dgm:ptLst>
  <dgm:cxnLst>
    <dgm:cxn modelId="{5014D000-E3E0-4A27-9DE4-4B731B8671F8}" type="presOf" srcId="{9E78258E-0AE8-4422-A5C6-E7B61606AE71}" destId="{1CF3E5F8-1913-4398-87E0-DD9732370B7B}" srcOrd="0" destOrd="0" presId="urn:microsoft.com/office/officeart/2005/8/layout/hierarchy1"/>
    <dgm:cxn modelId="{D40D9219-344D-4B4E-B521-3F9B3B5BA899}" type="presOf" srcId="{8935BED5-F692-4C66-9CF5-B73DAA0EBE9E}" destId="{360DC389-4126-45BA-9C8B-D3B0A2FB7FE7}" srcOrd="0" destOrd="0" presId="urn:microsoft.com/office/officeart/2005/8/layout/hierarchy1"/>
    <dgm:cxn modelId="{3DD76858-4ABF-489E-ADC0-CA7C44DB1C47}" srcId="{8935BED5-F692-4C66-9CF5-B73DAA0EBE9E}" destId="{9E78258E-0AE8-4422-A5C6-E7B61606AE71}" srcOrd="1" destOrd="0" parTransId="{A7A469A3-2ADC-4E17-845F-19527E97B407}" sibTransId="{3D8D03A1-C8DC-4DC7-9CE8-1AC9EE74C2C2}"/>
    <dgm:cxn modelId="{6A60BD59-149C-4B9F-897D-61F1F72C8717}" srcId="{8935BED5-F692-4C66-9CF5-B73DAA0EBE9E}" destId="{BFEEEB4D-B4E7-42B0-A0FD-51ECDA65B457}" srcOrd="0" destOrd="0" parTransId="{7BF091CC-224F-4A22-A7E9-BE5A859D55E8}" sibTransId="{2532008E-5A72-4CB7-AC28-141334C5864E}"/>
    <dgm:cxn modelId="{99A4DF94-3ECA-4222-B57F-D9985D932139}" type="presOf" srcId="{BFEEEB4D-B4E7-42B0-A0FD-51ECDA65B457}" destId="{6099EA7A-4322-404F-B9D2-731BBB010EAD}" srcOrd="0" destOrd="0" presId="urn:microsoft.com/office/officeart/2005/8/layout/hierarchy1"/>
    <dgm:cxn modelId="{8BE99B94-C51E-4013-B5B4-4B6076607A82}" type="presParOf" srcId="{360DC389-4126-45BA-9C8B-D3B0A2FB7FE7}" destId="{5695C14F-D2C1-4CCC-A765-833A80C42B59}" srcOrd="0" destOrd="0" presId="urn:microsoft.com/office/officeart/2005/8/layout/hierarchy1"/>
    <dgm:cxn modelId="{89ADB90C-6C21-4E6F-A5F0-A8912D4618BE}" type="presParOf" srcId="{5695C14F-D2C1-4CCC-A765-833A80C42B59}" destId="{4BC57735-3BA4-4911-9082-EE89D620CAFC}" srcOrd="0" destOrd="0" presId="urn:microsoft.com/office/officeart/2005/8/layout/hierarchy1"/>
    <dgm:cxn modelId="{79B8C09C-068D-4F2E-9BB8-5C5E39A1CC25}" type="presParOf" srcId="{4BC57735-3BA4-4911-9082-EE89D620CAFC}" destId="{3D241261-7C9D-4BB5-A6F1-1FFFE932A9D6}" srcOrd="0" destOrd="0" presId="urn:microsoft.com/office/officeart/2005/8/layout/hierarchy1"/>
    <dgm:cxn modelId="{71311DB1-2CA8-4A7B-B1DC-083F16A229C1}" type="presParOf" srcId="{4BC57735-3BA4-4911-9082-EE89D620CAFC}" destId="{6099EA7A-4322-404F-B9D2-731BBB010EAD}" srcOrd="1" destOrd="0" presId="urn:microsoft.com/office/officeart/2005/8/layout/hierarchy1"/>
    <dgm:cxn modelId="{D8AFFCD7-F5AA-4547-8705-E90E0E642D37}" type="presParOf" srcId="{5695C14F-D2C1-4CCC-A765-833A80C42B59}" destId="{3BB092C7-73E2-48FD-943A-AD7A0D6DFBB2}" srcOrd="1" destOrd="0" presId="urn:microsoft.com/office/officeart/2005/8/layout/hierarchy1"/>
    <dgm:cxn modelId="{B0DEC0A7-953D-407F-915C-96C959EE3EBE}" type="presParOf" srcId="{360DC389-4126-45BA-9C8B-D3B0A2FB7FE7}" destId="{BAA18598-F93E-43E5-AA88-C905B31EE4C2}" srcOrd="1" destOrd="0" presId="urn:microsoft.com/office/officeart/2005/8/layout/hierarchy1"/>
    <dgm:cxn modelId="{986B9137-2F4A-4CA8-B6F3-F8164C3C7BE5}" type="presParOf" srcId="{BAA18598-F93E-43E5-AA88-C905B31EE4C2}" destId="{F3A02D7A-04FD-46EC-9E0B-44D139FA50B1}" srcOrd="0" destOrd="0" presId="urn:microsoft.com/office/officeart/2005/8/layout/hierarchy1"/>
    <dgm:cxn modelId="{0D8B76FC-B75D-4A7F-AC04-D6429A2E2F95}" type="presParOf" srcId="{F3A02D7A-04FD-46EC-9E0B-44D139FA50B1}" destId="{9A689D63-CB33-4D55-922F-0FE2E5686561}" srcOrd="0" destOrd="0" presId="urn:microsoft.com/office/officeart/2005/8/layout/hierarchy1"/>
    <dgm:cxn modelId="{34E9AB7A-7AD8-4EF9-A7FE-FAB5C317D6AB}" type="presParOf" srcId="{F3A02D7A-04FD-46EC-9E0B-44D139FA50B1}" destId="{1CF3E5F8-1913-4398-87E0-DD9732370B7B}" srcOrd="1" destOrd="0" presId="urn:microsoft.com/office/officeart/2005/8/layout/hierarchy1"/>
    <dgm:cxn modelId="{F82DB867-4FB9-4915-BA28-C3C5E991D2A3}" type="presParOf" srcId="{BAA18598-F93E-43E5-AA88-C905B31EE4C2}" destId="{46785C6A-1115-4564-8CBE-08ABE582A3C8}"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935BED5-F692-4C66-9CF5-B73DAA0EBE9E}"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tr-TR"/>
        </a:p>
      </dgm:t>
    </dgm:pt>
    <dgm:pt modelId="{BFEEEB4D-B4E7-42B0-A0FD-51ECDA65B457}">
      <dgm:prSet/>
      <dgm:spPr/>
      <dgm:t>
        <a:bodyPr/>
        <a:lstStyle/>
        <a:p>
          <a:r>
            <a:rPr lang="tr-TR" dirty="0"/>
            <a:t>DTU tabanlı satın alma modelindeki hizmet katmanları, sabit miktarda dahil edilen depolama alanı, yedeklemeler için sabit saklama süresi ve sabit fiyatla çeşitli işlem boyutları ile ayırt edilir. Bu modeldeki tüm hizmet katmanları, minimum kesinti süresiyle işlem boyutlarını değiştirme esnekliği sağlar. Tek </a:t>
          </a:r>
          <a:r>
            <a:rPr lang="tr-TR" dirty="0" err="1"/>
            <a:t>veritabanları</a:t>
          </a:r>
          <a:r>
            <a:rPr lang="tr-TR" dirty="0"/>
            <a:t> ve elastik havuzlar, hizmet katmanına ve işlem boyutuna göre saatlik olarak faturalandırılır.</a:t>
          </a:r>
        </a:p>
      </dgm:t>
    </dgm:pt>
    <dgm:pt modelId="{7BF091CC-224F-4A22-A7E9-BE5A859D55E8}" type="parTrans" cxnId="{6A60BD59-149C-4B9F-897D-61F1F72C8717}">
      <dgm:prSet/>
      <dgm:spPr/>
      <dgm:t>
        <a:bodyPr/>
        <a:lstStyle/>
        <a:p>
          <a:endParaRPr lang="tr-TR"/>
        </a:p>
      </dgm:t>
    </dgm:pt>
    <dgm:pt modelId="{2532008E-5A72-4CB7-AC28-141334C5864E}" type="sibTrans" cxnId="{6A60BD59-149C-4B9F-897D-61F1F72C8717}">
      <dgm:prSet/>
      <dgm:spPr/>
      <dgm:t>
        <a:bodyPr/>
        <a:lstStyle/>
        <a:p>
          <a:endParaRPr lang="tr-TR"/>
        </a:p>
      </dgm:t>
    </dgm:pt>
    <dgm:pt modelId="{360DC389-4126-45BA-9C8B-D3B0A2FB7FE7}" type="pres">
      <dgm:prSet presAssocID="{8935BED5-F692-4C66-9CF5-B73DAA0EBE9E}" presName="hierChild1" presStyleCnt="0">
        <dgm:presLayoutVars>
          <dgm:chPref val="1"/>
          <dgm:dir/>
          <dgm:animOne val="branch"/>
          <dgm:animLvl val="lvl"/>
          <dgm:resizeHandles/>
        </dgm:presLayoutVars>
      </dgm:prSet>
      <dgm:spPr/>
    </dgm:pt>
    <dgm:pt modelId="{5695C14F-D2C1-4CCC-A765-833A80C42B59}" type="pres">
      <dgm:prSet presAssocID="{BFEEEB4D-B4E7-42B0-A0FD-51ECDA65B457}" presName="hierRoot1" presStyleCnt="0"/>
      <dgm:spPr/>
    </dgm:pt>
    <dgm:pt modelId="{4BC57735-3BA4-4911-9082-EE89D620CAFC}" type="pres">
      <dgm:prSet presAssocID="{BFEEEB4D-B4E7-42B0-A0FD-51ECDA65B457}" presName="composite" presStyleCnt="0"/>
      <dgm:spPr/>
    </dgm:pt>
    <dgm:pt modelId="{3D241261-7C9D-4BB5-A6F1-1FFFE932A9D6}" type="pres">
      <dgm:prSet presAssocID="{BFEEEB4D-B4E7-42B0-A0FD-51ECDA65B457}" presName="background" presStyleLbl="node0" presStyleIdx="0" presStyleCnt="1"/>
      <dgm:spPr/>
    </dgm:pt>
    <dgm:pt modelId="{6099EA7A-4322-404F-B9D2-731BBB010EAD}" type="pres">
      <dgm:prSet presAssocID="{BFEEEB4D-B4E7-42B0-A0FD-51ECDA65B457}" presName="text" presStyleLbl="fgAcc0" presStyleIdx="0" presStyleCnt="1" custLinFactNeighborX="-44444" custLinFactNeighborY="948">
        <dgm:presLayoutVars>
          <dgm:chPref val="3"/>
        </dgm:presLayoutVars>
      </dgm:prSet>
      <dgm:spPr/>
    </dgm:pt>
    <dgm:pt modelId="{3BB092C7-73E2-48FD-943A-AD7A0D6DFBB2}" type="pres">
      <dgm:prSet presAssocID="{BFEEEB4D-B4E7-42B0-A0FD-51ECDA65B457}" presName="hierChild2" presStyleCnt="0"/>
      <dgm:spPr/>
    </dgm:pt>
  </dgm:ptLst>
  <dgm:cxnLst>
    <dgm:cxn modelId="{D40D9219-344D-4B4E-B521-3F9B3B5BA899}" type="presOf" srcId="{8935BED5-F692-4C66-9CF5-B73DAA0EBE9E}" destId="{360DC389-4126-45BA-9C8B-D3B0A2FB7FE7}" srcOrd="0" destOrd="0" presId="urn:microsoft.com/office/officeart/2005/8/layout/hierarchy1"/>
    <dgm:cxn modelId="{6A60BD59-149C-4B9F-897D-61F1F72C8717}" srcId="{8935BED5-F692-4C66-9CF5-B73DAA0EBE9E}" destId="{BFEEEB4D-B4E7-42B0-A0FD-51ECDA65B457}" srcOrd="0" destOrd="0" parTransId="{7BF091CC-224F-4A22-A7E9-BE5A859D55E8}" sibTransId="{2532008E-5A72-4CB7-AC28-141334C5864E}"/>
    <dgm:cxn modelId="{99A4DF94-3ECA-4222-B57F-D9985D932139}" type="presOf" srcId="{BFEEEB4D-B4E7-42B0-A0FD-51ECDA65B457}" destId="{6099EA7A-4322-404F-B9D2-731BBB010EAD}" srcOrd="0" destOrd="0" presId="urn:microsoft.com/office/officeart/2005/8/layout/hierarchy1"/>
    <dgm:cxn modelId="{8BE99B94-C51E-4013-B5B4-4B6076607A82}" type="presParOf" srcId="{360DC389-4126-45BA-9C8B-D3B0A2FB7FE7}" destId="{5695C14F-D2C1-4CCC-A765-833A80C42B59}" srcOrd="0" destOrd="0" presId="urn:microsoft.com/office/officeart/2005/8/layout/hierarchy1"/>
    <dgm:cxn modelId="{89ADB90C-6C21-4E6F-A5F0-A8912D4618BE}" type="presParOf" srcId="{5695C14F-D2C1-4CCC-A765-833A80C42B59}" destId="{4BC57735-3BA4-4911-9082-EE89D620CAFC}" srcOrd="0" destOrd="0" presId="urn:microsoft.com/office/officeart/2005/8/layout/hierarchy1"/>
    <dgm:cxn modelId="{79B8C09C-068D-4F2E-9BB8-5C5E39A1CC25}" type="presParOf" srcId="{4BC57735-3BA4-4911-9082-EE89D620CAFC}" destId="{3D241261-7C9D-4BB5-A6F1-1FFFE932A9D6}" srcOrd="0" destOrd="0" presId="urn:microsoft.com/office/officeart/2005/8/layout/hierarchy1"/>
    <dgm:cxn modelId="{71311DB1-2CA8-4A7B-B1DC-083F16A229C1}" type="presParOf" srcId="{4BC57735-3BA4-4911-9082-EE89D620CAFC}" destId="{6099EA7A-4322-404F-B9D2-731BBB010EAD}" srcOrd="1" destOrd="0" presId="urn:microsoft.com/office/officeart/2005/8/layout/hierarchy1"/>
    <dgm:cxn modelId="{D8AFFCD7-F5AA-4547-8705-E90E0E642D37}" type="presParOf" srcId="{5695C14F-D2C1-4CCC-A765-833A80C42B59}" destId="{3BB092C7-73E2-48FD-943A-AD7A0D6DFBB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935BED5-F692-4C66-9CF5-B73DAA0EBE9E}"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tr-TR"/>
        </a:p>
      </dgm:t>
    </dgm:pt>
    <dgm:pt modelId="{9E78258E-0AE8-4422-A5C6-E7B61606AE71}">
      <dgm:prSet/>
      <dgm:spPr/>
      <dgm:t>
        <a:bodyPr/>
        <a:lstStyle/>
        <a:p>
          <a:r>
            <a:rPr lang="tr-TR" dirty="0"/>
            <a:t>Daha yüksek işlem, bellek, Giriş/Çıkış ve depolamaya yüksektir. İş yükünün bilgi işlem ve bellek gereksinimlerini daha iyi eşleştirmek için donanım üretimi üzerinde denetim sağlar. </a:t>
          </a:r>
          <a:r>
            <a:rPr lang="tr-TR" dirty="0" err="1"/>
            <a:t>Azure</a:t>
          </a:r>
          <a:r>
            <a:rPr lang="tr-TR" dirty="0"/>
            <a:t> </a:t>
          </a:r>
          <a:r>
            <a:rPr lang="tr-TR" dirty="0" err="1"/>
            <a:t>Hibrit</a:t>
          </a:r>
          <a:r>
            <a:rPr lang="tr-TR" dirty="0"/>
            <a:t> Avantajı ve Ayrılmış Örnek için fiyatlandırma indirimleri mevcuttur. Şirket içi dağıtımlardan geçişler için planlamayı kolaylaştıran, hesaplamayı güçlendiren donanım ayrıntılarında daha fazla şeffaflık imkanı sunar.</a:t>
          </a:r>
        </a:p>
      </dgm:t>
    </dgm:pt>
    <dgm:pt modelId="{A7A469A3-2ADC-4E17-845F-19527E97B407}" type="parTrans" cxnId="{3DD76858-4ABF-489E-ADC0-CA7C44DB1C47}">
      <dgm:prSet/>
      <dgm:spPr/>
      <dgm:t>
        <a:bodyPr/>
        <a:lstStyle/>
        <a:p>
          <a:endParaRPr lang="tr-TR"/>
        </a:p>
      </dgm:t>
    </dgm:pt>
    <dgm:pt modelId="{3D8D03A1-C8DC-4DC7-9CE8-1AC9EE74C2C2}" type="sibTrans" cxnId="{3DD76858-4ABF-489E-ADC0-CA7C44DB1C47}">
      <dgm:prSet/>
      <dgm:spPr/>
      <dgm:t>
        <a:bodyPr/>
        <a:lstStyle/>
        <a:p>
          <a:endParaRPr lang="tr-TR"/>
        </a:p>
      </dgm:t>
    </dgm:pt>
    <dgm:pt modelId="{360DC389-4126-45BA-9C8B-D3B0A2FB7FE7}" type="pres">
      <dgm:prSet presAssocID="{8935BED5-F692-4C66-9CF5-B73DAA0EBE9E}" presName="hierChild1" presStyleCnt="0">
        <dgm:presLayoutVars>
          <dgm:chPref val="1"/>
          <dgm:dir/>
          <dgm:animOne val="branch"/>
          <dgm:animLvl val="lvl"/>
          <dgm:resizeHandles/>
        </dgm:presLayoutVars>
      </dgm:prSet>
      <dgm:spPr/>
    </dgm:pt>
    <dgm:pt modelId="{BAA18598-F93E-43E5-AA88-C905B31EE4C2}" type="pres">
      <dgm:prSet presAssocID="{9E78258E-0AE8-4422-A5C6-E7B61606AE71}" presName="hierRoot1" presStyleCnt="0"/>
      <dgm:spPr/>
    </dgm:pt>
    <dgm:pt modelId="{F3A02D7A-04FD-46EC-9E0B-44D139FA50B1}" type="pres">
      <dgm:prSet presAssocID="{9E78258E-0AE8-4422-A5C6-E7B61606AE71}" presName="composite" presStyleCnt="0"/>
      <dgm:spPr/>
    </dgm:pt>
    <dgm:pt modelId="{9A689D63-CB33-4D55-922F-0FE2E5686561}" type="pres">
      <dgm:prSet presAssocID="{9E78258E-0AE8-4422-A5C6-E7B61606AE71}" presName="background" presStyleLbl="node0" presStyleIdx="0" presStyleCnt="1"/>
      <dgm:spPr/>
    </dgm:pt>
    <dgm:pt modelId="{1CF3E5F8-1913-4398-87E0-DD9732370B7B}" type="pres">
      <dgm:prSet presAssocID="{9E78258E-0AE8-4422-A5C6-E7B61606AE71}" presName="text" presStyleLbl="fgAcc0" presStyleIdx="0" presStyleCnt="1" custLinFactNeighborX="-62291" custLinFactNeighborY="5553">
        <dgm:presLayoutVars>
          <dgm:chPref val="3"/>
        </dgm:presLayoutVars>
      </dgm:prSet>
      <dgm:spPr/>
    </dgm:pt>
    <dgm:pt modelId="{46785C6A-1115-4564-8CBE-08ABE582A3C8}" type="pres">
      <dgm:prSet presAssocID="{9E78258E-0AE8-4422-A5C6-E7B61606AE71}" presName="hierChild2" presStyleCnt="0"/>
      <dgm:spPr/>
    </dgm:pt>
  </dgm:ptLst>
  <dgm:cxnLst>
    <dgm:cxn modelId="{5014D000-E3E0-4A27-9DE4-4B731B8671F8}" type="presOf" srcId="{9E78258E-0AE8-4422-A5C6-E7B61606AE71}" destId="{1CF3E5F8-1913-4398-87E0-DD9732370B7B}" srcOrd="0" destOrd="0" presId="urn:microsoft.com/office/officeart/2005/8/layout/hierarchy1"/>
    <dgm:cxn modelId="{D40D9219-344D-4B4E-B521-3F9B3B5BA899}" type="presOf" srcId="{8935BED5-F692-4C66-9CF5-B73DAA0EBE9E}" destId="{360DC389-4126-45BA-9C8B-D3B0A2FB7FE7}" srcOrd="0" destOrd="0" presId="urn:microsoft.com/office/officeart/2005/8/layout/hierarchy1"/>
    <dgm:cxn modelId="{3DD76858-4ABF-489E-ADC0-CA7C44DB1C47}" srcId="{8935BED5-F692-4C66-9CF5-B73DAA0EBE9E}" destId="{9E78258E-0AE8-4422-A5C6-E7B61606AE71}" srcOrd="0" destOrd="0" parTransId="{A7A469A3-2ADC-4E17-845F-19527E97B407}" sibTransId="{3D8D03A1-C8DC-4DC7-9CE8-1AC9EE74C2C2}"/>
    <dgm:cxn modelId="{B0DEC0A7-953D-407F-915C-96C959EE3EBE}" type="presParOf" srcId="{360DC389-4126-45BA-9C8B-D3B0A2FB7FE7}" destId="{BAA18598-F93E-43E5-AA88-C905B31EE4C2}" srcOrd="0" destOrd="0" presId="urn:microsoft.com/office/officeart/2005/8/layout/hierarchy1"/>
    <dgm:cxn modelId="{986B9137-2F4A-4CA8-B6F3-F8164C3C7BE5}" type="presParOf" srcId="{BAA18598-F93E-43E5-AA88-C905B31EE4C2}" destId="{F3A02D7A-04FD-46EC-9E0B-44D139FA50B1}" srcOrd="0" destOrd="0" presId="urn:microsoft.com/office/officeart/2005/8/layout/hierarchy1"/>
    <dgm:cxn modelId="{0D8B76FC-B75D-4A7F-AC04-D6429A2E2F95}" type="presParOf" srcId="{F3A02D7A-04FD-46EC-9E0B-44D139FA50B1}" destId="{9A689D63-CB33-4D55-922F-0FE2E5686561}" srcOrd="0" destOrd="0" presId="urn:microsoft.com/office/officeart/2005/8/layout/hierarchy1"/>
    <dgm:cxn modelId="{34E9AB7A-7AD8-4EF9-A7FE-FAB5C317D6AB}" type="presParOf" srcId="{F3A02D7A-04FD-46EC-9E0B-44D139FA50B1}" destId="{1CF3E5F8-1913-4398-87E0-DD9732370B7B}" srcOrd="1" destOrd="0" presId="urn:microsoft.com/office/officeart/2005/8/layout/hierarchy1"/>
    <dgm:cxn modelId="{F82DB867-4FB9-4915-BA28-C3C5E991D2A3}" type="presParOf" srcId="{BAA18598-F93E-43E5-AA88-C905B31EE4C2}" destId="{46785C6A-1115-4564-8CBE-08ABE582A3C8}"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241261-7C9D-4BB5-A6F1-1FFFE932A9D6}">
      <dsp:nvSpPr>
        <dsp:cNvPr id="0" name=""/>
        <dsp:cNvSpPr/>
      </dsp:nvSpPr>
      <dsp:spPr>
        <a:xfrm>
          <a:off x="1283" y="2187"/>
          <a:ext cx="4505585" cy="2861046"/>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099EA7A-4322-404F-B9D2-731BBB010EAD}">
      <dsp:nvSpPr>
        <dsp:cNvPr id="0" name=""/>
        <dsp:cNvSpPr/>
      </dsp:nvSpPr>
      <dsp:spPr>
        <a:xfrm>
          <a:off x="501904" y="477776"/>
          <a:ext cx="4505585" cy="2861046"/>
        </a:xfrm>
        <a:prstGeom prst="roundRect">
          <a:avLst>
            <a:gd name="adj" fmla="val 10000"/>
          </a:avLst>
        </a:prstGeom>
        <a:solidFill>
          <a:schemeClr val="lt1">
            <a:alpha val="90000"/>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tr-TR" sz="3000" kern="1200" dirty="0"/>
            <a:t>En yüksek kullanımı Temel alarak kaynakları fazladan sağlama ve fazladan para ödemeliydik.</a:t>
          </a:r>
        </a:p>
      </dsp:txBody>
      <dsp:txXfrm>
        <a:off x="585701" y="561573"/>
        <a:ext cx="4337991" cy="2693452"/>
      </dsp:txXfrm>
    </dsp:sp>
    <dsp:sp modelId="{9A689D63-CB33-4D55-922F-0FE2E5686561}">
      <dsp:nvSpPr>
        <dsp:cNvPr id="0" name=""/>
        <dsp:cNvSpPr/>
      </dsp:nvSpPr>
      <dsp:spPr>
        <a:xfrm>
          <a:off x="5509393" y="4374"/>
          <a:ext cx="4505585" cy="2861046"/>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F3E5F8-1913-4398-87E0-DD9732370B7B}">
      <dsp:nvSpPr>
        <dsp:cNvPr id="0" name=""/>
        <dsp:cNvSpPr/>
      </dsp:nvSpPr>
      <dsp:spPr>
        <a:xfrm>
          <a:off x="6010014" y="479964"/>
          <a:ext cx="4505585" cy="2861046"/>
        </a:xfrm>
        <a:prstGeom prst="roundRect">
          <a:avLst>
            <a:gd name="adj" fmla="val 10000"/>
          </a:avLst>
        </a:prstGeom>
        <a:solidFill>
          <a:schemeClr val="lt1">
            <a:alpha val="90000"/>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tr-TR" sz="3000" kern="1200" dirty="0"/>
            <a:t>En yüksek kullanım dönemlerinde performans ve müşteri memnuniyetini riske atarak maliyet tasarrufu elde etmek için eksik hizmet sağlamak.</a:t>
          </a:r>
        </a:p>
      </dsp:txBody>
      <dsp:txXfrm>
        <a:off x="6093811" y="563761"/>
        <a:ext cx="4337991" cy="26934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241261-7C9D-4BB5-A6F1-1FFFE932A9D6}">
      <dsp:nvSpPr>
        <dsp:cNvPr id="0" name=""/>
        <dsp:cNvSpPr/>
      </dsp:nvSpPr>
      <dsp:spPr>
        <a:xfrm>
          <a:off x="-352998" y="3069"/>
          <a:ext cx="5238072" cy="3326176"/>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099EA7A-4322-404F-B9D2-731BBB010EAD}">
      <dsp:nvSpPr>
        <dsp:cNvPr id="0" name=""/>
        <dsp:cNvSpPr/>
      </dsp:nvSpPr>
      <dsp:spPr>
        <a:xfrm>
          <a:off x="229010" y="555976"/>
          <a:ext cx="5238072" cy="3326176"/>
        </a:xfrm>
        <a:prstGeom prst="roundRect">
          <a:avLst>
            <a:gd name="adj" fmla="val 10000"/>
          </a:avLst>
        </a:prstGeom>
        <a:solidFill>
          <a:schemeClr val="lt1">
            <a:alpha val="90000"/>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tr-TR" sz="2200" kern="1200" dirty="0"/>
            <a:t>DTU tabanlı satın alma modelindeki hizmet katmanları, sabit miktarda dahil edilen depolama alanı, yedeklemeler için sabit saklama süresi ve sabit fiyatla çeşitli işlem boyutları ile ayırt edilir. Bu modeldeki tüm hizmet katmanları, minimum kesinti süresiyle işlem boyutlarını değiştirme esnekliği sağlar. Tek </a:t>
          </a:r>
          <a:r>
            <a:rPr lang="tr-TR" sz="2200" kern="1200" dirty="0" err="1"/>
            <a:t>veritabanları</a:t>
          </a:r>
          <a:r>
            <a:rPr lang="tr-TR" sz="2200" kern="1200" dirty="0"/>
            <a:t> ve elastik havuzlar, hizmet katmanına ve işlem boyutuna göre saatlik olarak faturalandırılır.</a:t>
          </a:r>
        </a:p>
      </dsp:txBody>
      <dsp:txXfrm>
        <a:off x="326430" y="653396"/>
        <a:ext cx="5043232" cy="313133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689D63-CB33-4D55-922F-0FE2E5686561}">
      <dsp:nvSpPr>
        <dsp:cNvPr id="0" name=""/>
        <dsp:cNvSpPr/>
      </dsp:nvSpPr>
      <dsp:spPr>
        <a:xfrm>
          <a:off x="-57323" y="952"/>
          <a:ext cx="4510206" cy="2863981"/>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F3E5F8-1913-4398-87E0-DD9732370B7B}">
      <dsp:nvSpPr>
        <dsp:cNvPr id="0" name=""/>
        <dsp:cNvSpPr/>
      </dsp:nvSpPr>
      <dsp:spPr>
        <a:xfrm>
          <a:off x="443810" y="477029"/>
          <a:ext cx="4510206" cy="2863981"/>
        </a:xfrm>
        <a:prstGeom prst="roundRect">
          <a:avLst>
            <a:gd name="adj" fmla="val 10000"/>
          </a:avLst>
        </a:prstGeom>
        <a:solidFill>
          <a:schemeClr val="lt1">
            <a:alpha val="90000"/>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tr-TR" sz="1800" kern="1200" dirty="0"/>
            <a:t>Daha yüksek işlem, bellek, Giriş/Çıkış ve depolamaya yüksektir. İş yükünün bilgi işlem ve bellek gereksinimlerini daha iyi eşleştirmek için donanım üretimi üzerinde denetim sağlar. </a:t>
          </a:r>
          <a:r>
            <a:rPr lang="tr-TR" sz="1800" kern="1200" dirty="0" err="1"/>
            <a:t>Azure</a:t>
          </a:r>
          <a:r>
            <a:rPr lang="tr-TR" sz="1800" kern="1200" dirty="0"/>
            <a:t> </a:t>
          </a:r>
          <a:r>
            <a:rPr lang="tr-TR" sz="1800" kern="1200" dirty="0" err="1"/>
            <a:t>Hibrit</a:t>
          </a:r>
          <a:r>
            <a:rPr lang="tr-TR" sz="1800" kern="1200" dirty="0"/>
            <a:t> Avantajı ve Ayrılmış Örnek için fiyatlandırma indirimleri mevcuttur. Şirket içi dağıtımlardan geçişler için planlamayı kolaylaştıran, hesaplamayı güçlendiren donanım ayrıntılarında daha fazla şeffaflık imkanı sunar.</a:t>
          </a:r>
        </a:p>
      </dsp:txBody>
      <dsp:txXfrm>
        <a:off x="527693" y="560912"/>
        <a:ext cx="4342440" cy="269621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10/16/2020</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43466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10/16/2020</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58733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10/16/2020</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649686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10/16/2020</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3209144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tr-TR"/>
              <a:t>Asıl başlık stilini düzenlemek için tıklayın</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3C04E684-10F4-4CC3-A0B9-F03AA7BE37CF}" type="datetimeFigureOut">
              <a:rPr lang="en-US" smtClean="0"/>
              <a:t>10/16/2020</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51845F5A-061D-4825-9AE9-D7794091C6CF}"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336023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C04E684-10F4-4CC3-A0B9-F03AA7BE37CF}" type="datetimeFigureOut">
              <a:rPr lang="en-US" smtClean="0"/>
              <a:t>10/16/2020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3340097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3C04E684-10F4-4CC3-A0B9-F03AA7BE37CF}" type="datetimeFigureOut">
              <a:rPr lang="en-US" smtClean="0"/>
              <a:t>10/16/2020</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51845F5A-061D-4825-9AE9-D7794091C6CF}"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16853094"/>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3C04E684-10F4-4CC3-A0B9-F03AA7BE37CF}" type="datetimeFigureOut">
              <a:rPr lang="en-US" smtClean="0"/>
              <a:t>10/16/2020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015619972"/>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257300" y="2909102"/>
            <a:ext cx="4800600" cy="299639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633864" y="2909102"/>
            <a:ext cx="4800600" cy="299639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3C04E684-10F4-4CC3-A0B9-F03AA7BE37CF}" type="datetimeFigureOut">
              <a:rPr lang="en-US" smtClean="0"/>
              <a:t>10/16/2020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324356172"/>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3C04E684-10F4-4CC3-A0B9-F03AA7BE37CF}" type="datetimeFigureOut">
              <a:rPr lang="en-US" smtClean="0"/>
              <a:t>10/16/2020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49041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04E684-10F4-4CC3-A0B9-F03AA7BE37CF}" type="datetimeFigureOut">
              <a:rPr lang="en-US" smtClean="0"/>
              <a:t>10/16/2020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226909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10/16/2020</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879001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tr-TR"/>
              <a:t>Asıl başlık stilini düzenlemek için tıklayın</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765051" y="6375679"/>
            <a:ext cx="1233355" cy="348462"/>
          </a:xfrm>
        </p:spPr>
        <p:txBody>
          <a:bodyPr/>
          <a:lstStyle/>
          <a:p>
            <a:fld id="{3C04E684-10F4-4CC3-A0B9-F03AA7BE37CF}" type="datetimeFigureOut">
              <a:rPr lang="en-US" smtClean="0"/>
              <a:t>10/16/2020</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51845F5A-061D-4825-9AE9-D7794091C6CF}"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17328576"/>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765950" y="6375679"/>
            <a:ext cx="1232456" cy="348462"/>
          </a:xfrm>
        </p:spPr>
        <p:txBody>
          <a:bodyPr/>
          <a:lstStyle/>
          <a:p>
            <a:fld id="{3C04E684-10F4-4CC3-A0B9-F03AA7BE37CF}" type="datetimeFigureOut">
              <a:rPr lang="en-US" smtClean="0"/>
              <a:t>10/16/2020</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7120536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C04E684-10F4-4CC3-A0B9-F03AA7BE37CF}" type="datetimeFigureOut">
              <a:rPr lang="en-US" smtClean="0"/>
              <a:t>10/16/2020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19360106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C04E684-10F4-4CC3-A0B9-F03AA7BE37CF}" type="datetimeFigureOut">
              <a:rPr lang="en-US" smtClean="0"/>
              <a:t>10/16/2020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810567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10/16/2020</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095768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10/16/2020</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66128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10/16/2020</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3153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10/16/2020</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107711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10/16/2020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878877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10/16/2020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34470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10/16/2020</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966051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10/16/2020</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2449396415"/>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0" r:id="rId6"/>
    <p:sldLayoutId id="2147483737" r:id="rId7"/>
    <p:sldLayoutId id="2147483738" r:id="rId8"/>
    <p:sldLayoutId id="2147483727" r:id="rId9"/>
    <p:sldLayoutId id="2147483728" r:id="rId10"/>
    <p:sldLayoutId id="2147483729" r:id="rId11"/>
    <p:sldLayoutId id="2147483731"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3C04E684-10F4-4CC3-A0B9-F03AA7BE37CF}" type="datetimeFigureOut">
              <a:rPr lang="en-US" smtClean="0"/>
              <a:t>10/16/2020</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51845F5A-061D-4825-9AE9-D7794091C6CF}"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61832978"/>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0.png"/><Relationship Id="rId2" Type="http://schemas.openxmlformats.org/officeDocument/2006/relationships/diagramData" Target="../diagrams/data2.xml"/><Relationship Id="rId1" Type="http://schemas.openxmlformats.org/officeDocument/2006/relationships/slideLayout" Target="../slideLayouts/slideLayout1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dtucalculator.azurewebsites.net/" TargetMode="External"/><Relationship Id="rId1" Type="http://schemas.openxmlformats.org/officeDocument/2006/relationships/slideLayout" Target="../slideLayouts/slideLayout16.xml"/><Relationship Id="rId5" Type="http://schemas.openxmlformats.org/officeDocument/2006/relationships/image" Target="../media/image5.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14.png"/><Relationship Id="rId2" Type="http://schemas.openxmlformats.org/officeDocument/2006/relationships/diagramData" Target="../diagrams/data3.xml"/><Relationship Id="rId1" Type="http://schemas.openxmlformats.org/officeDocument/2006/relationships/slideLayout" Target="../slideLayouts/slideLayout1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dtucalculator.azurewebsites.net/" TargetMode="External"/><Relationship Id="rId1" Type="http://schemas.openxmlformats.org/officeDocument/2006/relationships/slideLayout" Target="../slideLayouts/slideLayout16.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CB0CD7F-6883-47FD-B641-93901FE2F816}"/>
              </a:ext>
            </a:extLst>
          </p:cNvPr>
          <p:cNvPicPr>
            <a:picLocks noChangeAspect="1"/>
          </p:cNvPicPr>
          <p:nvPr/>
        </p:nvPicPr>
        <p:blipFill rotWithShape="1">
          <a:blip r:embed="rId2"/>
          <a:srcRect t="369" r="-2" b="32221"/>
          <a:stretch/>
        </p:blipFill>
        <p:spPr>
          <a:xfrm>
            <a:off x="20" y="10"/>
            <a:ext cx="12191980" cy="6857990"/>
          </a:xfrm>
          <a:prstGeom prst="rect">
            <a:avLst/>
          </a:prstGeom>
        </p:spPr>
      </p:pic>
      <p:sp>
        <p:nvSpPr>
          <p:cNvPr id="2" name="Başlık 1"/>
          <p:cNvSpPr>
            <a:spLocks noGrp="1"/>
          </p:cNvSpPr>
          <p:nvPr>
            <p:ph type="ctrTitle"/>
          </p:nvPr>
        </p:nvSpPr>
        <p:spPr>
          <a:xfrm>
            <a:off x="7091193" y="4566678"/>
            <a:ext cx="4054890" cy="1000067"/>
          </a:xfrm>
        </p:spPr>
        <p:txBody>
          <a:bodyPr anchor="b">
            <a:normAutofit/>
          </a:bodyPr>
          <a:lstStyle/>
          <a:p>
            <a:pPr algn="ctr"/>
            <a:r>
              <a:rPr lang="tr-TR" sz="3200" dirty="0" err="1">
                <a:solidFill>
                  <a:schemeClr val="bg2"/>
                </a:solidFill>
              </a:rPr>
              <a:t>Azure</a:t>
            </a:r>
            <a:r>
              <a:rPr lang="tr-TR" sz="3200" dirty="0">
                <a:solidFill>
                  <a:schemeClr val="bg2"/>
                </a:solidFill>
              </a:rPr>
              <a:t> SQL </a:t>
            </a:r>
            <a:r>
              <a:rPr lang="tr-TR" sz="3200" dirty="0" err="1">
                <a:solidFill>
                  <a:schemeClr val="bg2"/>
                </a:solidFill>
              </a:rPr>
              <a:t>and</a:t>
            </a:r>
            <a:r>
              <a:rPr lang="tr-TR" sz="3200" dirty="0">
                <a:solidFill>
                  <a:schemeClr val="bg2"/>
                </a:solidFill>
              </a:rPr>
              <a:t> </a:t>
            </a:r>
            <a:r>
              <a:rPr lang="tr-TR" sz="3200" dirty="0" err="1">
                <a:solidFill>
                  <a:schemeClr val="bg2"/>
                </a:solidFill>
              </a:rPr>
              <a:t>Azure</a:t>
            </a:r>
            <a:r>
              <a:rPr lang="tr-TR" sz="3200" dirty="0">
                <a:solidFill>
                  <a:schemeClr val="bg2"/>
                </a:solidFill>
              </a:rPr>
              <a:t> </a:t>
            </a:r>
            <a:r>
              <a:rPr lang="tr-TR" sz="3200" dirty="0" err="1">
                <a:solidFill>
                  <a:schemeClr val="bg2"/>
                </a:solidFill>
              </a:rPr>
              <a:t>Factory</a:t>
            </a:r>
            <a:endParaRPr lang="tr-TR" sz="3200" dirty="0">
              <a:solidFill>
                <a:schemeClr val="bg2"/>
              </a:solidFill>
            </a:endParaRPr>
          </a:p>
        </p:txBody>
      </p:sp>
    </p:spTree>
    <p:extLst>
      <p:ext uri="{BB962C8B-B14F-4D97-AF65-F5344CB8AC3E}">
        <p14:creationId xmlns:p14="http://schemas.microsoft.com/office/powerpoint/2010/main" val="167442580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3665FF5-932F-4823-B95C-ACD317C19FEA}"/>
              </a:ext>
            </a:extLst>
          </p:cNvPr>
          <p:cNvSpPr>
            <a:spLocks noGrp="1"/>
          </p:cNvSpPr>
          <p:nvPr>
            <p:ph type="title"/>
          </p:nvPr>
        </p:nvSpPr>
        <p:spPr>
          <a:xfrm>
            <a:off x="0" y="0"/>
            <a:ext cx="12192000" cy="1060174"/>
          </a:xfrm>
        </p:spPr>
        <p:txBody>
          <a:bodyPr>
            <a:normAutofit/>
          </a:bodyPr>
          <a:lstStyle/>
          <a:p>
            <a:pPr algn="ctr"/>
            <a:r>
              <a:rPr lang="tr-TR" dirty="0"/>
              <a:t>2.Elastic </a:t>
            </a:r>
            <a:r>
              <a:rPr lang="tr-TR" dirty="0" err="1"/>
              <a:t>Pool</a:t>
            </a:r>
            <a:endParaRPr lang="tr-TR" dirty="0"/>
          </a:p>
        </p:txBody>
      </p:sp>
      <p:graphicFrame>
        <p:nvGraphicFramePr>
          <p:cNvPr id="7" name="Diyagram 3">
            <a:extLst>
              <a:ext uri="{FF2B5EF4-FFF2-40B4-BE49-F238E27FC236}">
                <a16:creationId xmlns:a16="http://schemas.microsoft.com/office/drawing/2014/main" id="{F4205358-B5B6-4798-A957-650A2FAB9F91}"/>
              </a:ext>
            </a:extLst>
          </p:cNvPr>
          <p:cNvGraphicFramePr/>
          <p:nvPr>
            <p:extLst>
              <p:ext uri="{D42A27DB-BD31-4B8C-83A1-F6EECF244321}">
                <p14:modId xmlns:p14="http://schemas.microsoft.com/office/powerpoint/2010/main" val="1551193158"/>
              </p:ext>
            </p:extLst>
          </p:nvPr>
        </p:nvGraphicFramePr>
        <p:xfrm>
          <a:off x="1083366" y="3033597"/>
          <a:ext cx="10515600" cy="33410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Metin kutusu 7">
            <a:extLst>
              <a:ext uri="{FF2B5EF4-FFF2-40B4-BE49-F238E27FC236}">
                <a16:creationId xmlns:a16="http://schemas.microsoft.com/office/drawing/2014/main" id="{9668B525-3A7D-42F5-9571-415F23446900}"/>
              </a:ext>
            </a:extLst>
          </p:cNvPr>
          <p:cNvSpPr txBox="1"/>
          <p:nvPr/>
        </p:nvSpPr>
        <p:spPr>
          <a:xfrm>
            <a:off x="914401" y="1060174"/>
            <a:ext cx="1085353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dirty="0" err="1">
                <a:ea typeface="+mn-lt"/>
                <a:cs typeface="+mn-lt"/>
              </a:rPr>
              <a:t>Azure</a:t>
            </a:r>
            <a:r>
              <a:rPr lang="tr-TR" dirty="0">
                <a:ea typeface="+mn-lt"/>
                <a:cs typeface="+mn-lt"/>
              </a:rPr>
              <a:t> için hep söylenen “kaynak kullanımı kadar ödemek yada kullandıkça öde” idi, bu noktada karşımıza kaynak kullanımının nasıl yapılması gerektiğinin planlanması gerekiyordu ve temel olarak  kaynak kullanımını belirlemek için geleneksel olarak iki farklı seçeneğimiz vardır.</a:t>
            </a:r>
            <a:endParaRPr lang="tr-TR" dirty="0"/>
          </a:p>
          <a:p>
            <a:pPr algn="l"/>
            <a:endParaRPr lang="tr-TR" dirty="0"/>
          </a:p>
        </p:txBody>
      </p:sp>
    </p:spTree>
    <p:extLst>
      <p:ext uri="{BB962C8B-B14F-4D97-AF65-F5344CB8AC3E}">
        <p14:creationId xmlns:p14="http://schemas.microsoft.com/office/powerpoint/2010/main" val="4227971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01F4B164-2448-4DAD-8954-CDD7FF194A6D}"/>
              </a:ext>
            </a:extLst>
          </p:cNvPr>
          <p:cNvSpPr>
            <a:spLocks noGrp="1"/>
          </p:cNvSpPr>
          <p:nvPr>
            <p:ph idx="1"/>
          </p:nvPr>
        </p:nvSpPr>
        <p:spPr>
          <a:xfrm>
            <a:off x="838200" y="732096"/>
            <a:ext cx="10515600" cy="5440104"/>
          </a:xfrm>
        </p:spPr>
        <p:txBody>
          <a:bodyPr vert="horz" lIns="91440" tIns="45720" rIns="91440" bIns="45720" rtlCol="0" anchor="t">
            <a:normAutofit/>
          </a:bodyPr>
          <a:lstStyle/>
          <a:p>
            <a:pPr marL="457200" indent="-457200"/>
            <a:r>
              <a:rPr lang="tr-TR" dirty="0">
                <a:ea typeface="+mn-lt"/>
                <a:cs typeface="+mn-lt"/>
              </a:rPr>
              <a:t>İşte bu noktada </a:t>
            </a:r>
            <a:r>
              <a:rPr lang="tr-TR" dirty="0" err="1">
                <a:ea typeface="+mn-lt"/>
                <a:cs typeface="+mn-lt"/>
              </a:rPr>
              <a:t>Azure’un</a:t>
            </a:r>
            <a:r>
              <a:rPr lang="tr-TR" dirty="0">
                <a:ea typeface="+mn-lt"/>
                <a:cs typeface="+mn-lt"/>
              </a:rPr>
              <a:t> bize sunduğu </a:t>
            </a:r>
            <a:r>
              <a:rPr lang="tr-TR" dirty="0" err="1">
                <a:ea typeface="+mn-lt"/>
                <a:cs typeface="+mn-lt"/>
              </a:rPr>
              <a:t>elastic</a:t>
            </a:r>
            <a:r>
              <a:rPr lang="tr-TR" dirty="0">
                <a:ea typeface="+mn-lt"/>
                <a:cs typeface="+mn-lt"/>
              </a:rPr>
              <a:t> </a:t>
            </a:r>
            <a:r>
              <a:rPr lang="tr-TR" dirty="0" err="1">
                <a:ea typeface="+mn-lt"/>
                <a:cs typeface="+mn-lt"/>
              </a:rPr>
              <a:t>pool</a:t>
            </a:r>
            <a:r>
              <a:rPr lang="tr-TR" dirty="0">
                <a:ea typeface="+mn-lt"/>
                <a:cs typeface="+mn-lt"/>
              </a:rPr>
              <a:t> özelliği ile SQL </a:t>
            </a:r>
            <a:r>
              <a:rPr lang="tr-TR" dirty="0" err="1">
                <a:ea typeface="+mn-lt"/>
                <a:cs typeface="+mn-lt"/>
              </a:rPr>
              <a:t>Veritabanın</a:t>
            </a:r>
            <a:r>
              <a:rPr lang="tr-TR" dirty="0">
                <a:ea typeface="+mn-lt"/>
                <a:cs typeface="+mn-lt"/>
              </a:rPr>
              <a:t> bir havuz içerisinde birleştirip, birbirlerinden farklı ve öngörülmeyen kullanım düzenlerine sahip bir yada birden çok </a:t>
            </a:r>
            <a:r>
              <a:rPr lang="tr-TR" dirty="0" err="1">
                <a:ea typeface="+mn-lt"/>
                <a:cs typeface="+mn-lt"/>
              </a:rPr>
              <a:t>veritabana</a:t>
            </a:r>
            <a:r>
              <a:rPr lang="tr-TR" dirty="0">
                <a:ea typeface="+mn-lt"/>
                <a:cs typeface="+mn-lt"/>
              </a:rPr>
              <a:t> ilişkin performans yönetimini sağlamak ve daha uygun </a:t>
            </a:r>
            <a:r>
              <a:rPr lang="tr-TR" dirty="0" err="1">
                <a:ea typeface="+mn-lt"/>
                <a:cs typeface="+mn-lt"/>
              </a:rPr>
              <a:t>maliyetlendirme</a:t>
            </a:r>
            <a:r>
              <a:rPr lang="tr-TR" dirty="0">
                <a:ea typeface="+mn-lt"/>
                <a:cs typeface="+mn-lt"/>
              </a:rPr>
              <a:t> sağlayan bir özelliği olduğunu söyleyebiliriz. </a:t>
            </a:r>
          </a:p>
          <a:p>
            <a:pPr marL="457200" indent="-457200"/>
            <a:r>
              <a:rPr lang="tr-TR" dirty="0" err="1">
                <a:ea typeface="+mn-lt"/>
                <a:cs typeface="+mn-lt"/>
              </a:rPr>
              <a:t>Azure</a:t>
            </a:r>
            <a:r>
              <a:rPr lang="tr-TR" dirty="0">
                <a:ea typeface="+mn-lt"/>
                <a:cs typeface="+mn-lt"/>
              </a:rPr>
              <a:t> </a:t>
            </a:r>
            <a:r>
              <a:rPr lang="tr-TR" dirty="0" err="1">
                <a:ea typeface="+mn-lt"/>
                <a:cs typeface="+mn-lt"/>
              </a:rPr>
              <a:t>Elastic</a:t>
            </a:r>
            <a:r>
              <a:rPr lang="tr-TR" dirty="0">
                <a:ea typeface="+mn-lt"/>
                <a:cs typeface="+mn-lt"/>
              </a:rPr>
              <a:t> </a:t>
            </a:r>
            <a:r>
              <a:rPr lang="tr-TR" dirty="0" err="1">
                <a:ea typeface="+mn-lt"/>
                <a:cs typeface="+mn-lt"/>
              </a:rPr>
              <a:t>Pool</a:t>
            </a:r>
            <a:r>
              <a:rPr lang="tr-TR" dirty="0">
                <a:ea typeface="+mn-lt"/>
                <a:cs typeface="+mn-lt"/>
              </a:rPr>
              <a:t> kullanımı ile Performans kaynaklarını tek bir </a:t>
            </a:r>
            <a:r>
              <a:rPr lang="tr-TR" dirty="0" err="1">
                <a:ea typeface="+mn-lt"/>
                <a:cs typeface="+mn-lt"/>
              </a:rPr>
              <a:t>veritabanı</a:t>
            </a:r>
            <a:r>
              <a:rPr lang="tr-TR" dirty="0">
                <a:ea typeface="+mn-lt"/>
                <a:cs typeface="+mn-lt"/>
              </a:rPr>
              <a:t> yerine bir havuza ayırarak tek bir </a:t>
            </a:r>
            <a:r>
              <a:rPr lang="tr-TR" dirty="0" err="1">
                <a:ea typeface="+mn-lt"/>
                <a:cs typeface="+mn-lt"/>
              </a:rPr>
              <a:t>veritabanının</a:t>
            </a:r>
            <a:r>
              <a:rPr lang="tr-TR" dirty="0">
                <a:ea typeface="+mn-lt"/>
                <a:cs typeface="+mn-lt"/>
              </a:rPr>
              <a:t> performansı için değil havuzun ortak performans kaynakları için ödeme yaparsınız.</a:t>
            </a:r>
            <a:endParaRPr lang="tr-TR" dirty="0"/>
          </a:p>
          <a:p>
            <a:endParaRPr lang="tr-TR" dirty="0"/>
          </a:p>
        </p:txBody>
      </p:sp>
    </p:spTree>
    <p:extLst>
      <p:ext uri="{BB962C8B-B14F-4D97-AF65-F5344CB8AC3E}">
        <p14:creationId xmlns:p14="http://schemas.microsoft.com/office/powerpoint/2010/main" val="1740305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C76BBCE8-7DCC-4886-8909-E586D7D3175E}"/>
              </a:ext>
            </a:extLst>
          </p:cNvPr>
          <p:cNvSpPr>
            <a:spLocks noGrp="1"/>
          </p:cNvSpPr>
          <p:nvPr>
            <p:ph idx="1"/>
          </p:nvPr>
        </p:nvSpPr>
        <p:spPr>
          <a:xfrm>
            <a:off x="838200" y="487680"/>
            <a:ext cx="10515600" cy="5684520"/>
          </a:xfrm>
        </p:spPr>
        <p:txBody>
          <a:bodyPr vert="horz" lIns="91440" tIns="45720" rIns="91440" bIns="45720" rtlCol="0" anchor="t">
            <a:normAutofit/>
          </a:bodyPr>
          <a:lstStyle/>
          <a:p>
            <a:r>
              <a:rPr lang="tr-TR" dirty="0">
                <a:ea typeface="+mn-lt"/>
                <a:cs typeface="+mn-lt"/>
              </a:rPr>
              <a:t>Elastik havuzlar sayesinde kaynak talebindeki dalgalanmalara ayak uydurmak için </a:t>
            </a:r>
            <a:r>
              <a:rPr lang="tr-TR" dirty="0" err="1">
                <a:ea typeface="+mn-lt"/>
                <a:cs typeface="+mn-lt"/>
              </a:rPr>
              <a:t>veritabanı</a:t>
            </a:r>
            <a:r>
              <a:rPr lang="tr-TR" dirty="0">
                <a:ea typeface="+mn-lt"/>
                <a:cs typeface="+mn-lt"/>
              </a:rPr>
              <a:t> performansında sürekli ayarlama yapmanız gerekmez. Havuza alınmış </a:t>
            </a:r>
            <a:r>
              <a:rPr lang="tr-TR" dirty="0" err="1">
                <a:ea typeface="+mn-lt"/>
                <a:cs typeface="+mn-lt"/>
              </a:rPr>
              <a:t>veritabanları</a:t>
            </a:r>
            <a:r>
              <a:rPr lang="tr-TR" dirty="0">
                <a:ea typeface="+mn-lt"/>
                <a:cs typeface="+mn-lt"/>
              </a:rPr>
              <a:t>, gerektiğinde elastik havuzun performans kaynaklarını tüketir. </a:t>
            </a:r>
          </a:p>
          <a:p>
            <a:r>
              <a:rPr lang="tr-TR" dirty="0">
                <a:ea typeface="+mn-lt"/>
                <a:cs typeface="+mn-lt"/>
              </a:rPr>
              <a:t>Havuza alınan </a:t>
            </a:r>
            <a:r>
              <a:rPr lang="tr-TR" dirty="0" err="1">
                <a:ea typeface="+mn-lt"/>
                <a:cs typeface="+mn-lt"/>
              </a:rPr>
              <a:t>veritabanları</a:t>
            </a:r>
            <a:r>
              <a:rPr lang="tr-TR" dirty="0">
                <a:ea typeface="+mn-lt"/>
                <a:cs typeface="+mn-lt"/>
              </a:rPr>
              <a:t> havuzu kullanır ancak havuz sınırlarını aşmaz, böylece </a:t>
            </a:r>
            <a:r>
              <a:rPr lang="tr-TR" dirty="0" err="1">
                <a:ea typeface="+mn-lt"/>
                <a:cs typeface="+mn-lt"/>
              </a:rPr>
              <a:t>veritabanı</a:t>
            </a:r>
            <a:r>
              <a:rPr lang="tr-TR" dirty="0">
                <a:ea typeface="+mn-lt"/>
                <a:cs typeface="+mn-lt"/>
              </a:rPr>
              <a:t> kullanımınız tahmin edilebilir olmasa bile maliyetleriniz için durum tam tersidir.</a:t>
            </a:r>
          </a:p>
          <a:p>
            <a:r>
              <a:rPr lang="tr-TR" dirty="0">
                <a:ea typeface="+mn-lt"/>
                <a:cs typeface="+mn-lt"/>
              </a:rPr>
              <a:t>Ayrıca </a:t>
            </a:r>
            <a:r>
              <a:rPr lang="tr-TR" dirty="0" err="1">
                <a:ea typeface="+mn-lt"/>
                <a:cs typeface="+mn-lt"/>
              </a:rPr>
              <a:t>maliyetlendirme</a:t>
            </a:r>
            <a:r>
              <a:rPr lang="tr-TR" dirty="0">
                <a:ea typeface="+mn-lt"/>
                <a:cs typeface="+mn-lt"/>
              </a:rPr>
              <a:t> sizin elinizde olmasından ötürü istediğiniz gibi elastik havuzuna </a:t>
            </a:r>
            <a:r>
              <a:rPr lang="tr-TR" dirty="0" err="1">
                <a:ea typeface="+mn-lt"/>
                <a:cs typeface="+mn-lt"/>
              </a:rPr>
              <a:t>veritabanı</a:t>
            </a:r>
            <a:r>
              <a:rPr lang="tr-TR" dirty="0">
                <a:ea typeface="+mn-lt"/>
                <a:cs typeface="+mn-lt"/>
              </a:rPr>
              <a:t> ekleyebilir yada çıkartabilirsiniz. İsterseniz havuzun alt ve üst sınırlarını da denetleyebilir ve değiştirerek </a:t>
            </a:r>
            <a:r>
              <a:rPr lang="tr-TR" dirty="0" err="1">
                <a:ea typeface="+mn-lt"/>
                <a:cs typeface="+mn-lt"/>
              </a:rPr>
              <a:t>veritabanlarının</a:t>
            </a:r>
            <a:r>
              <a:rPr lang="tr-TR" dirty="0">
                <a:ea typeface="+mn-lt"/>
                <a:cs typeface="+mn-lt"/>
              </a:rPr>
              <a:t> kaynak kullanım değerlerini değiştirebilirsiniz.</a:t>
            </a:r>
            <a:endParaRPr lang="tr-TR" dirty="0"/>
          </a:p>
        </p:txBody>
      </p:sp>
    </p:spTree>
    <p:extLst>
      <p:ext uri="{BB962C8B-B14F-4D97-AF65-F5344CB8AC3E}">
        <p14:creationId xmlns:p14="http://schemas.microsoft.com/office/powerpoint/2010/main" val="29693946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B1B03F0-A821-40CB-961A-3887DBDA7E6A}"/>
              </a:ext>
            </a:extLst>
          </p:cNvPr>
          <p:cNvSpPr>
            <a:spLocks noGrp="1"/>
          </p:cNvSpPr>
          <p:nvPr>
            <p:ph type="title"/>
          </p:nvPr>
        </p:nvSpPr>
        <p:spPr>
          <a:xfrm>
            <a:off x="0" y="0"/>
            <a:ext cx="12192000" cy="1325563"/>
          </a:xfrm>
        </p:spPr>
        <p:txBody>
          <a:bodyPr/>
          <a:lstStyle/>
          <a:p>
            <a:pPr algn="ctr"/>
            <a:r>
              <a:rPr lang="tr-TR" dirty="0"/>
              <a:t>Neden </a:t>
            </a:r>
            <a:r>
              <a:rPr lang="tr-TR" dirty="0" err="1"/>
              <a:t>Elastic</a:t>
            </a:r>
            <a:r>
              <a:rPr lang="tr-TR" dirty="0"/>
              <a:t> </a:t>
            </a:r>
            <a:r>
              <a:rPr lang="tr-TR" dirty="0" err="1"/>
              <a:t>Pool</a:t>
            </a:r>
            <a:r>
              <a:rPr lang="tr-TR" dirty="0"/>
              <a:t> ?</a:t>
            </a:r>
          </a:p>
        </p:txBody>
      </p:sp>
      <p:pic>
        <p:nvPicPr>
          <p:cNvPr id="11" name="İçerik Yer Tutucusu 10">
            <a:extLst>
              <a:ext uri="{FF2B5EF4-FFF2-40B4-BE49-F238E27FC236}">
                <a16:creationId xmlns:a16="http://schemas.microsoft.com/office/drawing/2014/main" id="{03A2C189-919A-4504-B6DE-19AC554011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99677" y="885348"/>
            <a:ext cx="8192643" cy="3391373"/>
          </a:xfrm>
        </p:spPr>
      </p:pic>
      <p:sp>
        <p:nvSpPr>
          <p:cNvPr id="7" name="Metin kutusu 6">
            <a:extLst>
              <a:ext uri="{FF2B5EF4-FFF2-40B4-BE49-F238E27FC236}">
                <a16:creationId xmlns:a16="http://schemas.microsoft.com/office/drawing/2014/main" id="{DC0A41EE-343E-49D0-B843-CF5F1511A8A7}"/>
              </a:ext>
            </a:extLst>
          </p:cNvPr>
          <p:cNvSpPr txBox="1"/>
          <p:nvPr/>
        </p:nvSpPr>
        <p:spPr>
          <a:xfrm>
            <a:off x="940904" y="4423362"/>
            <a:ext cx="10946296" cy="1754326"/>
          </a:xfrm>
          <a:prstGeom prst="rect">
            <a:avLst/>
          </a:prstGeom>
          <a:noFill/>
        </p:spPr>
        <p:txBody>
          <a:bodyPr wrap="square" rtlCol="0">
            <a:spAutoFit/>
          </a:bodyPr>
          <a:lstStyle/>
          <a:p>
            <a:r>
              <a:rPr lang="tr-TR" dirty="0"/>
              <a:t>Gün içerisinde düzensiz kullanılan tablonuz olduğunu düşünün. Belki sabah daha çok kullanıyor. Öğlen daha az veya çok nadiren raporlama amaçlı kullanılıyor da olabilir.  </a:t>
            </a:r>
            <a:r>
              <a:rPr lang="tr-TR" dirty="0" err="1"/>
              <a:t>Veritabanınızı</a:t>
            </a:r>
            <a:r>
              <a:rPr lang="tr-TR" dirty="0"/>
              <a:t> 20 DTU (Tek </a:t>
            </a:r>
            <a:r>
              <a:rPr lang="tr-TR" dirty="0" err="1"/>
              <a:t>Databese</a:t>
            </a:r>
            <a:r>
              <a:rPr lang="tr-TR" dirty="0"/>
              <a:t> Servis Katmanı) ölçeklendirdiğimizi düşünelim. </a:t>
            </a:r>
          </a:p>
          <a:p>
            <a:r>
              <a:rPr lang="tr-TR" dirty="0"/>
              <a:t>Kullanıcılarınız bunu asla hissetmeyeceğinden emin olmak için biraz daha üstüne çıkılabilir.  </a:t>
            </a:r>
            <a:r>
              <a:rPr lang="tr-TR" dirty="0" err="1"/>
              <a:t>Veritabanında</a:t>
            </a:r>
            <a:r>
              <a:rPr lang="tr-TR" dirty="0"/>
              <a:t> benzer özelliklere sahip iki adet tablonuzun olduğunu düşünelim. Belki de gün boyunca ikinci </a:t>
            </a:r>
            <a:r>
              <a:rPr lang="tr-TR" dirty="0" err="1"/>
              <a:t>veritabanını</a:t>
            </a:r>
            <a:r>
              <a:rPr lang="tr-TR" dirty="0"/>
              <a:t> kullanmanız gerekebilir. Onu da 20 DTU ile ölçeklendirdiğimizi düşünelim. Toplamda 40 </a:t>
            </a:r>
            <a:r>
              <a:rPr lang="tr-TR" dirty="0" err="1"/>
              <a:t>DTU’luk</a:t>
            </a:r>
            <a:r>
              <a:rPr lang="tr-TR" dirty="0"/>
              <a:t> para ödüyorsunuzdur. </a:t>
            </a:r>
          </a:p>
        </p:txBody>
      </p:sp>
    </p:spTree>
    <p:extLst>
      <p:ext uri="{BB962C8B-B14F-4D97-AF65-F5344CB8AC3E}">
        <p14:creationId xmlns:p14="http://schemas.microsoft.com/office/powerpoint/2010/main" val="3295204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E5E70F5B-8150-49CE-A890-2980BB9E3C1A}"/>
              </a:ext>
            </a:extLst>
          </p:cNvPr>
          <p:cNvSpPr>
            <a:spLocks noGrp="1"/>
          </p:cNvSpPr>
          <p:nvPr>
            <p:ph idx="1"/>
          </p:nvPr>
        </p:nvSpPr>
        <p:spPr>
          <a:xfrm>
            <a:off x="838199" y="4946408"/>
            <a:ext cx="10515600" cy="1692965"/>
          </a:xfrm>
        </p:spPr>
        <p:txBody>
          <a:bodyPr>
            <a:normAutofit/>
          </a:bodyPr>
          <a:lstStyle/>
          <a:p>
            <a:r>
              <a:rPr lang="tr-TR" dirty="0"/>
              <a:t>İki tabloyu birleştirip tek bir diyagram üzerine yerleştirildiğinde gün boyunca güzel bir şekilde yayıldığında görüldüğü gibi 40 DTU yerine 30 DTU gerektirebilir. Ve bu sayede siz tasarruf etmiş olursunuz.</a:t>
            </a:r>
          </a:p>
        </p:txBody>
      </p:sp>
      <p:pic>
        <p:nvPicPr>
          <p:cNvPr id="5" name="Resim 4">
            <a:extLst>
              <a:ext uri="{FF2B5EF4-FFF2-40B4-BE49-F238E27FC236}">
                <a16:creationId xmlns:a16="http://schemas.microsoft.com/office/drawing/2014/main" id="{2BF3B1F5-5B6C-4002-BCD4-6EBCE4E044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4440" y="1384818"/>
            <a:ext cx="8183117" cy="3210373"/>
          </a:xfrm>
          <a:prstGeom prst="rect">
            <a:avLst/>
          </a:prstGeom>
        </p:spPr>
      </p:pic>
    </p:spTree>
    <p:extLst>
      <p:ext uri="{BB962C8B-B14F-4D97-AF65-F5344CB8AC3E}">
        <p14:creationId xmlns:p14="http://schemas.microsoft.com/office/powerpoint/2010/main" val="32848147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AE76C9B-D447-4B59-BEEF-BF172CF40DE2}"/>
              </a:ext>
            </a:extLst>
          </p:cNvPr>
          <p:cNvSpPr>
            <a:spLocks noGrp="1"/>
          </p:cNvSpPr>
          <p:nvPr>
            <p:ph type="title"/>
          </p:nvPr>
        </p:nvSpPr>
        <p:spPr/>
        <p:txBody>
          <a:bodyPr/>
          <a:lstStyle/>
          <a:p>
            <a:r>
              <a:rPr lang="tr-TR" dirty="0"/>
              <a:t>3. </a:t>
            </a:r>
            <a:r>
              <a:rPr lang="tr-TR" dirty="0" err="1"/>
              <a:t>Managed</a:t>
            </a:r>
            <a:r>
              <a:rPr lang="tr-TR" dirty="0"/>
              <a:t> </a:t>
            </a:r>
            <a:r>
              <a:rPr lang="tr-TR" dirty="0" err="1"/>
              <a:t>Instance</a:t>
            </a:r>
            <a:r>
              <a:rPr lang="tr-TR" dirty="0"/>
              <a:t> </a:t>
            </a:r>
          </a:p>
        </p:txBody>
      </p:sp>
      <p:sp>
        <p:nvSpPr>
          <p:cNvPr id="3" name="İçerik Yer Tutucusu 2">
            <a:extLst>
              <a:ext uri="{FF2B5EF4-FFF2-40B4-BE49-F238E27FC236}">
                <a16:creationId xmlns:a16="http://schemas.microsoft.com/office/drawing/2014/main" id="{F398B831-6CEB-4E17-BAA5-164F05CFFB6F}"/>
              </a:ext>
            </a:extLst>
          </p:cNvPr>
          <p:cNvSpPr>
            <a:spLocks noGrp="1"/>
          </p:cNvSpPr>
          <p:nvPr>
            <p:ph idx="1"/>
          </p:nvPr>
        </p:nvSpPr>
        <p:spPr>
          <a:xfrm>
            <a:off x="838200" y="1690687"/>
            <a:ext cx="10515600" cy="4802187"/>
          </a:xfrm>
        </p:spPr>
        <p:txBody>
          <a:bodyPr>
            <a:normAutofit/>
          </a:bodyPr>
          <a:lstStyle/>
          <a:p>
            <a:r>
              <a:rPr lang="tr-TR" dirty="0" err="1"/>
              <a:t>Azure</a:t>
            </a:r>
            <a:r>
              <a:rPr lang="tr-TR" dirty="0"/>
              <a:t> SQL yönetilen örneği, şirket içi veya </a:t>
            </a:r>
            <a:r>
              <a:rPr lang="tr-TR" dirty="0" err="1"/>
              <a:t>IaaS</a:t>
            </a:r>
            <a:r>
              <a:rPr lang="tr-TR" dirty="0"/>
              <a:t>(Hizmet Olarak Altyapı), kendiliğinden oluşturulmuş veya ISV(Bağımsız Yazılım Üreticisi) tarafından sağlanmış bir ortamdan çok sayıda uygulamayı tam olarak yönetilen </a:t>
            </a:r>
            <a:r>
              <a:rPr lang="tr-TR" dirty="0" err="1"/>
              <a:t>PaaS</a:t>
            </a:r>
            <a:r>
              <a:rPr lang="tr-TR" dirty="0"/>
              <a:t>(Hizmet Olarak Platform) bulut ortamına geçirmek isteyen müşteriler için tasarlanmıştır. </a:t>
            </a:r>
          </a:p>
          <a:p>
            <a:r>
              <a:rPr lang="tr-TR" dirty="0"/>
              <a:t>Müşteriler, tam otomatik </a:t>
            </a:r>
            <a:r>
              <a:rPr lang="tr-TR" dirty="0" err="1"/>
              <a:t>Azure</a:t>
            </a:r>
            <a:r>
              <a:rPr lang="tr-TR" dirty="0"/>
              <a:t> veri geçiş </a:t>
            </a:r>
            <a:r>
              <a:rPr lang="tr-TR" dirty="0" err="1"/>
              <a:t>hizmeti'ni</a:t>
            </a:r>
            <a:r>
              <a:rPr lang="tr-TR" dirty="0"/>
              <a:t> kullanarak mevcut SQL Server örneğini SQL yönetilen örneği 'ne taşıyabilirler</a:t>
            </a:r>
          </a:p>
          <a:p>
            <a:r>
              <a:rPr lang="tr-TR" dirty="0"/>
              <a:t>Bu, yerel VNET desteğiyle müşteri örneklerinin SQL Server ve tamamen yalıtımıyla uyumluluk sağlar. </a:t>
            </a:r>
          </a:p>
          <a:p>
            <a:r>
              <a:rPr lang="tr-TR" dirty="0"/>
              <a:t>Yazılım Güvencesi sayesinde, SQL Server için </a:t>
            </a:r>
            <a:r>
              <a:rPr lang="tr-TR" dirty="0" err="1"/>
              <a:t>Azure</a:t>
            </a:r>
            <a:r>
              <a:rPr lang="tr-TR" dirty="0"/>
              <a:t> </a:t>
            </a:r>
            <a:r>
              <a:rPr lang="tr-TR" dirty="0" err="1"/>
              <a:t>hibrit</a:t>
            </a:r>
            <a:r>
              <a:rPr lang="tr-TR" dirty="0"/>
              <a:t> avantajını kullanarak, yüksek güvenlik ve zengin bir programlama yüzeyi gerektiren SQL Server örnekleri için buluttaki en iyi geçiş hedefidir.</a:t>
            </a:r>
          </a:p>
          <a:p>
            <a:endParaRPr lang="tr-TR" dirty="0"/>
          </a:p>
        </p:txBody>
      </p:sp>
    </p:spTree>
    <p:extLst>
      <p:ext uri="{BB962C8B-B14F-4D97-AF65-F5344CB8AC3E}">
        <p14:creationId xmlns:p14="http://schemas.microsoft.com/office/powerpoint/2010/main" val="591512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905A0C5-E7A5-4DCF-93B1-7336E662FF1E}"/>
              </a:ext>
            </a:extLst>
          </p:cNvPr>
          <p:cNvSpPr>
            <a:spLocks noGrp="1"/>
          </p:cNvSpPr>
          <p:nvPr>
            <p:ph type="title"/>
          </p:nvPr>
        </p:nvSpPr>
        <p:spPr>
          <a:xfrm>
            <a:off x="0" y="0"/>
            <a:ext cx="12192000" cy="993913"/>
          </a:xfrm>
        </p:spPr>
        <p:txBody>
          <a:bodyPr/>
          <a:lstStyle/>
          <a:p>
            <a:pPr algn="ctr"/>
            <a:r>
              <a:rPr lang="tr-TR" dirty="0"/>
              <a:t>Sunucusuz Hakkında Bilgi</a:t>
            </a:r>
          </a:p>
        </p:txBody>
      </p:sp>
      <p:pic>
        <p:nvPicPr>
          <p:cNvPr id="10" name="İçerik Yer Tutucusu 9">
            <a:extLst>
              <a:ext uri="{FF2B5EF4-FFF2-40B4-BE49-F238E27FC236}">
                <a16:creationId xmlns:a16="http://schemas.microsoft.com/office/drawing/2014/main" id="{5A47FDA4-0A77-418D-A8F4-AF01883F98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4975" y="1871567"/>
            <a:ext cx="8362045" cy="2578714"/>
          </a:xfrm>
        </p:spPr>
      </p:pic>
      <p:sp>
        <p:nvSpPr>
          <p:cNvPr id="6" name="Metin kutusu 5">
            <a:extLst>
              <a:ext uri="{FF2B5EF4-FFF2-40B4-BE49-F238E27FC236}">
                <a16:creationId xmlns:a16="http://schemas.microsoft.com/office/drawing/2014/main" id="{1AB972F8-B936-4767-9257-0920C3348084}"/>
              </a:ext>
            </a:extLst>
          </p:cNvPr>
          <p:cNvSpPr txBox="1"/>
          <p:nvPr/>
        </p:nvSpPr>
        <p:spPr>
          <a:xfrm>
            <a:off x="1186068" y="5327936"/>
            <a:ext cx="9819861" cy="923330"/>
          </a:xfrm>
          <a:prstGeom prst="rect">
            <a:avLst/>
          </a:prstGeom>
          <a:noFill/>
        </p:spPr>
        <p:txBody>
          <a:bodyPr wrap="square" rtlCol="0">
            <a:spAutoFit/>
          </a:bodyPr>
          <a:lstStyle/>
          <a:p>
            <a:r>
              <a:rPr lang="tr-TR" dirty="0"/>
              <a:t>Sunucunuz düzensiz bir şekilde çalışıyor ve belli bir zaman aralığında kullanılmıyorsa daha fazla paralar ödemek yerine otomatik ölçeklendirme yapısını kullanarak daha da tasarruf edebiliriz. </a:t>
            </a:r>
          </a:p>
        </p:txBody>
      </p:sp>
    </p:spTree>
    <p:extLst>
      <p:ext uri="{BB962C8B-B14F-4D97-AF65-F5344CB8AC3E}">
        <p14:creationId xmlns:p14="http://schemas.microsoft.com/office/powerpoint/2010/main" val="6190088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A72B156-D4E6-4730-AD26-1BBDEDB1F98D}"/>
              </a:ext>
            </a:extLst>
          </p:cNvPr>
          <p:cNvSpPr>
            <a:spLocks noGrp="1"/>
          </p:cNvSpPr>
          <p:nvPr>
            <p:ph type="title"/>
          </p:nvPr>
        </p:nvSpPr>
        <p:spPr>
          <a:xfrm>
            <a:off x="0" y="1"/>
            <a:ext cx="12192000" cy="1690688"/>
          </a:xfrm>
        </p:spPr>
        <p:txBody>
          <a:bodyPr/>
          <a:lstStyle/>
          <a:p>
            <a:pPr algn="ctr"/>
            <a:r>
              <a:rPr lang="tr-TR" dirty="0"/>
              <a:t>Ek Özellikler</a:t>
            </a:r>
          </a:p>
        </p:txBody>
      </p:sp>
      <p:sp>
        <p:nvSpPr>
          <p:cNvPr id="3" name="İçerik Yer Tutucusu 2">
            <a:extLst>
              <a:ext uri="{FF2B5EF4-FFF2-40B4-BE49-F238E27FC236}">
                <a16:creationId xmlns:a16="http://schemas.microsoft.com/office/drawing/2014/main" id="{58A4CE0B-2D22-4B76-9F83-1199EEDD81FC}"/>
              </a:ext>
            </a:extLst>
          </p:cNvPr>
          <p:cNvSpPr>
            <a:spLocks noGrp="1"/>
          </p:cNvSpPr>
          <p:nvPr>
            <p:ph idx="1"/>
          </p:nvPr>
        </p:nvSpPr>
        <p:spPr>
          <a:xfrm>
            <a:off x="838200" y="1690689"/>
            <a:ext cx="10515600" cy="5014911"/>
          </a:xfrm>
        </p:spPr>
        <p:txBody>
          <a:bodyPr>
            <a:normAutofit/>
          </a:bodyPr>
          <a:lstStyle/>
          <a:p>
            <a:pPr marL="0" indent="0">
              <a:buNone/>
            </a:pPr>
            <a:r>
              <a:rPr lang="tr-TR" dirty="0"/>
              <a:t>SQL </a:t>
            </a:r>
            <a:r>
              <a:rPr lang="tr-TR" dirty="0" err="1"/>
              <a:t>veritabanı</a:t>
            </a:r>
            <a:r>
              <a:rPr lang="tr-TR" dirty="0"/>
              <a:t> birçok kullanılabilirlik özelliği sunar. Bu özellikler </a:t>
            </a:r>
            <a:r>
              <a:rPr lang="tr-TR" dirty="0" err="1"/>
              <a:t>veritabanı</a:t>
            </a:r>
            <a:r>
              <a:rPr lang="tr-TR" dirty="0"/>
              <a:t>, veri kalitesi ve verilerinizin korunması ile ilgilidir.</a:t>
            </a:r>
            <a:br>
              <a:rPr lang="tr-TR" dirty="0"/>
            </a:br>
            <a:endParaRPr lang="tr-TR" dirty="0"/>
          </a:p>
          <a:p>
            <a:r>
              <a:rPr lang="tr-TR" dirty="0"/>
              <a:t>Otomatik Yedekleme</a:t>
            </a:r>
          </a:p>
          <a:p>
            <a:r>
              <a:rPr lang="tr-TR" dirty="0"/>
              <a:t>Zamanda Geri Yükleme (Böylece yalnızca tek bir tıkla geri dönebiliriz)</a:t>
            </a:r>
          </a:p>
          <a:p>
            <a:r>
              <a:rPr lang="tr-TR" dirty="0"/>
              <a:t>Etkin Coğrafi Çoğaltma</a:t>
            </a:r>
          </a:p>
          <a:p>
            <a:r>
              <a:rPr lang="tr-TR" dirty="0"/>
              <a:t>Otomatik Yük Devretme Grupları</a:t>
            </a:r>
          </a:p>
          <a:p>
            <a:r>
              <a:rPr lang="tr-TR" dirty="0"/>
              <a:t>Bölge Yedekli </a:t>
            </a:r>
            <a:r>
              <a:rPr lang="tr-TR" dirty="0" err="1"/>
              <a:t>Veritabanları</a:t>
            </a:r>
            <a:endParaRPr lang="tr-TR" dirty="0"/>
          </a:p>
        </p:txBody>
      </p:sp>
    </p:spTree>
    <p:extLst>
      <p:ext uri="{BB962C8B-B14F-4D97-AF65-F5344CB8AC3E}">
        <p14:creationId xmlns:p14="http://schemas.microsoft.com/office/powerpoint/2010/main" val="32066255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5C9402C-C41D-46EF-8D32-3E1C20AF289B}"/>
              </a:ext>
            </a:extLst>
          </p:cNvPr>
          <p:cNvSpPr>
            <a:spLocks noGrp="1"/>
          </p:cNvSpPr>
          <p:nvPr>
            <p:ph type="title"/>
          </p:nvPr>
        </p:nvSpPr>
        <p:spPr>
          <a:xfrm>
            <a:off x="0" y="164633"/>
            <a:ext cx="12192000" cy="813775"/>
          </a:xfrm>
        </p:spPr>
        <p:txBody>
          <a:bodyPr>
            <a:normAutofit/>
          </a:bodyPr>
          <a:lstStyle/>
          <a:p>
            <a:pPr algn="ctr"/>
            <a:r>
              <a:rPr lang="tr-TR" sz="4800" dirty="0"/>
              <a:t>SQL Database Server </a:t>
            </a:r>
            <a:r>
              <a:rPr lang="tr-TR" sz="4800" dirty="0" err="1"/>
              <a:t>vE</a:t>
            </a:r>
            <a:r>
              <a:rPr lang="tr-TR" sz="4800" dirty="0"/>
              <a:t> SQL Database</a:t>
            </a:r>
          </a:p>
        </p:txBody>
      </p:sp>
      <p:sp>
        <p:nvSpPr>
          <p:cNvPr id="3" name="İçerik Yer Tutucusu 2">
            <a:extLst>
              <a:ext uri="{FF2B5EF4-FFF2-40B4-BE49-F238E27FC236}">
                <a16:creationId xmlns:a16="http://schemas.microsoft.com/office/drawing/2014/main" id="{148DD862-3051-42CC-B250-D26675D45DF6}"/>
              </a:ext>
            </a:extLst>
          </p:cNvPr>
          <p:cNvSpPr>
            <a:spLocks noGrp="1"/>
          </p:cNvSpPr>
          <p:nvPr>
            <p:ph idx="1"/>
          </p:nvPr>
        </p:nvSpPr>
        <p:spPr>
          <a:xfrm>
            <a:off x="1238425" y="1302981"/>
            <a:ext cx="10178322" cy="2126020"/>
          </a:xfrm>
        </p:spPr>
        <p:txBody>
          <a:bodyPr/>
          <a:lstStyle/>
          <a:p>
            <a:r>
              <a:rPr lang="tr-TR" dirty="0" err="1"/>
              <a:t>Veritabanı</a:t>
            </a:r>
            <a:r>
              <a:rPr lang="tr-TR" dirty="0"/>
              <a:t> sunucusu, bir veya birden çok </a:t>
            </a:r>
            <a:r>
              <a:rPr lang="tr-TR" dirty="0" err="1"/>
              <a:t>havuzlanmış</a:t>
            </a:r>
            <a:r>
              <a:rPr lang="tr-TR" dirty="0"/>
              <a:t> </a:t>
            </a:r>
            <a:r>
              <a:rPr lang="tr-TR" dirty="0" err="1"/>
              <a:t>veritabanları</a:t>
            </a:r>
            <a:r>
              <a:rPr lang="tr-TR" dirty="0"/>
              <a:t>, güvenlik duvarı kuralları, denetim kuralları, tehdit algılama ilkeleri ve yük devretme grupları için görevi merkezi bir yönetim noktası görevini üstlenir. </a:t>
            </a:r>
          </a:p>
          <a:p>
            <a:endParaRPr lang="tr-TR" dirty="0"/>
          </a:p>
        </p:txBody>
      </p:sp>
      <p:pic>
        <p:nvPicPr>
          <p:cNvPr id="5" name="Resim 4">
            <a:extLst>
              <a:ext uri="{FF2B5EF4-FFF2-40B4-BE49-F238E27FC236}">
                <a16:creationId xmlns:a16="http://schemas.microsoft.com/office/drawing/2014/main" id="{8D0733F6-9510-41FF-987F-DB03AD2D02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8767" y="3429000"/>
            <a:ext cx="6227423" cy="2439074"/>
          </a:xfrm>
          <a:prstGeom prst="rect">
            <a:avLst/>
          </a:prstGeom>
        </p:spPr>
      </p:pic>
    </p:spTree>
    <p:extLst>
      <p:ext uri="{BB962C8B-B14F-4D97-AF65-F5344CB8AC3E}">
        <p14:creationId xmlns:p14="http://schemas.microsoft.com/office/powerpoint/2010/main" val="16508259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3665FF5-932F-4823-B95C-ACD317C19FEA}"/>
              </a:ext>
            </a:extLst>
          </p:cNvPr>
          <p:cNvSpPr>
            <a:spLocks noGrp="1"/>
          </p:cNvSpPr>
          <p:nvPr>
            <p:ph type="title"/>
          </p:nvPr>
        </p:nvSpPr>
        <p:spPr>
          <a:xfrm>
            <a:off x="0" y="213023"/>
            <a:ext cx="12192000" cy="923330"/>
          </a:xfrm>
        </p:spPr>
        <p:txBody>
          <a:bodyPr/>
          <a:lstStyle/>
          <a:p>
            <a:pPr algn="ctr"/>
            <a:r>
              <a:rPr lang="tr-TR" dirty="0"/>
              <a:t>Satın Alma Modelleri</a:t>
            </a:r>
          </a:p>
        </p:txBody>
      </p:sp>
      <p:graphicFrame>
        <p:nvGraphicFramePr>
          <p:cNvPr id="7" name="Diyagram 3">
            <a:extLst>
              <a:ext uri="{FF2B5EF4-FFF2-40B4-BE49-F238E27FC236}">
                <a16:creationId xmlns:a16="http://schemas.microsoft.com/office/drawing/2014/main" id="{F4205358-B5B6-4798-A957-650A2FAB9F91}"/>
              </a:ext>
            </a:extLst>
          </p:cNvPr>
          <p:cNvGraphicFramePr/>
          <p:nvPr>
            <p:extLst>
              <p:ext uri="{D42A27DB-BD31-4B8C-83A1-F6EECF244321}">
                <p14:modId xmlns:p14="http://schemas.microsoft.com/office/powerpoint/2010/main" val="1268087704"/>
              </p:ext>
            </p:extLst>
          </p:nvPr>
        </p:nvGraphicFramePr>
        <p:xfrm>
          <a:off x="1210948" y="2610722"/>
          <a:ext cx="9770103" cy="38821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Metin kutusu 7">
            <a:extLst>
              <a:ext uri="{FF2B5EF4-FFF2-40B4-BE49-F238E27FC236}">
                <a16:creationId xmlns:a16="http://schemas.microsoft.com/office/drawing/2014/main" id="{9668B525-3A7D-42F5-9571-415F23446900}"/>
              </a:ext>
            </a:extLst>
          </p:cNvPr>
          <p:cNvSpPr txBox="1"/>
          <p:nvPr/>
        </p:nvSpPr>
        <p:spPr>
          <a:xfrm>
            <a:off x="967408" y="1228939"/>
            <a:ext cx="1122459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dirty="0" err="1">
                <a:ea typeface="+mn-lt"/>
                <a:cs typeface="+mn-lt"/>
              </a:rPr>
              <a:t>Azure</a:t>
            </a:r>
            <a:r>
              <a:rPr lang="tr-TR" dirty="0">
                <a:ea typeface="+mn-lt"/>
                <a:cs typeface="+mn-lt"/>
              </a:rPr>
              <a:t> SQL </a:t>
            </a:r>
            <a:r>
              <a:rPr lang="tr-TR" dirty="0" err="1">
                <a:ea typeface="+mn-lt"/>
                <a:cs typeface="+mn-lt"/>
              </a:rPr>
              <a:t>Veritabanı</a:t>
            </a:r>
            <a:r>
              <a:rPr lang="tr-TR" dirty="0">
                <a:ea typeface="+mn-lt"/>
                <a:cs typeface="+mn-lt"/>
              </a:rPr>
              <a:t> için iki adet satın alma modeli bulunmaktadır.</a:t>
            </a:r>
            <a:br>
              <a:rPr lang="tr-TR" dirty="0">
                <a:ea typeface="+mn-lt"/>
                <a:cs typeface="+mn-lt"/>
              </a:rPr>
            </a:br>
            <a:r>
              <a:rPr lang="tr-TR" dirty="0">
                <a:ea typeface="+mn-lt"/>
                <a:cs typeface="+mn-lt"/>
              </a:rPr>
              <a:t>Bunlardan ilki DTU </a:t>
            </a:r>
            <a:r>
              <a:rPr lang="tr-TR" dirty="0" err="1">
                <a:ea typeface="+mn-lt"/>
                <a:cs typeface="+mn-lt"/>
              </a:rPr>
              <a:t>Based</a:t>
            </a:r>
            <a:r>
              <a:rPr lang="tr-TR" dirty="0">
                <a:ea typeface="+mn-lt"/>
                <a:cs typeface="+mn-lt"/>
              </a:rPr>
              <a:t> </a:t>
            </a:r>
            <a:r>
              <a:rPr lang="tr-TR" dirty="0" err="1">
                <a:ea typeface="+mn-lt"/>
                <a:cs typeface="+mn-lt"/>
              </a:rPr>
              <a:t>Purchase</a:t>
            </a:r>
            <a:r>
              <a:rPr lang="tr-TR" dirty="0">
                <a:ea typeface="+mn-lt"/>
                <a:cs typeface="+mn-lt"/>
              </a:rPr>
              <a:t> Modelidir. </a:t>
            </a:r>
            <a:endParaRPr lang="tr-TR" dirty="0"/>
          </a:p>
          <a:p>
            <a:endParaRPr lang="tr-TR" dirty="0"/>
          </a:p>
        </p:txBody>
      </p:sp>
      <p:pic>
        <p:nvPicPr>
          <p:cNvPr id="4" name="Resim 3">
            <a:extLst>
              <a:ext uri="{FF2B5EF4-FFF2-40B4-BE49-F238E27FC236}">
                <a16:creationId xmlns:a16="http://schemas.microsoft.com/office/drawing/2014/main" id="{921AB432-830F-4D8E-AAA2-E5726D27E88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22157" y="3168186"/>
            <a:ext cx="4782217" cy="3324689"/>
          </a:xfrm>
          <a:prstGeom prst="rect">
            <a:avLst/>
          </a:prstGeom>
        </p:spPr>
      </p:pic>
    </p:spTree>
    <p:extLst>
      <p:ext uri="{BB962C8B-B14F-4D97-AF65-F5344CB8AC3E}">
        <p14:creationId xmlns:p14="http://schemas.microsoft.com/office/powerpoint/2010/main" val="3156782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CCC8237-FDE0-4A4A-A2A3-5FC05AAC590B}"/>
              </a:ext>
            </a:extLst>
          </p:cNvPr>
          <p:cNvSpPr>
            <a:spLocks noGrp="1"/>
          </p:cNvSpPr>
          <p:nvPr>
            <p:ph type="title"/>
          </p:nvPr>
        </p:nvSpPr>
        <p:spPr>
          <a:xfrm>
            <a:off x="0" y="0"/>
            <a:ext cx="12191999" cy="951447"/>
          </a:xfrm>
        </p:spPr>
        <p:txBody>
          <a:bodyPr vert="horz" lIns="91440" tIns="45720" rIns="91440" bIns="45720" rtlCol="0" anchor="b">
            <a:normAutofit/>
          </a:bodyPr>
          <a:lstStyle/>
          <a:p>
            <a:pPr algn="ctr"/>
            <a:r>
              <a:rPr lang="en-US" sz="6000" dirty="0" err="1"/>
              <a:t>Tablolar</a:t>
            </a:r>
            <a:r>
              <a:rPr lang="en-US" sz="6000" dirty="0"/>
              <a:t> </a:t>
            </a:r>
            <a:r>
              <a:rPr lang="en-US" sz="6000" dirty="0" err="1"/>
              <a:t>Hakkında</a:t>
            </a:r>
            <a:r>
              <a:rPr lang="en-US" sz="6000" dirty="0"/>
              <a:t> </a:t>
            </a:r>
            <a:r>
              <a:rPr lang="en-US" sz="6000" dirty="0" err="1"/>
              <a:t>Bilgiler</a:t>
            </a:r>
            <a:endParaRPr lang="en-US" sz="6000" dirty="0"/>
          </a:p>
        </p:txBody>
      </p:sp>
      <p:graphicFrame>
        <p:nvGraphicFramePr>
          <p:cNvPr id="5" name="Tablo 5">
            <a:extLst>
              <a:ext uri="{FF2B5EF4-FFF2-40B4-BE49-F238E27FC236}">
                <a16:creationId xmlns:a16="http://schemas.microsoft.com/office/drawing/2014/main" id="{BFF938EE-693D-4B33-8782-8F1DD6A3E109}"/>
              </a:ext>
            </a:extLst>
          </p:cNvPr>
          <p:cNvGraphicFramePr>
            <a:graphicFrameLocks noGrp="1"/>
          </p:cNvGraphicFramePr>
          <p:nvPr>
            <p:extLst>
              <p:ext uri="{D42A27DB-BD31-4B8C-83A1-F6EECF244321}">
                <p14:modId xmlns:p14="http://schemas.microsoft.com/office/powerpoint/2010/main" val="1730919809"/>
              </p:ext>
            </p:extLst>
          </p:nvPr>
        </p:nvGraphicFramePr>
        <p:xfrm>
          <a:off x="1401058" y="1234977"/>
          <a:ext cx="3073026" cy="1508124"/>
        </p:xfrm>
        <a:graphic>
          <a:graphicData uri="http://schemas.openxmlformats.org/drawingml/2006/table">
            <a:tbl>
              <a:tblPr firstRow="1" bandRow="1">
                <a:tableStyleId>{5C22544A-7EE6-4342-B048-85BDC9FD1C3A}</a:tableStyleId>
              </a:tblPr>
              <a:tblGrid>
                <a:gridCol w="1536513">
                  <a:extLst>
                    <a:ext uri="{9D8B030D-6E8A-4147-A177-3AD203B41FA5}">
                      <a16:colId xmlns:a16="http://schemas.microsoft.com/office/drawing/2014/main" val="1281589813"/>
                    </a:ext>
                  </a:extLst>
                </a:gridCol>
                <a:gridCol w="1536513">
                  <a:extLst>
                    <a:ext uri="{9D8B030D-6E8A-4147-A177-3AD203B41FA5}">
                      <a16:colId xmlns:a16="http://schemas.microsoft.com/office/drawing/2014/main" val="1645994161"/>
                    </a:ext>
                  </a:extLst>
                </a:gridCol>
              </a:tblGrid>
              <a:tr h="377031">
                <a:tc gridSpan="2">
                  <a:txBody>
                    <a:bodyPr/>
                    <a:lstStyle/>
                    <a:p>
                      <a:pPr algn="ctr"/>
                      <a:r>
                        <a:rPr lang="tr-TR" dirty="0" err="1"/>
                        <a:t>Person</a:t>
                      </a:r>
                    </a:p>
                  </a:txBody>
                  <a:tcPr/>
                </a:tc>
                <a:tc hMerge="1">
                  <a:txBody>
                    <a:bodyPr/>
                    <a:lstStyle/>
                    <a:p>
                      <a:endParaRPr lang="tr-TR" dirty="0" err="1"/>
                    </a:p>
                  </a:txBody>
                  <a:tcPr/>
                </a:tc>
                <a:extLst>
                  <a:ext uri="{0D108BD9-81ED-4DB2-BD59-A6C34878D82A}">
                    <a16:rowId xmlns:a16="http://schemas.microsoft.com/office/drawing/2014/main" val="33550877"/>
                  </a:ext>
                </a:extLst>
              </a:tr>
              <a:tr h="377031">
                <a:tc>
                  <a:txBody>
                    <a:bodyPr/>
                    <a:lstStyle/>
                    <a:p>
                      <a:r>
                        <a:rPr lang="tr-TR" dirty="0"/>
                        <a:t>First Name</a:t>
                      </a:r>
                      <a:endParaRPr lang="tr-TR" dirty="0" err="1"/>
                    </a:p>
                  </a:txBody>
                  <a:tcPr/>
                </a:tc>
                <a:tc>
                  <a:txBody>
                    <a:bodyPr/>
                    <a:lstStyle/>
                    <a:p>
                      <a:pPr lvl="0">
                        <a:buNone/>
                      </a:pPr>
                      <a:r>
                        <a:rPr lang="tr-TR" dirty="0"/>
                        <a:t>Talha</a:t>
                      </a:r>
                    </a:p>
                  </a:txBody>
                  <a:tcPr/>
                </a:tc>
                <a:extLst>
                  <a:ext uri="{0D108BD9-81ED-4DB2-BD59-A6C34878D82A}">
                    <a16:rowId xmlns:a16="http://schemas.microsoft.com/office/drawing/2014/main" val="2211746186"/>
                  </a:ext>
                </a:extLst>
              </a:tr>
              <a:tr h="377031">
                <a:tc>
                  <a:txBody>
                    <a:bodyPr/>
                    <a:lstStyle/>
                    <a:p>
                      <a:r>
                        <a:rPr lang="tr-TR" dirty="0" err="1"/>
                        <a:t>Last</a:t>
                      </a:r>
                      <a:r>
                        <a:rPr lang="tr-TR" dirty="0"/>
                        <a:t> Name</a:t>
                      </a:r>
                      <a:endParaRPr lang="tr-TR" dirty="0" err="1"/>
                    </a:p>
                  </a:txBody>
                  <a:tcPr/>
                </a:tc>
                <a:tc>
                  <a:txBody>
                    <a:bodyPr/>
                    <a:lstStyle/>
                    <a:p>
                      <a:pPr lvl="0">
                        <a:buNone/>
                      </a:pPr>
                      <a:r>
                        <a:rPr lang="tr-TR" dirty="0"/>
                        <a:t>Çerçi</a:t>
                      </a:r>
                    </a:p>
                  </a:txBody>
                  <a:tcPr/>
                </a:tc>
                <a:extLst>
                  <a:ext uri="{0D108BD9-81ED-4DB2-BD59-A6C34878D82A}">
                    <a16:rowId xmlns:a16="http://schemas.microsoft.com/office/drawing/2014/main" val="1913250156"/>
                  </a:ext>
                </a:extLst>
              </a:tr>
              <a:tr h="377031">
                <a:tc>
                  <a:txBody>
                    <a:bodyPr/>
                    <a:lstStyle/>
                    <a:p>
                      <a:r>
                        <a:rPr lang="tr-TR" dirty="0"/>
                        <a:t>Age</a:t>
                      </a:r>
                    </a:p>
                  </a:txBody>
                  <a:tcPr/>
                </a:tc>
                <a:tc>
                  <a:txBody>
                    <a:bodyPr/>
                    <a:lstStyle/>
                    <a:p>
                      <a:pPr lvl="0">
                        <a:buNone/>
                      </a:pPr>
                      <a:r>
                        <a:rPr lang="tr-TR" dirty="0"/>
                        <a:t>27</a:t>
                      </a:r>
                    </a:p>
                  </a:txBody>
                  <a:tcPr/>
                </a:tc>
                <a:extLst>
                  <a:ext uri="{0D108BD9-81ED-4DB2-BD59-A6C34878D82A}">
                    <a16:rowId xmlns:a16="http://schemas.microsoft.com/office/drawing/2014/main" val="530025122"/>
                  </a:ext>
                </a:extLst>
              </a:tr>
            </a:tbl>
          </a:graphicData>
        </a:graphic>
      </p:graphicFrame>
      <p:graphicFrame>
        <p:nvGraphicFramePr>
          <p:cNvPr id="6" name="Tablo 6">
            <a:extLst>
              <a:ext uri="{FF2B5EF4-FFF2-40B4-BE49-F238E27FC236}">
                <a16:creationId xmlns:a16="http://schemas.microsoft.com/office/drawing/2014/main" id="{62757210-257A-469E-AF0B-05E4585D919C}"/>
              </a:ext>
            </a:extLst>
          </p:cNvPr>
          <p:cNvGraphicFramePr>
            <a:graphicFrameLocks noGrp="1"/>
          </p:cNvGraphicFramePr>
          <p:nvPr>
            <p:extLst>
              <p:ext uri="{D42A27DB-BD31-4B8C-83A1-F6EECF244321}">
                <p14:modId xmlns:p14="http://schemas.microsoft.com/office/powerpoint/2010/main" val="3596478041"/>
              </p:ext>
            </p:extLst>
          </p:nvPr>
        </p:nvGraphicFramePr>
        <p:xfrm>
          <a:off x="959324" y="3332876"/>
          <a:ext cx="6799236" cy="1112520"/>
        </p:xfrm>
        <a:graphic>
          <a:graphicData uri="http://schemas.openxmlformats.org/drawingml/2006/table">
            <a:tbl>
              <a:tblPr firstRow="1" bandRow="1">
                <a:tableStyleId>{5C22544A-7EE6-4342-B048-85BDC9FD1C3A}</a:tableStyleId>
              </a:tblPr>
              <a:tblGrid>
                <a:gridCol w="2266412">
                  <a:extLst>
                    <a:ext uri="{9D8B030D-6E8A-4147-A177-3AD203B41FA5}">
                      <a16:colId xmlns:a16="http://schemas.microsoft.com/office/drawing/2014/main" val="2892122793"/>
                    </a:ext>
                  </a:extLst>
                </a:gridCol>
                <a:gridCol w="2266412">
                  <a:extLst>
                    <a:ext uri="{9D8B030D-6E8A-4147-A177-3AD203B41FA5}">
                      <a16:colId xmlns:a16="http://schemas.microsoft.com/office/drawing/2014/main" val="3282937398"/>
                    </a:ext>
                  </a:extLst>
                </a:gridCol>
                <a:gridCol w="2266412">
                  <a:extLst>
                    <a:ext uri="{9D8B030D-6E8A-4147-A177-3AD203B41FA5}">
                      <a16:colId xmlns:a16="http://schemas.microsoft.com/office/drawing/2014/main" val="2484710061"/>
                    </a:ext>
                  </a:extLst>
                </a:gridCol>
              </a:tblGrid>
              <a:tr h="370840">
                <a:tc>
                  <a:txBody>
                    <a:bodyPr/>
                    <a:lstStyle/>
                    <a:p>
                      <a:r>
                        <a:rPr lang="tr-TR" dirty="0"/>
                        <a:t>First Name</a:t>
                      </a:r>
                    </a:p>
                  </a:txBody>
                  <a:tcPr/>
                </a:tc>
                <a:tc>
                  <a:txBody>
                    <a:bodyPr/>
                    <a:lstStyle/>
                    <a:p>
                      <a:r>
                        <a:rPr lang="tr-TR" dirty="0" err="1"/>
                        <a:t>Last</a:t>
                      </a:r>
                      <a:r>
                        <a:rPr lang="tr-TR" dirty="0"/>
                        <a:t> Name</a:t>
                      </a:r>
                    </a:p>
                  </a:txBody>
                  <a:tcPr/>
                </a:tc>
                <a:tc>
                  <a:txBody>
                    <a:bodyPr/>
                    <a:lstStyle/>
                    <a:p>
                      <a:r>
                        <a:rPr lang="tr-TR" dirty="0"/>
                        <a:t>Age</a:t>
                      </a:r>
                    </a:p>
                  </a:txBody>
                  <a:tcPr/>
                </a:tc>
                <a:extLst>
                  <a:ext uri="{0D108BD9-81ED-4DB2-BD59-A6C34878D82A}">
                    <a16:rowId xmlns:a16="http://schemas.microsoft.com/office/drawing/2014/main" val="4231008277"/>
                  </a:ext>
                </a:extLst>
              </a:tr>
              <a:tr h="370840">
                <a:tc>
                  <a:txBody>
                    <a:bodyPr/>
                    <a:lstStyle/>
                    <a:p>
                      <a:r>
                        <a:rPr lang="tr-TR" dirty="0"/>
                        <a:t>Talha</a:t>
                      </a:r>
                    </a:p>
                  </a:txBody>
                  <a:tcPr/>
                </a:tc>
                <a:tc>
                  <a:txBody>
                    <a:bodyPr/>
                    <a:lstStyle/>
                    <a:p>
                      <a:r>
                        <a:rPr lang="tr-TR" dirty="0"/>
                        <a:t>Çerçi</a:t>
                      </a:r>
                    </a:p>
                  </a:txBody>
                  <a:tcPr/>
                </a:tc>
                <a:tc>
                  <a:txBody>
                    <a:bodyPr/>
                    <a:lstStyle/>
                    <a:p>
                      <a:r>
                        <a:rPr lang="tr-TR" dirty="0"/>
                        <a:t>27</a:t>
                      </a:r>
                    </a:p>
                  </a:txBody>
                  <a:tcPr/>
                </a:tc>
                <a:extLst>
                  <a:ext uri="{0D108BD9-81ED-4DB2-BD59-A6C34878D82A}">
                    <a16:rowId xmlns:a16="http://schemas.microsoft.com/office/drawing/2014/main" val="2138210901"/>
                  </a:ext>
                </a:extLst>
              </a:tr>
              <a:tr h="370840">
                <a:tc>
                  <a:txBody>
                    <a:bodyPr/>
                    <a:lstStyle/>
                    <a:p>
                      <a:pPr lvl="0">
                        <a:buNone/>
                      </a:pPr>
                      <a:r>
                        <a:rPr lang="tr-TR" dirty="0"/>
                        <a:t>Mehmet</a:t>
                      </a:r>
                    </a:p>
                  </a:txBody>
                  <a:tcPr/>
                </a:tc>
                <a:tc>
                  <a:txBody>
                    <a:bodyPr/>
                    <a:lstStyle/>
                    <a:p>
                      <a:r>
                        <a:rPr lang="tr-TR" dirty="0"/>
                        <a:t>Arıkan</a:t>
                      </a:r>
                    </a:p>
                  </a:txBody>
                  <a:tcPr/>
                </a:tc>
                <a:tc>
                  <a:txBody>
                    <a:bodyPr/>
                    <a:lstStyle/>
                    <a:p>
                      <a:r>
                        <a:rPr lang="tr-TR" dirty="0"/>
                        <a:t>25</a:t>
                      </a:r>
                    </a:p>
                  </a:txBody>
                  <a:tcPr/>
                </a:tc>
                <a:extLst>
                  <a:ext uri="{0D108BD9-81ED-4DB2-BD59-A6C34878D82A}">
                    <a16:rowId xmlns:a16="http://schemas.microsoft.com/office/drawing/2014/main" val="3199903247"/>
                  </a:ext>
                </a:extLst>
              </a:tr>
            </a:tbl>
          </a:graphicData>
        </a:graphic>
      </p:graphicFrame>
      <p:cxnSp>
        <p:nvCxnSpPr>
          <p:cNvPr id="21" name="Düz Ok Bağlayıcısı 20">
            <a:extLst>
              <a:ext uri="{FF2B5EF4-FFF2-40B4-BE49-F238E27FC236}">
                <a16:creationId xmlns:a16="http://schemas.microsoft.com/office/drawing/2014/main" id="{78DEB941-8110-4DDD-A333-92F84C93A96C}"/>
              </a:ext>
            </a:extLst>
          </p:cNvPr>
          <p:cNvCxnSpPr>
            <a:cxnSpLocks/>
          </p:cNvCxnSpPr>
          <p:nvPr/>
        </p:nvCxnSpPr>
        <p:spPr>
          <a:xfrm flipH="1">
            <a:off x="625613" y="1755248"/>
            <a:ext cx="1" cy="2177745"/>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23" name="Düz Ok Bağlayıcısı 22">
            <a:extLst>
              <a:ext uri="{FF2B5EF4-FFF2-40B4-BE49-F238E27FC236}">
                <a16:creationId xmlns:a16="http://schemas.microsoft.com/office/drawing/2014/main" id="{A2091520-611D-4489-A04E-BFA4C53C2E80}"/>
              </a:ext>
            </a:extLst>
          </p:cNvPr>
          <p:cNvCxnSpPr>
            <a:cxnSpLocks/>
          </p:cNvCxnSpPr>
          <p:nvPr/>
        </p:nvCxnSpPr>
        <p:spPr>
          <a:xfrm>
            <a:off x="653170" y="3932993"/>
            <a:ext cx="27946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Düz Ok Bağlayıcısı 25">
            <a:extLst>
              <a:ext uri="{FF2B5EF4-FFF2-40B4-BE49-F238E27FC236}">
                <a16:creationId xmlns:a16="http://schemas.microsoft.com/office/drawing/2014/main" id="{14AD1FB5-E204-4216-A070-8C7323FE4A79}"/>
              </a:ext>
            </a:extLst>
          </p:cNvPr>
          <p:cNvCxnSpPr>
            <a:cxnSpLocks/>
          </p:cNvCxnSpPr>
          <p:nvPr/>
        </p:nvCxnSpPr>
        <p:spPr>
          <a:xfrm flipH="1">
            <a:off x="925443" y="2104273"/>
            <a:ext cx="14377" cy="977659"/>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28" name="Düz Ok Bağlayıcısı 27">
            <a:extLst>
              <a:ext uri="{FF2B5EF4-FFF2-40B4-BE49-F238E27FC236}">
                <a16:creationId xmlns:a16="http://schemas.microsoft.com/office/drawing/2014/main" id="{10D40100-4058-4627-8D21-E28BE84E50AF}"/>
              </a:ext>
            </a:extLst>
          </p:cNvPr>
          <p:cNvCxnSpPr>
            <a:cxnSpLocks/>
          </p:cNvCxnSpPr>
          <p:nvPr/>
        </p:nvCxnSpPr>
        <p:spPr>
          <a:xfrm flipV="1">
            <a:off x="959324" y="3072075"/>
            <a:ext cx="3564593" cy="13139"/>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29" name="Düz Ok Bağlayıcısı 28">
            <a:extLst>
              <a:ext uri="{FF2B5EF4-FFF2-40B4-BE49-F238E27FC236}">
                <a16:creationId xmlns:a16="http://schemas.microsoft.com/office/drawing/2014/main" id="{1D21D911-1665-4FAC-ADF3-030228E07329}"/>
              </a:ext>
            </a:extLst>
          </p:cNvPr>
          <p:cNvCxnSpPr>
            <a:cxnSpLocks/>
          </p:cNvCxnSpPr>
          <p:nvPr/>
        </p:nvCxnSpPr>
        <p:spPr>
          <a:xfrm flipH="1">
            <a:off x="4474084" y="3078644"/>
            <a:ext cx="3766" cy="278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Düz Ok Bağlayıcısı 31">
            <a:extLst>
              <a:ext uri="{FF2B5EF4-FFF2-40B4-BE49-F238E27FC236}">
                <a16:creationId xmlns:a16="http://schemas.microsoft.com/office/drawing/2014/main" id="{482A1A3A-D5BF-42C2-815F-C4BE18664D06}"/>
              </a:ext>
            </a:extLst>
          </p:cNvPr>
          <p:cNvCxnSpPr>
            <a:cxnSpLocks/>
          </p:cNvCxnSpPr>
          <p:nvPr/>
        </p:nvCxnSpPr>
        <p:spPr>
          <a:xfrm>
            <a:off x="5668369" y="2743101"/>
            <a:ext cx="2658" cy="8903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Düz Ok Bağlayıcısı 32">
            <a:extLst>
              <a:ext uri="{FF2B5EF4-FFF2-40B4-BE49-F238E27FC236}">
                <a16:creationId xmlns:a16="http://schemas.microsoft.com/office/drawing/2014/main" id="{919D01A5-B0B0-4DAD-B9E8-4FBC33F5A3EF}"/>
              </a:ext>
            </a:extLst>
          </p:cNvPr>
          <p:cNvCxnSpPr>
            <a:cxnSpLocks/>
          </p:cNvCxnSpPr>
          <p:nvPr/>
        </p:nvCxnSpPr>
        <p:spPr>
          <a:xfrm flipV="1">
            <a:off x="3610962" y="2723685"/>
            <a:ext cx="2087990" cy="6986"/>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34" name="Düz Ok Bağlayıcısı 33">
            <a:extLst>
              <a:ext uri="{FF2B5EF4-FFF2-40B4-BE49-F238E27FC236}">
                <a16:creationId xmlns:a16="http://schemas.microsoft.com/office/drawing/2014/main" id="{A8ABA5CD-DF79-407D-B9F9-7AA28A79CD22}"/>
              </a:ext>
            </a:extLst>
          </p:cNvPr>
          <p:cNvCxnSpPr/>
          <p:nvPr/>
        </p:nvCxnSpPr>
        <p:spPr>
          <a:xfrm>
            <a:off x="653170" y="1759405"/>
            <a:ext cx="747888" cy="0"/>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35" name="Düz Ok Bağlayıcısı 34">
            <a:extLst>
              <a:ext uri="{FF2B5EF4-FFF2-40B4-BE49-F238E27FC236}">
                <a16:creationId xmlns:a16="http://schemas.microsoft.com/office/drawing/2014/main" id="{F82DB420-9569-4F03-AB24-D3F0F375964B}"/>
              </a:ext>
            </a:extLst>
          </p:cNvPr>
          <p:cNvCxnSpPr>
            <a:cxnSpLocks/>
          </p:cNvCxnSpPr>
          <p:nvPr/>
        </p:nvCxnSpPr>
        <p:spPr>
          <a:xfrm>
            <a:off x="949503" y="2116897"/>
            <a:ext cx="451555" cy="0"/>
          </a:xfrm>
          <a:prstGeom prst="straightConnector1">
            <a:avLst/>
          </a:prstGeom>
        </p:spPr>
        <p:style>
          <a:lnRef idx="1">
            <a:schemeClr val="accent1"/>
          </a:lnRef>
          <a:fillRef idx="0">
            <a:schemeClr val="accent1"/>
          </a:fillRef>
          <a:effectRef idx="0">
            <a:schemeClr val="accent1"/>
          </a:effectRef>
          <a:fontRef idx="minor">
            <a:schemeClr val="tx1"/>
          </a:fontRef>
        </p:style>
      </p:cxnSp>
      <p:graphicFrame>
        <p:nvGraphicFramePr>
          <p:cNvPr id="36" name="Tablo 5">
            <a:extLst>
              <a:ext uri="{FF2B5EF4-FFF2-40B4-BE49-F238E27FC236}">
                <a16:creationId xmlns:a16="http://schemas.microsoft.com/office/drawing/2014/main" id="{AE6C6D9A-E9D3-4372-9AD0-2EF151547B7F}"/>
              </a:ext>
            </a:extLst>
          </p:cNvPr>
          <p:cNvGraphicFramePr>
            <a:graphicFrameLocks noGrp="1"/>
          </p:cNvGraphicFramePr>
          <p:nvPr>
            <p:extLst>
              <p:ext uri="{D42A27DB-BD31-4B8C-83A1-F6EECF244321}">
                <p14:modId xmlns:p14="http://schemas.microsoft.com/office/powerpoint/2010/main" val="1705502327"/>
              </p:ext>
            </p:extLst>
          </p:nvPr>
        </p:nvGraphicFramePr>
        <p:xfrm>
          <a:off x="6286529" y="1001186"/>
          <a:ext cx="3073026" cy="1508124"/>
        </p:xfrm>
        <a:graphic>
          <a:graphicData uri="http://schemas.openxmlformats.org/drawingml/2006/table">
            <a:tbl>
              <a:tblPr firstRow="1" bandRow="1">
                <a:tableStyleId>{5C22544A-7EE6-4342-B048-85BDC9FD1C3A}</a:tableStyleId>
              </a:tblPr>
              <a:tblGrid>
                <a:gridCol w="1536513">
                  <a:extLst>
                    <a:ext uri="{9D8B030D-6E8A-4147-A177-3AD203B41FA5}">
                      <a16:colId xmlns:a16="http://schemas.microsoft.com/office/drawing/2014/main" val="1281589813"/>
                    </a:ext>
                  </a:extLst>
                </a:gridCol>
                <a:gridCol w="1536513">
                  <a:extLst>
                    <a:ext uri="{9D8B030D-6E8A-4147-A177-3AD203B41FA5}">
                      <a16:colId xmlns:a16="http://schemas.microsoft.com/office/drawing/2014/main" val="1645994161"/>
                    </a:ext>
                  </a:extLst>
                </a:gridCol>
              </a:tblGrid>
              <a:tr h="377031">
                <a:tc gridSpan="2">
                  <a:txBody>
                    <a:bodyPr/>
                    <a:lstStyle/>
                    <a:p>
                      <a:pPr algn="ctr"/>
                      <a:r>
                        <a:rPr lang="tr-TR" dirty="0" err="1"/>
                        <a:t>Person</a:t>
                      </a:r>
                    </a:p>
                  </a:txBody>
                  <a:tcPr/>
                </a:tc>
                <a:tc hMerge="1">
                  <a:txBody>
                    <a:bodyPr/>
                    <a:lstStyle/>
                    <a:p>
                      <a:endParaRPr lang="tr-TR" dirty="0" err="1"/>
                    </a:p>
                  </a:txBody>
                  <a:tcPr/>
                </a:tc>
                <a:extLst>
                  <a:ext uri="{0D108BD9-81ED-4DB2-BD59-A6C34878D82A}">
                    <a16:rowId xmlns:a16="http://schemas.microsoft.com/office/drawing/2014/main" val="33550877"/>
                  </a:ext>
                </a:extLst>
              </a:tr>
              <a:tr h="377031">
                <a:tc>
                  <a:txBody>
                    <a:bodyPr/>
                    <a:lstStyle/>
                    <a:p>
                      <a:r>
                        <a:rPr lang="tr-TR" dirty="0"/>
                        <a:t>First Name</a:t>
                      </a:r>
                      <a:endParaRPr lang="tr-TR" dirty="0" err="1"/>
                    </a:p>
                  </a:txBody>
                  <a:tcPr/>
                </a:tc>
                <a:tc>
                  <a:txBody>
                    <a:bodyPr/>
                    <a:lstStyle/>
                    <a:p>
                      <a:pPr lvl="0">
                        <a:buNone/>
                      </a:pPr>
                      <a:r>
                        <a:rPr lang="tr-TR" dirty="0"/>
                        <a:t>Mehmet</a:t>
                      </a:r>
                    </a:p>
                  </a:txBody>
                  <a:tcPr/>
                </a:tc>
                <a:extLst>
                  <a:ext uri="{0D108BD9-81ED-4DB2-BD59-A6C34878D82A}">
                    <a16:rowId xmlns:a16="http://schemas.microsoft.com/office/drawing/2014/main" val="2211746186"/>
                  </a:ext>
                </a:extLst>
              </a:tr>
              <a:tr h="377031">
                <a:tc>
                  <a:txBody>
                    <a:bodyPr/>
                    <a:lstStyle/>
                    <a:p>
                      <a:r>
                        <a:rPr lang="tr-TR" dirty="0" err="1"/>
                        <a:t>Last</a:t>
                      </a:r>
                      <a:r>
                        <a:rPr lang="tr-TR" dirty="0"/>
                        <a:t> Name</a:t>
                      </a:r>
                      <a:endParaRPr lang="tr-TR" dirty="0" err="1"/>
                    </a:p>
                  </a:txBody>
                  <a:tcPr/>
                </a:tc>
                <a:tc>
                  <a:txBody>
                    <a:bodyPr/>
                    <a:lstStyle/>
                    <a:p>
                      <a:pPr lvl="0">
                        <a:buNone/>
                      </a:pPr>
                      <a:r>
                        <a:rPr lang="tr-TR" dirty="0"/>
                        <a:t>Arıkan</a:t>
                      </a:r>
                    </a:p>
                  </a:txBody>
                  <a:tcPr/>
                </a:tc>
                <a:extLst>
                  <a:ext uri="{0D108BD9-81ED-4DB2-BD59-A6C34878D82A}">
                    <a16:rowId xmlns:a16="http://schemas.microsoft.com/office/drawing/2014/main" val="1913250156"/>
                  </a:ext>
                </a:extLst>
              </a:tr>
              <a:tr h="377031">
                <a:tc>
                  <a:txBody>
                    <a:bodyPr/>
                    <a:lstStyle/>
                    <a:p>
                      <a:r>
                        <a:rPr lang="tr-TR" dirty="0"/>
                        <a:t>Age</a:t>
                      </a:r>
                    </a:p>
                  </a:txBody>
                  <a:tcPr/>
                </a:tc>
                <a:tc>
                  <a:txBody>
                    <a:bodyPr/>
                    <a:lstStyle/>
                    <a:p>
                      <a:pPr lvl="0">
                        <a:buNone/>
                      </a:pPr>
                      <a:r>
                        <a:rPr lang="tr-TR" dirty="0"/>
                        <a:t>25</a:t>
                      </a:r>
                    </a:p>
                  </a:txBody>
                  <a:tcPr/>
                </a:tc>
                <a:extLst>
                  <a:ext uri="{0D108BD9-81ED-4DB2-BD59-A6C34878D82A}">
                    <a16:rowId xmlns:a16="http://schemas.microsoft.com/office/drawing/2014/main" val="530025122"/>
                  </a:ext>
                </a:extLst>
              </a:tr>
            </a:tbl>
          </a:graphicData>
        </a:graphic>
      </p:graphicFrame>
      <p:sp>
        <p:nvSpPr>
          <p:cNvPr id="37" name="Dikdörtgen 36">
            <a:extLst>
              <a:ext uri="{FF2B5EF4-FFF2-40B4-BE49-F238E27FC236}">
                <a16:creationId xmlns:a16="http://schemas.microsoft.com/office/drawing/2014/main" id="{3FD53180-B4D1-4972-BAF6-F67FA02F7475}"/>
              </a:ext>
            </a:extLst>
          </p:cNvPr>
          <p:cNvSpPr/>
          <p:nvPr/>
        </p:nvSpPr>
        <p:spPr>
          <a:xfrm>
            <a:off x="7823042" y="1417695"/>
            <a:ext cx="1015999" cy="1058333"/>
          </a:xfrm>
          <a:prstGeom prst="rect">
            <a:avLst/>
          </a:prstGeom>
          <a:noFill/>
          <a:ln w="2857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38" name="Düz Ok Bağlayıcısı 37">
            <a:extLst>
              <a:ext uri="{FF2B5EF4-FFF2-40B4-BE49-F238E27FC236}">
                <a16:creationId xmlns:a16="http://schemas.microsoft.com/office/drawing/2014/main" id="{7E50346B-B48B-42C7-9095-DA862088EA5D}"/>
              </a:ext>
            </a:extLst>
          </p:cNvPr>
          <p:cNvCxnSpPr>
            <a:cxnSpLocks/>
          </p:cNvCxnSpPr>
          <p:nvPr/>
        </p:nvCxnSpPr>
        <p:spPr>
          <a:xfrm flipH="1">
            <a:off x="8319434" y="2452464"/>
            <a:ext cx="55972" cy="1896227"/>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39" name="Düz Ok Bağlayıcısı 38">
            <a:extLst>
              <a:ext uri="{FF2B5EF4-FFF2-40B4-BE49-F238E27FC236}">
                <a16:creationId xmlns:a16="http://schemas.microsoft.com/office/drawing/2014/main" id="{14351AB8-0347-4218-8B53-2C7AC0B2D641}"/>
              </a:ext>
            </a:extLst>
          </p:cNvPr>
          <p:cNvCxnSpPr>
            <a:cxnSpLocks/>
          </p:cNvCxnSpPr>
          <p:nvPr/>
        </p:nvCxnSpPr>
        <p:spPr>
          <a:xfrm flipH="1">
            <a:off x="7908140" y="4324165"/>
            <a:ext cx="4392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Metin kutusu 39">
            <a:extLst>
              <a:ext uri="{FF2B5EF4-FFF2-40B4-BE49-F238E27FC236}">
                <a16:creationId xmlns:a16="http://schemas.microsoft.com/office/drawing/2014/main" id="{7B5A4CE5-EF91-490B-9E8E-5C556AE728D5}"/>
              </a:ext>
            </a:extLst>
          </p:cNvPr>
          <p:cNvSpPr txBox="1"/>
          <p:nvPr/>
        </p:nvSpPr>
        <p:spPr>
          <a:xfrm>
            <a:off x="1027114" y="6360788"/>
            <a:ext cx="1020945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dirty="0"/>
              <a:t>Sadece veri girişleri değil istenirse koşul ifadeleri de eklenebilir.</a:t>
            </a:r>
          </a:p>
        </p:txBody>
      </p:sp>
    </p:spTree>
    <p:extLst>
      <p:ext uri="{BB962C8B-B14F-4D97-AF65-F5344CB8AC3E}">
        <p14:creationId xmlns:p14="http://schemas.microsoft.com/office/powerpoint/2010/main" val="29831083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A7F10CE-EC17-42E0-9008-F6F7F8E7F097}"/>
              </a:ext>
            </a:extLst>
          </p:cNvPr>
          <p:cNvSpPr>
            <a:spLocks noGrp="1"/>
          </p:cNvSpPr>
          <p:nvPr>
            <p:ph type="title"/>
          </p:nvPr>
        </p:nvSpPr>
        <p:spPr>
          <a:xfrm>
            <a:off x="967409" y="164033"/>
            <a:ext cx="10449339" cy="1492132"/>
          </a:xfrm>
        </p:spPr>
        <p:txBody>
          <a:bodyPr/>
          <a:lstStyle/>
          <a:p>
            <a:pPr algn="ctr"/>
            <a:r>
              <a:rPr lang="nn-NO" i="0" dirty="0"/>
              <a:t>DTU (Tek Databese Servis Katmanı)</a:t>
            </a:r>
            <a:r>
              <a:rPr lang="tr-TR" i="0" dirty="0"/>
              <a:t> Uygunluk Kontrolü</a:t>
            </a:r>
            <a:endParaRPr lang="tr-TR" dirty="0"/>
          </a:p>
        </p:txBody>
      </p:sp>
      <p:sp>
        <p:nvSpPr>
          <p:cNvPr id="5" name="İçerik Yer Tutucusu 4">
            <a:extLst>
              <a:ext uri="{FF2B5EF4-FFF2-40B4-BE49-F238E27FC236}">
                <a16:creationId xmlns:a16="http://schemas.microsoft.com/office/drawing/2014/main" id="{3E19F129-836C-492B-8718-874265D0ABB1}"/>
              </a:ext>
            </a:extLst>
          </p:cNvPr>
          <p:cNvSpPr>
            <a:spLocks noGrp="1"/>
          </p:cNvSpPr>
          <p:nvPr>
            <p:ph sz="half" idx="1"/>
          </p:nvPr>
        </p:nvSpPr>
        <p:spPr/>
        <p:txBody>
          <a:bodyPr/>
          <a:lstStyle/>
          <a:p>
            <a:r>
              <a:rPr lang="tr-TR" dirty="0">
                <a:hlinkClick r:id="rId2"/>
              </a:rPr>
              <a:t>http://dtucalculator.azurewebsites.net</a:t>
            </a:r>
            <a:r>
              <a:rPr lang="tr-TR" dirty="0"/>
              <a:t> Adresinde bulunan hesaplamayı kullanarak hangisinin bizim için yararlı olduğunu bulabiliriz.</a:t>
            </a:r>
          </a:p>
        </p:txBody>
      </p:sp>
      <p:pic>
        <p:nvPicPr>
          <p:cNvPr id="16" name="İçerik Yer Tutucusu 15">
            <a:extLst>
              <a:ext uri="{FF2B5EF4-FFF2-40B4-BE49-F238E27FC236}">
                <a16:creationId xmlns:a16="http://schemas.microsoft.com/office/drawing/2014/main" id="{BC821B8D-D5E8-4B59-BA0A-B62DAFF14792}"/>
              </a:ext>
            </a:extLst>
          </p:cNvPr>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1417154" y="3845937"/>
            <a:ext cx="3863838" cy="2059563"/>
          </a:xfrm>
        </p:spPr>
      </p:pic>
      <p:pic>
        <p:nvPicPr>
          <p:cNvPr id="18" name="Resim 17">
            <a:extLst>
              <a:ext uri="{FF2B5EF4-FFF2-40B4-BE49-F238E27FC236}">
                <a16:creationId xmlns:a16="http://schemas.microsoft.com/office/drawing/2014/main" id="{1B48C38D-093F-46FF-8C48-93497B0B42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63558" y="2286000"/>
            <a:ext cx="4953190" cy="1325564"/>
          </a:xfrm>
          <a:prstGeom prst="rect">
            <a:avLst/>
          </a:prstGeom>
        </p:spPr>
      </p:pic>
      <p:pic>
        <p:nvPicPr>
          <p:cNvPr id="20" name="Resim 19">
            <a:extLst>
              <a:ext uri="{FF2B5EF4-FFF2-40B4-BE49-F238E27FC236}">
                <a16:creationId xmlns:a16="http://schemas.microsoft.com/office/drawing/2014/main" id="{4B2B9A58-A709-4385-AB5A-2C30F9C244B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63558" y="3991982"/>
            <a:ext cx="4668342" cy="2059563"/>
          </a:xfrm>
          <a:prstGeom prst="rect">
            <a:avLst/>
          </a:prstGeom>
        </p:spPr>
      </p:pic>
    </p:spTree>
    <p:extLst>
      <p:ext uri="{BB962C8B-B14F-4D97-AF65-F5344CB8AC3E}">
        <p14:creationId xmlns:p14="http://schemas.microsoft.com/office/powerpoint/2010/main" val="38996285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E59D366-20C7-4E45-9D14-72D44ED1D363}"/>
              </a:ext>
            </a:extLst>
          </p:cNvPr>
          <p:cNvSpPr>
            <a:spLocks noGrp="1"/>
          </p:cNvSpPr>
          <p:nvPr>
            <p:ph type="title"/>
          </p:nvPr>
        </p:nvSpPr>
        <p:spPr>
          <a:xfrm>
            <a:off x="874643" y="126585"/>
            <a:ext cx="11012557" cy="1325563"/>
          </a:xfrm>
        </p:spPr>
        <p:txBody>
          <a:bodyPr>
            <a:normAutofit fontScale="90000"/>
          </a:bodyPr>
          <a:lstStyle/>
          <a:p>
            <a:pPr algn="ctr"/>
            <a:r>
              <a:rPr lang="tr-TR" dirty="0"/>
              <a:t>DTU Tabanlı Hizmet Katmanlarının Karşılaştırılması</a:t>
            </a:r>
          </a:p>
        </p:txBody>
      </p:sp>
      <p:pic>
        <p:nvPicPr>
          <p:cNvPr id="5" name="İçerik Yer Tutucusu 4">
            <a:extLst>
              <a:ext uri="{FF2B5EF4-FFF2-40B4-BE49-F238E27FC236}">
                <a16:creationId xmlns:a16="http://schemas.microsoft.com/office/drawing/2014/main" id="{80F1BA99-6DF6-45E7-9A88-4E2E33B3BA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39168" y="1631950"/>
            <a:ext cx="5130401" cy="3594100"/>
          </a:xfrm>
        </p:spPr>
      </p:pic>
      <p:sp>
        <p:nvSpPr>
          <p:cNvPr id="3" name="Metin kutusu 2">
            <a:extLst>
              <a:ext uri="{FF2B5EF4-FFF2-40B4-BE49-F238E27FC236}">
                <a16:creationId xmlns:a16="http://schemas.microsoft.com/office/drawing/2014/main" id="{6D0AFB8F-10B4-4BD2-850F-EF8529714808}"/>
              </a:ext>
            </a:extLst>
          </p:cNvPr>
          <p:cNvSpPr txBox="1"/>
          <p:nvPr/>
        </p:nvSpPr>
        <p:spPr>
          <a:xfrm>
            <a:off x="874643" y="6297787"/>
            <a:ext cx="4598504" cy="369332"/>
          </a:xfrm>
          <a:prstGeom prst="rect">
            <a:avLst/>
          </a:prstGeom>
          <a:noFill/>
        </p:spPr>
        <p:txBody>
          <a:bodyPr wrap="square" rtlCol="0">
            <a:spAutoFit/>
          </a:bodyPr>
          <a:lstStyle/>
          <a:p>
            <a:r>
              <a:rPr lang="tr-TR" b="1" i="0" dirty="0">
                <a:solidFill>
                  <a:srgbClr val="333333"/>
                </a:solidFill>
                <a:effectLst/>
                <a:latin typeface="Coming Soon"/>
              </a:rPr>
              <a:t>IOPS=1000 / (60.000 / Disk Hızı / 2 + Gecikme)</a:t>
            </a:r>
            <a:endParaRPr lang="tr-TR" dirty="0"/>
          </a:p>
        </p:txBody>
      </p:sp>
      <p:sp>
        <p:nvSpPr>
          <p:cNvPr id="4" name="Metin kutusu 3">
            <a:extLst>
              <a:ext uri="{FF2B5EF4-FFF2-40B4-BE49-F238E27FC236}">
                <a16:creationId xmlns:a16="http://schemas.microsoft.com/office/drawing/2014/main" id="{3EA58282-8A9A-4991-93BC-06C7674E953F}"/>
              </a:ext>
            </a:extLst>
          </p:cNvPr>
          <p:cNvSpPr txBox="1"/>
          <p:nvPr/>
        </p:nvSpPr>
        <p:spPr>
          <a:xfrm>
            <a:off x="874643" y="5438753"/>
            <a:ext cx="11012556" cy="646331"/>
          </a:xfrm>
          <a:prstGeom prst="rect">
            <a:avLst/>
          </a:prstGeom>
          <a:noFill/>
        </p:spPr>
        <p:txBody>
          <a:bodyPr wrap="square" rtlCol="0">
            <a:spAutoFit/>
          </a:bodyPr>
          <a:lstStyle/>
          <a:p>
            <a:r>
              <a:rPr lang="tr-TR" b="0" i="0" dirty="0">
                <a:solidFill>
                  <a:srgbClr val="4D5156"/>
                </a:solidFill>
                <a:effectLst/>
                <a:latin typeface="arial" panose="020B0604020202020204" pitchFamily="34" charset="0"/>
              </a:rPr>
              <a:t>IOPS, Saniyede giriş / çıkış işlemleri, sabit disk sürücüleri, yarıiletken sürücüler ve depolama alanı ağları gibi bilgisayar depolama aygıtlarını karakterize etmek için kullanılan bir giriş / çıkış performans ölçümüdür.</a:t>
            </a:r>
            <a:endParaRPr lang="tr-TR" dirty="0"/>
          </a:p>
        </p:txBody>
      </p:sp>
    </p:spTree>
    <p:extLst>
      <p:ext uri="{BB962C8B-B14F-4D97-AF65-F5344CB8AC3E}">
        <p14:creationId xmlns:p14="http://schemas.microsoft.com/office/powerpoint/2010/main" val="9530227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8E2B3D0-BE38-432A-8298-80F68BF1268E}"/>
              </a:ext>
            </a:extLst>
          </p:cNvPr>
          <p:cNvSpPr>
            <a:spLocks noGrp="1"/>
          </p:cNvSpPr>
          <p:nvPr>
            <p:ph type="title"/>
          </p:nvPr>
        </p:nvSpPr>
        <p:spPr>
          <a:xfrm>
            <a:off x="0" y="0"/>
            <a:ext cx="12192000" cy="748969"/>
          </a:xfrm>
        </p:spPr>
        <p:txBody>
          <a:bodyPr>
            <a:normAutofit/>
          </a:bodyPr>
          <a:lstStyle/>
          <a:p>
            <a:pPr algn="ctr"/>
            <a:r>
              <a:rPr lang="tr-TR" sz="4000" dirty="0"/>
              <a:t>Tek </a:t>
            </a:r>
            <a:r>
              <a:rPr lang="tr-TR" sz="4000" dirty="0" err="1"/>
              <a:t>Veritabanı</a:t>
            </a:r>
            <a:r>
              <a:rPr lang="tr-TR" sz="4000" dirty="0"/>
              <a:t> DTU ve Depolama Sınırları</a:t>
            </a:r>
          </a:p>
        </p:txBody>
      </p:sp>
      <p:pic>
        <p:nvPicPr>
          <p:cNvPr id="5" name="İçerik Yer Tutucusu 4">
            <a:extLst>
              <a:ext uri="{FF2B5EF4-FFF2-40B4-BE49-F238E27FC236}">
                <a16:creationId xmlns:a16="http://schemas.microsoft.com/office/drawing/2014/main" id="{1C4E962D-9146-4D52-AB7E-A1CE408239C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47468" y="759899"/>
            <a:ext cx="6897063" cy="1314633"/>
          </a:xfrm>
        </p:spPr>
      </p:pic>
      <p:sp>
        <p:nvSpPr>
          <p:cNvPr id="6" name="Başlık 1">
            <a:extLst>
              <a:ext uri="{FF2B5EF4-FFF2-40B4-BE49-F238E27FC236}">
                <a16:creationId xmlns:a16="http://schemas.microsoft.com/office/drawing/2014/main" id="{BD84C6EE-31FB-4429-9CD8-B6117CCF1BD5}"/>
              </a:ext>
            </a:extLst>
          </p:cNvPr>
          <p:cNvSpPr txBox="1">
            <a:spLocks/>
          </p:cNvSpPr>
          <p:nvPr/>
        </p:nvSpPr>
        <p:spPr>
          <a:xfrm>
            <a:off x="-2" y="2174742"/>
            <a:ext cx="12192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i="1" kern="1200">
                <a:solidFill>
                  <a:schemeClr val="tx1"/>
                </a:solidFill>
                <a:latin typeface="+mj-lt"/>
                <a:ea typeface="+mj-ea"/>
                <a:cs typeface="+mj-cs"/>
              </a:defRPr>
            </a:lvl1pPr>
          </a:lstStyle>
          <a:p>
            <a:pPr algn="ctr"/>
            <a:r>
              <a:rPr lang="tr-TR" sz="2800" i="0" dirty="0"/>
              <a:t>Elastik Havuz </a:t>
            </a:r>
            <a:r>
              <a:rPr lang="tr-TR" sz="2800" i="0" dirty="0" err="1"/>
              <a:t>eDTU</a:t>
            </a:r>
            <a:r>
              <a:rPr lang="tr-TR" sz="2800" i="0" dirty="0"/>
              <a:t>, Depolama ve Havuza Alınmış </a:t>
            </a:r>
            <a:r>
              <a:rPr lang="tr-TR" sz="2800" i="0" dirty="0" err="1"/>
              <a:t>Veritabanı</a:t>
            </a:r>
            <a:r>
              <a:rPr lang="tr-TR" sz="2800" i="0" dirty="0"/>
              <a:t> Limitleri</a:t>
            </a:r>
          </a:p>
        </p:txBody>
      </p:sp>
      <p:pic>
        <p:nvPicPr>
          <p:cNvPr id="8" name="Resim 7">
            <a:extLst>
              <a:ext uri="{FF2B5EF4-FFF2-40B4-BE49-F238E27FC236}">
                <a16:creationId xmlns:a16="http://schemas.microsoft.com/office/drawing/2014/main" id="{36702428-772B-4AEE-971A-E997B2D3FA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9361" y="3786981"/>
            <a:ext cx="6973273" cy="2610214"/>
          </a:xfrm>
          <a:prstGeom prst="rect">
            <a:avLst/>
          </a:prstGeom>
        </p:spPr>
      </p:pic>
    </p:spTree>
    <p:extLst>
      <p:ext uri="{BB962C8B-B14F-4D97-AF65-F5344CB8AC3E}">
        <p14:creationId xmlns:p14="http://schemas.microsoft.com/office/powerpoint/2010/main" val="10284057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8873954-B4B2-46FD-82E5-B1EC9DDBBC86}"/>
              </a:ext>
            </a:extLst>
          </p:cNvPr>
          <p:cNvSpPr>
            <a:spLocks noGrp="1"/>
          </p:cNvSpPr>
          <p:nvPr>
            <p:ph type="title"/>
          </p:nvPr>
        </p:nvSpPr>
        <p:spPr>
          <a:xfrm>
            <a:off x="1251678" y="232342"/>
            <a:ext cx="10178322" cy="1492132"/>
          </a:xfrm>
        </p:spPr>
        <p:txBody>
          <a:bodyPr/>
          <a:lstStyle/>
          <a:p>
            <a:pPr algn="ctr"/>
            <a:r>
              <a:rPr lang="tr-TR" dirty="0"/>
              <a:t>DTU Kıyaslama</a:t>
            </a:r>
          </a:p>
        </p:txBody>
      </p:sp>
      <p:sp>
        <p:nvSpPr>
          <p:cNvPr id="3" name="İçerik Yer Tutucusu 2">
            <a:extLst>
              <a:ext uri="{FF2B5EF4-FFF2-40B4-BE49-F238E27FC236}">
                <a16:creationId xmlns:a16="http://schemas.microsoft.com/office/drawing/2014/main" id="{6BF4A394-70FE-4D5C-BEC8-E775C69B6E01}"/>
              </a:ext>
            </a:extLst>
          </p:cNvPr>
          <p:cNvSpPr>
            <a:spLocks noGrp="1"/>
          </p:cNvSpPr>
          <p:nvPr>
            <p:ph idx="1"/>
          </p:nvPr>
        </p:nvSpPr>
        <p:spPr>
          <a:xfrm>
            <a:off x="1251678" y="1724474"/>
            <a:ext cx="10178322" cy="5133526"/>
          </a:xfrm>
        </p:spPr>
        <p:txBody>
          <a:bodyPr>
            <a:normAutofit/>
          </a:bodyPr>
          <a:lstStyle/>
          <a:p>
            <a:r>
              <a:rPr lang="tr-TR" dirty="0"/>
              <a:t>Her DTU ölçüsüne ilişkin fiziksel Özellikler (CPU, bellek, G/Ç), gerçek dünya </a:t>
            </a:r>
            <a:r>
              <a:rPr lang="tr-TR" dirty="0" err="1"/>
              <a:t>veritabanı</a:t>
            </a:r>
            <a:r>
              <a:rPr lang="tr-TR" dirty="0"/>
              <a:t> iş yükünü taklit eden bir kıyaslama kullanılarak ayarlanır.</a:t>
            </a:r>
          </a:p>
          <a:p>
            <a:r>
              <a:rPr lang="tr-TR" dirty="0"/>
              <a:t>Tüm kıyaslamalar temsili ve yalnızca bir değer olduğunu anlamak önemlidir. Kıyaslama uygulamasıyla elde edilen işlem ücretleri, diğer uygulamalarla sağlananlarla aynı olmayacaktır.</a:t>
            </a:r>
          </a:p>
          <a:p>
            <a:r>
              <a:rPr lang="tr-TR" dirty="0"/>
              <a:t>Kıyaslama, bir dizi tablo ve veri türü içeren bir şemaya karşı çalıştırılan farklı işlem türleri koleksiyonunu içerir.</a:t>
            </a:r>
          </a:p>
          <a:p>
            <a:r>
              <a:rPr lang="tr-TR" dirty="0"/>
              <a:t>Gerçekte </a:t>
            </a:r>
            <a:r>
              <a:rPr lang="tr-TR" dirty="0" err="1"/>
              <a:t>veritabanları</a:t>
            </a:r>
            <a:r>
              <a:rPr lang="tr-TR" dirty="0"/>
              <a:t> farklı boyutlarda ve karmaşıklıklardır, farklı iş yüklerinin farklı karışımlarından karşılaşır ve farklı yollarla yanıt verir. Örneğin, GÇ yoğun bir uygulama GÇ eşiklerini daha erken döndürebilir veya CPU kullanımı yoğun bir uygulama CPU sınırlarına daha erken gelebilir. Belirli bir </a:t>
            </a:r>
            <a:r>
              <a:rPr lang="tr-TR" dirty="0" err="1"/>
              <a:t>veritabanının</a:t>
            </a:r>
            <a:r>
              <a:rPr lang="tr-TR" dirty="0"/>
              <a:t>, artan yük kapsamındaki kıyaslananla aynı şekilde ölçeklenmeyeceği garantisi yoktur.</a:t>
            </a:r>
          </a:p>
        </p:txBody>
      </p:sp>
    </p:spTree>
    <p:extLst>
      <p:ext uri="{BB962C8B-B14F-4D97-AF65-F5344CB8AC3E}">
        <p14:creationId xmlns:p14="http://schemas.microsoft.com/office/powerpoint/2010/main" val="41117888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E417F89-F8A1-44D6-A392-7BF671DAF464}"/>
              </a:ext>
            </a:extLst>
          </p:cNvPr>
          <p:cNvSpPr>
            <a:spLocks noGrp="1"/>
          </p:cNvSpPr>
          <p:nvPr>
            <p:ph type="title"/>
          </p:nvPr>
        </p:nvSpPr>
        <p:spPr/>
        <p:txBody>
          <a:bodyPr/>
          <a:lstStyle/>
          <a:p>
            <a:pPr algn="ctr"/>
            <a:r>
              <a:rPr lang="tr-TR" dirty="0"/>
              <a:t>Kıyaslama Özeti</a:t>
            </a:r>
          </a:p>
        </p:txBody>
      </p:sp>
      <p:sp>
        <p:nvSpPr>
          <p:cNvPr id="3" name="İçerik Yer Tutucusu 2">
            <a:extLst>
              <a:ext uri="{FF2B5EF4-FFF2-40B4-BE49-F238E27FC236}">
                <a16:creationId xmlns:a16="http://schemas.microsoft.com/office/drawing/2014/main" id="{02F5AAD8-71A3-4379-A73C-9579CC1996A1}"/>
              </a:ext>
            </a:extLst>
          </p:cNvPr>
          <p:cNvSpPr>
            <a:spLocks noGrp="1"/>
          </p:cNvSpPr>
          <p:nvPr>
            <p:ph idx="1"/>
          </p:nvPr>
        </p:nvSpPr>
        <p:spPr/>
        <p:txBody>
          <a:bodyPr/>
          <a:lstStyle/>
          <a:p>
            <a:r>
              <a:rPr lang="tr-TR" dirty="0"/>
              <a:t>Kıyaslama, çevrimiçi işlem işleme (OLTP) iş yüklerinde en sık oluşan temel </a:t>
            </a:r>
            <a:r>
              <a:rPr lang="tr-TR" dirty="0" err="1"/>
              <a:t>veritabanı</a:t>
            </a:r>
            <a:r>
              <a:rPr lang="tr-TR" dirty="0"/>
              <a:t> işlemleri karışımının performansını ölçer. Kıyaslama, bulut bilgi işlem ile tasarlanmış olsa da, </a:t>
            </a:r>
            <a:r>
              <a:rPr lang="tr-TR" dirty="0" err="1"/>
              <a:t>veritabanı</a:t>
            </a:r>
            <a:r>
              <a:rPr lang="tr-TR" dirty="0"/>
              <a:t> şeması, veri popülasyonu ve işlemler, OLTP iş yükleri içinde en sık kullanılan temel öğelerin genel olarak temsili olacak şekilde tasarlanmıştır.</a:t>
            </a:r>
          </a:p>
        </p:txBody>
      </p:sp>
    </p:spTree>
    <p:extLst>
      <p:ext uri="{BB962C8B-B14F-4D97-AF65-F5344CB8AC3E}">
        <p14:creationId xmlns:p14="http://schemas.microsoft.com/office/powerpoint/2010/main" val="25171128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5DE3E21-CE6F-4EBC-B855-B4B3C13D5604}"/>
              </a:ext>
            </a:extLst>
          </p:cNvPr>
          <p:cNvSpPr>
            <a:spLocks noGrp="1"/>
          </p:cNvSpPr>
          <p:nvPr>
            <p:ph type="title"/>
          </p:nvPr>
        </p:nvSpPr>
        <p:spPr>
          <a:xfrm>
            <a:off x="0" y="0"/>
            <a:ext cx="12192000" cy="1325563"/>
          </a:xfrm>
        </p:spPr>
        <p:txBody>
          <a:bodyPr/>
          <a:lstStyle/>
          <a:p>
            <a:pPr algn="ctr"/>
            <a:r>
              <a:rPr lang="tr-TR" dirty="0"/>
              <a:t>DTU İşlemler</a:t>
            </a:r>
          </a:p>
        </p:txBody>
      </p:sp>
      <p:sp>
        <p:nvSpPr>
          <p:cNvPr id="3" name="İçerik Yer Tutucusu 2">
            <a:extLst>
              <a:ext uri="{FF2B5EF4-FFF2-40B4-BE49-F238E27FC236}">
                <a16:creationId xmlns:a16="http://schemas.microsoft.com/office/drawing/2014/main" id="{415F11D8-B39D-42FB-AF69-6B50E5CDE7ED}"/>
              </a:ext>
            </a:extLst>
          </p:cNvPr>
          <p:cNvSpPr>
            <a:spLocks noGrp="1"/>
          </p:cNvSpPr>
          <p:nvPr>
            <p:ph idx="1"/>
          </p:nvPr>
        </p:nvSpPr>
        <p:spPr>
          <a:xfrm>
            <a:off x="702366" y="1160446"/>
            <a:ext cx="3896139" cy="5453270"/>
          </a:xfrm>
        </p:spPr>
        <p:txBody>
          <a:bodyPr>
            <a:normAutofit lnSpcReduction="10000"/>
          </a:bodyPr>
          <a:lstStyle/>
          <a:p>
            <a:r>
              <a:rPr lang="tr-TR" sz="2400" dirty="0"/>
              <a:t>İş yükü, yandaki tabloda gösterildiği gibi dokuz işlem türünden oluşur. </a:t>
            </a:r>
          </a:p>
          <a:p>
            <a:r>
              <a:rPr lang="tr-TR" sz="2400" dirty="0"/>
              <a:t>Her işlem, </a:t>
            </a:r>
            <a:r>
              <a:rPr lang="tr-TR" sz="2400" dirty="0" err="1"/>
              <a:t>veritabanı</a:t>
            </a:r>
            <a:r>
              <a:rPr lang="tr-TR" sz="2400" dirty="0"/>
              <a:t> altyapısı ve sistem donanımında belirli bir sistem özellikleri kümesini, diğer işlemlerden yüksek karşıtlığa göre vurgulamak için tasarlanmıştır. </a:t>
            </a:r>
          </a:p>
          <a:p>
            <a:r>
              <a:rPr lang="tr-TR" sz="2400" dirty="0"/>
              <a:t>Örneğin, "okuma ağır" işlemi diskten önemli sayıda okuma işlemi üretir.</a:t>
            </a:r>
          </a:p>
        </p:txBody>
      </p:sp>
      <p:graphicFrame>
        <p:nvGraphicFramePr>
          <p:cNvPr id="9" name="Tablo 9">
            <a:extLst>
              <a:ext uri="{FF2B5EF4-FFF2-40B4-BE49-F238E27FC236}">
                <a16:creationId xmlns:a16="http://schemas.microsoft.com/office/drawing/2014/main" id="{ECD2637F-18FC-419E-86E6-AA85328F98AE}"/>
              </a:ext>
            </a:extLst>
          </p:cNvPr>
          <p:cNvGraphicFramePr>
            <a:graphicFrameLocks noGrp="1"/>
          </p:cNvGraphicFramePr>
          <p:nvPr>
            <p:extLst>
              <p:ext uri="{D42A27DB-BD31-4B8C-83A1-F6EECF244321}">
                <p14:modId xmlns:p14="http://schemas.microsoft.com/office/powerpoint/2010/main" val="1025621157"/>
              </p:ext>
            </p:extLst>
          </p:nvPr>
        </p:nvGraphicFramePr>
        <p:xfrm>
          <a:off x="4598505" y="916164"/>
          <a:ext cx="7288696" cy="5941835"/>
        </p:xfrm>
        <a:graphic>
          <a:graphicData uri="http://schemas.openxmlformats.org/drawingml/2006/table">
            <a:tbl>
              <a:tblPr firstRow="1" bandRow="1">
                <a:tableStyleId>{5C22544A-7EE6-4342-B048-85BDC9FD1C3A}</a:tableStyleId>
              </a:tblPr>
              <a:tblGrid>
                <a:gridCol w="2053153">
                  <a:extLst>
                    <a:ext uri="{9D8B030D-6E8A-4147-A177-3AD203B41FA5}">
                      <a16:colId xmlns:a16="http://schemas.microsoft.com/office/drawing/2014/main" val="819689381"/>
                    </a:ext>
                  </a:extLst>
                </a:gridCol>
                <a:gridCol w="5235543">
                  <a:extLst>
                    <a:ext uri="{9D8B030D-6E8A-4147-A177-3AD203B41FA5}">
                      <a16:colId xmlns:a16="http://schemas.microsoft.com/office/drawing/2014/main" val="2804701694"/>
                    </a:ext>
                  </a:extLst>
                </a:gridCol>
              </a:tblGrid>
              <a:tr h="535683">
                <a:tc>
                  <a:txBody>
                    <a:bodyPr/>
                    <a:lstStyle/>
                    <a:p>
                      <a:r>
                        <a:rPr lang="tr-TR" dirty="0"/>
                        <a:t>İşlem Türü</a:t>
                      </a:r>
                    </a:p>
                  </a:txBody>
                  <a:tcPr/>
                </a:tc>
                <a:tc>
                  <a:txBody>
                    <a:bodyPr/>
                    <a:lstStyle/>
                    <a:p>
                      <a:r>
                        <a:rPr lang="tr-TR" dirty="0"/>
                        <a:t>Açıklama</a:t>
                      </a:r>
                    </a:p>
                  </a:txBody>
                  <a:tcPr/>
                </a:tc>
                <a:extLst>
                  <a:ext uri="{0D108BD9-81ED-4DB2-BD59-A6C34878D82A}">
                    <a16:rowId xmlns:a16="http://schemas.microsoft.com/office/drawing/2014/main" val="924003477"/>
                  </a:ext>
                </a:extLst>
              </a:tr>
              <a:tr h="535683">
                <a:tc>
                  <a:txBody>
                    <a:bodyPr/>
                    <a:lstStyle/>
                    <a:p>
                      <a:pPr algn="l"/>
                      <a:r>
                        <a:rPr lang="tr-TR" dirty="0"/>
                        <a:t>Read </a:t>
                      </a:r>
                      <a:r>
                        <a:rPr lang="tr-TR" dirty="0" err="1"/>
                        <a:t>Lite</a:t>
                      </a:r>
                      <a:endParaRPr lang="tr-TR" dirty="0"/>
                    </a:p>
                  </a:txBody>
                  <a:tcPr/>
                </a:tc>
                <a:tc>
                  <a:txBody>
                    <a:bodyPr/>
                    <a:lstStyle/>
                    <a:p>
                      <a:pPr algn="l"/>
                      <a:r>
                        <a:rPr lang="tr-TR" dirty="0"/>
                        <a:t>Select; Bellekte çalışır. Sadece Okuma</a:t>
                      </a:r>
                    </a:p>
                  </a:txBody>
                  <a:tcPr/>
                </a:tc>
                <a:extLst>
                  <a:ext uri="{0D108BD9-81ED-4DB2-BD59-A6C34878D82A}">
                    <a16:rowId xmlns:a16="http://schemas.microsoft.com/office/drawing/2014/main" val="3571731809"/>
                  </a:ext>
                </a:extLst>
              </a:tr>
              <a:tr h="652684">
                <a:tc>
                  <a:txBody>
                    <a:bodyPr/>
                    <a:lstStyle/>
                    <a:p>
                      <a:pPr algn="l"/>
                      <a:r>
                        <a:rPr lang="tr-TR" dirty="0"/>
                        <a:t>Read </a:t>
                      </a:r>
                      <a:r>
                        <a:rPr lang="tr-TR" dirty="0" err="1"/>
                        <a:t>Medium</a:t>
                      </a:r>
                      <a:endParaRPr lang="tr-TR" dirty="0"/>
                    </a:p>
                  </a:txBody>
                  <a:tcPr/>
                </a:tc>
                <a:tc>
                  <a:txBody>
                    <a:bodyPr/>
                    <a:lstStyle/>
                    <a:p>
                      <a:pPr algn="l"/>
                      <a:r>
                        <a:rPr lang="tr-TR" dirty="0"/>
                        <a:t>Select; Çoğunlukla </a:t>
                      </a:r>
                      <a:r>
                        <a:rPr lang="tr-TR" dirty="0" err="1"/>
                        <a:t>bellekteçalışır</a:t>
                      </a:r>
                      <a:r>
                        <a:rPr lang="tr-TR" dirty="0"/>
                        <a:t>. Sadece Okuma</a:t>
                      </a:r>
                    </a:p>
                  </a:txBody>
                  <a:tcPr/>
                </a:tc>
                <a:extLst>
                  <a:ext uri="{0D108BD9-81ED-4DB2-BD59-A6C34878D82A}">
                    <a16:rowId xmlns:a16="http://schemas.microsoft.com/office/drawing/2014/main" val="1910594486"/>
                  </a:ext>
                </a:extLst>
              </a:tr>
              <a:tr h="652684">
                <a:tc>
                  <a:txBody>
                    <a:bodyPr/>
                    <a:lstStyle/>
                    <a:p>
                      <a:pPr algn="l"/>
                      <a:r>
                        <a:rPr lang="tr-TR" dirty="0"/>
                        <a:t>Read </a:t>
                      </a:r>
                      <a:r>
                        <a:rPr lang="tr-TR" dirty="0" err="1"/>
                        <a:t>Heavy</a:t>
                      </a:r>
                      <a:endParaRPr lang="tr-TR" dirty="0"/>
                    </a:p>
                  </a:txBody>
                  <a:tcPr/>
                </a:tc>
                <a:tc>
                  <a:txBody>
                    <a:bodyPr/>
                    <a:lstStyle/>
                    <a:p>
                      <a:pPr algn="l"/>
                      <a:r>
                        <a:rPr lang="tr-TR" dirty="0"/>
                        <a:t>Select; Çoğunlukla bellekte çalışmaz. Sadece Okuma.</a:t>
                      </a:r>
                    </a:p>
                  </a:txBody>
                  <a:tcPr/>
                </a:tc>
                <a:extLst>
                  <a:ext uri="{0D108BD9-81ED-4DB2-BD59-A6C34878D82A}">
                    <a16:rowId xmlns:a16="http://schemas.microsoft.com/office/drawing/2014/main" val="3642152369"/>
                  </a:ext>
                </a:extLst>
              </a:tr>
              <a:tr h="535683">
                <a:tc>
                  <a:txBody>
                    <a:bodyPr/>
                    <a:lstStyle/>
                    <a:p>
                      <a:pPr algn="l"/>
                      <a:r>
                        <a:rPr lang="tr-TR" dirty="0"/>
                        <a:t>Update </a:t>
                      </a:r>
                      <a:r>
                        <a:rPr lang="tr-TR" dirty="0" err="1"/>
                        <a:t>Lite</a:t>
                      </a:r>
                      <a:endParaRPr lang="tr-TR" dirty="0"/>
                    </a:p>
                  </a:txBody>
                  <a:tcPr/>
                </a:tc>
                <a:tc>
                  <a:txBody>
                    <a:bodyPr/>
                    <a:lstStyle/>
                    <a:p>
                      <a:pPr algn="l"/>
                      <a:r>
                        <a:rPr lang="tr-TR" dirty="0"/>
                        <a:t>Update; Bellekte çalışır. Okuma ve Yazma</a:t>
                      </a:r>
                    </a:p>
                  </a:txBody>
                  <a:tcPr/>
                </a:tc>
                <a:extLst>
                  <a:ext uri="{0D108BD9-81ED-4DB2-BD59-A6C34878D82A}">
                    <a16:rowId xmlns:a16="http://schemas.microsoft.com/office/drawing/2014/main" val="3385049589"/>
                  </a:ext>
                </a:extLst>
              </a:tr>
              <a:tr h="652684">
                <a:tc>
                  <a:txBody>
                    <a:bodyPr/>
                    <a:lstStyle/>
                    <a:p>
                      <a:pPr algn="l"/>
                      <a:r>
                        <a:rPr lang="tr-TR" dirty="0"/>
                        <a:t>Update </a:t>
                      </a:r>
                      <a:r>
                        <a:rPr lang="tr-TR" dirty="0" err="1"/>
                        <a:t>Heavy</a:t>
                      </a:r>
                      <a:endParaRPr lang="tr-TR" dirty="0"/>
                    </a:p>
                  </a:txBody>
                  <a:tcPr/>
                </a:tc>
                <a:tc>
                  <a:txBody>
                    <a:bodyPr/>
                    <a:lstStyle/>
                    <a:p>
                      <a:pPr algn="l"/>
                      <a:r>
                        <a:rPr lang="tr-TR" dirty="0"/>
                        <a:t>Update; Çoğunlukla bellekte çalışmaz. Okuma ve Yazma</a:t>
                      </a:r>
                    </a:p>
                  </a:txBody>
                  <a:tcPr/>
                </a:tc>
                <a:extLst>
                  <a:ext uri="{0D108BD9-81ED-4DB2-BD59-A6C34878D82A}">
                    <a16:rowId xmlns:a16="http://schemas.microsoft.com/office/drawing/2014/main" val="1813445184"/>
                  </a:ext>
                </a:extLst>
              </a:tr>
              <a:tr h="535683">
                <a:tc>
                  <a:txBody>
                    <a:bodyPr/>
                    <a:lstStyle/>
                    <a:p>
                      <a:pPr algn="l"/>
                      <a:r>
                        <a:rPr lang="tr-TR" dirty="0"/>
                        <a:t>İnsert </a:t>
                      </a:r>
                      <a:r>
                        <a:rPr lang="tr-TR" dirty="0" err="1"/>
                        <a:t>Lite</a:t>
                      </a:r>
                      <a:endParaRPr lang="tr-TR" dirty="0"/>
                    </a:p>
                  </a:txBody>
                  <a:tcPr/>
                </a:tc>
                <a:tc>
                  <a:txBody>
                    <a:bodyPr/>
                    <a:lstStyle/>
                    <a:p>
                      <a:pPr algn="l"/>
                      <a:r>
                        <a:rPr lang="tr-TR" dirty="0" err="1"/>
                        <a:t>Insert</a:t>
                      </a:r>
                      <a:r>
                        <a:rPr lang="tr-TR" dirty="0"/>
                        <a:t>; Bellekte çalışır. Okuma ve Yazma</a:t>
                      </a:r>
                    </a:p>
                  </a:txBody>
                  <a:tcPr/>
                </a:tc>
                <a:extLst>
                  <a:ext uri="{0D108BD9-81ED-4DB2-BD59-A6C34878D82A}">
                    <a16:rowId xmlns:a16="http://schemas.microsoft.com/office/drawing/2014/main" val="516687143"/>
                  </a:ext>
                </a:extLst>
              </a:tr>
              <a:tr h="652684">
                <a:tc>
                  <a:txBody>
                    <a:bodyPr/>
                    <a:lstStyle/>
                    <a:p>
                      <a:pPr algn="l"/>
                      <a:r>
                        <a:rPr lang="tr-TR" dirty="0"/>
                        <a:t>İnsert </a:t>
                      </a:r>
                      <a:r>
                        <a:rPr lang="tr-TR" dirty="0" err="1"/>
                        <a:t>Heavy</a:t>
                      </a:r>
                      <a:endParaRPr lang="tr-TR" dirty="0"/>
                    </a:p>
                  </a:txBody>
                  <a:tcPr/>
                </a:tc>
                <a:tc>
                  <a:txBody>
                    <a:bodyPr/>
                    <a:lstStyle/>
                    <a:p>
                      <a:pPr algn="l"/>
                      <a:r>
                        <a:rPr lang="tr-TR" dirty="0" err="1"/>
                        <a:t>Insert</a:t>
                      </a:r>
                      <a:r>
                        <a:rPr lang="tr-TR" dirty="0"/>
                        <a:t>; Çoğunlukla bellekte çalışmaz. Okuma ve Yazma</a:t>
                      </a:r>
                    </a:p>
                  </a:txBody>
                  <a:tcPr/>
                </a:tc>
                <a:extLst>
                  <a:ext uri="{0D108BD9-81ED-4DB2-BD59-A6C34878D82A}">
                    <a16:rowId xmlns:a16="http://schemas.microsoft.com/office/drawing/2014/main" val="3307238461"/>
                  </a:ext>
                </a:extLst>
              </a:tr>
              <a:tr h="535683">
                <a:tc>
                  <a:txBody>
                    <a:bodyPr/>
                    <a:lstStyle/>
                    <a:p>
                      <a:pPr algn="l"/>
                      <a:r>
                        <a:rPr lang="tr-TR" dirty="0" err="1"/>
                        <a:t>Delete</a:t>
                      </a:r>
                      <a:endParaRPr lang="tr-TR" dirty="0"/>
                    </a:p>
                  </a:txBody>
                  <a:tcPr/>
                </a:tc>
                <a:tc>
                  <a:txBody>
                    <a:bodyPr/>
                    <a:lstStyle/>
                    <a:p>
                      <a:pPr algn="l"/>
                      <a:r>
                        <a:rPr lang="tr-TR" dirty="0" err="1"/>
                        <a:t>Delete</a:t>
                      </a:r>
                      <a:r>
                        <a:rPr lang="tr-TR" dirty="0"/>
                        <a:t>; Karışık çalışır. Okuma ve Yazma</a:t>
                      </a:r>
                    </a:p>
                  </a:txBody>
                  <a:tcPr/>
                </a:tc>
                <a:extLst>
                  <a:ext uri="{0D108BD9-81ED-4DB2-BD59-A6C34878D82A}">
                    <a16:rowId xmlns:a16="http://schemas.microsoft.com/office/drawing/2014/main" val="2960932397"/>
                  </a:ext>
                </a:extLst>
              </a:tr>
              <a:tr h="652684">
                <a:tc>
                  <a:txBody>
                    <a:bodyPr/>
                    <a:lstStyle/>
                    <a:p>
                      <a:pPr algn="l" fontAlgn="t"/>
                      <a:r>
                        <a:rPr lang="tr-TR" dirty="0">
                          <a:effectLst/>
                        </a:rPr>
                        <a:t>CPU </a:t>
                      </a:r>
                      <a:r>
                        <a:rPr lang="tr-TR" dirty="0" err="1">
                          <a:effectLst/>
                        </a:rPr>
                        <a:t>Heavy</a:t>
                      </a:r>
                      <a:endParaRPr lang="tr-TR" dirty="0">
                        <a:effectLst/>
                      </a:endParaRPr>
                    </a:p>
                  </a:txBody>
                  <a:tcPr/>
                </a:tc>
                <a:tc>
                  <a:txBody>
                    <a:bodyPr/>
                    <a:lstStyle/>
                    <a:p>
                      <a:pPr algn="l"/>
                      <a:r>
                        <a:rPr lang="tr-TR" dirty="0"/>
                        <a:t>Select; Bellekte çalışır. Nispeten ağır CPU yükü olur. Sadece Okuma</a:t>
                      </a:r>
                    </a:p>
                  </a:txBody>
                  <a:tcPr/>
                </a:tc>
                <a:extLst>
                  <a:ext uri="{0D108BD9-81ED-4DB2-BD59-A6C34878D82A}">
                    <a16:rowId xmlns:a16="http://schemas.microsoft.com/office/drawing/2014/main" val="3766899120"/>
                  </a:ext>
                </a:extLst>
              </a:tr>
            </a:tbl>
          </a:graphicData>
        </a:graphic>
      </p:graphicFrame>
    </p:spTree>
    <p:extLst>
      <p:ext uri="{BB962C8B-B14F-4D97-AF65-F5344CB8AC3E}">
        <p14:creationId xmlns:p14="http://schemas.microsoft.com/office/powerpoint/2010/main" val="28886306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2E7C6BD-4779-435E-92B8-59162E3E6700}"/>
              </a:ext>
            </a:extLst>
          </p:cNvPr>
          <p:cNvSpPr>
            <a:spLocks noGrp="1"/>
          </p:cNvSpPr>
          <p:nvPr>
            <p:ph type="title"/>
          </p:nvPr>
        </p:nvSpPr>
        <p:spPr/>
        <p:txBody>
          <a:bodyPr/>
          <a:lstStyle/>
          <a:p>
            <a:pPr algn="ctr"/>
            <a:r>
              <a:rPr lang="tr-TR" dirty="0"/>
              <a:t>İş Yükü Karışımı</a:t>
            </a:r>
          </a:p>
        </p:txBody>
      </p:sp>
      <p:sp>
        <p:nvSpPr>
          <p:cNvPr id="3" name="İçerik Yer Tutucusu 2">
            <a:extLst>
              <a:ext uri="{FF2B5EF4-FFF2-40B4-BE49-F238E27FC236}">
                <a16:creationId xmlns:a16="http://schemas.microsoft.com/office/drawing/2014/main" id="{CB02C817-4D28-4A36-A104-7B55156C1BFE}"/>
              </a:ext>
            </a:extLst>
          </p:cNvPr>
          <p:cNvSpPr>
            <a:spLocks noGrp="1"/>
          </p:cNvSpPr>
          <p:nvPr>
            <p:ph idx="1"/>
          </p:nvPr>
        </p:nvSpPr>
        <p:spPr>
          <a:xfrm>
            <a:off x="967409" y="2130978"/>
            <a:ext cx="5128591" cy="3186802"/>
          </a:xfrm>
        </p:spPr>
        <p:txBody>
          <a:bodyPr>
            <a:normAutofit/>
          </a:bodyPr>
          <a:lstStyle/>
          <a:p>
            <a:r>
              <a:rPr lang="tr-TR" dirty="0"/>
              <a:t>İşlemler, yandaki genel karşımdan ağırlıklı bir dağılımından rastgele seçilir. Genel karışımı yaklaşık 2 okuma 1 yazma oranına sahiptir. </a:t>
            </a:r>
          </a:p>
        </p:txBody>
      </p:sp>
      <p:graphicFrame>
        <p:nvGraphicFramePr>
          <p:cNvPr id="5" name="Tablo 9">
            <a:extLst>
              <a:ext uri="{FF2B5EF4-FFF2-40B4-BE49-F238E27FC236}">
                <a16:creationId xmlns:a16="http://schemas.microsoft.com/office/drawing/2014/main" id="{AA4AB5EF-EEF7-4D12-924C-4BBA7F9C45EF}"/>
              </a:ext>
            </a:extLst>
          </p:cNvPr>
          <p:cNvGraphicFramePr>
            <a:graphicFrameLocks noGrp="1"/>
          </p:cNvGraphicFramePr>
          <p:nvPr>
            <p:extLst>
              <p:ext uri="{D42A27DB-BD31-4B8C-83A1-F6EECF244321}">
                <p14:modId xmlns:p14="http://schemas.microsoft.com/office/powerpoint/2010/main" val="2744935819"/>
              </p:ext>
            </p:extLst>
          </p:nvPr>
        </p:nvGraphicFramePr>
        <p:xfrm>
          <a:off x="6824869" y="1444487"/>
          <a:ext cx="3733799" cy="5267740"/>
        </p:xfrm>
        <a:graphic>
          <a:graphicData uri="http://schemas.openxmlformats.org/drawingml/2006/table">
            <a:tbl>
              <a:tblPr firstRow="1" bandRow="1">
                <a:tableStyleId>{5C22544A-7EE6-4342-B048-85BDC9FD1C3A}</a:tableStyleId>
              </a:tblPr>
              <a:tblGrid>
                <a:gridCol w="2019976">
                  <a:extLst>
                    <a:ext uri="{9D8B030D-6E8A-4147-A177-3AD203B41FA5}">
                      <a16:colId xmlns:a16="http://schemas.microsoft.com/office/drawing/2014/main" val="819689381"/>
                    </a:ext>
                  </a:extLst>
                </a:gridCol>
                <a:gridCol w="1713823">
                  <a:extLst>
                    <a:ext uri="{9D8B030D-6E8A-4147-A177-3AD203B41FA5}">
                      <a16:colId xmlns:a16="http://schemas.microsoft.com/office/drawing/2014/main" val="2804701694"/>
                    </a:ext>
                  </a:extLst>
                </a:gridCol>
              </a:tblGrid>
              <a:tr h="474910">
                <a:tc>
                  <a:txBody>
                    <a:bodyPr/>
                    <a:lstStyle/>
                    <a:p>
                      <a:r>
                        <a:rPr lang="tr-TR" dirty="0"/>
                        <a:t>İşlem Türü</a:t>
                      </a:r>
                    </a:p>
                  </a:txBody>
                  <a:tcPr/>
                </a:tc>
                <a:tc>
                  <a:txBody>
                    <a:bodyPr/>
                    <a:lstStyle/>
                    <a:p>
                      <a:r>
                        <a:rPr lang="tr-TR" dirty="0"/>
                        <a:t>Yük Yüzdesi</a:t>
                      </a:r>
                    </a:p>
                  </a:txBody>
                  <a:tcPr/>
                </a:tc>
                <a:extLst>
                  <a:ext uri="{0D108BD9-81ED-4DB2-BD59-A6C34878D82A}">
                    <a16:rowId xmlns:a16="http://schemas.microsoft.com/office/drawing/2014/main" val="924003477"/>
                  </a:ext>
                </a:extLst>
              </a:tr>
              <a:tr h="474910">
                <a:tc>
                  <a:txBody>
                    <a:bodyPr/>
                    <a:lstStyle/>
                    <a:p>
                      <a:pPr algn="l"/>
                      <a:r>
                        <a:rPr lang="tr-TR" dirty="0"/>
                        <a:t>Read </a:t>
                      </a:r>
                      <a:r>
                        <a:rPr lang="tr-TR" dirty="0" err="1"/>
                        <a:t>Lite</a:t>
                      </a:r>
                      <a:endParaRPr lang="tr-TR" dirty="0"/>
                    </a:p>
                  </a:txBody>
                  <a:tcPr/>
                </a:tc>
                <a:tc>
                  <a:txBody>
                    <a:bodyPr/>
                    <a:lstStyle/>
                    <a:p>
                      <a:pPr algn="l"/>
                      <a:r>
                        <a:rPr lang="tr-TR" dirty="0"/>
                        <a:t>35</a:t>
                      </a:r>
                    </a:p>
                  </a:txBody>
                  <a:tcPr/>
                </a:tc>
                <a:extLst>
                  <a:ext uri="{0D108BD9-81ED-4DB2-BD59-A6C34878D82A}">
                    <a16:rowId xmlns:a16="http://schemas.microsoft.com/office/drawing/2014/main" val="3571731809"/>
                  </a:ext>
                </a:extLst>
              </a:tr>
              <a:tr h="578638">
                <a:tc>
                  <a:txBody>
                    <a:bodyPr/>
                    <a:lstStyle/>
                    <a:p>
                      <a:pPr algn="l"/>
                      <a:r>
                        <a:rPr lang="tr-TR" dirty="0"/>
                        <a:t>Read </a:t>
                      </a:r>
                      <a:r>
                        <a:rPr lang="tr-TR" dirty="0" err="1"/>
                        <a:t>Medium</a:t>
                      </a:r>
                      <a:endParaRPr lang="tr-TR" dirty="0"/>
                    </a:p>
                  </a:txBody>
                  <a:tcPr/>
                </a:tc>
                <a:tc>
                  <a:txBody>
                    <a:bodyPr/>
                    <a:lstStyle/>
                    <a:p>
                      <a:pPr algn="l"/>
                      <a:r>
                        <a:rPr lang="tr-TR" dirty="0"/>
                        <a:t>20</a:t>
                      </a:r>
                    </a:p>
                  </a:txBody>
                  <a:tcPr/>
                </a:tc>
                <a:extLst>
                  <a:ext uri="{0D108BD9-81ED-4DB2-BD59-A6C34878D82A}">
                    <a16:rowId xmlns:a16="http://schemas.microsoft.com/office/drawing/2014/main" val="1910594486"/>
                  </a:ext>
                </a:extLst>
              </a:tr>
              <a:tr h="578638">
                <a:tc>
                  <a:txBody>
                    <a:bodyPr/>
                    <a:lstStyle/>
                    <a:p>
                      <a:pPr algn="l"/>
                      <a:r>
                        <a:rPr lang="tr-TR" dirty="0"/>
                        <a:t>Read </a:t>
                      </a:r>
                      <a:r>
                        <a:rPr lang="tr-TR" dirty="0" err="1"/>
                        <a:t>Heavy</a:t>
                      </a:r>
                      <a:endParaRPr lang="tr-TR" dirty="0"/>
                    </a:p>
                  </a:txBody>
                  <a:tcPr/>
                </a:tc>
                <a:tc>
                  <a:txBody>
                    <a:bodyPr/>
                    <a:lstStyle/>
                    <a:p>
                      <a:pPr algn="l"/>
                      <a:r>
                        <a:rPr lang="tr-TR" dirty="0"/>
                        <a:t>5</a:t>
                      </a:r>
                    </a:p>
                  </a:txBody>
                  <a:tcPr/>
                </a:tc>
                <a:extLst>
                  <a:ext uri="{0D108BD9-81ED-4DB2-BD59-A6C34878D82A}">
                    <a16:rowId xmlns:a16="http://schemas.microsoft.com/office/drawing/2014/main" val="3642152369"/>
                  </a:ext>
                </a:extLst>
              </a:tr>
              <a:tr h="474910">
                <a:tc>
                  <a:txBody>
                    <a:bodyPr/>
                    <a:lstStyle/>
                    <a:p>
                      <a:pPr algn="l"/>
                      <a:r>
                        <a:rPr lang="tr-TR" dirty="0"/>
                        <a:t>Update </a:t>
                      </a:r>
                      <a:r>
                        <a:rPr lang="tr-TR" dirty="0" err="1"/>
                        <a:t>Lite</a:t>
                      </a:r>
                      <a:endParaRPr lang="tr-TR" dirty="0"/>
                    </a:p>
                  </a:txBody>
                  <a:tcPr/>
                </a:tc>
                <a:tc>
                  <a:txBody>
                    <a:bodyPr/>
                    <a:lstStyle/>
                    <a:p>
                      <a:pPr algn="l"/>
                      <a:r>
                        <a:rPr lang="tr-TR" dirty="0"/>
                        <a:t>20</a:t>
                      </a:r>
                    </a:p>
                  </a:txBody>
                  <a:tcPr/>
                </a:tc>
                <a:extLst>
                  <a:ext uri="{0D108BD9-81ED-4DB2-BD59-A6C34878D82A}">
                    <a16:rowId xmlns:a16="http://schemas.microsoft.com/office/drawing/2014/main" val="3385049589"/>
                  </a:ext>
                </a:extLst>
              </a:tr>
              <a:tr h="578638">
                <a:tc>
                  <a:txBody>
                    <a:bodyPr/>
                    <a:lstStyle/>
                    <a:p>
                      <a:pPr algn="l"/>
                      <a:r>
                        <a:rPr lang="tr-TR" dirty="0"/>
                        <a:t>Update </a:t>
                      </a:r>
                      <a:r>
                        <a:rPr lang="tr-TR" dirty="0" err="1"/>
                        <a:t>Heavy</a:t>
                      </a:r>
                      <a:endParaRPr lang="tr-TR" dirty="0"/>
                    </a:p>
                  </a:txBody>
                  <a:tcPr/>
                </a:tc>
                <a:tc>
                  <a:txBody>
                    <a:bodyPr/>
                    <a:lstStyle/>
                    <a:p>
                      <a:pPr algn="l"/>
                      <a:r>
                        <a:rPr lang="tr-TR" dirty="0"/>
                        <a:t>3</a:t>
                      </a:r>
                    </a:p>
                  </a:txBody>
                  <a:tcPr/>
                </a:tc>
                <a:extLst>
                  <a:ext uri="{0D108BD9-81ED-4DB2-BD59-A6C34878D82A}">
                    <a16:rowId xmlns:a16="http://schemas.microsoft.com/office/drawing/2014/main" val="1813445184"/>
                  </a:ext>
                </a:extLst>
              </a:tr>
              <a:tr h="474910">
                <a:tc>
                  <a:txBody>
                    <a:bodyPr/>
                    <a:lstStyle/>
                    <a:p>
                      <a:pPr algn="l"/>
                      <a:r>
                        <a:rPr lang="tr-TR" dirty="0"/>
                        <a:t>İnsert </a:t>
                      </a:r>
                      <a:r>
                        <a:rPr lang="tr-TR" dirty="0" err="1"/>
                        <a:t>Lite</a:t>
                      </a:r>
                      <a:endParaRPr lang="tr-TR" dirty="0"/>
                    </a:p>
                  </a:txBody>
                  <a:tcPr/>
                </a:tc>
                <a:tc>
                  <a:txBody>
                    <a:bodyPr/>
                    <a:lstStyle/>
                    <a:p>
                      <a:pPr algn="l"/>
                      <a:r>
                        <a:rPr lang="tr-TR" dirty="0"/>
                        <a:t>3</a:t>
                      </a:r>
                    </a:p>
                  </a:txBody>
                  <a:tcPr/>
                </a:tc>
                <a:extLst>
                  <a:ext uri="{0D108BD9-81ED-4DB2-BD59-A6C34878D82A}">
                    <a16:rowId xmlns:a16="http://schemas.microsoft.com/office/drawing/2014/main" val="516687143"/>
                  </a:ext>
                </a:extLst>
              </a:tr>
              <a:tr h="578638">
                <a:tc>
                  <a:txBody>
                    <a:bodyPr/>
                    <a:lstStyle/>
                    <a:p>
                      <a:pPr algn="l"/>
                      <a:r>
                        <a:rPr lang="tr-TR" dirty="0"/>
                        <a:t>İnsert </a:t>
                      </a:r>
                      <a:r>
                        <a:rPr lang="tr-TR" dirty="0" err="1"/>
                        <a:t>Heavy</a:t>
                      </a:r>
                      <a:endParaRPr lang="tr-TR" dirty="0"/>
                    </a:p>
                  </a:txBody>
                  <a:tcPr/>
                </a:tc>
                <a:tc>
                  <a:txBody>
                    <a:bodyPr/>
                    <a:lstStyle/>
                    <a:p>
                      <a:pPr algn="l"/>
                      <a:r>
                        <a:rPr lang="tr-TR" dirty="0"/>
                        <a:t>2</a:t>
                      </a:r>
                    </a:p>
                  </a:txBody>
                  <a:tcPr/>
                </a:tc>
                <a:extLst>
                  <a:ext uri="{0D108BD9-81ED-4DB2-BD59-A6C34878D82A}">
                    <a16:rowId xmlns:a16="http://schemas.microsoft.com/office/drawing/2014/main" val="3307238461"/>
                  </a:ext>
                </a:extLst>
              </a:tr>
              <a:tr h="474910">
                <a:tc>
                  <a:txBody>
                    <a:bodyPr/>
                    <a:lstStyle/>
                    <a:p>
                      <a:pPr algn="l"/>
                      <a:r>
                        <a:rPr lang="tr-TR" dirty="0" err="1"/>
                        <a:t>Delete</a:t>
                      </a:r>
                      <a:endParaRPr lang="tr-TR" dirty="0"/>
                    </a:p>
                  </a:txBody>
                  <a:tcPr/>
                </a:tc>
                <a:tc>
                  <a:txBody>
                    <a:bodyPr/>
                    <a:lstStyle/>
                    <a:p>
                      <a:pPr algn="l"/>
                      <a:r>
                        <a:rPr lang="tr-TR" dirty="0"/>
                        <a:t>2</a:t>
                      </a:r>
                    </a:p>
                  </a:txBody>
                  <a:tcPr/>
                </a:tc>
                <a:extLst>
                  <a:ext uri="{0D108BD9-81ED-4DB2-BD59-A6C34878D82A}">
                    <a16:rowId xmlns:a16="http://schemas.microsoft.com/office/drawing/2014/main" val="2960932397"/>
                  </a:ext>
                </a:extLst>
              </a:tr>
              <a:tr h="578638">
                <a:tc>
                  <a:txBody>
                    <a:bodyPr/>
                    <a:lstStyle/>
                    <a:p>
                      <a:pPr algn="l" fontAlgn="t"/>
                      <a:r>
                        <a:rPr lang="tr-TR" dirty="0">
                          <a:effectLst/>
                        </a:rPr>
                        <a:t>CPU </a:t>
                      </a:r>
                      <a:r>
                        <a:rPr lang="tr-TR" dirty="0" err="1">
                          <a:effectLst/>
                        </a:rPr>
                        <a:t>Heavy</a:t>
                      </a:r>
                      <a:endParaRPr lang="tr-TR" dirty="0">
                        <a:effectLst/>
                      </a:endParaRPr>
                    </a:p>
                  </a:txBody>
                  <a:tcPr/>
                </a:tc>
                <a:tc>
                  <a:txBody>
                    <a:bodyPr/>
                    <a:lstStyle/>
                    <a:p>
                      <a:pPr algn="l"/>
                      <a:r>
                        <a:rPr lang="tr-TR" dirty="0"/>
                        <a:t>10</a:t>
                      </a:r>
                    </a:p>
                  </a:txBody>
                  <a:tcPr/>
                </a:tc>
                <a:extLst>
                  <a:ext uri="{0D108BD9-81ED-4DB2-BD59-A6C34878D82A}">
                    <a16:rowId xmlns:a16="http://schemas.microsoft.com/office/drawing/2014/main" val="3766899120"/>
                  </a:ext>
                </a:extLst>
              </a:tr>
            </a:tbl>
          </a:graphicData>
        </a:graphic>
      </p:graphicFrame>
    </p:spTree>
    <p:extLst>
      <p:ext uri="{BB962C8B-B14F-4D97-AF65-F5344CB8AC3E}">
        <p14:creationId xmlns:p14="http://schemas.microsoft.com/office/powerpoint/2010/main" val="37812322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531EF21-5172-41CC-B902-1D23F7B361ED}"/>
              </a:ext>
            </a:extLst>
          </p:cNvPr>
          <p:cNvSpPr>
            <a:spLocks noGrp="1"/>
          </p:cNvSpPr>
          <p:nvPr>
            <p:ph type="title"/>
          </p:nvPr>
        </p:nvSpPr>
        <p:spPr/>
        <p:txBody>
          <a:bodyPr/>
          <a:lstStyle/>
          <a:p>
            <a:pPr algn="ctr"/>
            <a:r>
              <a:rPr lang="tr-TR" dirty="0"/>
              <a:t>Ölçümler</a:t>
            </a:r>
          </a:p>
        </p:txBody>
      </p:sp>
      <p:sp>
        <p:nvSpPr>
          <p:cNvPr id="3" name="İçerik Yer Tutucusu 2">
            <a:extLst>
              <a:ext uri="{FF2B5EF4-FFF2-40B4-BE49-F238E27FC236}">
                <a16:creationId xmlns:a16="http://schemas.microsoft.com/office/drawing/2014/main" id="{A0E128E4-8078-4662-86A0-8E4E86D7D8BD}"/>
              </a:ext>
            </a:extLst>
          </p:cNvPr>
          <p:cNvSpPr>
            <a:spLocks noGrp="1"/>
          </p:cNvSpPr>
          <p:nvPr>
            <p:ph idx="1"/>
          </p:nvPr>
        </p:nvSpPr>
        <p:spPr>
          <a:xfrm>
            <a:off x="838200" y="1842051"/>
            <a:ext cx="10515600" cy="4650823"/>
          </a:xfrm>
        </p:spPr>
        <p:txBody>
          <a:bodyPr>
            <a:normAutofit/>
          </a:bodyPr>
          <a:lstStyle/>
          <a:p>
            <a:pPr marL="0" indent="0">
              <a:buNone/>
            </a:pPr>
            <a:r>
              <a:rPr lang="tr-TR" dirty="0"/>
              <a:t>Kıyaslama ve yanıt süresi ölçümlerinde bulunan önemli ölçümler.</a:t>
            </a:r>
          </a:p>
          <a:p>
            <a:r>
              <a:rPr lang="tr-TR" dirty="0"/>
              <a:t>Verimlilik, kıyaslanmasındaki önemli performans ölçümüdür. Aktarım hızı, tüm işlem türlerini sayarak, zaman birimi başına işlem halinde raporlanır.</a:t>
            </a:r>
          </a:p>
          <a:p>
            <a:r>
              <a:rPr lang="tr-TR" dirty="0"/>
              <a:t>Yanıt süresi, performans öngörülebilirlik ölçüdür. Yanıt süresi kısıtlaması, daha yüksek hizmet sınıfları aşağıda gösterildiği gibi daha sıkı bir yanıt süresi gereksinimine sahip olan hizmet sınıfına göre farklılık gösterir.</a:t>
            </a:r>
          </a:p>
        </p:txBody>
      </p:sp>
      <p:graphicFrame>
        <p:nvGraphicFramePr>
          <p:cNvPr id="4" name="Tablo 4">
            <a:extLst>
              <a:ext uri="{FF2B5EF4-FFF2-40B4-BE49-F238E27FC236}">
                <a16:creationId xmlns:a16="http://schemas.microsoft.com/office/drawing/2014/main" id="{F90C5F62-D95F-48F1-A4D8-368EC67A7735}"/>
              </a:ext>
            </a:extLst>
          </p:cNvPr>
          <p:cNvGraphicFramePr>
            <a:graphicFrameLocks/>
          </p:cNvGraphicFramePr>
          <p:nvPr>
            <p:extLst>
              <p:ext uri="{D42A27DB-BD31-4B8C-83A1-F6EECF244321}">
                <p14:modId xmlns:p14="http://schemas.microsoft.com/office/powerpoint/2010/main" val="1187253927"/>
              </p:ext>
            </p:extLst>
          </p:nvPr>
        </p:nvGraphicFramePr>
        <p:xfrm>
          <a:off x="914403" y="4241804"/>
          <a:ext cx="10515597" cy="1483360"/>
        </p:xfrm>
        <a:graphic>
          <a:graphicData uri="http://schemas.openxmlformats.org/drawingml/2006/table">
            <a:tbl>
              <a:tblPr firstRow="1" bandRow="1">
                <a:tableStyleId>{5C22544A-7EE6-4342-B048-85BDC9FD1C3A}</a:tableStyleId>
              </a:tblPr>
              <a:tblGrid>
                <a:gridCol w="2037522">
                  <a:extLst>
                    <a:ext uri="{9D8B030D-6E8A-4147-A177-3AD203B41FA5}">
                      <a16:colId xmlns:a16="http://schemas.microsoft.com/office/drawing/2014/main" val="2059840326"/>
                    </a:ext>
                  </a:extLst>
                </a:gridCol>
                <a:gridCol w="2994991">
                  <a:extLst>
                    <a:ext uri="{9D8B030D-6E8A-4147-A177-3AD203B41FA5}">
                      <a16:colId xmlns:a16="http://schemas.microsoft.com/office/drawing/2014/main" val="4132320568"/>
                    </a:ext>
                  </a:extLst>
                </a:gridCol>
                <a:gridCol w="5483084">
                  <a:extLst>
                    <a:ext uri="{9D8B030D-6E8A-4147-A177-3AD203B41FA5}">
                      <a16:colId xmlns:a16="http://schemas.microsoft.com/office/drawing/2014/main" val="2343062572"/>
                    </a:ext>
                  </a:extLst>
                </a:gridCol>
              </a:tblGrid>
              <a:tr h="370840">
                <a:tc>
                  <a:txBody>
                    <a:bodyPr/>
                    <a:lstStyle/>
                    <a:p>
                      <a:r>
                        <a:rPr lang="tr-TR" dirty="0"/>
                        <a:t>Hizmet Sınıfı</a:t>
                      </a:r>
                    </a:p>
                  </a:txBody>
                  <a:tcPr/>
                </a:tc>
                <a:tc>
                  <a:txBody>
                    <a:bodyPr/>
                    <a:lstStyle/>
                    <a:p>
                      <a:r>
                        <a:rPr lang="tr-TR" dirty="0"/>
                        <a:t>Verimlilik Ölçüsü</a:t>
                      </a:r>
                    </a:p>
                  </a:txBody>
                  <a:tcPr/>
                </a:tc>
                <a:tc>
                  <a:txBody>
                    <a:bodyPr/>
                    <a:lstStyle/>
                    <a:p>
                      <a:r>
                        <a:rPr lang="tr-TR" dirty="0"/>
                        <a:t>Yanıt Süresi Gereksinimi</a:t>
                      </a:r>
                    </a:p>
                  </a:txBody>
                  <a:tcPr/>
                </a:tc>
                <a:extLst>
                  <a:ext uri="{0D108BD9-81ED-4DB2-BD59-A6C34878D82A}">
                    <a16:rowId xmlns:a16="http://schemas.microsoft.com/office/drawing/2014/main" val="3596455753"/>
                  </a:ext>
                </a:extLst>
              </a:tr>
              <a:tr h="370840">
                <a:tc>
                  <a:txBody>
                    <a:bodyPr/>
                    <a:lstStyle/>
                    <a:p>
                      <a:r>
                        <a:rPr lang="tr-TR" dirty="0"/>
                        <a:t>Premium</a:t>
                      </a:r>
                    </a:p>
                  </a:txBody>
                  <a:tcPr/>
                </a:tc>
                <a:tc>
                  <a:txBody>
                    <a:bodyPr/>
                    <a:lstStyle/>
                    <a:p>
                      <a:r>
                        <a:rPr lang="tr-TR" dirty="0"/>
                        <a:t>Saniye Başına İşlem</a:t>
                      </a:r>
                    </a:p>
                  </a:txBody>
                  <a:tcPr/>
                </a:tc>
                <a:tc>
                  <a:txBody>
                    <a:bodyPr/>
                    <a:lstStyle/>
                    <a:p>
                      <a:r>
                        <a:rPr lang="tr-TR" dirty="0"/>
                        <a:t>0.5 saniye içinde 95. yüzde birlik</a:t>
                      </a:r>
                    </a:p>
                  </a:txBody>
                  <a:tcPr/>
                </a:tc>
                <a:extLst>
                  <a:ext uri="{0D108BD9-81ED-4DB2-BD59-A6C34878D82A}">
                    <a16:rowId xmlns:a16="http://schemas.microsoft.com/office/drawing/2014/main" val="3340881391"/>
                  </a:ext>
                </a:extLst>
              </a:tr>
              <a:tr h="370840">
                <a:tc>
                  <a:txBody>
                    <a:bodyPr/>
                    <a:lstStyle/>
                    <a:p>
                      <a:r>
                        <a:rPr lang="tr-TR" dirty="0"/>
                        <a:t>Standart</a:t>
                      </a:r>
                    </a:p>
                  </a:txBody>
                  <a:tcPr/>
                </a:tc>
                <a:tc>
                  <a:txBody>
                    <a:bodyPr/>
                    <a:lstStyle/>
                    <a:p>
                      <a:r>
                        <a:rPr lang="tr-TR" dirty="0"/>
                        <a:t>Dakika Başına İşlem</a:t>
                      </a:r>
                    </a:p>
                  </a:txBody>
                  <a:tcPr/>
                </a:tc>
                <a:tc>
                  <a:txBody>
                    <a:bodyPr/>
                    <a:lstStyle/>
                    <a:p>
                      <a:r>
                        <a:rPr lang="tr-TR" dirty="0"/>
                        <a:t>1.0 saniye içinde 90. yüzde birlik</a:t>
                      </a:r>
                    </a:p>
                  </a:txBody>
                  <a:tcPr/>
                </a:tc>
                <a:extLst>
                  <a:ext uri="{0D108BD9-81ED-4DB2-BD59-A6C34878D82A}">
                    <a16:rowId xmlns:a16="http://schemas.microsoft.com/office/drawing/2014/main" val="2141728515"/>
                  </a:ext>
                </a:extLst>
              </a:tr>
              <a:tr h="370840">
                <a:tc>
                  <a:txBody>
                    <a:bodyPr/>
                    <a:lstStyle/>
                    <a:p>
                      <a:r>
                        <a:rPr lang="tr-TR" dirty="0"/>
                        <a:t>Temel</a:t>
                      </a:r>
                    </a:p>
                  </a:txBody>
                  <a:tcPr/>
                </a:tc>
                <a:tc>
                  <a:txBody>
                    <a:bodyPr/>
                    <a:lstStyle/>
                    <a:p>
                      <a:r>
                        <a:rPr lang="tr-TR" dirty="0"/>
                        <a:t>Saat Başına İşlem</a:t>
                      </a:r>
                    </a:p>
                  </a:txBody>
                  <a:tcPr/>
                </a:tc>
                <a:tc>
                  <a:txBody>
                    <a:bodyPr/>
                    <a:lstStyle/>
                    <a:p>
                      <a:r>
                        <a:rPr lang="tr-TR" dirty="0"/>
                        <a:t>2.0 saniye içinde 80. yüzde birlik</a:t>
                      </a:r>
                    </a:p>
                  </a:txBody>
                  <a:tcPr/>
                </a:tc>
                <a:extLst>
                  <a:ext uri="{0D108BD9-81ED-4DB2-BD59-A6C34878D82A}">
                    <a16:rowId xmlns:a16="http://schemas.microsoft.com/office/drawing/2014/main" val="1960995089"/>
                  </a:ext>
                </a:extLst>
              </a:tr>
            </a:tbl>
          </a:graphicData>
        </a:graphic>
      </p:graphicFrame>
    </p:spTree>
    <p:extLst>
      <p:ext uri="{BB962C8B-B14F-4D97-AF65-F5344CB8AC3E}">
        <p14:creationId xmlns:p14="http://schemas.microsoft.com/office/powerpoint/2010/main" val="39497988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3665FF5-932F-4823-B95C-ACD317C19FEA}"/>
              </a:ext>
            </a:extLst>
          </p:cNvPr>
          <p:cNvSpPr>
            <a:spLocks noGrp="1"/>
          </p:cNvSpPr>
          <p:nvPr>
            <p:ph type="title"/>
          </p:nvPr>
        </p:nvSpPr>
        <p:spPr/>
        <p:txBody>
          <a:bodyPr/>
          <a:lstStyle/>
          <a:p>
            <a:pPr algn="ctr"/>
            <a:r>
              <a:rPr lang="tr-TR" dirty="0"/>
              <a:t>Satın Alma Modelleri</a:t>
            </a:r>
          </a:p>
        </p:txBody>
      </p:sp>
      <p:graphicFrame>
        <p:nvGraphicFramePr>
          <p:cNvPr id="7" name="Diyagram 3">
            <a:extLst>
              <a:ext uri="{FF2B5EF4-FFF2-40B4-BE49-F238E27FC236}">
                <a16:creationId xmlns:a16="http://schemas.microsoft.com/office/drawing/2014/main" id="{F4205358-B5B6-4798-A957-650A2FAB9F91}"/>
              </a:ext>
            </a:extLst>
          </p:cNvPr>
          <p:cNvGraphicFramePr/>
          <p:nvPr>
            <p:extLst>
              <p:ext uri="{D42A27DB-BD31-4B8C-83A1-F6EECF244321}">
                <p14:modId xmlns:p14="http://schemas.microsoft.com/office/powerpoint/2010/main" val="4201656995"/>
              </p:ext>
            </p:extLst>
          </p:nvPr>
        </p:nvGraphicFramePr>
        <p:xfrm>
          <a:off x="1315278" y="2610722"/>
          <a:ext cx="10515600" cy="33410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Metin kutusu 7">
            <a:extLst>
              <a:ext uri="{FF2B5EF4-FFF2-40B4-BE49-F238E27FC236}">
                <a16:creationId xmlns:a16="http://schemas.microsoft.com/office/drawing/2014/main" id="{9668B525-3A7D-42F5-9571-415F23446900}"/>
              </a:ext>
            </a:extLst>
          </p:cNvPr>
          <p:cNvSpPr txBox="1"/>
          <p:nvPr/>
        </p:nvSpPr>
        <p:spPr>
          <a:xfrm>
            <a:off x="1006839" y="1551351"/>
            <a:ext cx="1017832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b="1" dirty="0">
                <a:ea typeface="+mn-lt"/>
                <a:cs typeface="+mn-lt"/>
              </a:rPr>
              <a:t>İkincisi ise Virtual </a:t>
            </a:r>
            <a:r>
              <a:rPr lang="tr-TR" b="1" dirty="0" err="1">
                <a:ea typeface="+mn-lt"/>
                <a:cs typeface="+mn-lt"/>
              </a:rPr>
              <a:t>Core</a:t>
            </a:r>
            <a:r>
              <a:rPr lang="tr-TR" b="1" dirty="0">
                <a:ea typeface="+mn-lt"/>
                <a:cs typeface="+mn-lt"/>
              </a:rPr>
              <a:t> (</a:t>
            </a:r>
            <a:r>
              <a:rPr lang="tr-TR" b="1" dirty="0" err="1">
                <a:ea typeface="+mn-lt"/>
                <a:cs typeface="+mn-lt"/>
              </a:rPr>
              <a:t>VCore</a:t>
            </a:r>
            <a:r>
              <a:rPr lang="tr-TR" b="1" dirty="0">
                <a:ea typeface="+mn-lt"/>
                <a:cs typeface="+mn-lt"/>
              </a:rPr>
              <a:t>) – </a:t>
            </a:r>
            <a:r>
              <a:rPr lang="tr-TR" b="1" dirty="0" err="1">
                <a:ea typeface="+mn-lt"/>
                <a:cs typeface="+mn-lt"/>
              </a:rPr>
              <a:t>Based</a:t>
            </a:r>
            <a:r>
              <a:rPr lang="tr-TR" b="1" dirty="0">
                <a:ea typeface="+mn-lt"/>
                <a:cs typeface="+mn-lt"/>
              </a:rPr>
              <a:t> </a:t>
            </a:r>
            <a:r>
              <a:rPr lang="tr-TR" b="1" dirty="0" err="1">
                <a:ea typeface="+mn-lt"/>
                <a:cs typeface="+mn-lt"/>
              </a:rPr>
              <a:t>Purchasing</a:t>
            </a:r>
            <a:r>
              <a:rPr lang="tr-TR" b="1" dirty="0">
                <a:ea typeface="+mn-lt"/>
                <a:cs typeface="+mn-lt"/>
              </a:rPr>
              <a:t> Model (Önerilen)</a:t>
            </a:r>
            <a:endParaRPr lang="tr-TR" b="1" dirty="0"/>
          </a:p>
          <a:p>
            <a:pPr algn="l"/>
            <a:endParaRPr lang="tr-TR" dirty="0"/>
          </a:p>
        </p:txBody>
      </p:sp>
      <p:pic>
        <p:nvPicPr>
          <p:cNvPr id="4" name="Resim 3">
            <a:extLst>
              <a:ext uri="{FF2B5EF4-FFF2-40B4-BE49-F238E27FC236}">
                <a16:creationId xmlns:a16="http://schemas.microsoft.com/office/drawing/2014/main" id="{21AC8246-A36F-4F18-A46B-51EFD1F809C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73735" y="2723162"/>
            <a:ext cx="5057143" cy="3228571"/>
          </a:xfrm>
          <a:prstGeom prst="rect">
            <a:avLst/>
          </a:prstGeom>
        </p:spPr>
      </p:pic>
    </p:spTree>
    <p:extLst>
      <p:ext uri="{BB962C8B-B14F-4D97-AF65-F5344CB8AC3E}">
        <p14:creationId xmlns:p14="http://schemas.microsoft.com/office/powerpoint/2010/main" val="34251468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o 4">
            <a:extLst>
              <a:ext uri="{FF2B5EF4-FFF2-40B4-BE49-F238E27FC236}">
                <a16:creationId xmlns:a16="http://schemas.microsoft.com/office/drawing/2014/main" id="{A7B47E4D-F1D0-43FA-88DA-12DD694EBB54}"/>
              </a:ext>
            </a:extLst>
          </p:cNvPr>
          <p:cNvGraphicFramePr>
            <a:graphicFrameLocks noGrp="1"/>
          </p:cNvGraphicFramePr>
          <p:nvPr>
            <p:ph idx="1"/>
            <p:extLst>
              <p:ext uri="{D42A27DB-BD31-4B8C-83A1-F6EECF244321}">
                <p14:modId xmlns:p14="http://schemas.microsoft.com/office/powerpoint/2010/main" val="1833628955"/>
              </p:ext>
            </p:extLst>
          </p:nvPr>
        </p:nvGraphicFramePr>
        <p:xfrm>
          <a:off x="0" y="-66262"/>
          <a:ext cx="12192000" cy="6924261"/>
        </p:xfrm>
        <a:graphic>
          <a:graphicData uri="http://schemas.openxmlformats.org/drawingml/2006/table">
            <a:tbl>
              <a:tblPr firstRow="1" bandRow="1">
                <a:tableStyleId>{5C22544A-7EE6-4342-B048-85BDC9FD1C3A}</a:tableStyleId>
              </a:tblPr>
              <a:tblGrid>
                <a:gridCol w="1272209">
                  <a:extLst>
                    <a:ext uri="{9D8B030D-6E8A-4147-A177-3AD203B41FA5}">
                      <a16:colId xmlns:a16="http://schemas.microsoft.com/office/drawing/2014/main" val="2692351632"/>
                    </a:ext>
                  </a:extLst>
                </a:gridCol>
                <a:gridCol w="2690191">
                  <a:extLst>
                    <a:ext uri="{9D8B030D-6E8A-4147-A177-3AD203B41FA5}">
                      <a16:colId xmlns:a16="http://schemas.microsoft.com/office/drawing/2014/main" val="3136202167"/>
                    </a:ext>
                  </a:extLst>
                </a:gridCol>
                <a:gridCol w="3654719">
                  <a:extLst>
                    <a:ext uri="{9D8B030D-6E8A-4147-A177-3AD203B41FA5}">
                      <a16:colId xmlns:a16="http://schemas.microsoft.com/office/drawing/2014/main" val="264154324"/>
                    </a:ext>
                  </a:extLst>
                </a:gridCol>
                <a:gridCol w="4574881">
                  <a:extLst>
                    <a:ext uri="{9D8B030D-6E8A-4147-A177-3AD203B41FA5}">
                      <a16:colId xmlns:a16="http://schemas.microsoft.com/office/drawing/2014/main" val="3827214280"/>
                    </a:ext>
                  </a:extLst>
                </a:gridCol>
              </a:tblGrid>
              <a:tr h="1433720">
                <a:tc>
                  <a:txBody>
                    <a:bodyPr/>
                    <a:lstStyle/>
                    <a:p>
                      <a:endParaRPr lang="tr-TR" dirty="0"/>
                    </a:p>
                  </a:txBody>
                  <a:tcPr/>
                </a:tc>
                <a:tc>
                  <a:txBody>
                    <a:bodyPr/>
                    <a:lstStyle/>
                    <a:p>
                      <a:r>
                        <a:rPr lang="tr-TR" dirty="0"/>
                        <a:t>Genel Amaçlı</a:t>
                      </a:r>
                    </a:p>
                  </a:txBody>
                  <a:tcPr/>
                </a:tc>
                <a:tc>
                  <a:txBody>
                    <a:bodyPr/>
                    <a:lstStyle/>
                    <a:p>
                      <a:r>
                        <a:rPr lang="tr-TR" dirty="0"/>
                        <a:t>Kritik İşler</a:t>
                      </a:r>
                    </a:p>
                  </a:txBody>
                  <a:tcPr/>
                </a:tc>
                <a:tc>
                  <a:txBody>
                    <a:bodyPr/>
                    <a:lstStyle/>
                    <a:p>
                      <a:r>
                        <a:rPr lang="tr-TR" dirty="0" err="1"/>
                        <a:t>Hiper</a:t>
                      </a:r>
                      <a:r>
                        <a:rPr lang="tr-TR" dirty="0"/>
                        <a:t> Ölçekteki</a:t>
                      </a:r>
                    </a:p>
                  </a:txBody>
                  <a:tcPr/>
                </a:tc>
                <a:extLst>
                  <a:ext uri="{0D108BD9-81ED-4DB2-BD59-A6C34878D82A}">
                    <a16:rowId xmlns:a16="http://schemas.microsoft.com/office/drawing/2014/main" val="1939666237"/>
                  </a:ext>
                </a:extLst>
              </a:tr>
              <a:tr h="2213928">
                <a:tc>
                  <a:txBody>
                    <a:bodyPr/>
                    <a:lstStyle/>
                    <a:p>
                      <a:r>
                        <a:rPr lang="tr-TR" dirty="0"/>
                        <a:t>En iyisi için</a:t>
                      </a:r>
                    </a:p>
                  </a:txBody>
                  <a:tcPr/>
                </a:tc>
                <a:tc>
                  <a:txBody>
                    <a:bodyPr/>
                    <a:lstStyle/>
                    <a:p>
                      <a:r>
                        <a:rPr lang="tr-TR" dirty="0"/>
                        <a:t>Çok iş yükü, Bütçe Odaklı, Dengeli ve </a:t>
                      </a:r>
                      <a:r>
                        <a:rPr lang="tr-TR" dirty="0" err="1"/>
                        <a:t>Ölçelenebilir</a:t>
                      </a:r>
                      <a:r>
                        <a:rPr lang="tr-TR" dirty="0"/>
                        <a:t> bilgi işlem ve Depolama seçenekleri sunulur.</a:t>
                      </a:r>
                    </a:p>
                  </a:txBody>
                  <a:tcPr/>
                </a:tc>
                <a:tc>
                  <a:txBody>
                    <a:bodyPr/>
                    <a:lstStyle/>
                    <a:p>
                      <a:r>
                        <a:rPr lang="tr-TR" dirty="0"/>
                        <a:t>Birkaç izole </a:t>
                      </a:r>
                      <a:r>
                        <a:rPr lang="tr-TR" dirty="0" err="1"/>
                        <a:t>replika</a:t>
                      </a:r>
                      <a:r>
                        <a:rPr lang="tr-TR" dirty="0"/>
                        <a:t> kullanarak iş uygulamalarına hatalara karşı en yüksek direnci sunar.  </a:t>
                      </a:r>
                      <a:r>
                        <a:rPr lang="tr-TR" dirty="0" err="1"/>
                        <a:t>Veritabanı</a:t>
                      </a:r>
                      <a:r>
                        <a:rPr lang="tr-TR" dirty="0"/>
                        <a:t> </a:t>
                      </a:r>
                      <a:r>
                        <a:rPr lang="tr-TR" dirty="0" err="1"/>
                        <a:t>replikası</a:t>
                      </a:r>
                      <a:r>
                        <a:rPr lang="tr-TR" dirty="0"/>
                        <a:t> başına en yüksek G/Ç performansını sağlar.</a:t>
                      </a:r>
                    </a:p>
                  </a:txBody>
                  <a:tcPr/>
                </a:tc>
                <a:tc>
                  <a:txBody>
                    <a:bodyPr/>
                    <a:lstStyle/>
                    <a:p>
                      <a:r>
                        <a:rPr lang="tr-TR" dirty="0"/>
                        <a:t>Yüksek düzeyde ölçeklenebilir depolama ve okuma ölçeği gereksinimlerine sahip çok fazla iş yüklerinde kullanılır. Birden fazla yalıtılmış </a:t>
                      </a:r>
                      <a:r>
                        <a:rPr lang="tr-TR" dirty="0" err="1"/>
                        <a:t>veritabanı</a:t>
                      </a:r>
                      <a:r>
                        <a:rPr lang="tr-TR" dirty="0"/>
                        <a:t> </a:t>
                      </a:r>
                      <a:r>
                        <a:rPr lang="tr-TR" dirty="0" err="1"/>
                        <a:t>replikasının</a:t>
                      </a:r>
                      <a:r>
                        <a:rPr lang="tr-TR" dirty="0"/>
                        <a:t> konfigürasyonuna izin vererek arızalara karşı daha yüksek direnç sunar.</a:t>
                      </a:r>
                    </a:p>
                  </a:txBody>
                  <a:tcPr/>
                </a:tc>
                <a:extLst>
                  <a:ext uri="{0D108BD9-81ED-4DB2-BD59-A6C34878D82A}">
                    <a16:rowId xmlns:a16="http://schemas.microsoft.com/office/drawing/2014/main" val="2635107105"/>
                  </a:ext>
                </a:extLst>
              </a:tr>
              <a:tr h="3276613">
                <a:tc>
                  <a:txBody>
                    <a:bodyPr/>
                    <a:lstStyle/>
                    <a:p>
                      <a:r>
                        <a:rPr lang="tr-TR" dirty="0"/>
                        <a:t>Depolama</a:t>
                      </a:r>
                    </a:p>
                  </a:txBody>
                  <a:tcPr/>
                </a:tc>
                <a:tc>
                  <a:txBody>
                    <a:bodyPr/>
                    <a:lstStyle/>
                    <a:p>
                      <a:r>
                        <a:rPr lang="tr-TR" dirty="0"/>
                        <a:t>Uzaktan erişilebilen bir depoyu kullanır.</a:t>
                      </a:r>
                      <a:br>
                        <a:rPr lang="tr-TR" dirty="0"/>
                      </a:br>
                      <a:r>
                        <a:rPr lang="tr-TR" dirty="0"/>
                        <a:t>SQL </a:t>
                      </a:r>
                      <a:r>
                        <a:rPr lang="tr-TR" dirty="0" err="1"/>
                        <a:t>veritabanına</a:t>
                      </a:r>
                      <a:r>
                        <a:rPr lang="tr-TR" dirty="0"/>
                        <a:t> sağlanan işlem: </a:t>
                      </a:r>
                    </a:p>
                    <a:p>
                      <a:r>
                        <a:rPr lang="tr-TR" dirty="0"/>
                        <a:t>5GB – 4TB</a:t>
                      </a:r>
                    </a:p>
                    <a:p>
                      <a:r>
                        <a:rPr lang="tr-TR" dirty="0"/>
                        <a:t>Sunucusuz işlem: </a:t>
                      </a:r>
                    </a:p>
                    <a:p>
                      <a:r>
                        <a:rPr lang="tr-TR" dirty="0"/>
                        <a:t>5 GB – 3TB</a:t>
                      </a:r>
                    </a:p>
                    <a:p>
                      <a:r>
                        <a:rPr lang="tr-TR" dirty="0"/>
                        <a:t>SQL Yönetilen Örnek: 32 GB – 8 TB</a:t>
                      </a:r>
                    </a:p>
                  </a:txBody>
                  <a:tcPr/>
                </a:tc>
                <a:tc>
                  <a:txBody>
                    <a:bodyPr/>
                    <a:lstStyle/>
                    <a:p>
                      <a:r>
                        <a:rPr lang="tr-TR" dirty="0"/>
                        <a:t>Yerel SSD depolamasını kullanır. </a:t>
                      </a:r>
                    </a:p>
                    <a:p>
                      <a:endParaRPr lang="tr-TR" dirty="0"/>
                    </a:p>
                    <a:p>
                      <a:r>
                        <a:rPr lang="tr-TR" dirty="0"/>
                        <a:t>SQL </a:t>
                      </a:r>
                      <a:r>
                        <a:rPr lang="tr-TR" dirty="0" err="1"/>
                        <a:t>Veritabanı</a:t>
                      </a:r>
                      <a:r>
                        <a:rPr lang="tr-TR" dirty="0"/>
                        <a:t> sağlanan işlem: 5 GB – 4 TB </a:t>
                      </a:r>
                    </a:p>
                    <a:p>
                      <a:endParaRPr lang="tr-TR" dirty="0"/>
                    </a:p>
                    <a:p>
                      <a:r>
                        <a:rPr lang="tr-TR" dirty="0"/>
                        <a:t>SQL tarafından Yönetilen Örnek: 32 GB- 4 TB</a:t>
                      </a:r>
                    </a:p>
                  </a:txBody>
                  <a:tcPr/>
                </a:tc>
                <a:tc>
                  <a:txBody>
                    <a:bodyPr/>
                    <a:lstStyle/>
                    <a:p>
                      <a:r>
                        <a:rPr lang="tr-TR" dirty="0"/>
                        <a:t>Gerektiğinde esnek otomatik büyüme özelliği vardır. </a:t>
                      </a:r>
                    </a:p>
                    <a:p>
                      <a:r>
                        <a:rPr lang="tr-TR" dirty="0"/>
                        <a:t>100 TB’a kadar depolamayı destekler. Yerel tampon havuzu önbelleği ve yerel veri depolaması için yerel SSD depolamasını kullanır. </a:t>
                      </a:r>
                    </a:p>
                    <a:p>
                      <a:r>
                        <a:rPr lang="tr-TR" dirty="0"/>
                        <a:t>Son uzun vadeli veri deposu olarak </a:t>
                      </a:r>
                      <a:r>
                        <a:rPr lang="tr-TR" dirty="0" err="1"/>
                        <a:t>Azure</a:t>
                      </a:r>
                      <a:r>
                        <a:rPr lang="tr-TR" dirty="0"/>
                        <a:t> uzak depolamayı kullanır.</a:t>
                      </a:r>
                    </a:p>
                  </a:txBody>
                  <a:tcPr/>
                </a:tc>
                <a:extLst>
                  <a:ext uri="{0D108BD9-81ED-4DB2-BD59-A6C34878D82A}">
                    <a16:rowId xmlns:a16="http://schemas.microsoft.com/office/drawing/2014/main" val="158910086"/>
                  </a:ext>
                </a:extLst>
              </a:tr>
            </a:tbl>
          </a:graphicData>
        </a:graphic>
      </p:graphicFrame>
    </p:spTree>
    <p:extLst>
      <p:ext uri="{BB962C8B-B14F-4D97-AF65-F5344CB8AC3E}">
        <p14:creationId xmlns:p14="http://schemas.microsoft.com/office/powerpoint/2010/main" val="4041956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49BA2297-DC0C-4D58-9F27-B97ACF9D1FB2}"/>
              </a:ext>
            </a:extLst>
          </p:cNvPr>
          <p:cNvSpPr txBox="1"/>
          <p:nvPr/>
        </p:nvSpPr>
        <p:spPr>
          <a:xfrm>
            <a:off x="2226102" y="395614"/>
            <a:ext cx="773979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dirty="0"/>
              <a:t>First Name ve </a:t>
            </a:r>
            <a:r>
              <a:rPr lang="tr-TR" dirty="0" err="1"/>
              <a:t>Last</a:t>
            </a:r>
            <a:r>
              <a:rPr lang="tr-TR" dirty="0"/>
              <a:t> Name alanı 3 karakterden daha fazla, 50 karakterden az olsun. Age alanı 140'dan küçük olsun gibi eklemelerde yapabiliriz.</a:t>
            </a:r>
          </a:p>
        </p:txBody>
      </p:sp>
      <p:pic>
        <p:nvPicPr>
          <p:cNvPr id="6" name="Resim 6" descr="ekran görüntüsü içeren bir resim&#10;&#10;Açıklama otomatik olarak oluşturuldu">
            <a:extLst>
              <a:ext uri="{FF2B5EF4-FFF2-40B4-BE49-F238E27FC236}">
                <a16:creationId xmlns:a16="http://schemas.microsoft.com/office/drawing/2014/main" id="{352244FF-7850-4C61-9A6B-F7D0F35A29B0}"/>
              </a:ext>
            </a:extLst>
          </p:cNvPr>
          <p:cNvPicPr>
            <a:picLocks noChangeAspect="1"/>
          </p:cNvPicPr>
          <p:nvPr/>
        </p:nvPicPr>
        <p:blipFill>
          <a:blip r:embed="rId2"/>
          <a:stretch>
            <a:fillRect/>
          </a:stretch>
        </p:blipFill>
        <p:spPr>
          <a:xfrm>
            <a:off x="932311" y="1495364"/>
            <a:ext cx="10900775" cy="4680149"/>
          </a:xfrm>
          <a:prstGeom prst="rect">
            <a:avLst/>
          </a:prstGeom>
        </p:spPr>
      </p:pic>
    </p:spTree>
    <p:extLst>
      <p:ext uri="{BB962C8B-B14F-4D97-AF65-F5344CB8AC3E}">
        <p14:creationId xmlns:p14="http://schemas.microsoft.com/office/powerpoint/2010/main" val="29961474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20A1C514-955D-4C8E-AD12-F2F9AD15B54A}"/>
              </a:ext>
            </a:extLst>
          </p:cNvPr>
          <p:cNvSpPr>
            <a:spLocks noGrp="1"/>
          </p:cNvSpPr>
          <p:nvPr>
            <p:ph idx="1"/>
          </p:nvPr>
        </p:nvSpPr>
        <p:spPr/>
        <p:txBody>
          <a:bodyPr/>
          <a:lstStyle/>
          <a:p>
            <a:endParaRPr lang="tr-TR"/>
          </a:p>
        </p:txBody>
      </p:sp>
      <p:graphicFrame>
        <p:nvGraphicFramePr>
          <p:cNvPr id="4" name="Tablo 4">
            <a:extLst>
              <a:ext uri="{FF2B5EF4-FFF2-40B4-BE49-F238E27FC236}">
                <a16:creationId xmlns:a16="http://schemas.microsoft.com/office/drawing/2014/main" id="{25C88257-13F4-4E96-9344-0FAAB441C5E6}"/>
              </a:ext>
            </a:extLst>
          </p:cNvPr>
          <p:cNvGraphicFramePr>
            <a:graphicFrameLocks/>
          </p:cNvGraphicFramePr>
          <p:nvPr>
            <p:extLst>
              <p:ext uri="{D42A27DB-BD31-4B8C-83A1-F6EECF244321}">
                <p14:modId xmlns:p14="http://schemas.microsoft.com/office/powerpoint/2010/main" val="1025777692"/>
              </p:ext>
            </p:extLst>
          </p:nvPr>
        </p:nvGraphicFramePr>
        <p:xfrm>
          <a:off x="0" y="0"/>
          <a:ext cx="12192000" cy="7166893"/>
        </p:xfrm>
        <a:graphic>
          <a:graphicData uri="http://schemas.openxmlformats.org/drawingml/2006/table">
            <a:tbl>
              <a:tblPr firstRow="1" bandRow="1">
                <a:tableStyleId>{5C22544A-7EE6-4342-B048-85BDC9FD1C3A}</a:tableStyleId>
              </a:tblPr>
              <a:tblGrid>
                <a:gridCol w="1470991">
                  <a:extLst>
                    <a:ext uri="{9D8B030D-6E8A-4147-A177-3AD203B41FA5}">
                      <a16:colId xmlns:a16="http://schemas.microsoft.com/office/drawing/2014/main" val="2692351632"/>
                    </a:ext>
                  </a:extLst>
                </a:gridCol>
                <a:gridCol w="2146852">
                  <a:extLst>
                    <a:ext uri="{9D8B030D-6E8A-4147-A177-3AD203B41FA5}">
                      <a16:colId xmlns:a16="http://schemas.microsoft.com/office/drawing/2014/main" val="3136202167"/>
                    </a:ext>
                  </a:extLst>
                </a:gridCol>
                <a:gridCol w="2584174">
                  <a:extLst>
                    <a:ext uri="{9D8B030D-6E8A-4147-A177-3AD203B41FA5}">
                      <a16:colId xmlns:a16="http://schemas.microsoft.com/office/drawing/2014/main" val="264154324"/>
                    </a:ext>
                  </a:extLst>
                </a:gridCol>
                <a:gridCol w="5989983">
                  <a:extLst>
                    <a:ext uri="{9D8B030D-6E8A-4147-A177-3AD203B41FA5}">
                      <a16:colId xmlns:a16="http://schemas.microsoft.com/office/drawing/2014/main" val="3827214280"/>
                    </a:ext>
                  </a:extLst>
                </a:gridCol>
              </a:tblGrid>
              <a:tr h="541228">
                <a:tc>
                  <a:txBody>
                    <a:bodyPr/>
                    <a:lstStyle/>
                    <a:p>
                      <a:endParaRPr lang="tr-TR" dirty="0"/>
                    </a:p>
                  </a:txBody>
                  <a:tcPr/>
                </a:tc>
                <a:tc>
                  <a:txBody>
                    <a:bodyPr/>
                    <a:lstStyle/>
                    <a:p>
                      <a:r>
                        <a:rPr lang="tr-TR" dirty="0"/>
                        <a:t>Genel Amaçlı</a:t>
                      </a:r>
                    </a:p>
                  </a:txBody>
                  <a:tcPr/>
                </a:tc>
                <a:tc>
                  <a:txBody>
                    <a:bodyPr/>
                    <a:lstStyle/>
                    <a:p>
                      <a:r>
                        <a:rPr lang="tr-TR" dirty="0"/>
                        <a:t>Kritik İşler</a:t>
                      </a:r>
                    </a:p>
                  </a:txBody>
                  <a:tcPr/>
                </a:tc>
                <a:tc>
                  <a:txBody>
                    <a:bodyPr/>
                    <a:lstStyle/>
                    <a:p>
                      <a:r>
                        <a:rPr lang="tr-TR" dirty="0" err="1"/>
                        <a:t>Hiper</a:t>
                      </a:r>
                      <a:r>
                        <a:rPr lang="tr-TR" dirty="0"/>
                        <a:t> Ölçekteki</a:t>
                      </a:r>
                    </a:p>
                  </a:txBody>
                  <a:tcPr/>
                </a:tc>
                <a:extLst>
                  <a:ext uri="{0D108BD9-81ED-4DB2-BD59-A6C34878D82A}">
                    <a16:rowId xmlns:a16="http://schemas.microsoft.com/office/drawing/2014/main" val="1939666237"/>
                  </a:ext>
                </a:extLst>
              </a:tr>
              <a:tr h="2347746">
                <a:tc>
                  <a:txBody>
                    <a:bodyPr/>
                    <a:lstStyle/>
                    <a:p>
                      <a:r>
                        <a:rPr lang="tr-TR" dirty="0" err="1"/>
                        <a:t>Kullanabilirlik</a:t>
                      </a:r>
                      <a:endParaRPr lang="tr-TR" dirty="0"/>
                    </a:p>
                  </a:txBody>
                  <a:tcPr/>
                </a:tc>
                <a:tc>
                  <a:txBody>
                    <a:bodyPr/>
                    <a:lstStyle/>
                    <a:p>
                      <a:r>
                        <a:rPr lang="tr-TR" dirty="0"/>
                        <a:t>1 Kopya alınır. Ölçekli kopya bulunmaz. </a:t>
                      </a:r>
                    </a:p>
                    <a:p>
                      <a:r>
                        <a:rPr lang="tr-TR" dirty="0"/>
                        <a:t>Sadece okuma yapılır.</a:t>
                      </a:r>
                    </a:p>
                  </a:txBody>
                  <a:tcPr/>
                </a:tc>
                <a:tc>
                  <a:txBody>
                    <a:bodyPr/>
                    <a:lstStyle/>
                    <a:p>
                      <a:r>
                        <a:rPr lang="tr-TR" dirty="0"/>
                        <a:t>3 adet kopya alınır. </a:t>
                      </a:r>
                    </a:p>
                    <a:p>
                      <a:r>
                        <a:rPr lang="tr-TR" dirty="0"/>
                        <a:t>1 Okuma </a:t>
                      </a:r>
                    </a:p>
                    <a:p>
                      <a:r>
                        <a:rPr lang="tr-TR" dirty="0"/>
                        <a:t>ölçekli kopya yapılır. </a:t>
                      </a:r>
                    </a:p>
                    <a:p>
                      <a:r>
                        <a:rPr lang="tr-TR" dirty="0"/>
                        <a:t>Bölge yedekli </a:t>
                      </a:r>
                    </a:p>
                    <a:p>
                      <a:r>
                        <a:rPr lang="tr-TR" dirty="0"/>
                        <a:t>yüksek kullanılabilirlik.</a:t>
                      </a:r>
                    </a:p>
                  </a:txBody>
                  <a:tcPr/>
                </a:tc>
                <a:tc>
                  <a:txBody>
                    <a:bodyPr/>
                    <a:lstStyle/>
                    <a:p>
                      <a:r>
                        <a:rPr lang="tr-TR" dirty="0"/>
                        <a:t>1 okuma – yazma </a:t>
                      </a:r>
                      <a:r>
                        <a:rPr lang="tr-TR" dirty="0" err="1"/>
                        <a:t>replikası</a:t>
                      </a:r>
                      <a:r>
                        <a:rPr lang="tr-TR" dirty="0"/>
                        <a:t>, 0-4 okuma ölçekli </a:t>
                      </a:r>
                      <a:r>
                        <a:rPr lang="tr-TR" dirty="0" err="1"/>
                        <a:t>replikası</a:t>
                      </a:r>
                      <a:r>
                        <a:rPr lang="tr-TR" dirty="0"/>
                        <a:t> yapılabilir.</a:t>
                      </a:r>
                    </a:p>
                  </a:txBody>
                  <a:tcPr/>
                </a:tc>
                <a:extLst>
                  <a:ext uri="{0D108BD9-81ED-4DB2-BD59-A6C34878D82A}">
                    <a16:rowId xmlns:a16="http://schemas.microsoft.com/office/drawing/2014/main" val="2635107105"/>
                  </a:ext>
                </a:extLst>
              </a:tr>
              <a:tr h="3087037">
                <a:tc>
                  <a:txBody>
                    <a:bodyPr/>
                    <a:lstStyle/>
                    <a:p>
                      <a:r>
                        <a:rPr lang="tr-TR" dirty="0"/>
                        <a:t>Yedekleme</a:t>
                      </a:r>
                    </a:p>
                  </a:txBody>
                  <a:tcPr/>
                </a:tc>
                <a:tc>
                  <a:txBody>
                    <a:bodyPr/>
                    <a:lstStyle/>
                    <a:p>
                      <a:r>
                        <a:rPr lang="tr-TR" dirty="0"/>
                        <a:t>Okuma erişimli coğrafi yedekli depolama </a:t>
                      </a:r>
                    </a:p>
                    <a:p>
                      <a:r>
                        <a:rPr lang="tr-TR" dirty="0"/>
                        <a:t>(7-35 gün) </a:t>
                      </a:r>
                    </a:p>
                    <a:p>
                      <a:r>
                        <a:rPr lang="tr-TR" dirty="0"/>
                        <a:t>Varsayılan olarak </a:t>
                      </a:r>
                    </a:p>
                    <a:p>
                      <a:r>
                        <a:rPr lang="tr-TR" dirty="0"/>
                        <a:t>7 gün gelmektedir.</a:t>
                      </a:r>
                    </a:p>
                  </a:txBody>
                  <a:tcPr/>
                </a:tc>
                <a:tc>
                  <a:txBody>
                    <a:bodyPr/>
                    <a:lstStyle/>
                    <a:p>
                      <a:r>
                        <a:rPr lang="tr-TR" dirty="0"/>
                        <a:t>7-35 gün </a:t>
                      </a:r>
                    </a:p>
                    <a:p>
                      <a:r>
                        <a:rPr lang="tr-TR" dirty="0"/>
                        <a:t>Varsayılan olarak </a:t>
                      </a:r>
                    </a:p>
                    <a:p>
                      <a:r>
                        <a:rPr lang="tr-TR" dirty="0"/>
                        <a:t>7 gün gelmektedir.</a:t>
                      </a:r>
                    </a:p>
                  </a:txBody>
                  <a:tcPr/>
                </a:tc>
                <a:tc>
                  <a:txBody>
                    <a:bodyPr/>
                    <a:lstStyle/>
                    <a:p>
                      <a:r>
                        <a:rPr lang="tr-TR" dirty="0" err="1"/>
                        <a:t>Azure</a:t>
                      </a:r>
                      <a:r>
                        <a:rPr lang="tr-TR" dirty="0"/>
                        <a:t> uzak depolamada anlık görüntü tabanlı yedeklemeler. Geri yüklemeler, hızlı kurtarma için bu anlık görüntüleri kullanır. </a:t>
                      </a:r>
                    </a:p>
                    <a:p>
                      <a:r>
                        <a:rPr lang="tr-TR" dirty="0"/>
                        <a:t>Yedeklemeler anlıktır. </a:t>
                      </a:r>
                    </a:p>
                    <a:p>
                      <a:r>
                        <a:rPr lang="tr-TR" dirty="0"/>
                        <a:t>Ve işlem G/Ç performansını etkilemez. </a:t>
                      </a:r>
                    </a:p>
                    <a:p>
                      <a:r>
                        <a:rPr lang="tr-TR" dirty="0"/>
                        <a:t>Geri yüklemeler hızlıdır. </a:t>
                      </a:r>
                    </a:p>
                    <a:p>
                      <a:r>
                        <a:rPr lang="tr-TR" dirty="0"/>
                        <a:t>Saatler veya günler yerine dakikalar alır.</a:t>
                      </a:r>
                    </a:p>
                  </a:txBody>
                  <a:tcPr/>
                </a:tc>
                <a:extLst>
                  <a:ext uri="{0D108BD9-81ED-4DB2-BD59-A6C34878D82A}">
                    <a16:rowId xmlns:a16="http://schemas.microsoft.com/office/drawing/2014/main" val="158910086"/>
                  </a:ext>
                </a:extLst>
              </a:tr>
              <a:tr h="1190882">
                <a:tc>
                  <a:txBody>
                    <a:bodyPr/>
                    <a:lstStyle/>
                    <a:p>
                      <a:r>
                        <a:rPr lang="tr-TR" dirty="0"/>
                        <a:t>Bellekte</a:t>
                      </a:r>
                    </a:p>
                  </a:txBody>
                  <a:tcPr/>
                </a:tc>
                <a:tc>
                  <a:txBody>
                    <a:bodyPr/>
                    <a:lstStyle/>
                    <a:p>
                      <a:r>
                        <a:rPr lang="tr-TR" dirty="0"/>
                        <a:t>Desteklenmiyor</a:t>
                      </a:r>
                    </a:p>
                  </a:txBody>
                  <a:tcPr/>
                </a:tc>
                <a:tc>
                  <a:txBody>
                    <a:bodyPr/>
                    <a:lstStyle/>
                    <a:p>
                      <a:r>
                        <a:rPr lang="tr-TR" dirty="0"/>
                        <a:t>Destekli</a:t>
                      </a:r>
                    </a:p>
                  </a:txBody>
                  <a:tcPr/>
                </a:tc>
                <a:tc>
                  <a:txBody>
                    <a:bodyPr/>
                    <a:lstStyle/>
                    <a:p>
                      <a:r>
                        <a:rPr lang="tr-TR" dirty="0"/>
                        <a:t>Desteklenmiyor</a:t>
                      </a:r>
                    </a:p>
                  </a:txBody>
                  <a:tcPr/>
                </a:tc>
                <a:extLst>
                  <a:ext uri="{0D108BD9-81ED-4DB2-BD59-A6C34878D82A}">
                    <a16:rowId xmlns:a16="http://schemas.microsoft.com/office/drawing/2014/main" val="2614861573"/>
                  </a:ext>
                </a:extLst>
              </a:tr>
            </a:tbl>
          </a:graphicData>
        </a:graphic>
      </p:graphicFrame>
    </p:spTree>
    <p:extLst>
      <p:ext uri="{BB962C8B-B14F-4D97-AF65-F5344CB8AC3E}">
        <p14:creationId xmlns:p14="http://schemas.microsoft.com/office/powerpoint/2010/main" val="13944388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F663CC3-3DBE-4A08-A8DE-E99EBE6E46D2}"/>
              </a:ext>
            </a:extLst>
          </p:cNvPr>
          <p:cNvSpPr>
            <a:spLocks noGrp="1"/>
          </p:cNvSpPr>
          <p:nvPr>
            <p:ph type="title"/>
          </p:nvPr>
        </p:nvSpPr>
        <p:spPr>
          <a:xfrm>
            <a:off x="0" y="1"/>
            <a:ext cx="12192000" cy="1016000"/>
          </a:xfrm>
        </p:spPr>
        <p:txBody>
          <a:bodyPr/>
          <a:lstStyle/>
          <a:p>
            <a:pPr algn="ctr"/>
            <a:r>
              <a:rPr lang="tr-TR" dirty="0"/>
              <a:t>Ücretlendirme</a:t>
            </a:r>
          </a:p>
        </p:txBody>
      </p:sp>
      <p:pic>
        <p:nvPicPr>
          <p:cNvPr id="5" name="İçerik Yer Tutucusu 4">
            <a:extLst>
              <a:ext uri="{FF2B5EF4-FFF2-40B4-BE49-F238E27FC236}">
                <a16:creationId xmlns:a16="http://schemas.microsoft.com/office/drawing/2014/main" id="{A58BA9A0-DA2D-4358-80C3-97E0D5CC95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76800" y="1497144"/>
            <a:ext cx="7000591" cy="5290456"/>
          </a:xfrm>
        </p:spPr>
      </p:pic>
      <p:sp>
        <p:nvSpPr>
          <p:cNvPr id="6" name="Metin kutusu 5">
            <a:extLst>
              <a:ext uri="{FF2B5EF4-FFF2-40B4-BE49-F238E27FC236}">
                <a16:creationId xmlns:a16="http://schemas.microsoft.com/office/drawing/2014/main" id="{56776033-0C64-4C77-AF12-0D492D1B9905}"/>
              </a:ext>
            </a:extLst>
          </p:cNvPr>
          <p:cNvSpPr txBox="1"/>
          <p:nvPr/>
        </p:nvSpPr>
        <p:spPr>
          <a:xfrm>
            <a:off x="1007166" y="1497144"/>
            <a:ext cx="3869634" cy="4801314"/>
          </a:xfrm>
          <a:prstGeom prst="rect">
            <a:avLst/>
          </a:prstGeom>
          <a:noFill/>
        </p:spPr>
        <p:txBody>
          <a:bodyPr wrap="square" rtlCol="0">
            <a:spAutoFit/>
          </a:bodyPr>
          <a:lstStyle/>
          <a:p>
            <a:r>
              <a:rPr lang="tr-TR" dirty="0"/>
              <a:t>Bölgelere göre fiyat değişikliği göstermektedir. Türü elastik havuz veya DTU olması ücreti etkilemiyor. </a:t>
            </a:r>
          </a:p>
          <a:p>
            <a:endParaRPr lang="tr-TR" dirty="0"/>
          </a:p>
          <a:p>
            <a:r>
              <a:rPr lang="tr-TR" dirty="0"/>
              <a:t>Yedekleme depolama katmanı: RA-</a:t>
            </a:r>
            <a:r>
              <a:rPr lang="tr-TR" dirty="0" err="1"/>
              <a:t>GRSdır</a:t>
            </a:r>
            <a:r>
              <a:rPr lang="tr-TR" dirty="0"/>
              <a:t>. </a:t>
            </a:r>
            <a:r>
              <a:rPr lang="tr-TR" dirty="0" err="1"/>
              <a:t>Vervis</a:t>
            </a:r>
            <a:r>
              <a:rPr lang="tr-TR" dirty="0"/>
              <a:t> katmanı (Genel amaçlı) ve (Kritik işler için) ikiye ayrılır. Genel işler için 2 </a:t>
            </a:r>
            <a:r>
              <a:rPr lang="tr-TR" dirty="0" err="1"/>
              <a:t>vCore’un</a:t>
            </a:r>
            <a:r>
              <a:rPr lang="tr-TR" dirty="0"/>
              <a:t> ücreti 368 dolardır. </a:t>
            </a:r>
          </a:p>
          <a:p>
            <a:endParaRPr lang="tr-TR" dirty="0"/>
          </a:p>
          <a:p>
            <a:r>
              <a:rPr lang="tr-TR" dirty="0"/>
              <a:t>Ve </a:t>
            </a:r>
            <a:r>
              <a:rPr lang="tr-TR" dirty="0" err="1"/>
              <a:t>vcore</a:t>
            </a:r>
            <a:r>
              <a:rPr lang="tr-TR" dirty="0"/>
              <a:t> sayısı arttırıldıkça fiyatta kaç kat seçilmişse bu oranda artmaya devam eder. </a:t>
            </a:r>
          </a:p>
          <a:p>
            <a:endParaRPr lang="tr-TR" dirty="0"/>
          </a:p>
          <a:p>
            <a:r>
              <a:rPr lang="tr-TR" dirty="0"/>
              <a:t>Sol alt kısımda bulunan yıllık anlaşmalar ve SQL lisansıyla ilgili bilgilerdir.  Yıllık anlaşma ne kadar uzun olursa fiyat o kadar düşmektedir. </a:t>
            </a:r>
          </a:p>
        </p:txBody>
      </p:sp>
    </p:spTree>
    <p:extLst>
      <p:ext uri="{BB962C8B-B14F-4D97-AF65-F5344CB8AC3E}">
        <p14:creationId xmlns:p14="http://schemas.microsoft.com/office/powerpoint/2010/main" val="39784285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101BB63-8FB3-4DE1-8F31-0FA431624B18}"/>
              </a:ext>
            </a:extLst>
          </p:cNvPr>
          <p:cNvSpPr>
            <a:spLocks noGrp="1"/>
          </p:cNvSpPr>
          <p:nvPr>
            <p:ph type="title"/>
          </p:nvPr>
        </p:nvSpPr>
        <p:spPr>
          <a:xfrm>
            <a:off x="0" y="382385"/>
            <a:ext cx="12192000" cy="1492132"/>
          </a:xfrm>
        </p:spPr>
        <p:txBody>
          <a:bodyPr/>
          <a:lstStyle/>
          <a:p>
            <a:pPr algn="ctr"/>
            <a:r>
              <a:rPr lang="tr-TR" dirty="0"/>
              <a:t>SQL DATABASE Kurulumu</a:t>
            </a:r>
          </a:p>
        </p:txBody>
      </p:sp>
      <p:sp>
        <p:nvSpPr>
          <p:cNvPr id="3" name="İçerik Yer Tutucusu 2">
            <a:extLst>
              <a:ext uri="{FF2B5EF4-FFF2-40B4-BE49-F238E27FC236}">
                <a16:creationId xmlns:a16="http://schemas.microsoft.com/office/drawing/2014/main" id="{BF645394-4C3C-4230-B45F-215CE0CD3D80}"/>
              </a:ext>
            </a:extLst>
          </p:cNvPr>
          <p:cNvSpPr>
            <a:spLocks noGrp="1"/>
          </p:cNvSpPr>
          <p:nvPr>
            <p:ph idx="1"/>
          </p:nvPr>
        </p:nvSpPr>
        <p:spPr>
          <a:xfrm>
            <a:off x="838200" y="2011679"/>
            <a:ext cx="10515600" cy="956807"/>
          </a:xfrm>
        </p:spPr>
        <p:txBody>
          <a:bodyPr>
            <a:normAutofit fontScale="92500" lnSpcReduction="20000"/>
          </a:bodyPr>
          <a:lstStyle/>
          <a:p>
            <a:r>
              <a:rPr lang="tr-TR" dirty="0"/>
              <a:t>Microsoft </a:t>
            </a:r>
            <a:r>
              <a:rPr lang="tr-TR" dirty="0" err="1"/>
              <a:t>Azure</a:t>
            </a:r>
            <a:r>
              <a:rPr lang="tr-TR" dirty="0"/>
              <a:t> Management Portal üzerinden Market içinde ara kısmına SQL Database yazıp aratıyoruz. SQL </a:t>
            </a:r>
            <a:r>
              <a:rPr lang="tr-TR" dirty="0" err="1"/>
              <a:t>Database’e</a:t>
            </a:r>
            <a:r>
              <a:rPr lang="tr-TR" dirty="0"/>
              <a:t> tıklıyoruz.</a:t>
            </a:r>
            <a:br>
              <a:rPr lang="tr-TR" dirty="0"/>
            </a:br>
            <a:endParaRPr lang="tr-TR" dirty="0"/>
          </a:p>
          <a:p>
            <a:endParaRPr lang="tr-TR" dirty="0"/>
          </a:p>
        </p:txBody>
      </p:sp>
      <p:pic>
        <p:nvPicPr>
          <p:cNvPr id="5" name="Resim 4">
            <a:extLst>
              <a:ext uri="{FF2B5EF4-FFF2-40B4-BE49-F238E27FC236}">
                <a16:creationId xmlns:a16="http://schemas.microsoft.com/office/drawing/2014/main" id="{156875F3-B569-45A9-9E1C-4543DDA1B8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1652" y="2955136"/>
            <a:ext cx="6361043" cy="2990640"/>
          </a:xfrm>
          <a:prstGeom prst="rect">
            <a:avLst/>
          </a:prstGeom>
        </p:spPr>
      </p:pic>
    </p:spTree>
    <p:extLst>
      <p:ext uri="{BB962C8B-B14F-4D97-AF65-F5344CB8AC3E}">
        <p14:creationId xmlns:p14="http://schemas.microsoft.com/office/powerpoint/2010/main" val="22070323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13B8CE3-20EF-42FD-A056-E34F3FBBAED1}"/>
              </a:ext>
            </a:extLst>
          </p:cNvPr>
          <p:cNvSpPr>
            <a:spLocks noGrp="1"/>
          </p:cNvSpPr>
          <p:nvPr>
            <p:ph idx="1"/>
          </p:nvPr>
        </p:nvSpPr>
        <p:spPr>
          <a:xfrm>
            <a:off x="983974" y="1188402"/>
            <a:ext cx="4330148" cy="4481195"/>
          </a:xfrm>
        </p:spPr>
        <p:txBody>
          <a:bodyPr>
            <a:normAutofit/>
          </a:bodyPr>
          <a:lstStyle/>
          <a:p>
            <a:r>
              <a:rPr lang="tr-TR" dirty="0" err="1"/>
              <a:t>Veritabanı</a:t>
            </a:r>
            <a:r>
              <a:rPr lang="tr-TR" dirty="0"/>
              <a:t> adını yazdıktan sonra sunucu bölgesini seçiyoruz. </a:t>
            </a:r>
          </a:p>
          <a:p>
            <a:r>
              <a:rPr lang="tr-TR" dirty="0"/>
              <a:t>Size en yakın bölgeyi seçip devam edebilirsiniz. </a:t>
            </a:r>
          </a:p>
          <a:p>
            <a:r>
              <a:rPr lang="tr-TR" dirty="0"/>
              <a:t>Elastik havuzdan daha önceden söz etmiştik isterseniz kullanabilirsiniz. </a:t>
            </a:r>
          </a:p>
        </p:txBody>
      </p:sp>
      <p:pic>
        <p:nvPicPr>
          <p:cNvPr id="5" name="Resim 4">
            <a:extLst>
              <a:ext uri="{FF2B5EF4-FFF2-40B4-BE49-F238E27FC236}">
                <a16:creationId xmlns:a16="http://schemas.microsoft.com/office/drawing/2014/main" id="{38CCB76B-8589-4403-830A-80C311D1D5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5911" y="1188402"/>
            <a:ext cx="5049079" cy="4260594"/>
          </a:xfrm>
          <a:prstGeom prst="rect">
            <a:avLst/>
          </a:prstGeom>
        </p:spPr>
      </p:pic>
    </p:spTree>
    <p:extLst>
      <p:ext uri="{BB962C8B-B14F-4D97-AF65-F5344CB8AC3E}">
        <p14:creationId xmlns:p14="http://schemas.microsoft.com/office/powerpoint/2010/main" val="38530243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4">
            <a:extLst>
              <a:ext uri="{FF2B5EF4-FFF2-40B4-BE49-F238E27FC236}">
                <a16:creationId xmlns:a16="http://schemas.microsoft.com/office/drawing/2014/main" id="{42D3C4DC-2AF2-4A05-9675-876FE2A81A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28938" y="1059366"/>
            <a:ext cx="2567214" cy="3594100"/>
          </a:xfrm>
        </p:spPr>
      </p:pic>
      <p:sp>
        <p:nvSpPr>
          <p:cNvPr id="6" name="Metin kutusu 5">
            <a:extLst>
              <a:ext uri="{FF2B5EF4-FFF2-40B4-BE49-F238E27FC236}">
                <a16:creationId xmlns:a16="http://schemas.microsoft.com/office/drawing/2014/main" id="{3650137E-A975-4F99-9501-506D11564114}"/>
              </a:ext>
            </a:extLst>
          </p:cNvPr>
          <p:cNvSpPr txBox="1"/>
          <p:nvPr/>
        </p:nvSpPr>
        <p:spPr>
          <a:xfrm>
            <a:off x="1275521" y="1059366"/>
            <a:ext cx="5896429" cy="2585323"/>
          </a:xfrm>
          <a:prstGeom prst="rect">
            <a:avLst/>
          </a:prstGeom>
          <a:noFill/>
        </p:spPr>
        <p:txBody>
          <a:bodyPr wrap="square" rtlCol="0">
            <a:spAutoFit/>
          </a:bodyPr>
          <a:lstStyle/>
          <a:p>
            <a:r>
              <a:rPr lang="tr-TR" dirty="0"/>
              <a:t>Bir önceki sayfada Yeni oluştura tıklarsak eğer yeni server oluşturmuş olursunuz. </a:t>
            </a:r>
          </a:p>
          <a:p>
            <a:endParaRPr lang="tr-TR" dirty="0"/>
          </a:p>
          <a:p>
            <a:r>
              <a:rPr lang="tr-TR" dirty="0"/>
              <a:t>Server adını, Server </a:t>
            </a:r>
            <a:r>
              <a:rPr lang="tr-TR" dirty="0" err="1"/>
              <a:t>admin</a:t>
            </a:r>
            <a:r>
              <a:rPr lang="tr-TR" dirty="0"/>
              <a:t> adını ve şifresini girdikten sonra size en yakın bölgeyi seçerek devam edebilirsiniz.</a:t>
            </a:r>
          </a:p>
          <a:p>
            <a:endParaRPr lang="tr-TR" dirty="0"/>
          </a:p>
          <a:p>
            <a:r>
              <a:rPr lang="tr-TR" dirty="0"/>
              <a:t>Oluştur dedikten sonra yeni sunucunuzu ve yeni </a:t>
            </a:r>
            <a:r>
              <a:rPr lang="tr-TR" dirty="0" err="1"/>
              <a:t>veritabanınızı</a:t>
            </a:r>
            <a:r>
              <a:rPr lang="tr-TR" dirty="0"/>
              <a:t> oluşturmuş olursunuz.</a:t>
            </a:r>
          </a:p>
        </p:txBody>
      </p:sp>
    </p:spTree>
    <p:extLst>
      <p:ext uri="{BB962C8B-B14F-4D97-AF65-F5344CB8AC3E}">
        <p14:creationId xmlns:p14="http://schemas.microsoft.com/office/powerpoint/2010/main" val="5349136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A575EFF-3B69-413E-A7D2-C03797E5BBD9}"/>
              </a:ext>
            </a:extLst>
          </p:cNvPr>
          <p:cNvSpPr>
            <a:spLocks noGrp="1"/>
          </p:cNvSpPr>
          <p:nvPr>
            <p:ph type="title"/>
          </p:nvPr>
        </p:nvSpPr>
        <p:spPr>
          <a:xfrm>
            <a:off x="0" y="0"/>
            <a:ext cx="12192000" cy="946840"/>
          </a:xfrm>
        </p:spPr>
        <p:txBody>
          <a:bodyPr/>
          <a:lstStyle/>
          <a:p>
            <a:pPr algn="ctr"/>
            <a:r>
              <a:rPr lang="tr-TR" dirty="0"/>
              <a:t>Temel</a:t>
            </a:r>
          </a:p>
        </p:txBody>
      </p:sp>
      <p:sp>
        <p:nvSpPr>
          <p:cNvPr id="3" name="İçerik Yer Tutucusu 2">
            <a:extLst>
              <a:ext uri="{FF2B5EF4-FFF2-40B4-BE49-F238E27FC236}">
                <a16:creationId xmlns:a16="http://schemas.microsoft.com/office/drawing/2014/main" id="{17F15F84-5F59-498C-ACCF-FC6764EF7F95}"/>
              </a:ext>
            </a:extLst>
          </p:cNvPr>
          <p:cNvSpPr>
            <a:spLocks noGrp="1"/>
          </p:cNvSpPr>
          <p:nvPr>
            <p:ph idx="1"/>
          </p:nvPr>
        </p:nvSpPr>
        <p:spPr>
          <a:xfrm>
            <a:off x="988280" y="1198632"/>
            <a:ext cx="10515600" cy="815700"/>
          </a:xfrm>
        </p:spPr>
        <p:txBody>
          <a:bodyPr/>
          <a:lstStyle/>
          <a:p>
            <a:r>
              <a:rPr lang="tr-TR" dirty="0"/>
              <a:t>Temel Yapılandırmada 5 adet DTU sunulmaktadır. Maksimum veri boyutu isterseniz 100MB isterseniz 2 GB seçebilirsiniz. İkisinin de fiyatları aynıdır.</a:t>
            </a:r>
          </a:p>
        </p:txBody>
      </p:sp>
      <p:pic>
        <p:nvPicPr>
          <p:cNvPr id="5" name="Resim 4">
            <a:extLst>
              <a:ext uri="{FF2B5EF4-FFF2-40B4-BE49-F238E27FC236}">
                <a16:creationId xmlns:a16="http://schemas.microsoft.com/office/drawing/2014/main" id="{202F3D74-94BE-42FA-B7F9-38054BFB46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576" y="2628900"/>
            <a:ext cx="9212580" cy="4005470"/>
          </a:xfrm>
          <a:prstGeom prst="rect">
            <a:avLst/>
          </a:prstGeom>
        </p:spPr>
      </p:pic>
    </p:spTree>
    <p:extLst>
      <p:ext uri="{BB962C8B-B14F-4D97-AF65-F5344CB8AC3E}">
        <p14:creationId xmlns:p14="http://schemas.microsoft.com/office/powerpoint/2010/main" val="4486582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FECC36C-AD9F-4C2D-9483-81ED16598C29}"/>
              </a:ext>
            </a:extLst>
          </p:cNvPr>
          <p:cNvSpPr>
            <a:spLocks noGrp="1"/>
          </p:cNvSpPr>
          <p:nvPr>
            <p:ph type="title"/>
          </p:nvPr>
        </p:nvSpPr>
        <p:spPr>
          <a:xfrm>
            <a:off x="0" y="382385"/>
            <a:ext cx="12192000" cy="942832"/>
          </a:xfrm>
        </p:spPr>
        <p:txBody>
          <a:bodyPr/>
          <a:lstStyle/>
          <a:p>
            <a:pPr algn="ctr"/>
            <a:r>
              <a:rPr lang="tr-TR" dirty="0"/>
              <a:t>Standart Yapılandırma</a:t>
            </a:r>
          </a:p>
        </p:txBody>
      </p:sp>
      <p:sp>
        <p:nvSpPr>
          <p:cNvPr id="3" name="İçerik Yer Tutucusu 2">
            <a:extLst>
              <a:ext uri="{FF2B5EF4-FFF2-40B4-BE49-F238E27FC236}">
                <a16:creationId xmlns:a16="http://schemas.microsoft.com/office/drawing/2014/main" id="{EDD13DD3-97C6-4128-9F73-F3FBB7A79764}"/>
              </a:ext>
            </a:extLst>
          </p:cNvPr>
          <p:cNvSpPr>
            <a:spLocks noGrp="1"/>
          </p:cNvSpPr>
          <p:nvPr>
            <p:ph idx="1"/>
          </p:nvPr>
        </p:nvSpPr>
        <p:spPr>
          <a:xfrm>
            <a:off x="901149" y="1826150"/>
            <a:ext cx="3644348" cy="5031850"/>
          </a:xfrm>
        </p:spPr>
        <p:txBody>
          <a:bodyPr>
            <a:normAutofit/>
          </a:bodyPr>
          <a:lstStyle/>
          <a:p>
            <a:r>
              <a:rPr lang="tr-TR" dirty="0"/>
              <a:t>Burada minimum 10 adet DTU sunulmaktadır. </a:t>
            </a:r>
          </a:p>
          <a:p>
            <a:pPr marL="0" indent="0">
              <a:buNone/>
            </a:pPr>
            <a:r>
              <a:rPr lang="tr-TR" dirty="0"/>
              <a:t>Maksimum veri miktarını isterseniz 100MB isterseniz de 250 GB </a:t>
            </a:r>
            <a:r>
              <a:rPr lang="tr-TR" dirty="0" err="1"/>
              <a:t>ayarlabilirsiniz</a:t>
            </a:r>
            <a:r>
              <a:rPr lang="tr-TR" dirty="0"/>
              <a:t>. Hiçbir ek ücret ödemezsiniz.</a:t>
            </a:r>
          </a:p>
          <a:p>
            <a:r>
              <a:rPr lang="tr-TR" dirty="0"/>
              <a:t>Yalnızca DTU başına şuanda </a:t>
            </a:r>
          </a:p>
          <a:p>
            <a:pPr marL="0" indent="0">
              <a:buNone/>
            </a:pPr>
            <a:r>
              <a:rPr lang="tr-TR" dirty="0"/>
              <a:t>10 </a:t>
            </a:r>
            <a:r>
              <a:rPr lang="tr-TR" dirty="0" err="1"/>
              <a:t>tl</a:t>
            </a:r>
            <a:r>
              <a:rPr lang="tr-TR" dirty="0"/>
              <a:t> 80 kuruş almaktadır. Dolar kuruna göre değişiklikler göstermektedir.</a:t>
            </a:r>
          </a:p>
        </p:txBody>
      </p:sp>
      <p:pic>
        <p:nvPicPr>
          <p:cNvPr id="5" name="Resim 4">
            <a:extLst>
              <a:ext uri="{FF2B5EF4-FFF2-40B4-BE49-F238E27FC236}">
                <a16:creationId xmlns:a16="http://schemas.microsoft.com/office/drawing/2014/main" id="{AEBE728C-5A10-449D-8506-2D2856E869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7044" y="1985176"/>
            <a:ext cx="7063408" cy="4084320"/>
          </a:xfrm>
          <a:prstGeom prst="rect">
            <a:avLst/>
          </a:prstGeom>
        </p:spPr>
      </p:pic>
    </p:spTree>
    <p:extLst>
      <p:ext uri="{BB962C8B-B14F-4D97-AF65-F5344CB8AC3E}">
        <p14:creationId xmlns:p14="http://schemas.microsoft.com/office/powerpoint/2010/main" val="23087343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13F82EB-186F-48BD-9C41-4672726D8027}"/>
              </a:ext>
            </a:extLst>
          </p:cNvPr>
          <p:cNvSpPr>
            <a:spLocks noGrp="1"/>
          </p:cNvSpPr>
          <p:nvPr>
            <p:ph type="title"/>
          </p:nvPr>
        </p:nvSpPr>
        <p:spPr>
          <a:xfrm>
            <a:off x="0" y="1"/>
            <a:ext cx="12192000" cy="1126434"/>
          </a:xfrm>
        </p:spPr>
        <p:txBody>
          <a:bodyPr/>
          <a:lstStyle/>
          <a:p>
            <a:pPr algn="ctr"/>
            <a:r>
              <a:rPr lang="tr-TR" dirty="0"/>
              <a:t>Premium Yapılandırma</a:t>
            </a:r>
          </a:p>
        </p:txBody>
      </p:sp>
      <p:pic>
        <p:nvPicPr>
          <p:cNvPr id="5" name="İçerik Yer Tutucusu 4">
            <a:extLst>
              <a:ext uri="{FF2B5EF4-FFF2-40B4-BE49-F238E27FC236}">
                <a16:creationId xmlns:a16="http://schemas.microsoft.com/office/drawing/2014/main" id="{722FEF59-AC63-41C5-8416-BD36AE084A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89867" y="2252869"/>
            <a:ext cx="9674874" cy="4160423"/>
          </a:xfrm>
        </p:spPr>
      </p:pic>
      <p:sp>
        <p:nvSpPr>
          <p:cNvPr id="6" name="Metin kutusu 5">
            <a:extLst>
              <a:ext uri="{FF2B5EF4-FFF2-40B4-BE49-F238E27FC236}">
                <a16:creationId xmlns:a16="http://schemas.microsoft.com/office/drawing/2014/main" id="{6994E70A-4530-4DA1-8587-6F4C19081455}"/>
              </a:ext>
            </a:extLst>
          </p:cNvPr>
          <p:cNvSpPr txBox="1"/>
          <p:nvPr/>
        </p:nvSpPr>
        <p:spPr>
          <a:xfrm>
            <a:off x="967409" y="1126435"/>
            <a:ext cx="10919791" cy="923330"/>
          </a:xfrm>
          <a:prstGeom prst="rect">
            <a:avLst/>
          </a:prstGeom>
          <a:noFill/>
        </p:spPr>
        <p:txBody>
          <a:bodyPr wrap="square" rtlCol="0">
            <a:spAutoFit/>
          </a:bodyPr>
          <a:lstStyle/>
          <a:p>
            <a:r>
              <a:rPr lang="tr-TR" dirty="0"/>
              <a:t>Premium yapılandırmada ise minimum olarak 125 DTU ve 500 </a:t>
            </a:r>
            <a:r>
              <a:rPr lang="tr-TR" dirty="0" err="1"/>
              <a:t>Gblık</a:t>
            </a:r>
            <a:r>
              <a:rPr lang="tr-TR" dirty="0"/>
              <a:t> veri depolama alanı tahsis edilmektedir. </a:t>
            </a:r>
            <a:r>
              <a:rPr lang="tr-TR" dirty="0" err="1"/>
              <a:t>Veritabanı</a:t>
            </a:r>
            <a:r>
              <a:rPr lang="tr-TR" dirty="0"/>
              <a:t> kaç adetse ücret 2’ye katlanmaktadır. Bu örneğimizde </a:t>
            </a:r>
            <a:r>
              <a:rPr lang="tr-TR" dirty="0" err="1"/>
              <a:t>Veritabanımız</a:t>
            </a:r>
            <a:r>
              <a:rPr lang="tr-TR" dirty="0"/>
              <a:t> 1 adet aylık 456 lira ücret karşımıza çıkmaktadır. Ancak bunu 2 ay yapınca ücret 912 liraya çıkmaktadır.</a:t>
            </a:r>
          </a:p>
        </p:txBody>
      </p:sp>
    </p:spTree>
    <p:extLst>
      <p:ext uri="{BB962C8B-B14F-4D97-AF65-F5344CB8AC3E}">
        <p14:creationId xmlns:p14="http://schemas.microsoft.com/office/powerpoint/2010/main" val="28853015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D99A45D9-25BE-4046-B2CA-27C0CAAB86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2991" y="1057679"/>
            <a:ext cx="5456835" cy="4160837"/>
          </a:xfrm>
        </p:spPr>
      </p:pic>
      <p:sp>
        <p:nvSpPr>
          <p:cNvPr id="6" name="Metin kutusu 5">
            <a:extLst>
              <a:ext uri="{FF2B5EF4-FFF2-40B4-BE49-F238E27FC236}">
                <a16:creationId xmlns:a16="http://schemas.microsoft.com/office/drawing/2014/main" id="{4FBCB43F-BD06-41BB-B32D-FA89FE416118}"/>
              </a:ext>
            </a:extLst>
          </p:cNvPr>
          <p:cNvSpPr txBox="1"/>
          <p:nvPr/>
        </p:nvSpPr>
        <p:spPr>
          <a:xfrm>
            <a:off x="6718853" y="1152939"/>
            <a:ext cx="4996069" cy="3970318"/>
          </a:xfrm>
          <a:prstGeom prst="rect">
            <a:avLst/>
          </a:prstGeom>
          <a:noFill/>
        </p:spPr>
        <p:txBody>
          <a:bodyPr wrap="square" rtlCol="0">
            <a:spAutoFit/>
          </a:bodyPr>
          <a:lstStyle/>
          <a:p>
            <a:r>
              <a:rPr lang="tr-TR" dirty="0"/>
              <a:t>Bu seçenek yedeklenecek verinin boyutuna göre değişiklik göstermektedir. </a:t>
            </a:r>
          </a:p>
          <a:p>
            <a:endParaRPr lang="tr-TR" dirty="0"/>
          </a:p>
          <a:p>
            <a:r>
              <a:rPr lang="tr-TR" dirty="0" err="1"/>
              <a:t>Örn</a:t>
            </a:r>
            <a:r>
              <a:rPr lang="tr-TR" dirty="0"/>
              <a:t>: 1 TB </a:t>
            </a:r>
            <a:r>
              <a:rPr lang="tr-TR" dirty="0" err="1"/>
              <a:t>lık</a:t>
            </a:r>
            <a:r>
              <a:rPr lang="tr-TR" dirty="0"/>
              <a:t> bir veriniz var ve bunu haftada 1 yedek aldığınızı düşünürseniz aylık 35 $ ödersiniz. </a:t>
            </a:r>
            <a:br>
              <a:rPr lang="tr-TR" dirty="0"/>
            </a:br>
            <a:br>
              <a:rPr lang="tr-TR" dirty="0"/>
            </a:br>
            <a:r>
              <a:rPr lang="tr-TR" dirty="0"/>
              <a:t>Yani Haftalık, Aylık ve Yıllık 1 kere yedekleme almanın ücretleri aynıdır. </a:t>
            </a:r>
            <a:br>
              <a:rPr lang="tr-TR" dirty="0"/>
            </a:br>
            <a:endParaRPr lang="tr-TR" dirty="0"/>
          </a:p>
          <a:p>
            <a:r>
              <a:rPr lang="tr-TR" dirty="0"/>
              <a:t>Aşağıdaki linkten kendinize göre ayarlamalar yapabilirsiniz.</a:t>
            </a:r>
            <a:br>
              <a:rPr lang="tr-TR" dirty="0"/>
            </a:br>
            <a:br>
              <a:rPr lang="tr-TR" dirty="0"/>
            </a:br>
            <a:r>
              <a:rPr lang="tr-TR" dirty="0"/>
              <a:t>https://azure.microsoft.com/en-gb/pricing/calculator/</a:t>
            </a:r>
          </a:p>
        </p:txBody>
      </p:sp>
    </p:spTree>
    <p:extLst>
      <p:ext uri="{BB962C8B-B14F-4D97-AF65-F5344CB8AC3E}">
        <p14:creationId xmlns:p14="http://schemas.microsoft.com/office/powerpoint/2010/main" val="39174710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İçerik Yer Tutucusu 6">
            <a:extLst>
              <a:ext uri="{FF2B5EF4-FFF2-40B4-BE49-F238E27FC236}">
                <a16:creationId xmlns:a16="http://schemas.microsoft.com/office/drawing/2014/main" id="{B45F9C13-98B0-4707-8183-D88D4E365CFD}"/>
              </a:ext>
            </a:extLst>
          </p:cNvPr>
          <p:cNvSpPr>
            <a:spLocks noGrp="1"/>
          </p:cNvSpPr>
          <p:nvPr>
            <p:ph idx="1"/>
          </p:nvPr>
        </p:nvSpPr>
        <p:spPr>
          <a:xfrm>
            <a:off x="1006839" y="178907"/>
            <a:ext cx="10178322" cy="1066798"/>
          </a:xfrm>
        </p:spPr>
        <p:txBody>
          <a:bodyPr/>
          <a:lstStyle/>
          <a:p>
            <a:r>
              <a:rPr lang="tr-TR" dirty="0"/>
              <a:t>Seçim işlemleri bittikten sonra 1 dakikalık kurulum için beklemek durumundayız.  </a:t>
            </a:r>
          </a:p>
          <a:p>
            <a:pPr marL="0" indent="0">
              <a:buNone/>
            </a:pPr>
            <a:r>
              <a:rPr lang="tr-TR" dirty="0"/>
              <a:t>Ve 1 adet server ve 1 adet </a:t>
            </a:r>
            <a:r>
              <a:rPr lang="tr-TR" dirty="0" err="1"/>
              <a:t>veritabanımız</a:t>
            </a:r>
            <a:r>
              <a:rPr lang="tr-TR" dirty="0"/>
              <a:t> hazır durumundadır.</a:t>
            </a:r>
          </a:p>
        </p:txBody>
      </p:sp>
      <p:pic>
        <p:nvPicPr>
          <p:cNvPr id="9" name="Resim 8">
            <a:extLst>
              <a:ext uri="{FF2B5EF4-FFF2-40B4-BE49-F238E27FC236}">
                <a16:creationId xmlns:a16="http://schemas.microsoft.com/office/drawing/2014/main" id="{DEC6401A-3242-4398-91B1-9708C6CB03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839" y="1561210"/>
            <a:ext cx="10745700" cy="3181794"/>
          </a:xfrm>
          <a:prstGeom prst="rect">
            <a:avLst/>
          </a:prstGeom>
        </p:spPr>
      </p:pic>
    </p:spTree>
    <p:extLst>
      <p:ext uri="{BB962C8B-B14F-4D97-AF65-F5344CB8AC3E}">
        <p14:creationId xmlns:p14="http://schemas.microsoft.com/office/powerpoint/2010/main" val="3614260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C3C2434-673F-4609-A3A6-908DA98ACCF3}"/>
              </a:ext>
            </a:extLst>
          </p:cNvPr>
          <p:cNvSpPr>
            <a:spLocks noGrp="1"/>
          </p:cNvSpPr>
          <p:nvPr>
            <p:ph type="title"/>
          </p:nvPr>
        </p:nvSpPr>
        <p:spPr>
          <a:xfrm>
            <a:off x="0" y="-9129"/>
            <a:ext cx="12192000" cy="763378"/>
          </a:xfrm>
        </p:spPr>
        <p:txBody>
          <a:bodyPr>
            <a:normAutofit/>
          </a:bodyPr>
          <a:lstStyle/>
          <a:p>
            <a:pPr algn="ctr"/>
            <a:r>
              <a:rPr lang="tr-TR" sz="4000" dirty="0"/>
              <a:t>İlişkisel Veri tabanları Hakkında Bilgiler</a:t>
            </a:r>
          </a:p>
        </p:txBody>
      </p:sp>
      <p:graphicFrame>
        <p:nvGraphicFramePr>
          <p:cNvPr id="9" name="Tablo 6">
            <a:extLst>
              <a:ext uri="{FF2B5EF4-FFF2-40B4-BE49-F238E27FC236}">
                <a16:creationId xmlns:a16="http://schemas.microsoft.com/office/drawing/2014/main" id="{199FF4B9-54AE-49F4-8BB1-243DB83533CA}"/>
              </a:ext>
            </a:extLst>
          </p:cNvPr>
          <p:cNvGraphicFramePr>
            <a:graphicFrameLocks noGrp="1"/>
          </p:cNvGraphicFramePr>
          <p:nvPr>
            <p:extLst>
              <p:ext uri="{D42A27DB-BD31-4B8C-83A1-F6EECF244321}">
                <p14:modId xmlns:p14="http://schemas.microsoft.com/office/powerpoint/2010/main" val="2043925431"/>
              </p:ext>
            </p:extLst>
          </p:nvPr>
        </p:nvGraphicFramePr>
        <p:xfrm>
          <a:off x="830855" y="2663319"/>
          <a:ext cx="7185310" cy="1112520"/>
        </p:xfrm>
        <a:graphic>
          <a:graphicData uri="http://schemas.openxmlformats.org/drawingml/2006/table">
            <a:tbl>
              <a:tblPr firstRow="1" bandRow="1">
                <a:tableStyleId>{5C22544A-7EE6-4342-B048-85BDC9FD1C3A}</a:tableStyleId>
              </a:tblPr>
              <a:tblGrid>
                <a:gridCol w="1437062">
                  <a:extLst>
                    <a:ext uri="{9D8B030D-6E8A-4147-A177-3AD203B41FA5}">
                      <a16:colId xmlns:a16="http://schemas.microsoft.com/office/drawing/2014/main" val="2892122793"/>
                    </a:ext>
                  </a:extLst>
                </a:gridCol>
                <a:gridCol w="1437062">
                  <a:extLst>
                    <a:ext uri="{9D8B030D-6E8A-4147-A177-3AD203B41FA5}">
                      <a16:colId xmlns:a16="http://schemas.microsoft.com/office/drawing/2014/main" val="3282937398"/>
                    </a:ext>
                  </a:extLst>
                </a:gridCol>
                <a:gridCol w="843218">
                  <a:extLst>
                    <a:ext uri="{9D8B030D-6E8A-4147-A177-3AD203B41FA5}">
                      <a16:colId xmlns:a16="http://schemas.microsoft.com/office/drawing/2014/main" val="2484710061"/>
                    </a:ext>
                  </a:extLst>
                </a:gridCol>
                <a:gridCol w="1474799">
                  <a:extLst>
                    <a:ext uri="{9D8B030D-6E8A-4147-A177-3AD203B41FA5}">
                      <a16:colId xmlns:a16="http://schemas.microsoft.com/office/drawing/2014/main" val="586256331"/>
                    </a:ext>
                  </a:extLst>
                </a:gridCol>
                <a:gridCol w="1993169">
                  <a:extLst>
                    <a:ext uri="{9D8B030D-6E8A-4147-A177-3AD203B41FA5}">
                      <a16:colId xmlns:a16="http://schemas.microsoft.com/office/drawing/2014/main" val="99596136"/>
                    </a:ext>
                  </a:extLst>
                </a:gridCol>
              </a:tblGrid>
              <a:tr h="370840">
                <a:tc>
                  <a:txBody>
                    <a:bodyPr/>
                    <a:lstStyle/>
                    <a:p>
                      <a:r>
                        <a:rPr lang="tr-TR" dirty="0"/>
                        <a:t>First Name</a:t>
                      </a:r>
                    </a:p>
                  </a:txBody>
                  <a:tcPr/>
                </a:tc>
                <a:tc>
                  <a:txBody>
                    <a:bodyPr/>
                    <a:lstStyle/>
                    <a:p>
                      <a:r>
                        <a:rPr lang="tr-TR" dirty="0" err="1"/>
                        <a:t>Last</a:t>
                      </a:r>
                      <a:r>
                        <a:rPr lang="tr-TR" dirty="0"/>
                        <a:t> Name</a:t>
                      </a:r>
                    </a:p>
                  </a:txBody>
                  <a:tcPr/>
                </a:tc>
                <a:tc>
                  <a:txBody>
                    <a:bodyPr/>
                    <a:lstStyle/>
                    <a:p>
                      <a:r>
                        <a:rPr lang="tr-TR" dirty="0"/>
                        <a:t>Age</a:t>
                      </a:r>
                    </a:p>
                  </a:txBody>
                  <a:tcPr/>
                </a:tc>
                <a:tc>
                  <a:txBody>
                    <a:bodyPr/>
                    <a:lstStyle/>
                    <a:p>
                      <a:pPr lvl="0">
                        <a:buNone/>
                      </a:pPr>
                      <a:r>
                        <a:rPr lang="tr-TR" dirty="0" err="1"/>
                        <a:t>Address</a:t>
                      </a:r>
                      <a:r>
                        <a:rPr lang="tr-TR" dirty="0"/>
                        <a:t> ID</a:t>
                      </a:r>
                    </a:p>
                  </a:txBody>
                  <a:tcPr/>
                </a:tc>
                <a:tc>
                  <a:txBody>
                    <a:bodyPr/>
                    <a:lstStyle/>
                    <a:p>
                      <a:pPr lvl="0">
                        <a:buNone/>
                      </a:pPr>
                      <a:r>
                        <a:rPr lang="tr-TR" dirty="0" err="1"/>
                        <a:t>Order</a:t>
                      </a:r>
                      <a:r>
                        <a:rPr lang="tr-TR" dirty="0"/>
                        <a:t> ID</a:t>
                      </a:r>
                    </a:p>
                  </a:txBody>
                  <a:tcPr/>
                </a:tc>
                <a:extLst>
                  <a:ext uri="{0D108BD9-81ED-4DB2-BD59-A6C34878D82A}">
                    <a16:rowId xmlns:a16="http://schemas.microsoft.com/office/drawing/2014/main" val="4231008277"/>
                  </a:ext>
                </a:extLst>
              </a:tr>
              <a:tr h="370840">
                <a:tc>
                  <a:txBody>
                    <a:bodyPr/>
                    <a:lstStyle/>
                    <a:p>
                      <a:r>
                        <a:rPr lang="tr-TR" dirty="0"/>
                        <a:t>Talha</a:t>
                      </a:r>
                    </a:p>
                  </a:txBody>
                  <a:tcPr/>
                </a:tc>
                <a:tc>
                  <a:txBody>
                    <a:bodyPr/>
                    <a:lstStyle/>
                    <a:p>
                      <a:r>
                        <a:rPr lang="tr-TR" dirty="0"/>
                        <a:t>Çerçi</a:t>
                      </a:r>
                    </a:p>
                  </a:txBody>
                  <a:tcPr/>
                </a:tc>
                <a:tc>
                  <a:txBody>
                    <a:bodyPr/>
                    <a:lstStyle/>
                    <a:p>
                      <a:r>
                        <a:rPr lang="tr-TR" dirty="0"/>
                        <a:t>27</a:t>
                      </a:r>
                    </a:p>
                  </a:txBody>
                  <a:tcPr/>
                </a:tc>
                <a:tc>
                  <a:txBody>
                    <a:bodyPr/>
                    <a:lstStyle/>
                    <a:p>
                      <a:pPr lvl="0">
                        <a:buNone/>
                      </a:pPr>
                      <a:r>
                        <a:rPr lang="tr-TR" dirty="0"/>
                        <a:t>10</a:t>
                      </a:r>
                    </a:p>
                  </a:txBody>
                  <a:tcPr/>
                </a:tc>
                <a:tc>
                  <a:txBody>
                    <a:bodyPr/>
                    <a:lstStyle/>
                    <a:p>
                      <a:pPr lvl="0">
                        <a:buNone/>
                      </a:pPr>
                      <a:r>
                        <a:rPr lang="tr-TR" dirty="0"/>
                        <a:t>1</a:t>
                      </a:r>
                    </a:p>
                  </a:txBody>
                  <a:tcPr/>
                </a:tc>
                <a:extLst>
                  <a:ext uri="{0D108BD9-81ED-4DB2-BD59-A6C34878D82A}">
                    <a16:rowId xmlns:a16="http://schemas.microsoft.com/office/drawing/2014/main" val="2138210901"/>
                  </a:ext>
                </a:extLst>
              </a:tr>
              <a:tr h="370840">
                <a:tc>
                  <a:txBody>
                    <a:bodyPr/>
                    <a:lstStyle/>
                    <a:p>
                      <a:pPr lvl="0">
                        <a:buNone/>
                      </a:pPr>
                      <a:r>
                        <a:rPr lang="tr-TR" dirty="0"/>
                        <a:t>Mehmet</a:t>
                      </a:r>
                    </a:p>
                  </a:txBody>
                  <a:tcPr/>
                </a:tc>
                <a:tc>
                  <a:txBody>
                    <a:bodyPr/>
                    <a:lstStyle/>
                    <a:p>
                      <a:r>
                        <a:rPr lang="tr-TR" dirty="0"/>
                        <a:t>Arıkan</a:t>
                      </a:r>
                    </a:p>
                  </a:txBody>
                  <a:tcPr/>
                </a:tc>
                <a:tc>
                  <a:txBody>
                    <a:bodyPr/>
                    <a:lstStyle/>
                    <a:p>
                      <a:pPr lvl="0">
                        <a:buNone/>
                      </a:pPr>
                      <a:r>
                        <a:rPr lang="tr-TR" dirty="0"/>
                        <a:t>25</a:t>
                      </a:r>
                      <a:endParaRPr lang="tr-TR"/>
                    </a:p>
                  </a:txBody>
                  <a:tcPr/>
                </a:tc>
                <a:tc>
                  <a:txBody>
                    <a:bodyPr/>
                    <a:lstStyle/>
                    <a:p>
                      <a:pPr lvl="0">
                        <a:buNone/>
                      </a:pPr>
                      <a:r>
                        <a:rPr lang="tr-TR" dirty="0"/>
                        <a:t>11</a:t>
                      </a:r>
                    </a:p>
                  </a:txBody>
                  <a:tcPr/>
                </a:tc>
                <a:tc>
                  <a:txBody>
                    <a:bodyPr/>
                    <a:lstStyle/>
                    <a:p>
                      <a:pPr lvl="0">
                        <a:buNone/>
                      </a:pPr>
                      <a:r>
                        <a:rPr lang="tr-TR" dirty="0"/>
                        <a:t>2</a:t>
                      </a:r>
                    </a:p>
                  </a:txBody>
                  <a:tcPr/>
                </a:tc>
                <a:extLst>
                  <a:ext uri="{0D108BD9-81ED-4DB2-BD59-A6C34878D82A}">
                    <a16:rowId xmlns:a16="http://schemas.microsoft.com/office/drawing/2014/main" val="3199903247"/>
                  </a:ext>
                </a:extLst>
              </a:tr>
            </a:tbl>
          </a:graphicData>
        </a:graphic>
      </p:graphicFrame>
      <p:graphicFrame>
        <p:nvGraphicFramePr>
          <p:cNvPr id="10" name="Tablo 6">
            <a:extLst>
              <a:ext uri="{FF2B5EF4-FFF2-40B4-BE49-F238E27FC236}">
                <a16:creationId xmlns:a16="http://schemas.microsoft.com/office/drawing/2014/main" id="{0B64703E-2D0F-4F22-91AD-F1A6B39E5C1E}"/>
              </a:ext>
            </a:extLst>
          </p:cNvPr>
          <p:cNvGraphicFramePr>
            <a:graphicFrameLocks noGrp="1"/>
          </p:cNvGraphicFramePr>
          <p:nvPr>
            <p:extLst>
              <p:ext uri="{D42A27DB-BD31-4B8C-83A1-F6EECF244321}">
                <p14:modId xmlns:p14="http://schemas.microsoft.com/office/powerpoint/2010/main" val="3349396749"/>
              </p:ext>
            </p:extLst>
          </p:nvPr>
        </p:nvGraphicFramePr>
        <p:xfrm>
          <a:off x="7182651" y="1326224"/>
          <a:ext cx="4587909" cy="1112520"/>
        </p:xfrm>
        <a:graphic>
          <a:graphicData uri="http://schemas.openxmlformats.org/drawingml/2006/table">
            <a:tbl>
              <a:tblPr firstRow="1" bandRow="1">
                <a:tableStyleId>{5C22544A-7EE6-4342-B048-85BDC9FD1C3A}</a:tableStyleId>
              </a:tblPr>
              <a:tblGrid>
                <a:gridCol w="1529303">
                  <a:extLst>
                    <a:ext uri="{9D8B030D-6E8A-4147-A177-3AD203B41FA5}">
                      <a16:colId xmlns:a16="http://schemas.microsoft.com/office/drawing/2014/main" val="2892122793"/>
                    </a:ext>
                  </a:extLst>
                </a:gridCol>
                <a:gridCol w="1529303">
                  <a:extLst>
                    <a:ext uri="{9D8B030D-6E8A-4147-A177-3AD203B41FA5}">
                      <a16:colId xmlns:a16="http://schemas.microsoft.com/office/drawing/2014/main" val="3282937398"/>
                    </a:ext>
                  </a:extLst>
                </a:gridCol>
                <a:gridCol w="1529303">
                  <a:extLst>
                    <a:ext uri="{9D8B030D-6E8A-4147-A177-3AD203B41FA5}">
                      <a16:colId xmlns:a16="http://schemas.microsoft.com/office/drawing/2014/main" val="586256331"/>
                    </a:ext>
                  </a:extLst>
                </a:gridCol>
              </a:tblGrid>
              <a:tr h="370840">
                <a:tc>
                  <a:txBody>
                    <a:bodyPr/>
                    <a:lstStyle/>
                    <a:p>
                      <a:r>
                        <a:rPr lang="tr-TR" dirty="0" err="1"/>
                        <a:t>Adress</a:t>
                      </a:r>
                      <a:r>
                        <a:rPr lang="tr-TR" dirty="0"/>
                        <a:t> ID</a:t>
                      </a:r>
                    </a:p>
                  </a:txBody>
                  <a:tcPr/>
                </a:tc>
                <a:tc>
                  <a:txBody>
                    <a:bodyPr/>
                    <a:lstStyle/>
                    <a:p>
                      <a:pPr lvl="0">
                        <a:buNone/>
                      </a:pPr>
                      <a:r>
                        <a:rPr lang="tr-TR" dirty="0"/>
                        <a:t>City</a:t>
                      </a:r>
                    </a:p>
                  </a:txBody>
                  <a:tcPr/>
                </a:tc>
                <a:tc>
                  <a:txBody>
                    <a:bodyPr/>
                    <a:lstStyle/>
                    <a:p>
                      <a:pPr lvl="0">
                        <a:buNone/>
                      </a:pPr>
                      <a:r>
                        <a:rPr lang="tr-TR" dirty="0"/>
                        <a:t>Country</a:t>
                      </a:r>
                    </a:p>
                  </a:txBody>
                  <a:tcPr/>
                </a:tc>
                <a:extLst>
                  <a:ext uri="{0D108BD9-81ED-4DB2-BD59-A6C34878D82A}">
                    <a16:rowId xmlns:a16="http://schemas.microsoft.com/office/drawing/2014/main" val="4231008277"/>
                  </a:ext>
                </a:extLst>
              </a:tr>
              <a:tr h="370840">
                <a:tc>
                  <a:txBody>
                    <a:bodyPr/>
                    <a:lstStyle/>
                    <a:p>
                      <a:pPr lvl="0">
                        <a:buNone/>
                      </a:pPr>
                      <a:r>
                        <a:rPr lang="tr-TR" dirty="0"/>
                        <a:t>06</a:t>
                      </a:r>
                    </a:p>
                  </a:txBody>
                  <a:tcPr/>
                </a:tc>
                <a:tc>
                  <a:txBody>
                    <a:bodyPr/>
                    <a:lstStyle/>
                    <a:p>
                      <a:pPr lvl="0">
                        <a:buNone/>
                      </a:pPr>
                      <a:r>
                        <a:rPr lang="tr-TR" dirty="0"/>
                        <a:t>Ankara</a:t>
                      </a:r>
                    </a:p>
                  </a:txBody>
                  <a:tcPr/>
                </a:tc>
                <a:tc>
                  <a:txBody>
                    <a:bodyPr/>
                    <a:lstStyle/>
                    <a:p>
                      <a:pPr lvl="0">
                        <a:buNone/>
                      </a:pPr>
                      <a:r>
                        <a:rPr lang="tr-TR" dirty="0"/>
                        <a:t>Türkiye</a:t>
                      </a:r>
                    </a:p>
                  </a:txBody>
                  <a:tcPr/>
                </a:tc>
                <a:extLst>
                  <a:ext uri="{0D108BD9-81ED-4DB2-BD59-A6C34878D82A}">
                    <a16:rowId xmlns:a16="http://schemas.microsoft.com/office/drawing/2014/main" val="2138210901"/>
                  </a:ext>
                </a:extLst>
              </a:tr>
              <a:tr h="370840">
                <a:tc>
                  <a:txBody>
                    <a:bodyPr/>
                    <a:lstStyle/>
                    <a:p>
                      <a:pPr lvl="0">
                        <a:buNone/>
                      </a:pPr>
                      <a:r>
                        <a:rPr lang="tr-TR" dirty="0"/>
                        <a:t>07</a:t>
                      </a:r>
                    </a:p>
                  </a:txBody>
                  <a:tcPr/>
                </a:tc>
                <a:tc>
                  <a:txBody>
                    <a:bodyPr/>
                    <a:lstStyle/>
                    <a:p>
                      <a:pPr lvl="0">
                        <a:buNone/>
                      </a:pPr>
                      <a:r>
                        <a:rPr lang="tr-TR" dirty="0"/>
                        <a:t>Antalya</a:t>
                      </a:r>
                    </a:p>
                  </a:txBody>
                  <a:tcPr/>
                </a:tc>
                <a:tc>
                  <a:txBody>
                    <a:bodyPr/>
                    <a:lstStyle/>
                    <a:p>
                      <a:pPr lvl="0">
                        <a:buNone/>
                      </a:pPr>
                      <a:r>
                        <a:rPr lang="tr-TR" dirty="0"/>
                        <a:t>Türkiye</a:t>
                      </a:r>
                    </a:p>
                  </a:txBody>
                  <a:tcPr/>
                </a:tc>
                <a:extLst>
                  <a:ext uri="{0D108BD9-81ED-4DB2-BD59-A6C34878D82A}">
                    <a16:rowId xmlns:a16="http://schemas.microsoft.com/office/drawing/2014/main" val="3199903247"/>
                  </a:ext>
                </a:extLst>
              </a:tr>
            </a:tbl>
          </a:graphicData>
        </a:graphic>
      </p:graphicFrame>
      <p:cxnSp>
        <p:nvCxnSpPr>
          <p:cNvPr id="11" name="Düz Ok Bağlayıcısı 10">
            <a:extLst>
              <a:ext uri="{FF2B5EF4-FFF2-40B4-BE49-F238E27FC236}">
                <a16:creationId xmlns:a16="http://schemas.microsoft.com/office/drawing/2014/main" id="{5FD80584-D167-49D5-98BB-6700CA1460F0}"/>
              </a:ext>
            </a:extLst>
          </p:cNvPr>
          <p:cNvCxnSpPr/>
          <p:nvPr/>
        </p:nvCxnSpPr>
        <p:spPr>
          <a:xfrm>
            <a:off x="5186222" y="1548441"/>
            <a:ext cx="1940943" cy="14377"/>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2" name="Düz Ok Bağlayıcısı 11">
            <a:extLst>
              <a:ext uri="{FF2B5EF4-FFF2-40B4-BE49-F238E27FC236}">
                <a16:creationId xmlns:a16="http://schemas.microsoft.com/office/drawing/2014/main" id="{F36022C1-1872-44C6-8751-900BADAD196F}"/>
              </a:ext>
            </a:extLst>
          </p:cNvPr>
          <p:cNvCxnSpPr>
            <a:cxnSpLocks/>
          </p:cNvCxnSpPr>
          <p:nvPr/>
        </p:nvCxnSpPr>
        <p:spPr>
          <a:xfrm>
            <a:off x="8616133" y="2813646"/>
            <a:ext cx="0" cy="2530414"/>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3" name="Düz Ok Bağlayıcısı 12">
            <a:extLst>
              <a:ext uri="{FF2B5EF4-FFF2-40B4-BE49-F238E27FC236}">
                <a16:creationId xmlns:a16="http://schemas.microsoft.com/office/drawing/2014/main" id="{EC0B9CE7-229D-4D78-8A47-087EA8E02F09}"/>
              </a:ext>
            </a:extLst>
          </p:cNvPr>
          <p:cNvCxnSpPr/>
          <p:nvPr/>
        </p:nvCxnSpPr>
        <p:spPr>
          <a:xfrm>
            <a:off x="5211831" y="1561920"/>
            <a:ext cx="23004" cy="10294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4" name="Tablo 6">
            <a:extLst>
              <a:ext uri="{FF2B5EF4-FFF2-40B4-BE49-F238E27FC236}">
                <a16:creationId xmlns:a16="http://schemas.microsoft.com/office/drawing/2014/main" id="{62FDD72B-17FE-45DD-93BB-DB513D777967}"/>
              </a:ext>
            </a:extLst>
          </p:cNvPr>
          <p:cNvGraphicFramePr>
            <a:graphicFrameLocks noGrp="1"/>
          </p:cNvGraphicFramePr>
          <p:nvPr>
            <p:extLst>
              <p:ext uri="{D42A27DB-BD31-4B8C-83A1-F6EECF244321}">
                <p14:modId xmlns:p14="http://schemas.microsoft.com/office/powerpoint/2010/main" val="2935166698"/>
              </p:ext>
            </p:extLst>
          </p:nvPr>
        </p:nvGraphicFramePr>
        <p:xfrm>
          <a:off x="7269569" y="5290867"/>
          <a:ext cx="4587909" cy="1131644"/>
        </p:xfrm>
        <a:graphic>
          <a:graphicData uri="http://schemas.openxmlformats.org/drawingml/2006/table">
            <a:tbl>
              <a:tblPr firstRow="1" bandRow="1">
                <a:tableStyleId>{5C22544A-7EE6-4342-B048-85BDC9FD1C3A}</a:tableStyleId>
              </a:tblPr>
              <a:tblGrid>
                <a:gridCol w="1529303">
                  <a:extLst>
                    <a:ext uri="{9D8B030D-6E8A-4147-A177-3AD203B41FA5}">
                      <a16:colId xmlns:a16="http://schemas.microsoft.com/office/drawing/2014/main" val="2892122793"/>
                    </a:ext>
                  </a:extLst>
                </a:gridCol>
                <a:gridCol w="1529303">
                  <a:extLst>
                    <a:ext uri="{9D8B030D-6E8A-4147-A177-3AD203B41FA5}">
                      <a16:colId xmlns:a16="http://schemas.microsoft.com/office/drawing/2014/main" val="3282937398"/>
                    </a:ext>
                  </a:extLst>
                </a:gridCol>
                <a:gridCol w="1529303">
                  <a:extLst>
                    <a:ext uri="{9D8B030D-6E8A-4147-A177-3AD203B41FA5}">
                      <a16:colId xmlns:a16="http://schemas.microsoft.com/office/drawing/2014/main" val="586256331"/>
                    </a:ext>
                  </a:extLst>
                </a:gridCol>
              </a:tblGrid>
              <a:tr h="389964">
                <a:tc>
                  <a:txBody>
                    <a:bodyPr/>
                    <a:lstStyle/>
                    <a:p>
                      <a:r>
                        <a:rPr lang="tr-TR" dirty="0" err="1"/>
                        <a:t>Order</a:t>
                      </a:r>
                      <a:r>
                        <a:rPr lang="tr-TR" dirty="0"/>
                        <a:t> ID</a:t>
                      </a:r>
                    </a:p>
                  </a:txBody>
                  <a:tcPr/>
                </a:tc>
                <a:tc>
                  <a:txBody>
                    <a:bodyPr/>
                    <a:lstStyle/>
                    <a:p>
                      <a:pPr lvl="0">
                        <a:buNone/>
                      </a:pPr>
                      <a:r>
                        <a:rPr lang="tr-TR" dirty="0" err="1"/>
                        <a:t>Item</a:t>
                      </a:r>
                    </a:p>
                  </a:txBody>
                  <a:tcPr/>
                </a:tc>
                <a:tc>
                  <a:txBody>
                    <a:bodyPr/>
                    <a:lstStyle/>
                    <a:p>
                      <a:pPr lvl="0">
                        <a:buNone/>
                      </a:pPr>
                      <a:r>
                        <a:rPr lang="tr-TR" dirty="0" err="1"/>
                        <a:t>Price</a:t>
                      </a:r>
                    </a:p>
                  </a:txBody>
                  <a:tcPr/>
                </a:tc>
                <a:extLst>
                  <a:ext uri="{0D108BD9-81ED-4DB2-BD59-A6C34878D82A}">
                    <a16:rowId xmlns:a16="http://schemas.microsoft.com/office/drawing/2014/main" val="4231008277"/>
                  </a:ext>
                </a:extLst>
              </a:tr>
              <a:tr h="370840">
                <a:tc>
                  <a:txBody>
                    <a:bodyPr/>
                    <a:lstStyle/>
                    <a:p>
                      <a:pPr lvl="0">
                        <a:buNone/>
                      </a:pPr>
                      <a:r>
                        <a:rPr lang="tr-TR" dirty="0"/>
                        <a:t>1</a:t>
                      </a:r>
                    </a:p>
                  </a:txBody>
                  <a:tcPr/>
                </a:tc>
                <a:tc>
                  <a:txBody>
                    <a:bodyPr/>
                    <a:lstStyle/>
                    <a:p>
                      <a:pPr lvl="0">
                        <a:buNone/>
                      </a:pPr>
                      <a:r>
                        <a:rPr lang="tr-TR" dirty="0" err="1"/>
                        <a:t>Gomlek</a:t>
                      </a:r>
                    </a:p>
                  </a:txBody>
                  <a:tcPr/>
                </a:tc>
                <a:tc>
                  <a:txBody>
                    <a:bodyPr/>
                    <a:lstStyle/>
                    <a:p>
                      <a:pPr lvl="0">
                        <a:buNone/>
                      </a:pPr>
                      <a:r>
                        <a:rPr lang="tr-TR" dirty="0"/>
                        <a:t>99</a:t>
                      </a:r>
                    </a:p>
                  </a:txBody>
                  <a:tcPr/>
                </a:tc>
                <a:extLst>
                  <a:ext uri="{0D108BD9-81ED-4DB2-BD59-A6C34878D82A}">
                    <a16:rowId xmlns:a16="http://schemas.microsoft.com/office/drawing/2014/main" val="2138210901"/>
                  </a:ext>
                </a:extLst>
              </a:tr>
              <a:tr h="370840">
                <a:tc>
                  <a:txBody>
                    <a:bodyPr/>
                    <a:lstStyle/>
                    <a:p>
                      <a:pPr lvl="0">
                        <a:buNone/>
                      </a:pPr>
                      <a:r>
                        <a:rPr lang="tr-TR" dirty="0"/>
                        <a:t>2</a:t>
                      </a:r>
                    </a:p>
                  </a:txBody>
                  <a:tcPr/>
                </a:tc>
                <a:tc>
                  <a:txBody>
                    <a:bodyPr/>
                    <a:lstStyle/>
                    <a:p>
                      <a:pPr lvl="0">
                        <a:buNone/>
                      </a:pPr>
                      <a:r>
                        <a:rPr lang="tr-TR" dirty="0"/>
                        <a:t>Ayakkabı</a:t>
                      </a:r>
                    </a:p>
                  </a:txBody>
                  <a:tcPr/>
                </a:tc>
                <a:tc>
                  <a:txBody>
                    <a:bodyPr/>
                    <a:lstStyle/>
                    <a:p>
                      <a:pPr lvl="0">
                        <a:buNone/>
                      </a:pPr>
                      <a:r>
                        <a:rPr lang="tr-TR" dirty="0"/>
                        <a:t>109</a:t>
                      </a:r>
                    </a:p>
                  </a:txBody>
                  <a:tcPr/>
                </a:tc>
                <a:extLst>
                  <a:ext uri="{0D108BD9-81ED-4DB2-BD59-A6C34878D82A}">
                    <a16:rowId xmlns:a16="http://schemas.microsoft.com/office/drawing/2014/main" val="3199903247"/>
                  </a:ext>
                </a:extLst>
              </a:tr>
            </a:tbl>
          </a:graphicData>
        </a:graphic>
      </p:graphicFrame>
      <p:cxnSp>
        <p:nvCxnSpPr>
          <p:cNvPr id="15" name="Düz Ok Bağlayıcısı 14">
            <a:extLst>
              <a:ext uri="{FF2B5EF4-FFF2-40B4-BE49-F238E27FC236}">
                <a16:creationId xmlns:a16="http://schemas.microsoft.com/office/drawing/2014/main" id="{9E51A98F-EB88-4598-847D-DB941D478408}"/>
              </a:ext>
            </a:extLst>
          </p:cNvPr>
          <p:cNvCxnSpPr>
            <a:cxnSpLocks/>
          </p:cNvCxnSpPr>
          <p:nvPr/>
        </p:nvCxnSpPr>
        <p:spPr>
          <a:xfrm flipH="1" flipV="1">
            <a:off x="8036041" y="2821376"/>
            <a:ext cx="566468" cy="5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38658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746EC7D8-4696-49DD-B356-23091C24D8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8407" y="1772479"/>
            <a:ext cx="10515600" cy="2497991"/>
          </a:xfrm>
        </p:spPr>
      </p:pic>
      <p:sp>
        <p:nvSpPr>
          <p:cNvPr id="6" name="Metin kutusu 5">
            <a:extLst>
              <a:ext uri="{FF2B5EF4-FFF2-40B4-BE49-F238E27FC236}">
                <a16:creationId xmlns:a16="http://schemas.microsoft.com/office/drawing/2014/main" id="{468410E8-9618-49D0-AFB9-AC2AF0C290B5}"/>
              </a:ext>
            </a:extLst>
          </p:cNvPr>
          <p:cNvSpPr txBox="1"/>
          <p:nvPr/>
        </p:nvSpPr>
        <p:spPr>
          <a:xfrm>
            <a:off x="941536" y="607843"/>
            <a:ext cx="10889343" cy="369332"/>
          </a:xfrm>
          <a:prstGeom prst="rect">
            <a:avLst/>
          </a:prstGeom>
          <a:noFill/>
        </p:spPr>
        <p:txBody>
          <a:bodyPr wrap="square" rtlCol="0">
            <a:spAutoFit/>
          </a:bodyPr>
          <a:lstStyle/>
          <a:p>
            <a:r>
              <a:rPr lang="tr-TR" dirty="0"/>
              <a:t>Bir önceki sayfada bulunan </a:t>
            </a:r>
            <a:r>
              <a:rPr lang="tr-TR" dirty="0" err="1"/>
              <a:t>veritabanı</a:t>
            </a:r>
            <a:r>
              <a:rPr lang="tr-TR" dirty="0"/>
              <a:t> sekmesine tıklayalım.  Aşağıdaki bir ekran karşımıza gelecektir.</a:t>
            </a:r>
          </a:p>
        </p:txBody>
      </p:sp>
    </p:spTree>
    <p:extLst>
      <p:ext uri="{BB962C8B-B14F-4D97-AF65-F5344CB8AC3E}">
        <p14:creationId xmlns:p14="http://schemas.microsoft.com/office/powerpoint/2010/main" val="17888068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6962EC63-9573-4DB4-9136-717DD67897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2249" y="1528643"/>
            <a:ext cx="5715798" cy="3334215"/>
          </a:xfrm>
        </p:spPr>
      </p:pic>
      <p:sp>
        <p:nvSpPr>
          <p:cNvPr id="6" name="Metin kutusu 5">
            <a:extLst>
              <a:ext uri="{FF2B5EF4-FFF2-40B4-BE49-F238E27FC236}">
                <a16:creationId xmlns:a16="http://schemas.microsoft.com/office/drawing/2014/main" id="{B438A07B-8C5F-4D94-BE15-F7222457DCAF}"/>
              </a:ext>
            </a:extLst>
          </p:cNvPr>
          <p:cNvSpPr txBox="1"/>
          <p:nvPr/>
        </p:nvSpPr>
        <p:spPr>
          <a:xfrm>
            <a:off x="1108764" y="365125"/>
            <a:ext cx="10301357" cy="646331"/>
          </a:xfrm>
          <a:prstGeom prst="rect">
            <a:avLst/>
          </a:prstGeom>
          <a:noFill/>
        </p:spPr>
        <p:txBody>
          <a:bodyPr wrap="square" rtlCol="0">
            <a:spAutoFit/>
          </a:bodyPr>
          <a:lstStyle/>
          <a:p>
            <a:r>
              <a:rPr lang="tr-TR" dirty="0" err="1"/>
              <a:t>Veritabanına</a:t>
            </a:r>
            <a:r>
              <a:rPr lang="tr-TR" dirty="0"/>
              <a:t> giriş için ilk öncelik Güvenlik duvarındaki </a:t>
            </a:r>
            <a:r>
              <a:rPr lang="tr-TR" dirty="0" err="1"/>
              <a:t>Ip</a:t>
            </a:r>
            <a:r>
              <a:rPr lang="tr-TR" dirty="0"/>
              <a:t> adresimizi ayarlamamız gerekmektedir. </a:t>
            </a:r>
          </a:p>
          <a:p>
            <a:r>
              <a:rPr lang="tr-TR" dirty="0"/>
              <a:t>Aksi takdirde </a:t>
            </a:r>
            <a:r>
              <a:rPr lang="tr-TR" dirty="0" err="1"/>
              <a:t>veritabanına</a:t>
            </a:r>
            <a:r>
              <a:rPr lang="tr-TR" dirty="0"/>
              <a:t> giriş yapamayız. </a:t>
            </a:r>
          </a:p>
        </p:txBody>
      </p:sp>
    </p:spTree>
    <p:extLst>
      <p:ext uri="{BB962C8B-B14F-4D97-AF65-F5344CB8AC3E}">
        <p14:creationId xmlns:p14="http://schemas.microsoft.com/office/powerpoint/2010/main" val="32132284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6" descr="ekran görüntüsü içeren bir resim&#10;&#10;Açıklama otomatik olarak oluşturuldu">
            <a:extLst>
              <a:ext uri="{FF2B5EF4-FFF2-40B4-BE49-F238E27FC236}">
                <a16:creationId xmlns:a16="http://schemas.microsoft.com/office/drawing/2014/main" id="{A5B17219-F9C1-4DE3-88EC-D5653B4AD39C}"/>
              </a:ext>
            </a:extLst>
          </p:cNvPr>
          <p:cNvPicPr>
            <a:picLocks noGrp="1" noChangeAspect="1"/>
          </p:cNvPicPr>
          <p:nvPr>
            <p:ph idx="1"/>
          </p:nvPr>
        </p:nvPicPr>
        <p:blipFill>
          <a:blip r:embed="rId2"/>
          <a:stretch>
            <a:fillRect/>
          </a:stretch>
        </p:blipFill>
        <p:spPr>
          <a:xfrm>
            <a:off x="1146629" y="1575935"/>
            <a:ext cx="9652008" cy="4160837"/>
          </a:xfrm>
          <a:prstGeom prst="rect">
            <a:avLst/>
          </a:prstGeom>
        </p:spPr>
      </p:pic>
      <p:sp>
        <p:nvSpPr>
          <p:cNvPr id="5" name="Metin kutusu 4">
            <a:extLst>
              <a:ext uri="{FF2B5EF4-FFF2-40B4-BE49-F238E27FC236}">
                <a16:creationId xmlns:a16="http://schemas.microsoft.com/office/drawing/2014/main" id="{5FADE571-EC64-4555-BC73-8CFDE6C3FF4B}"/>
              </a:ext>
            </a:extLst>
          </p:cNvPr>
          <p:cNvSpPr txBox="1"/>
          <p:nvPr/>
        </p:nvSpPr>
        <p:spPr>
          <a:xfrm>
            <a:off x="1146629" y="508000"/>
            <a:ext cx="10892975" cy="369332"/>
          </a:xfrm>
          <a:prstGeom prst="rect">
            <a:avLst/>
          </a:prstGeom>
          <a:noFill/>
        </p:spPr>
        <p:txBody>
          <a:bodyPr wrap="square" rtlCol="0">
            <a:spAutoFit/>
          </a:bodyPr>
          <a:lstStyle/>
          <a:p>
            <a:r>
              <a:rPr lang="tr-TR" dirty="0"/>
              <a:t>SQL sorgularımızı Sorgu düzenleyiciye yazarak cevaplar alabiliriz.</a:t>
            </a:r>
          </a:p>
        </p:txBody>
      </p:sp>
    </p:spTree>
    <p:extLst>
      <p:ext uri="{BB962C8B-B14F-4D97-AF65-F5344CB8AC3E}">
        <p14:creationId xmlns:p14="http://schemas.microsoft.com/office/powerpoint/2010/main" val="41257901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832634B-0563-4BB0-B239-E3968F8F2344}"/>
              </a:ext>
            </a:extLst>
          </p:cNvPr>
          <p:cNvSpPr>
            <a:spLocks noGrp="1"/>
          </p:cNvSpPr>
          <p:nvPr>
            <p:ph type="title"/>
          </p:nvPr>
        </p:nvSpPr>
        <p:spPr/>
        <p:txBody>
          <a:bodyPr/>
          <a:lstStyle/>
          <a:p>
            <a:pPr algn="ctr"/>
            <a:r>
              <a:rPr lang="tr-TR" dirty="0" err="1"/>
              <a:t>Azure</a:t>
            </a:r>
            <a:r>
              <a:rPr lang="tr-TR" dirty="0"/>
              <a:t> Data </a:t>
            </a:r>
            <a:r>
              <a:rPr lang="tr-TR" dirty="0" err="1"/>
              <a:t>Factory</a:t>
            </a:r>
            <a:endParaRPr lang="tr-TR" dirty="0"/>
          </a:p>
        </p:txBody>
      </p:sp>
      <p:sp>
        <p:nvSpPr>
          <p:cNvPr id="3" name="İçerik Yer Tutucusu 2">
            <a:extLst>
              <a:ext uri="{FF2B5EF4-FFF2-40B4-BE49-F238E27FC236}">
                <a16:creationId xmlns:a16="http://schemas.microsoft.com/office/drawing/2014/main" id="{6B658461-A8DA-4EFA-B247-5EC4CBA844B4}"/>
              </a:ext>
            </a:extLst>
          </p:cNvPr>
          <p:cNvSpPr>
            <a:spLocks noGrp="1"/>
          </p:cNvSpPr>
          <p:nvPr>
            <p:ph idx="1"/>
          </p:nvPr>
        </p:nvSpPr>
        <p:spPr>
          <a:xfrm>
            <a:off x="1251678" y="2286001"/>
            <a:ext cx="10178322" cy="1861929"/>
          </a:xfrm>
        </p:spPr>
        <p:txBody>
          <a:bodyPr/>
          <a:lstStyle/>
          <a:p>
            <a:pPr marL="0" indent="0">
              <a:buNone/>
            </a:pPr>
            <a:r>
              <a:rPr lang="tr-TR" dirty="0"/>
              <a:t>Proje verileri bulutta veya belki de şirket içinde saklayabilirsiniz. Bu veriler taşınması gerekiyor ise </a:t>
            </a:r>
            <a:r>
              <a:rPr lang="tr-TR" dirty="0" err="1"/>
              <a:t>Azure</a:t>
            </a:r>
            <a:r>
              <a:rPr lang="tr-TR" dirty="0"/>
              <a:t> Data </a:t>
            </a:r>
            <a:r>
              <a:rPr lang="tr-TR" dirty="0" err="1"/>
              <a:t>Factory</a:t>
            </a:r>
            <a:r>
              <a:rPr lang="tr-TR" dirty="0"/>
              <a:t> size bu konuda yardımcı olan harika bir hizmet sunmaktadır. Data </a:t>
            </a:r>
            <a:r>
              <a:rPr lang="tr-TR" dirty="0" err="1"/>
              <a:t>Factory</a:t>
            </a:r>
            <a:r>
              <a:rPr lang="tr-TR" dirty="0"/>
              <a:t>, veri depolama oluşturmak için kullanılan bir bulut veri entegrasyon hizmetidir. Ayrıca hizmetleri otomatikleştirilmiş veri hatlarında işleme özelliği de vardır. Peki işlem adımları nedir?</a:t>
            </a:r>
          </a:p>
        </p:txBody>
      </p:sp>
    </p:spTree>
    <p:extLst>
      <p:ext uri="{BB962C8B-B14F-4D97-AF65-F5344CB8AC3E}">
        <p14:creationId xmlns:p14="http://schemas.microsoft.com/office/powerpoint/2010/main" val="20818949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5AE39249-67C9-415E-85BE-8A1C6ABCE65F}"/>
              </a:ext>
            </a:extLst>
          </p:cNvPr>
          <p:cNvSpPr>
            <a:spLocks noGrp="1"/>
          </p:cNvSpPr>
          <p:nvPr>
            <p:ph idx="1"/>
          </p:nvPr>
        </p:nvSpPr>
        <p:spPr>
          <a:xfrm>
            <a:off x="993913" y="3839029"/>
            <a:ext cx="10866784" cy="3018971"/>
          </a:xfrm>
        </p:spPr>
        <p:txBody>
          <a:bodyPr>
            <a:normAutofit/>
          </a:bodyPr>
          <a:lstStyle/>
          <a:p>
            <a:r>
              <a:rPr lang="tr-TR" dirty="0" err="1"/>
              <a:t>İkeadan</a:t>
            </a:r>
            <a:r>
              <a:rPr lang="tr-TR" dirty="0"/>
              <a:t> evimize bir dolap sipariş ettiğimizi düşünelim. </a:t>
            </a:r>
            <a:r>
              <a:rPr lang="tr-TR" dirty="0" err="1"/>
              <a:t>İkeadan</a:t>
            </a:r>
            <a:r>
              <a:rPr lang="tr-TR" dirty="0"/>
              <a:t> dolap siparişi verirken bize verilen bilgileri düşünürsek Sipariş Numarası (</a:t>
            </a:r>
            <a:r>
              <a:rPr lang="tr-TR" dirty="0" err="1"/>
              <a:t>key</a:t>
            </a:r>
            <a:r>
              <a:rPr lang="tr-TR" dirty="0"/>
              <a:t>) ve Adres (</a:t>
            </a:r>
            <a:r>
              <a:rPr lang="tr-TR" dirty="0" err="1"/>
              <a:t>Adress</a:t>
            </a:r>
            <a:r>
              <a:rPr lang="tr-TR" dirty="0"/>
              <a:t>). Ayrıca </a:t>
            </a:r>
            <a:r>
              <a:rPr lang="tr-TR" dirty="0" err="1"/>
              <a:t>ikea</a:t>
            </a:r>
            <a:r>
              <a:rPr lang="tr-TR" dirty="0"/>
              <a:t> bize dolabı gönderirken bir bütün halde değil sökülmüş halde göndermektedir. Ve bu sökülmüş parçaların tekrar birleştirilmesi için dolap ile beraberinde bize bir kitapçık gönderir. Biz bu dolabı tekrar bir araya getirmek için o kitapçığa bakıp birleştiririz. </a:t>
            </a:r>
            <a:r>
              <a:rPr lang="tr-TR" dirty="0" err="1"/>
              <a:t>Tabikide</a:t>
            </a:r>
            <a:r>
              <a:rPr lang="tr-TR" dirty="0"/>
              <a:t> en sonunda teslimin gerçekleştirilebilmesi için Sipariş Numarası (</a:t>
            </a:r>
            <a:r>
              <a:rPr lang="tr-TR" dirty="0" err="1"/>
              <a:t>Key</a:t>
            </a:r>
            <a:r>
              <a:rPr lang="tr-TR" dirty="0"/>
              <a:t>) ve Adres (</a:t>
            </a:r>
            <a:r>
              <a:rPr lang="tr-TR" dirty="0" err="1"/>
              <a:t>Adress</a:t>
            </a:r>
            <a:r>
              <a:rPr lang="tr-TR" dirty="0"/>
              <a:t>)’in olması lazım. Delivery Man bu kısımda teslimatçıdır.  Tüm teslimatları için denetleyen Delivery </a:t>
            </a:r>
            <a:r>
              <a:rPr lang="tr-TR" dirty="0" err="1"/>
              <a:t>Manager’dir</a:t>
            </a:r>
            <a:r>
              <a:rPr lang="tr-TR" dirty="0"/>
              <a:t>. </a:t>
            </a:r>
          </a:p>
        </p:txBody>
      </p:sp>
      <p:pic>
        <p:nvPicPr>
          <p:cNvPr id="6" name="Resim 5">
            <a:extLst>
              <a:ext uri="{FF2B5EF4-FFF2-40B4-BE49-F238E27FC236}">
                <a16:creationId xmlns:a16="http://schemas.microsoft.com/office/drawing/2014/main" id="{05C30984-EE7E-4A3B-9B64-03F3F70E81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1483" y="0"/>
            <a:ext cx="7754432" cy="3305636"/>
          </a:xfrm>
          <a:prstGeom prst="rect">
            <a:avLst/>
          </a:prstGeom>
        </p:spPr>
      </p:pic>
    </p:spTree>
    <p:extLst>
      <p:ext uri="{BB962C8B-B14F-4D97-AF65-F5344CB8AC3E}">
        <p14:creationId xmlns:p14="http://schemas.microsoft.com/office/powerpoint/2010/main" val="34176397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5AE39249-67C9-415E-85BE-8A1C6ABCE65F}"/>
              </a:ext>
            </a:extLst>
          </p:cNvPr>
          <p:cNvSpPr>
            <a:spLocks noGrp="1"/>
          </p:cNvSpPr>
          <p:nvPr>
            <p:ph idx="1"/>
          </p:nvPr>
        </p:nvSpPr>
        <p:spPr>
          <a:xfrm>
            <a:off x="990333" y="4337343"/>
            <a:ext cx="10870363" cy="2508762"/>
          </a:xfrm>
        </p:spPr>
        <p:txBody>
          <a:bodyPr>
            <a:normAutofit/>
          </a:bodyPr>
          <a:lstStyle/>
          <a:p>
            <a:pPr marL="0" indent="0">
              <a:buNone/>
            </a:pPr>
            <a:r>
              <a:rPr lang="tr-TR" dirty="0"/>
              <a:t>Mağazayı değiştirerek CSV dosyası yaparız. Veri fabrikasında yapılması gereken bu anahtarı ve bu nesnenin veri içindeki bir adresi almaktır. Fabrika, bağlantı hizmeti olarak adlandırılır. </a:t>
            </a:r>
          </a:p>
          <a:p>
            <a:pPr marL="0" indent="0">
              <a:buNone/>
            </a:pPr>
            <a:r>
              <a:rPr lang="tr-TR" dirty="0"/>
              <a:t>Depolama ve ayrıca bir anahtar gibi yetkilendirme, ek olarak bir veri kümesi olarak adlandırılan nesne bu müşteri CSV dosyasının tanımıdır. </a:t>
            </a:r>
          </a:p>
          <a:p>
            <a:pPr marL="0" indent="0">
              <a:buNone/>
            </a:pPr>
            <a:r>
              <a:rPr lang="tr-TR" dirty="0"/>
              <a:t>Bu nedenle depolamadan ne tür veriler aldığımıza ilişkin bir tanım gerektirir. İhtiyaçlarımız bununla sınırlı kalmamaktadır. </a:t>
            </a:r>
          </a:p>
        </p:txBody>
      </p:sp>
      <p:pic>
        <p:nvPicPr>
          <p:cNvPr id="4" name="Resim 3">
            <a:extLst>
              <a:ext uri="{FF2B5EF4-FFF2-40B4-BE49-F238E27FC236}">
                <a16:creationId xmlns:a16="http://schemas.microsoft.com/office/drawing/2014/main" id="{3F23F593-2BEB-43FB-9A5E-23B136AE73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334" y="291548"/>
            <a:ext cx="10211332" cy="3791479"/>
          </a:xfrm>
          <a:prstGeom prst="rect">
            <a:avLst/>
          </a:prstGeom>
        </p:spPr>
      </p:pic>
    </p:spTree>
    <p:extLst>
      <p:ext uri="{BB962C8B-B14F-4D97-AF65-F5344CB8AC3E}">
        <p14:creationId xmlns:p14="http://schemas.microsoft.com/office/powerpoint/2010/main" val="16445218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5AE39249-67C9-415E-85BE-8A1C6ABCE65F}"/>
              </a:ext>
            </a:extLst>
          </p:cNvPr>
          <p:cNvSpPr>
            <a:spLocks noGrp="1"/>
          </p:cNvSpPr>
          <p:nvPr>
            <p:ph idx="1"/>
          </p:nvPr>
        </p:nvSpPr>
        <p:spPr>
          <a:xfrm>
            <a:off x="1003032" y="5099343"/>
            <a:ext cx="10923925" cy="1758657"/>
          </a:xfrm>
        </p:spPr>
        <p:txBody>
          <a:bodyPr>
            <a:normAutofit/>
          </a:bodyPr>
          <a:lstStyle/>
          <a:p>
            <a:pPr marL="0" indent="0">
              <a:buNone/>
            </a:pPr>
            <a:r>
              <a:rPr lang="tr-TR" dirty="0"/>
              <a:t>Kopyalama etkinliği olarak adlandırdığımız bu alanda veri fabrikasındaki her tür iş, en popüler etkinlik olarak adlandırılır. Bir veriyi diğerine taşıyan kopyalama etkinliğidir.  </a:t>
            </a:r>
          </a:p>
          <a:p>
            <a:pPr marL="0" indent="0">
              <a:buNone/>
            </a:pPr>
            <a:r>
              <a:rPr lang="tr-TR" dirty="0"/>
              <a:t>Ve </a:t>
            </a:r>
            <a:r>
              <a:rPr lang="tr-TR" dirty="0" err="1"/>
              <a:t>tabiki</a:t>
            </a:r>
            <a:r>
              <a:rPr lang="tr-TR" dirty="0"/>
              <a:t> verilerin nereye taşımamız gerektiğini bilmemiz gerekiyor. Bu durumda, aynı şekilde SQL sunucusuna müşteri tablosuna taşıyacağız. </a:t>
            </a:r>
          </a:p>
        </p:txBody>
      </p:sp>
      <p:pic>
        <p:nvPicPr>
          <p:cNvPr id="4" name="Resim 3">
            <a:extLst>
              <a:ext uri="{FF2B5EF4-FFF2-40B4-BE49-F238E27FC236}">
                <a16:creationId xmlns:a16="http://schemas.microsoft.com/office/drawing/2014/main" id="{3F23F593-2BEB-43FB-9A5E-23B136AE73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3032" y="662608"/>
            <a:ext cx="10211332" cy="3791479"/>
          </a:xfrm>
          <a:prstGeom prst="rect">
            <a:avLst/>
          </a:prstGeom>
        </p:spPr>
      </p:pic>
    </p:spTree>
    <p:extLst>
      <p:ext uri="{BB962C8B-B14F-4D97-AF65-F5344CB8AC3E}">
        <p14:creationId xmlns:p14="http://schemas.microsoft.com/office/powerpoint/2010/main" val="29837197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5AE39249-67C9-415E-85BE-8A1C6ABCE65F}"/>
              </a:ext>
            </a:extLst>
          </p:cNvPr>
          <p:cNvSpPr>
            <a:spLocks noGrp="1"/>
          </p:cNvSpPr>
          <p:nvPr>
            <p:ph idx="1"/>
          </p:nvPr>
        </p:nvSpPr>
        <p:spPr>
          <a:xfrm>
            <a:off x="1003032" y="4536125"/>
            <a:ext cx="10884168" cy="2256971"/>
          </a:xfrm>
        </p:spPr>
        <p:txBody>
          <a:bodyPr>
            <a:normAutofit/>
          </a:bodyPr>
          <a:lstStyle/>
          <a:p>
            <a:pPr marL="0" indent="0">
              <a:buNone/>
            </a:pPr>
            <a:r>
              <a:rPr lang="tr-TR" dirty="0"/>
              <a:t>Depolamada olduğu gibi, bize izin verecek bir bağlantı hizmetine ihtiyacımız olacaktır. </a:t>
            </a:r>
          </a:p>
          <a:p>
            <a:pPr marL="0" indent="0">
              <a:buNone/>
            </a:pPr>
            <a:r>
              <a:rPr lang="tr-TR" dirty="0"/>
              <a:t>SQL sunucusuna nasıl bağlanılacağını ve bu SQL sunucusunun nerede olduğunu bilebilmek için bu gereklidir. </a:t>
            </a:r>
          </a:p>
          <a:p>
            <a:pPr marL="0" indent="0">
              <a:buNone/>
            </a:pPr>
            <a:r>
              <a:rPr lang="tr-TR" dirty="0"/>
              <a:t>CSV dosyasından verileri aldıktan sonra müşteri tablosu nasıl yapılacağını söyleyecek başka bir veri setine ihtiyacımız olacak. </a:t>
            </a:r>
          </a:p>
        </p:txBody>
      </p:sp>
      <p:pic>
        <p:nvPicPr>
          <p:cNvPr id="4" name="Resim 3">
            <a:extLst>
              <a:ext uri="{FF2B5EF4-FFF2-40B4-BE49-F238E27FC236}">
                <a16:creationId xmlns:a16="http://schemas.microsoft.com/office/drawing/2014/main" id="{3F23F593-2BEB-43FB-9A5E-23B136AE73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3032" y="426135"/>
            <a:ext cx="10211332" cy="3791479"/>
          </a:xfrm>
          <a:prstGeom prst="rect">
            <a:avLst/>
          </a:prstGeom>
        </p:spPr>
      </p:pic>
    </p:spTree>
    <p:extLst>
      <p:ext uri="{BB962C8B-B14F-4D97-AF65-F5344CB8AC3E}">
        <p14:creationId xmlns:p14="http://schemas.microsoft.com/office/powerpoint/2010/main" val="12719906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5AE39249-67C9-415E-85BE-8A1C6ABCE65F}"/>
              </a:ext>
            </a:extLst>
          </p:cNvPr>
          <p:cNvSpPr>
            <a:spLocks noGrp="1"/>
          </p:cNvSpPr>
          <p:nvPr>
            <p:ph idx="1"/>
          </p:nvPr>
        </p:nvSpPr>
        <p:spPr>
          <a:xfrm>
            <a:off x="901148" y="4744277"/>
            <a:ext cx="10986052" cy="2113723"/>
          </a:xfrm>
        </p:spPr>
        <p:txBody>
          <a:bodyPr>
            <a:normAutofit/>
          </a:bodyPr>
          <a:lstStyle/>
          <a:p>
            <a:pPr marL="0" indent="0">
              <a:buNone/>
            </a:pPr>
            <a:r>
              <a:rPr lang="tr-TR" dirty="0"/>
              <a:t>İşin tamamını işlemeye entegrasyon çalışma süresi denir. Bu nedenle aslında tüm işleri yapan veri fabrikasının işgücü ve teslimat yöneticisi aslında veri fabrikasıdır. </a:t>
            </a:r>
          </a:p>
          <a:p>
            <a:pPr marL="0" indent="0">
              <a:buNone/>
            </a:pPr>
            <a:r>
              <a:rPr lang="tr-TR" dirty="0"/>
              <a:t>Tüm entegrasyon çalışma süreleri ve olayların süresini düşürme şansımız var. </a:t>
            </a:r>
          </a:p>
          <a:p>
            <a:pPr marL="0" indent="0">
              <a:buNone/>
            </a:pPr>
            <a:r>
              <a:rPr lang="tr-TR" dirty="0"/>
              <a:t>Çoklu entegrasyonlu çalışma zamanı işleri ardışık düzen de yapar. Buna </a:t>
            </a:r>
            <a:r>
              <a:rPr lang="tr-TR" dirty="0" err="1"/>
              <a:t>Pipeline</a:t>
            </a:r>
            <a:r>
              <a:rPr lang="tr-TR" dirty="0"/>
              <a:t> denilmektedir. </a:t>
            </a:r>
          </a:p>
        </p:txBody>
      </p:sp>
      <p:pic>
        <p:nvPicPr>
          <p:cNvPr id="5" name="Resim 4">
            <a:extLst>
              <a:ext uri="{FF2B5EF4-FFF2-40B4-BE49-F238E27FC236}">
                <a16:creationId xmlns:a16="http://schemas.microsoft.com/office/drawing/2014/main" id="{BC2E437F-7C2B-44D4-A5B5-044E12AEBF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3994" y="397566"/>
            <a:ext cx="7964011" cy="3982006"/>
          </a:xfrm>
          <a:prstGeom prst="rect">
            <a:avLst/>
          </a:prstGeom>
        </p:spPr>
      </p:pic>
    </p:spTree>
    <p:extLst>
      <p:ext uri="{BB962C8B-B14F-4D97-AF65-F5344CB8AC3E}">
        <p14:creationId xmlns:p14="http://schemas.microsoft.com/office/powerpoint/2010/main" val="11076691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BB4B4CBE-48A0-455D-A834-6715899A6696}"/>
              </a:ext>
            </a:extLst>
          </p:cNvPr>
          <p:cNvSpPr>
            <a:spLocks noGrp="1"/>
          </p:cNvSpPr>
          <p:nvPr>
            <p:ph idx="1"/>
          </p:nvPr>
        </p:nvSpPr>
        <p:spPr>
          <a:xfrm>
            <a:off x="864704" y="4774883"/>
            <a:ext cx="11062252" cy="2083117"/>
          </a:xfrm>
        </p:spPr>
        <p:txBody>
          <a:bodyPr>
            <a:normAutofit/>
          </a:bodyPr>
          <a:lstStyle/>
          <a:p>
            <a:r>
              <a:rPr lang="tr-TR" dirty="0"/>
              <a:t>Ardışık düzen (</a:t>
            </a:r>
            <a:r>
              <a:rPr lang="tr-TR" dirty="0" err="1"/>
              <a:t>pipeline</a:t>
            </a:r>
            <a:r>
              <a:rPr lang="tr-TR" dirty="0"/>
              <a:t>) genellikle birden fazla kopyalama etkinliğidir. </a:t>
            </a:r>
          </a:p>
          <a:p>
            <a:r>
              <a:rPr lang="tr-TR" dirty="0"/>
              <a:t>Birden fazla kopyalama etkinliğinin altında her zaman bir tarih olacak. İki veri kümesi biri kaynak veri kümesi diğeri ise eşitleme veri kümesidir. </a:t>
            </a:r>
          </a:p>
          <a:p>
            <a:r>
              <a:rPr lang="tr-TR" dirty="0"/>
              <a:t>Elbette bu veri kümelerinin her birinin, bir bağlantı hizmetine erişmesi gerekir. Bize verinin kaynağına veya hedefe nasıl bağlanacağını söylememiz gerekir. </a:t>
            </a:r>
          </a:p>
        </p:txBody>
      </p:sp>
      <p:pic>
        <p:nvPicPr>
          <p:cNvPr id="5" name="Resim 4">
            <a:extLst>
              <a:ext uri="{FF2B5EF4-FFF2-40B4-BE49-F238E27FC236}">
                <a16:creationId xmlns:a16="http://schemas.microsoft.com/office/drawing/2014/main" id="{EE51DDBB-067D-431C-92D5-39C9BF8503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9705" y="426436"/>
            <a:ext cx="7992590" cy="3867690"/>
          </a:xfrm>
          <a:prstGeom prst="rect">
            <a:avLst/>
          </a:prstGeom>
        </p:spPr>
      </p:pic>
    </p:spTree>
    <p:extLst>
      <p:ext uri="{BB962C8B-B14F-4D97-AF65-F5344CB8AC3E}">
        <p14:creationId xmlns:p14="http://schemas.microsoft.com/office/powerpoint/2010/main" val="4280954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36AD7CF-2B43-4005-BD91-A5C8A3F6FAA2}"/>
              </a:ext>
            </a:extLst>
          </p:cNvPr>
          <p:cNvSpPr>
            <a:spLocks noGrp="1"/>
          </p:cNvSpPr>
          <p:nvPr>
            <p:ph type="title"/>
          </p:nvPr>
        </p:nvSpPr>
        <p:spPr>
          <a:xfrm>
            <a:off x="0" y="0"/>
            <a:ext cx="12192000" cy="1232452"/>
          </a:xfrm>
        </p:spPr>
        <p:txBody>
          <a:bodyPr>
            <a:noAutofit/>
          </a:bodyPr>
          <a:lstStyle/>
          <a:p>
            <a:pPr algn="ctr"/>
            <a:r>
              <a:rPr lang="tr-TR" sz="4000" dirty="0"/>
              <a:t>İlişkisel </a:t>
            </a:r>
            <a:r>
              <a:rPr lang="tr-TR" sz="4000" dirty="0" err="1"/>
              <a:t>Veritabanları</a:t>
            </a:r>
            <a:r>
              <a:rPr lang="tr-TR" sz="4000" dirty="0"/>
              <a:t> Neden Tercih Edilir</a:t>
            </a:r>
          </a:p>
        </p:txBody>
      </p:sp>
      <p:sp>
        <p:nvSpPr>
          <p:cNvPr id="3" name="İçerik Yer Tutucusu 2">
            <a:extLst>
              <a:ext uri="{FF2B5EF4-FFF2-40B4-BE49-F238E27FC236}">
                <a16:creationId xmlns:a16="http://schemas.microsoft.com/office/drawing/2014/main" id="{46AE4076-4C4C-4521-8275-ED7C46D52F13}"/>
              </a:ext>
            </a:extLst>
          </p:cNvPr>
          <p:cNvSpPr>
            <a:spLocks noGrp="1"/>
          </p:cNvSpPr>
          <p:nvPr>
            <p:ph idx="1"/>
          </p:nvPr>
        </p:nvSpPr>
        <p:spPr>
          <a:xfrm>
            <a:off x="1010477" y="2027582"/>
            <a:ext cx="10797209" cy="1921565"/>
          </a:xfrm>
        </p:spPr>
        <p:txBody>
          <a:bodyPr vert="horz" lIns="91440" tIns="45720" rIns="91440" bIns="45720" rtlCol="0" anchor="t">
            <a:normAutofit lnSpcReduction="10000"/>
          </a:bodyPr>
          <a:lstStyle/>
          <a:p>
            <a:r>
              <a:rPr lang="tr-TR" dirty="0">
                <a:ea typeface="+mn-lt"/>
                <a:cs typeface="+mn-lt"/>
              </a:rPr>
              <a:t>İlişkisel </a:t>
            </a:r>
            <a:r>
              <a:rPr lang="tr-TR" dirty="0" err="1">
                <a:ea typeface="+mn-lt"/>
                <a:cs typeface="+mn-lt"/>
              </a:rPr>
              <a:t>veritabanları</a:t>
            </a:r>
            <a:r>
              <a:rPr lang="tr-TR" dirty="0">
                <a:ea typeface="+mn-lt"/>
                <a:cs typeface="+mn-lt"/>
              </a:rPr>
              <a:t>, stokları takip etmek, e-ticaret işlemlerini gerçekleştirmek, çok büyük miktarlarda misyon açısından kritik müşteri bilgisini yönetmek ve çok daha fazlasını yapmak için kullanılıyor. </a:t>
            </a:r>
          </a:p>
          <a:p>
            <a:endParaRPr lang="tr-TR" dirty="0">
              <a:ea typeface="+mn-lt"/>
              <a:cs typeface="+mn-lt"/>
            </a:endParaRPr>
          </a:p>
          <a:p>
            <a:r>
              <a:rPr lang="tr-TR" dirty="0">
                <a:ea typeface="+mn-lt"/>
                <a:cs typeface="+mn-lt"/>
              </a:rPr>
              <a:t>Veri noktalarının birbiriyle ilgili olduğu; güvenli, kurallara dayalı ve tutarlı bir şekilde yönetilmesi gereken tüm bilgi ihtiyaçları için ilişkisel </a:t>
            </a:r>
            <a:r>
              <a:rPr lang="tr-TR" dirty="0" err="1">
                <a:ea typeface="+mn-lt"/>
                <a:cs typeface="+mn-lt"/>
              </a:rPr>
              <a:t>veritabanı</a:t>
            </a:r>
            <a:r>
              <a:rPr lang="tr-TR" dirty="0">
                <a:ea typeface="+mn-lt"/>
                <a:cs typeface="+mn-lt"/>
              </a:rPr>
              <a:t> kullanmayı düşünebiliriz.</a:t>
            </a:r>
            <a:endParaRPr lang="tr-TR" dirty="0"/>
          </a:p>
        </p:txBody>
      </p:sp>
      <p:sp>
        <p:nvSpPr>
          <p:cNvPr id="5" name="Metin kutusu 4">
            <a:extLst>
              <a:ext uri="{FF2B5EF4-FFF2-40B4-BE49-F238E27FC236}">
                <a16:creationId xmlns:a16="http://schemas.microsoft.com/office/drawing/2014/main" id="{B8F14683-1694-4F2E-B0E5-8608CDAD8D6F}"/>
              </a:ext>
            </a:extLst>
          </p:cNvPr>
          <p:cNvSpPr txBox="1"/>
          <p:nvPr/>
        </p:nvSpPr>
        <p:spPr>
          <a:xfrm>
            <a:off x="1010477" y="6488668"/>
            <a:ext cx="8494643" cy="369332"/>
          </a:xfrm>
          <a:prstGeom prst="rect">
            <a:avLst/>
          </a:prstGeom>
          <a:noFill/>
        </p:spPr>
        <p:txBody>
          <a:bodyPr wrap="square" rtlCol="0">
            <a:spAutoFit/>
          </a:bodyPr>
          <a:lstStyle/>
          <a:p>
            <a:r>
              <a:rPr lang="tr-TR" dirty="0"/>
              <a:t>Bir sonraki sayfada:  </a:t>
            </a:r>
            <a:r>
              <a:rPr lang="tr-TR" dirty="0" err="1"/>
              <a:t>Azure</a:t>
            </a:r>
            <a:r>
              <a:rPr lang="tr-TR" dirty="0"/>
              <a:t> SQL Database Dağıtım Seçenekleri</a:t>
            </a:r>
          </a:p>
        </p:txBody>
      </p:sp>
    </p:spTree>
    <p:extLst>
      <p:ext uri="{BB962C8B-B14F-4D97-AF65-F5344CB8AC3E}">
        <p14:creationId xmlns:p14="http://schemas.microsoft.com/office/powerpoint/2010/main" val="11160273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90489EF4-C449-4137-A01D-22B2CB10AA37}"/>
              </a:ext>
            </a:extLst>
          </p:cNvPr>
          <p:cNvSpPr>
            <a:spLocks noGrp="1"/>
          </p:cNvSpPr>
          <p:nvPr>
            <p:ph idx="1"/>
          </p:nvPr>
        </p:nvSpPr>
        <p:spPr>
          <a:xfrm>
            <a:off x="944217" y="5445383"/>
            <a:ext cx="10889974" cy="1246966"/>
          </a:xfrm>
        </p:spPr>
        <p:txBody>
          <a:bodyPr>
            <a:normAutofit/>
          </a:bodyPr>
          <a:lstStyle/>
          <a:p>
            <a:r>
              <a:rPr lang="tr-TR" dirty="0"/>
              <a:t>Veriler elbette bu kadar çok bağlantı hizmeti oluşturmanız gerekmiyor. Çünkü aynı kaynaktan çekiyorsanız, belki tüm giriş verilerini çekiyorsunuz. Tek kaynaktan bağlantı hizmetini aralarında aynı şekilde paylaşabilirsiniz.</a:t>
            </a:r>
          </a:p>
        </p:txBody>
      </p:sp>
      <p:pic>
        <p:nvPicPr>
          <p:cNvPr id="5" name="Resim 4">
            <a:extLst>
              <a:ext uri="{FF2B5EF4-FFF2-40B4-BE49-F238E27FC236}">
                <a16:creationId xmlns:a16="http://schemas.microsoft.com/office/drawing/2014/main" id="{54D26433-FBCC-4847-B33B-1521C092DA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0987" y="384313"/>
            <a:ext cx="8116433" cy="4363059"/>
          </a:xfrm>
          <a:prstGeom prst="rect">
            <a:avLst/>
          </a:prstGeom>
        </p:spPr>
      </p:pic>
    </p:spTree>
    <p:extLst>
      <p:ext uri="{BB962C8B-B14F-4D97-AF65-F5344CB8AC3E}">
        <p14:creationId xmlns:p14="http://schemas.microsoft.com/office/powerpoint/2010/main" val="279983057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BCEE5C1-4C53-4092-9EEA-60DDCA759A65}"/>
              </a:ext>
            </a:extLst>
          </p:cNvPr>
          <p:cNvSpPr>
            <a:spLocks noGrp="1"/>
          </p:cNvSpPr>
          <p:nvPr>
            <p:ph type="title"/>
          </p:nvPr>
        </p:nvSpPr>
        <p:spPr>
          <a:xfrm>
            <a:off x="0" y="1"/>
            <a:ext cx="12192000" cy="1106714"/>
          </a:xfrm>
        </p:spPr>
        <p:txBody>
          <a:bodyPr/>
          <a:lstStyle/>
          <a:p>
            <a:pPr algn="ctr"/>
            <a:r>
              <a:rPr lang="tr-TR" dirty="0"/>
              <a:t>Data </a:t>
            </a:r>
            <a:r>
              <a:rPr lang="tr-TR" dirty="0" err="1"/>
              <a:t>Factory</a:t>
            </a:r>
            <a:r>
              <a:rPr lang="tr-TR" dirty="0"/>
              <a:t> Kullanımı</a:t>
            </a:r>
          </a:p>
        </p:txBody>
      </p:sp>
      <p:sp>
        <p:nvSpPr>
          <p:cNvPr id="3" name="İçerik Yer Tutucusu 2">
            <a:extLst>
              <a:ext uri="{FF2B5EF4-FFF2-40B4-BE49-F238E27FC236}">
                <a16:creationId xmlns:a16="http://schemas.microsoft.com/office/drawing/2014/main" id="{C9E210E5-531B-4A5B-A26F-A3F66436B415}"/>
              </a:ext>
            </a:extLst>
          </p:cNvPr>
          <p:cNvSpPr>
            <a:spLocks noGrp="1"/>
          </p:cNvSpPr>
          <p:nvPr>
            <p:ph idx="1"/>
          </p:nvPr>
        </p:nvSpPr>
        <p:spPr>
          <a:xfrm>
            <a:off x="1209261" y="5522684"/>
            <a:ext cx="10515600" cy="1106714"/>
          </a:xfrm>
        </p:spPr>
        <p:txBody>
          <a:bodyPr/>
          <a:lstStyle/>
          <a:p>
            <a:r>
              <a:rPr lang="tr-TR" dirty="0"/>
              <a:t>Tüm hizmetlerden Data </a:t>
            </a:r>
            <a:r>
              <a:rPr lang="tr-TR" dirty="0" err="1"/>
              <a:t>Factory</a:t>
            </a:r>
            <a:r>
              <a:rPr lang="tr-TR" dirty="0"/>
              <a:t> diye arama yapalım. Ardından tıklayalım.</a:t>
            </a:r>
          </a:p>
        </p:txBody>
      </p:sp>
      <p:pic>
        <p:nvPicPr>
          <p:cNvPr id="5" name="Resim 4">
            <a:extLst>
              <a:ext uri="{FF2B5EF4-FFF2-40B4-BE49-F238E27FC236}">
                <a16:creationId xmlns:a16="http://schemas.microsoft.com/office/drawing/2014/main" id="{0F7DD101-4FBA-4830-ADC7-C0EE1D00CE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9261" y="1263591"/>
            <a:ext cx="9431066" cy="3658111"/>
          </a:xfrm>
          <a:prstGeom prst="rect">
            <a:avLst/>
          </a:prstGeom>
        </p:spPr>
      </p:pic>
    </p:spTree>
    <p:extLst>
      <p:ext uri="{BB962C8B-B14F-4D97-AF65-F5344CB8AC3E}">
        <p14:creationId xmlns:p14="http://schemas.microsoft.com/office/powerpoint/2010/main" val="411699789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65404931-5CFB-4F93-9148-51A6A13AF2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47480" y="516835"/>
            <a:ext cx="4819197" cy="4160837"/>
          </a:xfrm>
        </p:spPr>
      </p:pic>
      <p:sp>
        <p:nvSpPr>
          <p:cNvPr id="6" name="Metin kutusu 5">
            <a:extLst>
              <a:ext uri="{FF2B5EF4-FFF2-40B4-BE49-F238E27FC236}">
                <a16:creationId xmlns:a16="http://schemas.microsoft.com/office/drawing/2014/main" id="{57FC1D7D-71B4-4465-B079-693B86D40335}"/>
              </a:ext>
            </a:extLst>
          </p:cNvPr>
          <p:cNvSpPr txBox="1"/>
          <p:nvPr/>
        </p:nvSpPr>
        <p:spPr>
          <a:xfrm>
            <a:off x="905566" y="5967609"/>
            <a:ext cx="11021391" cy="646331"/>
          </a:xfrm>
          <a:prstGeom prst="rect">
            <a:avLst/>
          </a:prstGeom>
          <a:noFill/>
        </p:spPr>
        <p:txBody>
          <a:bodyPr wrap="square" rtlCol="0">
            <a:spAutoFit/>
          </a:bodyPr>
          <a:lstStyle/>
          <a:p>
            <a:r>
              <a:rPr lang="tr-TR" dirty="0"/>
              <a:t>Yeni oluştura tıkladıktan sonra </a:t>
            </a:r>
            <a:r>
              <a:rPr lang="tr-TR" dirty="0" err="1"/>
              <a:t>DataFactorytalhacerci</a:t>
            </a:r>
            <a:r>
              <a:rPr lang="tr-TR" dirty="0"/>
              <a:t> adında bir Data </a:t>
            </a:r>
            <a:r>
              <a:rPr lang="tr-TR" dirty="0" err="1"/>
              <a:t>Factory</a:t>
            </a:r>
            <a:r>
              <a:rPr lang="tr-TR" dirty="0"/>
              <a:t> oluşturdum. </a:t>
            </a:r>
          </a:p>
          <a:p>
            <a:r>
              <a:rPr lang="tr-TR" dirty="0"/>
              <a:t>Daha sonra Name </a:t>
            </a:r>
            <a:r>
              <a:rPr lang="tr-TR" dirty="0" err="1"/>
              <a:t>sıkmına</a:t>
            </a:r>
            <a:r>
              <a:rPr lang="tr-TR" dirty="0"/>
              <a:t> </a:t>
            </a:r>
            <a:r>
              <a:rPr lang="tr-TR" dirty="0" err="1"/>
              <a:t>DataFactorytalhacerciname</a:t>
            </a:r>
            <a:r>
              <a:rPr lang="tr-TR" dirty="0"/>
              <a:t> yazdım. Gözden geçir ve oluştur diyelim.</a:t>
            </a:r>
          </a:p>
        </p:txBody>
      </p:sp>
    </p:spTree>
    <p:extLst>
      <p:ext uri="{BB962C8B-B14F-4D97-AF65-F5344CB8AC3E}">
        <p14:creationId xmlns:p14="http://schemas.microsoft.com/office/powerpoint/2010/main" val="3729734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E1FAB9ED-0DA7-4537-9BEA-2283AC419FBC}"/>
              </a:ext>
            </a:extLst>
          </p:cNvPr>
          <p:cNvSpPr>
            <a:spLocks noGrp="1"/>
          </p:cNvSpPr>
          <p:nvPr>
            <p:ph idx="1"/>
          </p:nvPr>
        </p:nvSpPr>
        <p:spPr>
          <a:xfrm>
            <a:off x="1007164" y="901148"/>
            <a:ext cx="3578087" cy="5956851"/>
          </a:xfrm>
        </p:spPr>
        <p:txBody>
          <a:bodyPr>
            <a:normAutofit/>
          </a:bodyPr>
          <a:lstStyle/>
          <a:p>
            <a:r>
              <a:rPr lang="tr-TR" dirty="0"/>
              <a:t>Yeni bir SQL </a:t>
            </a:r>
            <a:r>
              <a:rPr lang="tr-TR" dirty="0" err="1"/>
              <a:t>veritabanı</a:t>
            </a:r>
            <a:r>
              <a:rPr lang="tr-TR" dirty="0"/>
              <a:t> oluşturalım.  Ve gözden geçir oluştur butonuna basalım.</a:t>
            </a:r>
            <a:br>
              <a:rPr lang="tr-TR" dirty="0"/>
            </a:br>
            <a:br>
              <a:rPr lang="tr-TR" dirty="0"/>
            </a:br>
            <a:r>
              <a:rPr lang="tr-TR" dirty="0"/>
              <a:t>Ben </a:t>
            </a:r>
            <a:r>
              <a:rPr lang="tr-TR" dirty="0" err="1"/>
              <a:t>datafactorytalhacerci</a:t>
            </a:r>
            <a:r>
              <a:rPr lang="tr-TR" dirty="0"/>
              <a:t> adından yeni bir </a:t>
            </a:r>
            <a:r>
              <a:rPr lang="tr-TR" dirty="0" err="1"/>
              <a:t>veritabanı</a:t>
            </a:r>
            <a:r>
              <a:rPr lang="tr-TR" dirty="0"/>
              <a:t> oluşturdum.  Ardından Yeni bir sunucu oluşturuyoruz. </a:t>
            </a:r>
          </a:p>
          <a:p>
            <a:r>
              <a:rPr lang="tr-TR" dirty="0"/>
              <a:t>Ben </a:t>
            </a:r>
            <a:r>
              <a:rPr lang="tr-TR" dirty="0" err="1"/>
              <a:t>datafactorytalhacerci</a:t>
            </a:r>
            <a:r>
              <a:rPr lang="tr-TR" dirty="0"/>
              <a:t> adında bir sunucu oluşturdum.</a:t>
            </a:r>
          </a:p>
        </p:txBody>
      </p:sp>
      <p:pic>
        <p:nvPicPr>
          <p:cNvPr id="5" name="Resim 4">
            <a:extLst>
              <a:ext uri="{FF2B5EF4-FFF2-40B4-BE49-F238E27FC236}">
                <a16:creationId xmlns:a16="http://schemas.microsoft.com/office/drawing/2014/main" id="{A096A28E-8C92-4443-8585-8DDF2E91A2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8034" y="399627"/>
            <a:ext cx="6935168" cy="6058746"/>
          </a:xfrm>
          <a:prstGeom prst="rect">
            <a:avLst/>
          </a:prstGeom>
        </p:spPr>
      </p:pic>
    </p:spTree>
    <p:extLst>
      <p:ext uri="{BB962C8B-B14F-4D97-AF65-F5344CB8AC3E}">
        <p14:creationId xmlns:p14="http://schemas.microsoft.com/office/powerpoint/2010/main" val="26127449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D06C74B7-4F9E-4984-BB1C-FA49BD00617F}"/>
              </a:ext>
            </a:extLst>
          </p:cNvPr>
          <p:cNvSpPr>
            <a:spLocks noGrp="1"/>
          </p:cNvSpPr>
          <p:nvPr>
            <p:ph idx="1"/>
          </p:nvPr>
        </p:nvSpPr>
        <p:spPr>
          <a:xfrm>
            <a:off x="866680" y="1497495"/>
            <a:ext cx="3069216" cy="4214191"/>
          </a:xfrm>
        </p:spPr>
        <p:txBody>
          <a:bodyPr>
            <a:normAutofit/>
          </a:bodyPr>
          <a:lstStyle/>
          <a:p>
            <a:r>
              <a:rPr lang="tr-TR" dirty="0"/>
              <a:t>Ardından Storage </a:t>
            </a:r>
            <a:r>
              <a:rPr lang="tr-TR" dirty="0" err="1"/>
              <a:t>Account’u</a:t>
            </a:r>
            <a:r>
              <a:rPr lang="tr-TR" dirty="0"/>
              <a:t> </a:t>
            </a:r>
          </a:p>
          <a:p>
            <a:r>
              <a:rPr lang="tr-TR" dirty="0"/>
              <a:t>(Depolama Hesabı) oluşturmak gerekiyor. </a:t>
            </a:r>
          </a:p>
        </p:txBody>
      </p:sp>
      <p:pic>
        <p:nvPicPr>
          <p:cNvPr id="5" name="Resim 4">
            <a:extLst>
              <a:ext uri="{FF2B5EF4-FFF2-40B4-BE49-F238E27FC236}">
                <a16:creationId xmlns:a16="http://schemas.microsoft.com/office/drawing/2014/main" id="{E8A1C783-DFBB-48BF-9795-9DB24130E3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7048" y="447259"/>
            <a:ext cx="7278116" cy="5963482"/>
          </a:xfrm>
          <a:prstGeom prst="rect">
            <a:avLst/>
          </a:prstGeom>
        </p:spPr>
      </p:pic>
    </p:spTree>
    <p:extLst>
      <p:ext uri="{BB962C8B-B14F-4D97-AF65-F5344CB8AC3E}">
        <p14:creationId xmlns:p14="http://schemas.microsoft.com/office/powerpoint/2010/main" val="19632265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74749E9C-EDF6-434F-AEB9-C9E39E13CF65}"/>
              </a:ext>
            </a:extLst>
          </p:cNvPr>
          <p:cNvSpPr>
            <a:spLocks noGrp="1"/>
          </p:cNvSpPr>
          <p:nvPr>
            <p:ph idx="1"/>
          </p:nvPr>
        </p:nvSpPr>
        <p:spPr>
          <a:xfrm>
            <a:off x="942561" y="5423798"/>
            <a:ext cx="10515600" cy="579438"/>
          </a:xfrm>
        </p:spPr>
        <p:txBody>
          <a:bodyPr/>
          <a:lstStyle/>
          <a:p>
            <a:r>
              <a:rPr lang="tr-TR" dirty="0"/>
              <a:t>Kapsayıcılar (</a:t>
            </a:r>
            <a:r>
              <a:rPr lang="tr-TR" dirty="0" err="1"/>
              <a:t>Blobs</a:t>
            </a:r>
            <a:r>
              <a:rPr lang="tr-TR" dirty="0"/>
              <a:t>)’a girelim. </a:t>
            </a:r>
          </a:p>
        </p:txBody>
      </p:sp>
      <p:pic>
        <p:nvPicPr>
          <p:cNvPr id="5" name="Resim 4">
            <a:extLst>
              <a:ext uri="{FF2B5EF4-FFF2-40B4-BE49-F238E27FC236}">
                <a16:creationId xmlns:a16="http://schemas.microsoft.com/office/drawing/2014/main" id="{A3876E53-E85D-4C9F-9C11-0EAB8EAB9C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6922" y="0"/>
            <a:ext cx="10306878" cy="5024582"/>
          </a:xfrm>
          <a:prstGeom prst="rect">
            <a:avLst/>
          </a:prstGeom>
        </p:spPr>
      </p:pic>
    </p:spTree>
    <p:extLst>
      <p:ext uri="{BB962C8B-B14F-4D97-AF65-F5344CB8AC3E}">
        <p14:creationId xmlns:p14="http://schemas.microsoft.com/office/powerpoint/2010/main" val="303718515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147A3FE4-9B93-43A6-A618-41DDABB5C8EC}"/>
              </a:ext>
            </a:extLst>
          </p:cNvPr>
          <p:cNvSpPr>
            <a:spLocks noGrp="1"/>
          </p:cNvSpPr>
          <p:nvPr>
            <p:ph idx="1"/>
          </p:nvPr>
        </p:nvSpPr>
        <p:spPr>
          <a:xfrm>
            <a:off x="954156" y="5950227"/>
            <a:ext cx="10515600" cy="540026"/>
          </a:xfrm>
        </p:spPr>
        <p:txBody>
          <a:bodyPr/>
          <a:lstStyle/>
          <a:p>
            <a:r>
              <a:rPr lang="tr-TR" dirty="0"/>
              <a:t>Yeni bir kapsayıcı oluşturalım</a:t>
            </a:r>
          </a:p>
        </p:txBody>
      </p:sp>
      <p:pic>
        <p:nvPicPr>
          <p:cNvPr id="5" name="Resim 4">
            <a:extLst>
              <a:ext uri="{FF2B5EF4-FFF2-40B4-BE49-F238E27FC236}">
                <a16:creationId xmlns:a16="http://schemas.microsoft.com/office/drawing/2014/main" id="{C9989D59-403C-4DBE-84F5-F0BA09A535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4156" y="-692427"/>
            <a:ext cx="10880035" cy="6385425"/>
          </a:xfrm>
          <a:prstGeom prst="rect">
            <a:avLst/>
          </a:prstGeom>
        </p:spPr>
      </p:pic>
    </p:spTree>
    <p:extLst>
      <p:ext uri="{BB962C8B-B14F-4D97-AF65-F5344CB8AC3E}">
        <p14:creationId xmlns:p14="http://schemas.microsoft.com/office/powerpoint/2010/main" val="212148856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57DEBD87-74A9-4467-9EAB-144B0B7359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1755" y="-463826"/>
            <a:ext cx="7944487" cy="4160837"/>
          </a:xfrm>
        </p:spPr>
      </p:pic>
      <p:sp>
        <p:nvSpPr>
          <p:cNvPr id="6" name="Metin kutusu 5">
            <a:extLst>
              <a:ext uri="{FF2B5EF4-FFF2-40B4-BE49-F238E27FC236}">
                <a16:creationId xmlns:a16="http://schemas.microsoft.com/office/drawing/2014/main" id="{07FB5C44-8C78-4322-AB32-941D61ED61C0}"/>
              </a:ext>
            </a:extLst>
          </p:cNvPr>
          <p:cNvSpPr txBox="1"/>
          <p:nvPr/>
        </p:nvSpPr>
        <p:spPr>
          <a:xfrm>
            <a:off x="1593669" y="4439481"/>
            <a:ext cx="7540487" cy="646331"/>
          </a:xfrm>
          <a:prstGeom prst="rect">
            <a:avLst/>
          </a:prstGeom>
          <a:noFill/>
        </p:spPr>
        <p:txBody>
          <a:bodyPr wrap="square" rtlCol="0">
            <a:spAutoFit/>
          </a:bodyPr>
          <a:lstStyle/>
          <a:p>
            <a:r>
              <a:rPr lang="tr-TR" dirty="0"/>
              <a:t>Oluşturduğumuz </a:t>
            </a:r>
            <a:r>
              <a:rPr lang="tr-TR" dirty="0" err="1"/>
              <a:t>input</a:t>
            </a:r>
            <a:r>
              <a:rPr lang="tr-TR" dirty="0"/>
              <a:t> adındaki kapsayıcının içerisine girip Karşıdan yüklemeye basalım. Ve dosyamızı yükleyelim.</a:t>
            </a:r>
          </a:p>
        </p:txBody>
      </p:sp>
    </p:spTree>
    <p:extLst>
      <p:ext uri="{BB962C8B-B14F-4D97-AF65-F5344CB8AC3E}">
        <p14:creationId xmlns:p14="http://schemas.microsoft.com/office/powerpoint/2010/main" val="141145962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731206D1-6434-457A-B636-0269C1E8A8E9}"/>
              </a:ext>
            </a:extLst>
          </p:cNvPr>
          <p:cNvSpPr>
            <a:spLocks noGrp="1"/>
          </p:cNvSpPr>
          <p:nvPr>
            <p:ph idx="1"/>
          </p:nvPr>
        </p:nvSpPr>
        <p:spPr>
          <a:xfrm>
            <a:off x="1010478" y="4320207"/>
            <a:ext cx="10515600" cy="1043609"/>
          </a:xfrm>
        </p:spPr>
        <p:txBody>
          <a:bodyPr/>
          <a:lstStyle/>
          <a:p>
            <a:r>
              <a:rPr lang="tr-TR" dirty="0"/>
              <a:t>Ben </a:t>
            </a:r>
            <a:r>
              <a:rPr lang="tr-TR" dirty="0" err="1"/>
              <a:t>excelde</a:t>
            </a:r>
            <a:r>
              <a:rPr lang="tr-TR" dirty="0"/>
              <a:t> bir CSV dosyası ayarladım ve verileri de girdim. Yükleyip ekranımıza bakalım.</a:t>
            </a:r>
          </a:p>
        </p:txBody>
      </p:sp>
      <p:pic>
        <p:nvPicPr>
          <p:cNvPr id="5" name="Resim 4">
            <a:extLst>
              <a:ext uri="{FF2B5EF4-FFF2-40B4-BE49-F238E27FC236}">
                <a16:creationId xmlns:a16="http://schemas.microsoft.com/office/drawing/2014/main" id="{B41F0E50-0C15-45FB-84A5-0768EF6C69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8418" y="427147"/>
            <a:ext cx="3315163" cy="3353268"/>
          </a:xfrm>
          <a:prstGeom prst="rect">
            <a:avLst/>
          </a:prstGeom>
        </p:spPr>
      </p:pic>
    </p:spTree>
    <p:extLst>
      <p:ext uri="{BB962C8B-B14F-4D97-AF65-F5344CB8AC3E}">
        <p14:creationId xmlns:p14="http://schemas.microsoft.com/office/powerpoint/2010/main" val="87860059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83C70FE5-7978-46BD-BD86-1FECD11BD063}"/>
              </a:ext>
            </a:extLst>
          </p:cNvPr>
          <p:cNvSpPr>
            <a:spLocks noGrp="1"/>
          </p:cNvSpPr>
          <p:nvPr>
            <p:ph idx="1"/>
          </p:nvPr>
        </p:nvSpPr>
        <p:spPr>
          <a:xfrm>
            <a:off x="1033670" y="5450301"/>
            <a:ext cx="10515600" cy="738809"/>
          </a:xfrm>
        </p:spPr>
        <p:txBody>
          <a:bodyPr/>
          <a:lstStyle/>
          <a:p>
            <a:r>
              <a:rPr lang="tr-TR" dirty="0"/>
              <a:t>Oluşturduğumuz </a:t>
            </a:r>
            <a:r>
              <a:rPr lang="tr-TR" dirty="0" err="1"/>
              <a:t>exceli</a:t>
            </a:r>
            <a:r>
              <a:rPr lang="tr-TR" dirty="0"/>
              <a:t> düzenle sayfasından bakabiliriz. </a:t>
            </a:r>
          </a:p>
        </p:txBody>
      </p:sp>
      <p:pic>
        <p:nvPicPr>
          <p:cNvPr id="5" name="Resim 4">
            <a:extLst>
              <a:ext uri="{FF2B5EF4-FFF2-40B4-BE49-F238E27FC236}">
                <a16:creationId xmlns:a16="http://schemas.microsoft.com/office/drawing/2014/main" id="{A9E3E556-A827-46AF-A79E-A14CF31FCE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670" y="-654229"/>
            <a:ext cx="10320130" cy="5701553"/>
          </a:xfrm>
          <a:prstGeom prst="rect">
            <a:avLst/>
          </a:prstGeom>
        </p:spPr>
      </p:pic>
    </p:spTree>
    <p:extLst>
      <p:ext uri="{BB962C8B-B14F-4D97-AF65-F5344CB8AC3E}">
        <p14:creationId xmlns:p14="http://schemas.microsoft.com/office/powerpoint/2010/main" val="1886684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BBEC85D-215D-468E-873F-F04B438A44AF}"/>
              </a:ext>
            </a:extLst>
          </p:cNvPr>
          <p:cNvSpPr>
            <a:spLocks noGrp="1"/>
          </p:cNvSpPr>
          <p:nvPr>
            <p:ph type="title"/>
          </p:nvPr>
        </p:nvSpPr>
        <p:spPr>
          <a:xfrm>
            <a:off x="0" y="1"/>
            <a:ext cx="12192000" cy="887896"/>
          </a:xfrm>
        </p:spPr>
        <p:txBody>
          <a:bodyPr>
            <a:normAutofit/>
          </a:bodyPr>
          <a:lstStyle/>
          <a:p>
            <a:pPr algn="ctr"/>
            <a:r>
              <a:rPr lang="tr-TR" sz="4000" dirty="0" err="1"/>
              <a:t>Azure</a:t>
            </a:r>
            <a:r>
              <a:rPr lang="tr-TR" sz="4000" dirty="0"/>
              <a:t> SQL Database Dağıtım Seçenekleri</a:t>
            </a:r>
          </a:p>
        </p:txBody>
      </p:sp>
      <p:sp>
        <p:nvSpPr>
          <p:cNvPr id="3" name="İçerik Yer Tutucusu 2">
            <a:extLst>
              <a:ext uri="{FF2B5EF4-FFF2-40B4-BE49-F238E27FC236}">
                <a16:creationId xmlns:a16="http://schemas.microsoft.com/office/drawing/2014/main" id="{ED20445F-87D3-476A-AF0B-9AB02CE59099}"/>
              </a:ext>
            </a:extLst>
          </p:cNvPr>
          <p:cNvSpPr>
            <a:spLocks noGrp="1"/>
          </p:cNvSpPr>
          <p:nvPr>
            <p:ph idx="1"/>
          </p:nvPr>
        </p:nvSpPr>
        <p:spPr>
          <a:xfrm>
            <a:off x="1020416" y="1524000"/>
            <a:ext cx="10333383" cy="5338313"/>
          </a:xfrm>
        </p:spPr>
        <p:txBody>
          <a:bodyPr vert="horz" lIns="91440" tIns="45720" rIns="91440" bIns="45720" rtlCol="0" anchor="t">
            <a:normAutofit/>
          </a:bodyPr>
          <a:lstStyle/>
          <a:p>
            <a:pPr marL="0" indent="0">
              <a:buNone/>
            </a:pPr>
            <a:r>
              <a:rPr lang="tr-TR" dirty="0"/>
              <a:t>1. </a:t>
            </a:r>
            <a:r>
              <a:rPr lang="tr-TR" dirty="0" err="1"/>
              <a:t>Single</a:t>
            </a:r>
          </a:p>
          <a:p>
            <a:pPr marL="0" indent="0">
              <a:buNone/>
            </a:pPr>
            <a:r>
              <a:rPr lang="tr-TR" dirty="0" err="1">
                <a:ea typeface="+mn-lt"/>
                <a:cs typeface="+mn-lt"/>
              </a:rPr>
              <a:t>Single</a:t>
            </a:r>
            <a:r>
              <a:rPr lang="tr-TR" dirty="0">
                <a:ea typeface="+mn-lt"/>
                <a:cs typeface="+mn-lt"/>
              </a:rPr>
              <a:t>, tamamen yönetilen, izole edilmiş bir </a:t>
            </a:r>
            <a:r>
              <a:rPr lang="tr-TR" dirty="0" err="1">
                <a:ea typeface="+mn-lt"/>
                <a:cs typeface="+mn-lt"/>
              </a:rPr>
              <a:t>veritabanıdır</a:t>
            </a:r>
            <a:r>
              <a:rPr lang="tr-TR" dirty="0">
                <a:ea typeface="+mn-lt"/>
                <a:cs typeface="+mn-lt"/>
              </a:rPr>
              <a:t>.</a:t>
            </a:r>
          </a:p>
          <a:p>
            <a:pPr marL="0" indent="0">
              <a:buNone/>
            </a:pPr>
            <a:endParaRPr lang="tr-TR" dirty="0">
              <a:ea typeface="+mn-lt"/>
              <a:cs typeface="+mn-lt"/>
            </a:endParaRPr>
          </a:p>
          <a:p>
            <a:pPr marL="0" indent="0">
              <a:buNone/>
            </a:pPr>
            <a:r>
              <a:rPr lang="tr-TR" dirty="0"/>
              <a:t>2. </a:t>
            </a:r>
            <a:r>
              <a:rPr lang="tr-TR" dirty="0" err="1"/>
              <a:t>Elactic</a:t>
            </a:r>
            <a:r>
              <a:rPr lang="tr-TR" dirty="0"/>
              <a:t> </a:t>
            </a:r>
            <a:r>
              <a:rPr lang="tr-TR" dirty="0" err="1"/>
              <a:t>Pool</a:t>
            </a:r>
          </a:p>
          <a:p>
            <a:pPr marL="0" indent="0">
              <a:buNone/>
            </a:pPr>
            <a:r>
              <a:rPr lang="tr-TR" dirty="0"/>
              <a:t>Bulut yeteneklerine ek olarak elastik kutup denen şeye sahip olursunuz. Kaynakları paylaşacak birden çok tek </a:t>
            </a:r>
            <a:r>
              <a:rPr lang="tr-TR" dirty="0" err="1"/>
              <a:t>veritabanına</a:t>
            </a:r>
            <a:r>
              <a:rPr lang="tr-TR" dirty="0"/>
              <a:t> sahip olabilirsiniz.</a:t>
            </a:r>
          </a:p>
          <a:p>
            <a:pPr marL="0" indent="0">
              <a:buNone/>
            </a:pPr>
            <a:endParaRPr lang="tr-TR" dirty="0"/>
          </a:p>
          <a:p>
            <a:pPr marL="0" indent="0">
              <a:buNone/>
            </a:pPr>
            <a:r>
              <a:rPr lang="tr-TR" dirty="0"/>
              <a:t>3. </a:t>
            </a:r>
            <a:r>
              <a:rPr lang="tr-TR" dirty="0" err="1"/>
              <a:t>Managed</a:t>
            </a:r>
            <a:r>
              <a:rPr lang="tr-TR" dirty="0"/>
              <a:t> </a:t>
            </a:r>
            <a:r>
              <a:rPr lang="tr-TR" dirty="0" err="1"/>
              <a:t>Instance</a:t>
            </a:r>
            <a:r>
              <a:rPr lang="tr-TR" dirty="0"/>
              <a:t> </a:t>
            </a:r>
            <a:br>
              <a:rPr lang="en-US" dirty="0"/>
            </a:br>
            <a:r>
              <a:rPr lang="en-US" dirty="0">
                <a:ea typeface="+mn-lt"/>
                <a:cs typeface="+mn-lt"/>
              </a:rPr>
              <a:t>Azure SQL </a:t>
            </a:r>
            <a:r>
              <a:rPr lang="en-US" dirty="0" err="1">
                <a:ea typeface="+mn-lt"/>
                <a:cs typeface="+mn-lt"/>
              </a:rPr>
              <a:t>yönetilen</a:t>
            </a:r>
            <a:r>
              <a:rPr lang="en-US" dirty="0">
                <a:ea typeface="+mn-lt"/>
                <a:cs typeface="+mn-lt"/>
              </a:rPr>
              <a:t> </a:t>
            </a:r>
            <a:r>
              <a:rPr lang="en-US" dirty="0" err="1">
                <a:ea typeface="+mn-lt"/>
                <a:cs typeface="+mn-lt"/>
              </a:rPr>
              <a:t>örneği</a:t>
            </a:r>
            <a:r>
              <a:rPr lang="en-US" dirty="0">
                <a:ea typeface="+mn-lt"/>
                <a:cs typeface="+mn-lt"/>
              </a:rPr>
              <a:t>, tam </a:t>
            </a:r>
            <a:r>
              <a:rPr lang="en-US" dirty="0" err="1">
                <a:ea typeface="+mn-lt"/>
                <a:cs typeface="+mn-lt"/>
              </a:rPr>
              <a:t>olarak</a:t>
            </a:r>
            <a:r>
              <a:rPr lang="en-US" dirty="0">
                <a:ea typeface="+mn-lt"/>
                <a:cs typeface="+mn-lt"/>
              </a:rPr>
              <a:t> </a:t>
            </a:r>
            <a:r>
              <a:rPr lang="en-US" dirty="0" err="1">
                <a:ea typeface="+mn-lt"/>
                <a:cs typeface="+mn-lt"/>
              </a:rPr>
              <a:t>yönetilen</a:t>
            </a:r>
            <a:r>
              <a:rPr lang="en-US" dirty="0">
                <a:ea typeface="+mn-lt"/>
                <a:cs typeface="+mn-lt"/>
              </a:rPr>
              <a:t> </a:t>
            </a:r>
            <a:r>
              <a:rPr lang="en-US" dirty="0" err="1">
                <a:ea typeface="+mn-lt"/>
                <a:cs typeface="+mn-lt"/>
              </a:rPr>
              <a:t>ve</a:t>
            </a:r>
            <a:r>
              <a:rPr lang="en-US" dirty="0">
                <a:ea typeface="+mn-lt"/>
                <a:cs typeface="+mn-lt"/>
              </a:rPr>
              <a:t> </a:t>
            </a:r>
            <a:r>
              <a:rPr lang="en-US" dirty="0" err="1">
                <a:ea typeface="+mn-lt"/>
                <a:cs typeface="+mn-lt"/>
              </a:rPr>
              <a:t>tek</a:t>
            </a:r>
            <a:r>
              <a:rPr lang="en-US" dirty="0">
                <a:ea typeface="+mn-lt"/>
                <a:cs typeface="+mn-lt"/>
              </a:rPr>
              <a:t> </a:t>
            </a:r>
            <a:r>
              <a:rPr lang="en-US" dirty="0" err="1">
                <a:ea typeface="+mn-lt"/>
                <a:cs typeface="+mn-lt"/>
              </a:rPr>
              <a:t>yeşil</a:t>
            </a:r>
            <a:r>
              <a:rPr lang="en-US" dirty="0">
                <a:ea typeface="+mn-lt"/>
                <a:cs typeface="+mn-lt"/>
              </a:rPr>
              <a:t> </a:t>
            </a:r>
            <a:r>
              <a:rPr lang="en-US" dirty="0" err="1">
                <a:ea typeface="+mn-lt"/>
                <a:cs typeface="+mn-lt"/>
              </a:rPr>
              <a:t>platformun</a:t>
            </a:r>
            <a:r>
              <a:rPr lang="en-US" dirty="0">
                <a:ea typeface="+mn-lt"/>
                <a:cs typeface="+mn-lt"/>
              </a:rPr>
              <a:t> </a:t>
            </a:r>
            <a:r>
              <a:rPr lang="en-US" dirty="0" err="1">
                <a:ea typeface="+mn-lt"/>
                <a:cs typeface="+mn-lt"/>
              </a:rPr>
              <a:t>hizmet</a:t>
            </a:r>
            <a:r>
              <a:rPr lang="en-US" dirty="0">
                <a:ea typeface="+mn-lt"/>
                <a:cs typeface="+mn-lt"/>
              </a:rPr>
              <a:t> </a:t>
            </a:r>
            <a:r>
              <a:rPr lang="en-US" dirty="0" err="1">
                <a:ea typeface="+mn-lt"/>
                <a:cs typeface="+mn-lt"/>
              </a:rPr>
              <a:t>olarak</a:t>
            </a:r>
            <a:r>
              <a:rPr lang="en-US" dirty="0">
                <a:ea typeface="+mn-lt"/>
                <a:cs typeface="+mn-lt"/>
              </a:rPr>
              <a:t> </a:t>
            </a:r>
            <a:r>
              <a:rPr lang="en-US" dirty="0" err="1">
                <a:ea typeface="+mn-lt"/>
                <a:cs typeface="+mn-lt"/>
              </a:rPr>
              <a:t>tüm</a:t>
            </a:r>
            <a:r>
              <a:rPr lang="en-US" dirty="0">
                <a:ea typeface="+mn-lt"/>
                <a:cs typeface="+mn-lt"/>
              </a:rPr>
              <a:t> </a:t>
            </a:r>
            <a:r>
              <a:rPr lang="en-US" dirty="0" err="1">
                <a:ea typeface="+mn-lt"/>
                <a:cs typeface="+mn-lt"/>
              </a:rPr>
              <a:t>avantajları</a:t>
            </a:r>
            <a:r>
              <a:rPr lang="en-US" dirty="0">
                <a:ea typeface="+mn-lt"/>
                <a:cs typeface="+mn-lt"/>
              </a:rPr>
              <a:t> </a:t>
            </a:r>
            <a:r>
              <a:rPr lang="en-US" dirty="0" err="1">
                <a:ea typeface="+mn-lt"/>
                <a:cs typeface="+mn-lt"/>
              </a:rPr>
              <a:t>ile</a:t>
            </a:r>
            <a:r>
              <a:rPr lang="en-US" dirty="0">
                <a:ea typeface="+mn-lt"/>
                <a:cs typeface="+mn-lt"/>
              </a:rPr>
              <a:t> </a:t>
            </a:r>
            <a:r>
              <a:rPr lang="en-US" dirty="0" err="1">
                <a:ea typeface="+mn-lt"/>
                <a:cs typeface="+mn-lt"/>
              </a:rPr>
              <a:t>en</a:t>
            </a:r>
            <a:r>
              <a:rPr lang="en-US" dirty="0">
                <a:ea typeface="+mn-lt"/>
                <a:cs typeface="+mn-lt"/>
              </a:rPr>
              <a:t> </a:t>
            </a:r>
            <a:r>
              <a:rPr lang="en-US" dirty="0" err="1">
                <a:ea typeface="+mn-lt"/>
                <a:cs typeface="+mn-lt"/>
              </a:rPr>
              <a:t>geniş</a:t>
            </a:r>
            <a:r>
              <a:rPr lang="en-US" dirty="0">
                <a:ea typeface="+mn-lt"/>
                <a:cs typeface="+mn-lt"/>
              </a:rPr>
              <a:t> SQL Server </a:t>
            </a:r>
            <a:r>
              <a:rPr lang="en-US" dirty="0" err="1">
                <a:ea typeface="+mn-lt"/>
                <a:cs typeface="+mn-lt"/>
              </a:rPr>
              <a:t>veritabanı</a:t>
            </a:r>
            <a:r>
              <a:rPr lang="en-US" dirty="0">
                <a:ea typeface="+mn-lt"/>
                <a:cs typeface="+mn-lt"/>
              </a:rPr>
              <a:t> altyapısı </a:t>
            </a:r>
            <a:r>
              <a:rPr lang="en-US" dirty="0" err="1">
                <a:ea typeface="+mn-lt"/>
                <a:cs typeface="+mn-lt"/>
              </a:rPr>
              <a:t>uyumluluğunu</a:t>
            </a:r>
            <a:r>
              <a:rPr lang="en-US" dirty="0">
                <a:ea typeface="+mn-lt"/>
                <a:cs typeface="+mn-lt"/>
              </a:rPr>
              <a:t> </a:t>
            </a:r>
            <a:r>
              <a:rPr lang="en-US" dirty="0" err="1">
                <a:ea typeface="+mn-lt"/>
                <a:cs typeface="+mn-lt"/>
              </a:rPr>
              <a:t>birleştiren</a:t>
            </a:r>
            <a:r>
              <a:rPr lang="en-US" dirty="0">
                <a:ea typeface="+mn-lt"/>
                <a:cs typeface="+mn-lt"/>
              </a:rPr>
              <a:t> </a:t>
            </a:r>
            <a:r>
              <a:rPr lang="en-US" dirty="0" err="1">
                <a:ea typeface="+mn-lt"/>
                <a:cs typeface="+mn-lt"/>
              </a:rPr>
              <a:t>akıllı</a:t>
            </a:r>
            <a:r>
              <a:rPr lang="en-US" dirty="0">
                <a:ea typeface="+mn-lt"/>
                <a:cs typeface="+mn-lt"/>
              </a:rPr>
              <a:t> </a:t>
            </a:r>
            <a:r>
              <a:rPr lang="en-US" dirty="0" err="1">
                <a:ea typeface="+mn-lt"/>
                <a:cs typeface="+mn-lt"/>
              </a:rPr>
              <a:t>ve</a:t>
            </a:r>
            <a:r>
              <a:rPr lang="en-US" dirty="0">
                <a:ea typeface="+mn-lt"/>
                <a:cs typeface="+mn-lt"/>
              </a:rPr>
              <a:t> </a:t>
            </a:r>
            <a:r>
              <a:rPr lang="en-US" dirty="0" err="1">
                <a:ea typeface="+mn-lt"/>
                <a:cs typeface="+mn-lt"/>
              </a:rPr>
              <a:t>ölçeklenebilir</a:t>
            </a:r>
            <a:r>
              <a:rPr lang="en-US" dirty="0">
                <a:ea typeface="+mn-lt"/>
                <a:cs typeface="+mn-lt"/>
              </a:rPr>
              <a:t> </a:t>
            </a:r>
            <a:r>
              <a:rPr lang="en-US" dirty="0" err="1">
                <a:ea typeface="+mn-lt"/>
                <a:cs typeface="+mn-lt"/>
              </a:rPr>
              <a:t>bir</a:t>
            </a:r>
            <a:r>
              <a:rPr lang="en-US" dirty="0">
                <a:ea typeface="+mn-lt"/>
                <a:cs typeface="+mn-lt"/>
              </a:rPr>
              <a:t> </a:t>
            </a:r>
            <a:r>
              <a:rPr lang="en-US" dirty="0" err="1">
                <a:ea typeface="+mn-lt"/>
                <a:cs typeface="+mn-lt"/>
              </a:rPr>
              <a:t>bulut</a:t>
            </a:r>
            <a:r>
              <a:rPr lang="en-US" dirty="0">
                <a:ea typeface="+mn-lt"/>
                <a:cs typeface="+mn-lt"/>
              </a:rPr>
              <a:t> </a:t>
            </a:r>
            <a:r>
              <a:rPr lang="en-US" dirty="0" err="1">
                <a:ea typeface="+mn-lt"/>
                <a:cs typeface="+mn-lt"/>
              </a:rPr>
              <a:t>veritabanı</a:t>
            </a:r>
            <a:r>
              <a:rPr lang="en-US" dirty="0">
                <a:ea typeface="+mn-lt"/>
                <a:cs typeface="+mn-lt"/>
              </a:rPr>
              <a:t> </a:t>
            </a:r>
            <a:r>
              <a:rPr lang="en-US" dirty="0" err="1">
                <a:ea typeface="+mn-lt"/>
                <a:cs typeface="+mn-lt"/>
              </a:rPr>
              <a:t>hizmetidir</a:t>
            </a:r>
            <a:r>
              <a:rPr lang="en-US" dirty="0">
                <a:ea typeface="+mn-lt"/>
                <a:cs typeface="+mn-lt"/>
              </a:rPr>
              <a:t>.</a:t>
            </a:r>
            <a:endParaRPr lang="tr-TR" dirty="0"/>
          </a:p>
        </p:txBody>
      </p:sp>
    </p:spTree>
    <p:extLst>
      <p:ext uri="{BB962C8B-B14F-4D97-AF65-F5344CB8AC3E}">
        <p14:creationId xmlns:p14="http://schemas.microsoft.com/office/powerpoint/2010/main" val="117050799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5741CDC5-EDAF-412B-9855-79B2CB2F40D0}"/>
              </a:ext>
            </a:extLst>
          </p:cNvPr>
          <p:cNvSpPr>
            <a:spLocks noGrp="1"/>
          </p:cNvSpPr>
          <p:nvPr>
            <p:ph idx="1"/>
          </p:nvPr>
        </p:nvSpPr>
        <p:spPr>
          <a:xfrm>
            <a:off x="1012239" y="4558747"/>
            <a:ext cx="10515600" cy="1802297"/>
          </a:xfrm>
        </p:spPr>
        <p:txBody>
          <a:bodyPr>
            <a:normAutofit/>
          </a:bodyPr>
          <a:lstStyle/>
          <a:p>
            <a:r>
              <a:rPr lang="tr-TR" dirty="0"/>
              <a:t>Oluştuğumuz </a:t>
            </a:r>
            <a:r>
              <a:rPr lang="tr-TR" dirty="0" err="1"/>
              <a:t>veritabanın</a:t>
            </a:r>
            <a:r>
              <a:rPr lang="tr-TR" dirty="0"/>
              <a:t> içerisine girip Sorgu düzenleyicisi (Query editör)’ü açalım. </a:t>
            </a:r>
          </a:p>
          <a:p>
            <a:r>
              <a:rPr lang="tr-TR" dirty="0"/>
              <a:t>Ve ardından CSV tablomuza ait sütunları yazalım. </a:t>
            </a:r>
          </a:p>
          <a:p>
            <a:r>
              <a:rPr lang="tr-TR" dirty="0"/>
              <a:t>Benim sütunlarım 2 adet </a:t>
            </a:r>
            <a:r>
              <a:rPr lang="tr-TR" dirty="0" err="1"/>
              <a:t>varchar</a:t>
            </a:r>
            <a:r>
              <a:rPr lang="tr-TR" dirty="0"/>
              <a:t> Ad ve </a:t>
            </a:r>
            <a:r>
              <a:rPr lang="tr-TR" dirty="0" err="1"/>
              <a:t>soyad</a:t>
            </a:r>
            <a:r>
              <a:rPr lang="tr-TR" dirty="0"/>
              <a:t>, 3 adet sayı </a:t>
            </a:r>
            <a:r>
              <a:rPr lang="tr-TR" dirty="0" err="1"/>
              <a:t>HesapBakiye</a:t>
            </a:r>
            <a:r>
              <a:rPr lang="tr-TR" dirty="0"/>
              <a:t>, </a:t>
            </a:r>
            <a:r>
              <a:rPr lang="tr-TR" dirty="0" err="1"/>
              <a:t>KrediKartindakiHarcama</a:t>
            </a:r>
            <a:r>
              <a:rPr lang="tr-TR" dirty="0"/>
              <a:t> ve </a:t>
            </a:r>
            <a:r>
              <a:rPr lang="tr-TR" dirty="0" err="1"/>
              <a:t>KrediKartindaKalanTutar</a:t>
            </a:r>
            <a:r>
              <a:rPr lang="tr-TR" dirty="0"/>
              <a:t> gibi verilerden oluşmaktadır. </a:t>
            </a:r>
          </a:p>
        </p:txBody>
      </p:sp>
      <p:pic>
        <p:nvPicPr>
          <p:cNvPr id="5" name="Resim 4">
            <a:extLst>
              <a:ext uri="{FF2B5EF4-FFF2-40B4-BE49-F238E27FC236}">
                <a16:creationId xmlns:a16="http://schemas.microsoft.com/office/drawing/2014/main" id="{5ACDD2AD-12EE-4CC4-B6AD-D057C87543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2239" y="-693995"/>
            <a:ext cx="10515600" cy="4667901"/>
          </a:xfrm>
          <a:prstGeom prst="rect">
            <a:avLst/>
          </a:prstGeom>
        </p:spPr>
      </p:pic>
    </p:spTree>
    <p:extLst>
      <p:ext uri="{BB962C8B-B14F-4D97-AF65-F5344CB8AC3E}">
        <p14:creationId xmlns:p14="http://schemas.microsoft.com/office/powerpoint/2010/main" val="3526398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C05F5E52-968C-49CA-A589-2A0F6499ED0A}"/>
              </a:ext>
            </a:extLst>
          </p:cNvPr>
          <p:cNvSpPr>
            <a:spLocks noGrp="1"/>
          </p:cNvSpPr>
          <p:nvPr>
            <p:ph idx="1"/>
          </p:nvPr>
        </p:nvSpPr>
        <p:spPr>
          <a:xfrm>
            <a:off x="838200" y="5631484"/>
            <a:ext cx="10515600" cy="861391"/>
          </a:xfrm>
        </p:spPr>
        <p:txBody>
          <a:bodyPr>
            <a:normAutofit/>
          </a:bodyPr>
          <a:lstStyle/>
          <a:p>
            <a:r>
              <a:rPr lang="tr-TR" dirty="0"/>
              <a:t>Data </a:t>
            </a:r>
            <a:r>
              <a:rPr lang="tr-TR" dirty="0" err="1"/>
              <a:t>factory’e</a:t>
            </a:r>
            <a:r>
              <a:rPr lang="tr-TR" dirty="0"/>
              <a:t> tekrar gidip verilerimizi gönderme işlemine başlayalım. Author &amp; </a:t>
            </a:r>
            <a:r>
              <a:rPr lang="tr-TR" dirty="0" err="1"/>
              <a:t>Monitor’e</a:t>
            </a:r>
            <a:r>
              <a:rPr lang="tr-TR" dirty="0"/>
              <a:t> tıklayalım.</a:t>
            </a:r>
          </a:p>
        </p:txBody>
      </p:sp>
      <p:pic>
        <p:nvPicPr>
          <p:cNvPr id="5" name="Resim 4">
            <a:extLst>
              <a:ext uri="{FF2B5EF4-FFF2-40B4-BE49-F238E27FC236}">
                <a16:creationId xmlns:a16="http://schemas.microsoft.com/office/drawing/2014/main" id="{81B49291-A08C-4B26-83FC-D89F0B5E48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7887" y="365125"/>
            <a:ext cx="8192643" cy="4191585"/>
          </a:xfrm>
          <a:prstGeom prst="rect">
            <a:avLst/>
          </a:prstGeom>
        </p:spPr>
      </p:pic>
    </p:spTree>
    <p:extLst>
      <p:ext uri="{BB962C8B-B14F-4D97-AF65-F5344CB8AC3E}">
        <p14:creationId xmlns:p14="http://schemas.microsoft.com/office/powerpoint/2010/main" val="421140572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144C89E4-3D93-40F0-8DC7-4E9AE150AF4E}"/>
              </a:ext>
            </a:extLst>
          </p:cNvPr>
          <p:cNvSpPr>
            <a:spLocks noGrp="1"/>
          </p:cNvSpPr>
          <p:nvPr>
            <p:ph idx="1"/>
          </p:nvPr>
        </p:nvSpPr>
        <p:spPr>
          <a:xfrm>
            <a:off x="949709" y="812267"/>
            <a:ext cx="5483086" cy="1062330"/>
          </a:xfrm>
        </p:spPr>
        <p:txBody>
          <a:bodyPr/>
          <a:lstStyle/>
          <a:p>
            <a:r>
              <a:rPr lang="tr-TR" dirty="0"/>
              <a:t>Kalem işaretine tıklayıp New </a:t>
            </a:r>
            <a:r>
              <a:rPr lang="tr-TR" dirty="0" err="1"/>
              <a:t>Pipeline</a:t>
            </a:r>
            <a:r>
              <a:rPr lang="tr-TR" dirty="0"/>
              <a:t> demeliyiz.</a:t>
            </a:r>
          </a:p>
        </p:txBody>
      </p:sp>
      <p:pic>
        <p:nvPicPr>
          <p:cNvPr id="5" name="Resim 4">
            <a:extLst>
              <a:ext uri="{FF2B5EF4-FFF2-40B4-BE49-F238E27FC236}">
                <a16:creationId xmlns:a16="http://schemas.microsoft.com/office/drawing/2014/main" id="{25206B60-D5F6-4DE8-851A-735ABB73E0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2060" y="260277"/>
            <a:ext cx="4382112" cy="2400635"/>
          </a:xfrm>
          <a:prstGeom prst="rect">
            <a:avLst/>
          </a:prstGeom>
        </p:spPr>
      </p:pic>
      <p:sp>
        <p:nvSpPr>
          <p:cNvPr id="6" name="Metin kutusu 5">
            <a:extLst>
              <a:ext uri="{FF2B5EF4-FFF2-40B4-BE49-F238E27FC236}">
                <a16:creationId xmlns:a16="http://schemas.microsoft.com/office/drawing/2014/main" id="{68DCC7DF-B875-41DB-AAC7-3E40AF4D9548}"/>
              </a:ext>
            </a:extLst>
          </p:cNvPr>
          <p:cNvSpPr txBox="1"/>
          <p:nvPr/>
        </p:nvSpPr>
        <p:spPr>
          <a:xfrm>
            <a:off x="949709" y="4224089"/>
            <a:ext cx="4041913" cy="1477328"/>
          </a:xfrm>
          <a:prstGeom prst="rect">
            <a:avLst/>
          </a:prstGeom>
          <a:noFill/>
        </p:spPr>
        <p:txBody>
          <a:bodyPr wrap="square" rtlCol="0">
            <a:spAutoFit/>
          </a:bodyPr>
          <a:lstStyle/>
          <a:p>
            <a:r>
              <a:rPr lang="tr-TR" dirty="0"/>
              <a:t>Data sonra Sol Sekmede bulunan tamir kutusuna benzeyen </a:t>
            </a:r>
            <a:r>
              <a:rPr lang="tr-TR" dirty="0" err="1"/>
              <a:t>Manage’e</a:t>
            </a:r>
            <a:r>
              <a:rPr lang="tr-TR" dirty="0"/>
              <a:t> </a:t>
            </a:r>
            <a:r>
              <a:rPr lang="tr-TR" dirty="0" err="1"/>
              <a:t>tıkalayalım</a:t>
            </a:r>
            <a:r>
              <a:rPr lang="tr-TR" dirty="0"/>
              <a:t>.</a:t>
            </a:r>
          </a:p>
          <a:p>
            <a:endParaRPr lang="tr-TR" dirty="0"/>
          </a:p>
          <a:p>
            <a:r>
              <a:rPr lang="tr-TR" dirty="0"/>
              <a:t>Ardından </a:t>
            </a:r>
            <a:r>
              <a:rPr lang="tr-TR" dirty="0" err="1"/>
              <a:t>New’e</a:t>
            </a:r>
            <a:r>
              <a:rPr lang="tr-TR" dirty="0"/>
              <a:t> tıklayıp gelen pencerede </a:t>
            </a:r>
            <a:r>
              <a:rPr lang="tr-TR" dirty="0" err="1"/>
              <a:t>Azure</a:t>
            </a:r>
            <a:r>
              <a:rPr lang="tr-TR" dirty="0"/>
              <a:t> </a:t>
            </a:r>
            <a:r>
              <a:rPr lang="tr-TR" dirty="0" err="1"/>
              <a:t>Blob</a:t>
            </a:r>
            <a:r>
              <a:rPr lang="tr-TR" dirty="0"/>
              <a:t> </a:t>
            </a:r>
            <a:r>
              <a:rPr lang="tr-TR" dirty="0" err="1"/>
              <a:t>Storage’e</a:t>
            </a:r>
            <a:r>
              <a:rPr lang="tr-TR" dirty="0"/>
              <a:t> tıklayalım.</a:t>
            </a:r>
          </a:p>
        </p:txBody>
      </p:sp>
      <p:pic>
        <p:nvPicPr>
          <p:cNvPr id="8" name="Resim 7">
            <a:extLst>
              <a:ext uri="{FF2B5EF4-FFF2-40B4-BE49-F238E27FC236}">
                <a16:creationId xmlns:a16="http://schemas.microsoft.com/office/drawing/2014/main" id="{F043A57B-BC3D-4882-B46C-F8422E948E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4234" y="3429000"/>
            <a:ext cx="6206950" cy="3067506"/>
          </a:xfrm>
          <a:prstGeom prst="rect">
            <a:avLst/>
          </a:prstGeom>
        </p:spPr>
      </p:pic>
    </p:spTree>
    <p:extLst>
      <p:ext uri="{BB962C8B-B14F-4D97-AF65-F5344CB8AC3E}">
        <p14:creationId xmlns:p14="http://schemas.microsoft.com/office/powerpoint/2010/main" val="170255791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BB81374D-8B4D-4622-81A4-DB90A957B356}"/>
              </a:ext>
            </a:extLst>
          </p:cNvPr>
          <p:cNvSpPr>
            <a:spLocks noGrp="1"/>
          </p:cNvSpPr>
          <p:nvPr>
            <p:ph idx="1"/>
          </p:nvPr>
        </p:nvSpPr>
        <p:spPr>
          <a:xfrm>
            <a:off x="920162" y="191389"/>
            <a:ext cx="5049078" cy="6500957"/>
          </a:xfrm>
        </p:spPr>
        <p:txBody>
          <a:bodyPr>
            <a:normAutofit/>
          </a:bodyPr>
          <a:lstStyle/>
          <a:p>
            <a:r>
              <a:rPr lang="tr-TR" dirty="0"/>
              <a:t>Adımızı girdikten sonra Connect </a:t>
            </a:r>
            <a:r>
              <a:rPr lang="tr-TR" dirty="0" err="1"/>
              <a:t>via</a:t>
            </a:r>
            <a:r>
              <a:rPr lang="tr-TR" dirty="0"/>
              <a:t> </a:t>
            </a:r>
            <a:r>
              <a:rPr lang="tr-TR" dirty="0" err="1"/>
              <a:t>integration</a:t>
            </a:r>
            <a:r>
              <a:rPr lang="tr-TR" dirty="0"/>
              <a:t> </a:t>
            </a:r>
            <a:r>
              <a:rPr lang="tr-TR" dirty="0" err="1"/>
              <a:t>runtime</a:t>
            </a:r>
            <a:r>
              <a:rPr lang="tr-TR" dirty="0"/>
              <a:t> otomatik olarak bu gelmektedir. Çalışma süresini ve şeklini kendisine bırakıyorum.</a:t>
            </a:r>
          </a:p>
          <a:p>
            <a:r>
              <a:rPr lang="tr-TR" dirty="0" err="1"/>
              <a:t>Authentication</a:t>
            </a:r>
            <a:r>
              <a:rPr lang="tr-TR" dirty="0"/>
              <a:t> </a:t>
            </a:r>
            <a:r>
              <a:rPr lang="tr-TR" dirty="0" err="1"/>
              <a:t>Method</a:t>
            </a:r>
            <a:r>
              <a:rPr lang="tr-TR" dirty="0"/>
              <a:t> ise </a:t>
            </a:r>
            <a:r>
              <a:rPr lang="tr-TR" dirty="0" err="1"/>
              <a:t>blob</a:t>
            </a:r>
            <a:r>
              <a:rPr lang="tr-TR" dirty="0"/>
              <a:t> deposuna doğrudan bağlanın ve kimlik doğrulamanın birkaç yolu vardır. Ücretsiz hesap anahtarı SAS veya bir hizmet ilkesi olabilir. </a:t>
            </a:r>
            <a:r>
              <a:rPr lang="tr-TR" dirty="0" err="1"/>
              <a:t>Tabiki</a:t>
            </a:r>
            <a:r>
              <a:rPr lang="tr-TR" dirty="0"/>
              <a:t> en sofistike ve daha güvenli yol, kimliği yönetmektir. Ben şimdilik </a:t>
            </a:r>
            <a:r>
              <a:rPr lang="tr-TR" dirty="0" err="1"/>
              <a:t>Account</a:t>
            </a:r>
            <a:r>
              <a:rPr lang="tr-TR" dirty="0"/>
              <a:t> </a:t>
            </a:r>
            <a:r>
              <a:rPr lang="tr-TR" dirty="0" err="1"/>
              <a:t>key</a:t>
            </a:r>
            <a:r>
              <a:rPr lang="tr-TR" dirty="0"/>
              <a:t> olarak bırakıyorum. Basit olması için.</a:t>
            </a:r>
          </a:p>
          <a:p>
            <a:r>
              <a:rPr lang="tr-TR" dirty="0"/>
              <a:t>Daha sonra </a:t>
            </a:r>
            <a:r>
              <a:rPr lang="tr-TR" dirty="0" err="1"/>
              <a:t>Azure</a:t>
            </a:r>
            <a:r>
              <a:rPr lang="tr-TR" dirty="0"/>
              <a:t> aboneliğimizi seçelim. Oluşturduğumuz depolama alanını seçiyoruz. Oluştur dedikten sonra bekliyoruz. Ve ardından </a:t>
            </a:r>
            <a:r>
              <a:rPr lang="tr-TR" dirty="0" err="1"/>
              <a:t>Finish’e</a:t>
            </a:r>
            <a:r>
              <a:rPr lang="tr-TR" dirty="0"/>
              <a:t> basıyoruz.</a:t>
            </a:r>
          </a:p>
          <a:p>
            <a:endParaRPr lang="tr-TR" dirty="0"/>
          </a:p>
        </p:txBody>
      </p:sp>
      <p:pic>
        <p:nvPicPr>
          <p:cNvPr id="5" name="Resim 4">
            <a:extLst>
              <a:ext uri="{FF2B5EF4-FFF2-40B4-BE49-F238E27FC236}">
                <a16:creationId xmlns:a16="http://schemas.microsoft.com/office/drawing/2014/main" id="{BD0436E1-4D59-4373-BB09-B672B11E13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2761" y="698285"/>
            <a:ext cx="5677692" cy="5487166"/>
          </a:xfrm>
          <a:prstGeom prst="rect">
            <a:avLst/>
          </a:prstGeom>
        </p:spPr>
      </p:pic>
    </p:spTree>
    <p:extLst>
      <p:ext uri="{BB962C8B-B14F-4D97-AF65-F5344CB8AC3E}">
        <p14:creationId xmlns:p14="http://schemas.microsoft.com/office/powerpoint/2010/main" val="363748087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D61B1398-4058-4DAE-AC73-4FFF2DAAC1B6}"/>
              </a:ext>
            </a:extLst>
          </p:cNvPr>
          <p:cNvSpPr>
            <a:spLocks noGrp="1"/>
          </p:cNvSpPr>
          <p:nvPr>
            <p:ph idx="1"/>
          </p:nvPr>
        </p:nvSpPr>
        <p:spPr>
          <a:xfrm>
            <a:off x="909430" y="5240311"/>
            <a:ext cx="10373139" cy="921950"/>
          </a:xfrm>
        </p:spPr>
        <p:txBody>
          <a:bodyPr>
            <a:normAutofit/>
          </a:bodyPr>
          <a:lstStyle/>
          <a:p>
            <a:r>
              <a:rPr lang="tr-TR" dirty="0" err="1"/>
              <a:t>Factory</a:t>
            </a:r>
            <a:r>
              <a:rPr lang="tr-TR" dirty="0"/>
              <a:t> </a:t>
            </a:r>
            <a:r>
              <a:rPr lang="tr-TR" dirty="0" err="1"/>
              <a:t>Resources</a:t>
            </a:r>
            <a:r>
              <a:rPr lang="tr-TR" dirty="0"/>
              <a:t> sayfasına gelip sol tarafta bulunan </a:t>
            </a:r>
            <a:r>
              <a:rPr lang="tr-TR" dirty="0" err="1"/>
              <a:t>Datasets’e</a:t>
            </a:r>
            <a:r>
              <a:rPr lang="tr-TR" dirty="0"/>
              <a:t> tıklayıp yeni ekle yapıyoruz. Ardından </a:t>
            </a:r>
            <a:r>
              <a:rPr lang="tr-TR" dirty="0" err="1"/>
              <a:t>Azure</a:t>
            </a:r>
            <a:r>
              <a:rPr lang="tr-TR" dirty="0"/>
              <a:t> </a:t>
            </a:r>
            <a:r>
              <a:rPr lang="tr-TR" dirty="0" err="1"/>
              <a:t>Blob</a:t>
            </a:r>
            <a:r>
              <a:rPr lang="tr-TR" dirty="0"/>
              <a:t> </a:t>
            </a:r>
            <a:r>
              <a:rPr lang="tr-TR" dirty="0" err="1"/>
              <a:t>Storage’e</a:t>
            </a:r>
            <a:r>
              <a:rPr lang="tr-TR" dirty="0"/>
              <a:t> tıklıyoruz. Ve datamızın uzantısı olan CSV uzantısını seçiyoruz.</a:t>
            </a:r>
          </a:p>
        </p:txBody>
      </p:sp>
      <p:pic>
        <p:nvPicPr>
          <p:cNvPr id="7" name="Resim 6">
            <a:extLst>
              <a:ext uri="{FF2B5EF4-FFF2-40B4-BE49-F238E27FC236}">
                <a16:creationId xmlns:a16="http://schemas.microsoft.com/office/drawing/2014/main" id="{7D908A61-D20E-4265-945F-14DD2CA354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8311" y="914400"/>
            <a:ext cx="7022118" cy="3159953"/>
          </a:xfrm>
          <a:prstGeom prst="rect">
            <a:avLst/>
          </a:prstGeom>
        </p:spPr>
      </p:pic>
    </p:spTree>
    <p:extLst>
      <p:ext uri="{BB962C8B-B14F-4D97-AF65-F5344CB8AC3E}">
        <p14:creationId xmlns:p14="http://schemas.microsoft.com/office/powerpoint/2010/main" val="288395573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0A918369-2F97-4E64-9004-4A734A3D7E41}"/>
              </a:ext>
            </a:extLst>
          </p:cNvPr>
          <p:cNvSpPr>
            <a:spLocks noGrp="1"/>
          </p:cNvSpPr>
          <p:nvPr>
            <p:ph idx="1"/>
          </p:nvPr>
        </p:nvSpPr>
        <p:spPr>
          <a:xfrm>
            <a:off x="838200" y="4028662"/>
            <a:ext cx="10515600" cy="2283311"/>
          </a:xfrm>
        </p:spPr>
        <p:txBody>
          <a:bodyPr/>
          <a:lstStyle/>
          <a:p>
            <a:r>
              <a:rPr lang="tr-TR" dirty="0"/>
              <a:t>Seçimi yaptıktan sonra karşımıza Name yeri çıkmaktadır. Bu kısma bir isim yazıyoruz. </a:t>
            </a:r>
          </a:p>
          <a:p>
            <a:r>
              <a:rPr lang="tr-TR" dirty="0" err="1"/>
              <a:t>Linked</a:t>
            </a:r>
            <a:r>
              <a:rPr lang="tr-TR" dirty="0"/>
              <a:t> </a:t>
            </a:r>
            <a:r>
              <a:rPr lang="tr-TR" dirty="0" err="1"/>
              <a:t>service’ten</a:t>
            </a:r>
            <a:r>
              <a:rPr lang="tr-TR" dirty="0"/>
              <a:t> daha önce oluşturduğumuz servisi çekiyoruz. </a:t>
            </a:r>
          </a:p>
          <a:p>
            <a:r>
              <a:rPr lang="tr-TR" dirty="0"/>
              <a:t>File </a:t>
            </a:r>
            <a:r>
              <a:rPr lang="tr-TR" dirty="0" err="1"/>
              <a:t>pathin</a:t>
            </a:r>
            <a:r>
              <a:rPr lang="tr-TR" dirty="0"/>
              <a:t> sonundaki dosya klasörüne tıklayıp </a:t>
            </a:r>
            <a:r>
              <a:rPr lang="tr-TR" dirty="0" err="1"/>
              <a:t>csv</a:t>
            </a:r>
            <a:r>
              <a:rPr lang="tr-TR" dirty="0"/>
              <a:t> dosyamızı seçiyoruz. </a:t>
            </a:r>
          </a:p>
          <a:p>
            <a:r>
              <a:rPr lang="tr-TR" dirty="0"/>
              <a:t>First </a:t>
            </a:r>
            <a:r>
              <a:rPr lang="tr-TR" dirty="0" err="1"/>
              <a:t>row</a:t>
            </a:r>
            <a:r>
              <a:rPr lang="tr-TR" dirty="0"/>
              <a:t> as </a:t>
            </a:r>
            <a:r>
              <a:rPr lang="tr-TR" dirty="0" err="1"/>
              <a:t>header</a:t>
            </a:r>
            <a:r>
              <a:rPr lang="tr-TR" dirty="0"/>
              <a:t> İlk satırınız sütun isminden oluşuyorsa bu seçeneği seçmelisiniz. </a:t>
            </a:r>
          </a:p>
          <a:p>
            <a:r>
              <a:rPr lang="tr-TR" dirty="0"/>
              <a:t>Benim hazırladığımda böyle bir satır olmadığı için direk tamam butonuna tıklayıp bitiriyorum.</a:t>
            </a:r>
          </a:p>
        </p:txBody>
      </p:sp>
      <p:pic>
        <p:nvPicPr>
          <p:cNvPr id="5" name="Resim 4">
            <a:extLst>
              <a:ext uri="{FF2B5EF4-FFF2-40B4-BE49-F238E27FC236}">
                <a16:creationId xmlns:a16="http://schemas.microsoft.com/office/drawing/2014/main" id="{340ED1C1-F56F-4E13-A1A1-232B398C89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9522" y="344557"/>
            <a:ext cx="5772956" cy="2934109"/>
          </a:xfrm>
          <a:prstGeom prst="rect">
            <a:avLst/>
          </a:prstGeom>
        </p:spPr>
      </p:pic>
    </p:spTree>
    <p:extLst>
      <p:ext uri="{BB962C8B-B14F-4D97-AF65-F5344CB8AC3E}">
        <p14:creationId xmlns:p14="http://schemas.microsoft.com/office/powerpoint/2010/main" val="205962049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DCAEBEB-1B9A-418B-84D9-FEFCDC48D35E}"/>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0E54BDC0-96DE-4590-8B42-06058F325813}"/>
              </a:ext>
            </a:extLst>
          </p:cNvPr>
          <p:cNvSpPr>
            <a:spLocks noGrp="1"/>
          </p:cNvSpPr>
          <p:nvPr>
            <p:ph idx="1"/>
          </p:nvPr>
        </p:nvSpPr>
        <p:spPr>
          <a:xfrm>
            <a:off x="866360" y="5127330"/>
            <a:ext cx="10459279" cy="1730670"/>
          </a:xfrm>
        </p:spPr>
        <p:txBody>
          <a:bodyPr/>
          <a:lstStyle/>
          <a:p>
            <a:r>
              <a:rPr lang="tr-TR" dirty="0" err="1"/>
              <a:t>Column</a:t>
            </a:r>
            <a:r>
              <a:rPr lang="tr-TR" dirty="0"/>
              <a:t> </a:t>
            </a:r>
            <a:r>
              <a:rPr lang="tr-TR" dirty="0" err="1"/>
              <a:t>Delimiter’ından</a:t>
            </a:r>
            <a:r>
              <a:rPr lang="tr-TR" dirty="0"/>
              <a:t> bir sütuna sınırlayıcı verebiliriz. Mesela CVS dosyanız Noktalı virgülle ayrılmıştır. Belki Sadece virgülle ayrılmıştır. (Bizimki Noktalı Virgülle Ayrılmış)</a:t>
            </a:r>
          </a:p>
          <a:p>
            <a:r>
              <a:rPr lang="tr-TR" dirty="0" err="1"/>
              <a:t>Row</a:t>
            </a:r>
            <a:r>
              <a:rPr lang="tr-TR" dirty="0"/>
              <a:t> </a:t>
            </a:r>
            <a:r>
              <a:rPr lang="tr-TR" dirty="0" err="1"/>
              <a:t>delimiter</a:t>
            </a:r>
            <a:r>
              <a:rPr lang="tr-TR" dirty="0"/>
              <a:t> satır ayraçlarını değiştirilebilir gibi seçenekler mevcuttur. </a:t>
            </a:r>
          </a:p>
        </p:txBody>
      </p:sp>
      <p:pic>
        <p:nvPicPr>
          <p:cNvPr id="5" name="Resim 4">
            <a:extLst>
              <a:ext uri="{FF2B5EF4-FFF2-40B4-BE49-F238E27FC236}">
                <a16:creationId xmlns:a16="http://schemas.microsoft.com/office/drawing/2014/main" id="{BA5D80C2-E5BE-49F7-90A8-2BF169C869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203" y="382385"/>
            <a:ext cx="10081592" cy="3909391"/>
          </a:xfrm>
          <a:prstGeom prst="rect">
            <a:avLst/>
          </a:prstGeom>
        </p:spPr>
      </p:pic>
    </p:spTree>
    <p:extLst>
      <p:ext uri="{BB962C8B-B14F-4D97-AF65-F5344CB8AC3E}">
        <p14:creationId xmlns:p14="http://schemas.microsoft.com/office/powerpoint/2010/main" val="130198589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24918D2A-64DF-4D52-B786-7D16C1BE6C45}"/>
              </a:ext>
            </a:extLst>
          </p:cNvPr>
          <p:cNvSpPr>
            <a:spLocks noGrp="1"/>
          </p:cNvSpPr>
          <p:nvPr>
            <p:ph idx="1"/>
          </p:nvPr>
        </p:nvSpPr>
        <p:spPr>
          <a:xfrm>
            <a:off x="1179443" y="39757"/>
            <a:ext cx="4161183" cy="1616765"/>
          </a:xfrm>
        </p:spPr>
        <p:txBody>
          <a:bodyPr>
            <a:normAutofit/>
          </a:bodyPr>
          <a:lstStyle/>
          <a:p>
            <a:r>
              <a:rPr lang="tr-TR" dirty="0"/>
              <a:t>Preview data dersek verilerimizin nasıl durduğunu görebilir.  Ve her şey düzgün mü diye kontrolünü yapabiliriz.</a:t>
            </a:r>
          </a:p>
        </p:txBody>
      </p:sp>
      <p:pic>
        <p:nvPicPr>
          <p:cNvPr id="5" name="Resim 4">
            <a:extLst>
              <a:ext uri="{FF2B5EF4-FFF2-40B4-BE49-F238E27FC236}">
                <a16:creationId xmlns:a16="http://schemas.microsoft.com/office/drawing/2014/main" id="{0457E3BE-6605-448A-BCFB-6AD4FC7EB7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3844" y="0"/>
            <a:ext cx="3649861" cy="2841085"/>
          </a:xfrm>
          <a:prstGeom prst="rect">
            <a:avLst/>
          </a:prstGeom>
        </p:spPr>
      </p:pic>
      <p:pic>
        <p:nvPicPr>
          <p:cNvPr id="7" name="Resim 6">
            <a:extLst>
              <a:ext uri="{FF2B5EF4-FFF2-40B4-BE49-F238E27FC236}">
                <a16:creationId xmlns:a16="http://schemas.microsoft.com/office/drawing/2014/main" id="{BB085100-F2AD-4A1A-8EB3-0A005E3B71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9443" y="2798132"/>
            <a:ext cx="6820852" cy="4020111"/>
          </a:xfrm>
          <a:prstGeom prst="rect">
            <a:avLst/>
          </a:prstGeom>
        </p:spPr>
      </p:pic>
      <p:sp>
        <p:nvSpPr>
          <p:cNvPr id="8" name="Metin kutusu 7">
            <a:extLst>
              <a:ext uri="{FF2B5EF4-FFF2-40B4-BE49-F238E27FC236}">
                <a16:creationId xmlns:a16="http://schemas.microsoft.com/office/drawing/2014/main" id="{88E94883-D5EC-4590-AA37-BA519FB80F38}"/>
              </a:ext>
            </a:extLst>
          </p:cNvPr>
          <p:cNvSpPr txBox="1"/>
          <p:nvPr/>
        </p:nvSpPr>
        <p:spPr>
          <a:xfrm>
            <a:off x="8123582" y="4485021"/>
            <a:ext cx="3511826" cy="646331"/>
          </a:xfrm>
          <a:prstGeom prst="rect">
            <a:avLst/>
          </a:prstGeom>
          <a:noFill/>
        </p:spPr>
        <p:txBody>
          <a:bodyPr wrap="square" rtlCol="0">
            <a:spAutoFit/>
          </a:bodyPr>
          <a:lstStyle/>
          <a:p>
            <a:r>
              <a:rPr lang="tr-TR" dirty="0"/>
              <a:t>Bizim verilerimiz istediğimiz gibi duruyor.</a:t>
            </a:r>
          </a:p>
        </p:txBody>
      </p:sp>
    </p:spTree>
    <p:extLst>
      <p:ext uri="{BB962C8B-B14F-4D97-AF65-F5344CB8AC3E}">
        <p14:creationId xmlns:p14="http://schemas.microsoft.com/office/powerpoint/2010/main" val="91097602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42E68C12-5238-47BB-AEFB-15DB01BE6E4D}"/>
              </a:ext>
            </a:extLst>
          </p:cNvPr>
          <p:cNvSpPr>
            <a:spLocks noGrp="1"/>
          </p:cNvSpPr>
          <p:nvPr>
            <p:ph idx="1"/>
          </p:nvPr>
        </p:nvSpPr>
        <p:spPr>
          <a:xfrm>
            <a:off x="1103244" y="1031020"/>
            <a:ext cx="4409661" cy="4160520"/>
          </a:xfrm>
        </p:spPr>
        <p:txBody>
          <a:bodyPr>
            <a:normAutofit/>
          </a:bodyPr>
          <a:lstStyle/>
          <a:p>
            <a:r>
              <a:rPr lang="tr-TR" dirty="0"/>
              <a:t>Daha sonra </a:t>
            </a:r>
            <a:r>
              <a:rPr lang="tr-TR" dirty="0" err="1"/>
              <a:t>datasets</a:t>
            </a:r>
            <a:r>
              <a:rPr lang="tr-TR" dirty="0"/>
              <a:t> kısmına gelip New </a:t>
            </a:r>
            <a:r>
              <a:rPr lang="tr-TR" dirty="0" err="1"/>
              <a:t>dataset</a:t>
            </a:r>
            <a:r>
              <a:rPr lang="tr-TR" dirty="0"/>
              <a:t> dedikten sonra </a:t>
            </a:r>
            <a:r>
              <a:rPr lang="tr-TR" dirty="0" err="1"/>
              <a:t>Azure</a:t>
            </a:r>
            <a:r>
              <a:rPr lang="tr-TR" dirty="0"/>
              <a:t> SQL Database oluşturuyoruz. </a:t>
            </a:r>
          </a:p>
          <a:p>
            <a:r>
              <a:rPr lang="tr-TR" dirty="0"/>
              <a:t>Ve ardından İsim alanını ve açılır sekmeden </a:t>
            </a:r>
            <a:r>
              <a:rPr lang="tr-TR" dirty="0" err="1"/>
              <a:t>Output’u</a:t>
            </a:r>
            <a:r>
              <a:rPr lang="tr-TR" dirty="0"/>
              <a:t> muzu seçiyoruz.</a:t>
            </a:r>
          </a:p>
          <a:p>
            <a:r>
              <a:rPr lang="tr-TR" dirty="0"/>
              <a:t>Tablomuzu seçiyoruz. </a:t>
            </a:r>
          </a:p>
          <a:p>
            <a:r>
              <a:rPr lang="tr-TR" dirty="0" err="1"/>
              <a:t>From</a:t>
            </a:r>
            <a:r>
              <a:rPr lang="tr-TR" dirty="0"/>
              <a:t> </a:t>
            </a:r>
            <a:r>
              <a:rPr lang="tr-TR" dirty="0" err="1"/>
              <a:t>connection</a:t>
            </a:r>
            <a:r>
              <a:rPr lang="tr-TR" dirty="0"/>
              <a:t>/</a:t>
            </a:r>
            <a:r>
              <a:rPr lang="tr-TR" dirty="0" err="1"/>
              <a:t>store’u</a:t>
            </a:r>
            <a:r>
              <a:rPr lang="tr-TR" dirty="0"/>
              <a:t> tıklıyoruz. </a:t>
            </a:r>
          </a:p>
          <a:p>
            <a:r>
              <a:rPr lang="tr-TR" dirty="0"/>
              <a:t>Ve ardından ok butonuna basıyoruz.</a:t>
            </a:r>
          </a:p>
        </p:txBody>
      </p:sp>
      <p:pic>
        <p:nvPicPr>
          <p:cNvPr id="5" name="Resim 4">
            <a:extLst>
              <a:ext uri="{FF2B5EF4-FFF2-40B4-BE49-F238E27FC236}">
                <a16:creationId xmlns:a16="http://schemas.microsoft.com/office/drawing/2014/main" id="{B75716DE-677D-4974-BF2A-49C3DEFF71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480717"/>
            <a:ext cx="5792008" cy="3048425"/>
          </a:xfrm>
          <a:prstGeom prst="rect">
            <a:avLst/>
          </a:prstGeom>
        </p:spPr>
      </p:pic>
    </p:spTree>
    <p:extLst>
      <p:ext uri="{BB962C8B-B14F-4D97-AF65-F5344CB8AC3E}">
        <p14:creationId xmlns:p14="http://schemas.microsoft.com/office/powerpoint/2010/main" val="337162826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30DD4E1E-CB69-44EE-A0B2-C570DFA350A6}"/>
              </a:ext>
            </a:extLst>
          </p:cNvPr>
          <p:cNvSpPr>
            <a:spLocks noGrp="1"/>
          </p:cNvSpPr>
          <p:nvPr>
            <p:ph idx="1"/>
          </p:nvPr>
        </p:nvSpPr>
        <p:spPr>
          <a:xfrm>
            <a:off x="874645" y="0"/>
            <a:ext cx="10986052" cy="1656521"/>
          </a:xfrm>
        </p:spPr>
        <p:txBody>
          <a:bodyPr>
            <a:normAutofit/>
          </a:bodyPr>
          <a:lstStyle/>
          <a:p>
            <a:r>
              <a:rPr lang="tr-TR" dirty="0"/>
              <a:t>Daha sonra alana bir adet </a:t>
            </a:r>
            <a:r>
              <a:rPr lang="tr-TR" dirty="0" err="1"/>
              <a:t>Copy</a:t>
            </a:r>
            <a:r>
              <a:rPr lang="tr-TR" dirty="0"/>
              <a:t> Data Sürükleyip bırakıyoruz. </a:t>
            </a:r>
          </a:p>
          <a:p>
            <a:r>
              <a:rPr lang="tr-TR" dirty="0" err="1"/>
              <a:t>Sour</a:t>
            </a:r>
            <a:r>
              <a:rPr lang="tr-TR" dirty="0"/>
              <a:t> </a:t>
            </a:r>
            <a:r>
              <a:rPr lang="tr-TR" dirty="0" err="1"/>
              <a:t>CanCSV’yi</a:t>
            </a:r>
            <a:r>
              <a:rPr lang="tr-TR" dirty="0"/>
              <a:t> </a:t>
            </a:r>
            <a:r>
              <a:rPr lang="tr-TR" dirty="0" err="1"/>
              <a:t>Sink’den</a:t>
            </a:r>
            <a:r>
              <a:rPr lang="tr-TR" dirty="0"/>
              <a:t> Tablomuzu ve seçtikten sonra son olarak </a:t>
            </a:r>
            <a:r>
              <a:rPr lang="tr-TR" dirty="0" err="1"/>
              <a:t>mappingin</a:t>
            </a:r>
            <a:r>
              <a:rPr lang="tr-TR" dirty="0"/>
              <a:t> içerisindeki </a:t>
            </a:r>
            <a:r>
              <a:rPr lang="tr-TR" dirty="0" err="1"/>
              <a:t>import</a:t>
            </a:r>
            <a:r>
              <a:rPr lang="tr-TR" dirty="0"/>
              <a:t> </a:t>
            </a:r>
            <a:r>
              <a:rPr lang="tr-TR" dirty="0" err="1"/>
              <a:t>schema</a:t>
            </a:r>
            <a:r>
              <a:rPr lang="tr-TR" dirty="0"/>
              <a:t> diyoruz ve ardından tablomuzdaki sütunlarının karşılıkları geliyor. </a:t>
            </a:r>
          </a:p>
          <a:p>
            <a:r>
              <a:rPr lang="tr-TR" dirty="0"/>
              <a:t>Yukarıdaki </a:t>
            </a:r>
            <a:r>
              <a:rPr lang="tr-TR" dirty="0" err="1"/>
              <a:t>Debug</a:t>
            </a:r>
            <a:r>
              <a:rPr lang="tr-TR" dirty="0"/>
              <a:t> butonuna basıyoruz.</a:t>
            </a:r>
          </a:p>
        </p:txBody>
      </p:sp>
      <p:pic>
        <p:nvPicPr>
          <p:cNvPr id="5" name="Resim 4">
            <a:extLst>
              <a:ext uri="{FF2B5EF4-FFF2-40B4-BE49-F238E27FC236}">
                <a16:creationId xmlns:a16="http://schemas.microsoft.com/office/drawing/2014/main" id="{3D078CC0-9E51-45E5-B0C5-B517DB06C1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8284" y="1893101"/>
            <a:ext cx="7935432" cy="4344006"/>
          </a:xfrm>
          <a:prstGeom prst="rect">
            <a:avLst/>
          </a:prstGeom>
        </p:spPr>
      </p:pic>
    </p:spTree>
    <p:extLst>
      <p:ext uri="{BB962C8B-B14F-4D97-AF65-F5344CB8AC3E}">
        <p14:creationId xmlns:p14="http://schemas.microsoft.com/office/powerpoint/2010/main" val="3442282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DBC08FD-A9E9-4CA2-B436-BC656D7061D6}"/>
              </a:ext>
            </a:extLst>
          </p:cNvPr>
          <p:cNvSpPr>
            <a:spLocks noGrp="1"/>
          </p:cNvSpPr>
          <p:nvPr>
            <p:ph type="title"/>
          </p:nvPr>
        </p:nvSpPr>
        <p:spPr>
          <a:xfrm>
            <a:off x="1" y="0"/>
            <a:ext cx="12192000" cy="781877"/>
          </a:xfrm>
        </p:spPr>
        <p:txBody>
          <a:bodyPr>
            <a:normAutofit/>
          </a:bodyPr>
          <a:lstStyle/>
          <a:p>
            <a:pPr algn="ctr"/>
            <a:r>
              <a:rPr lang="tr-TR" sz="4000" dirty="0">
                <a:solidFill>
                  <a:schemeClr val="tx1"/>
                </a:solidFill>
              </a:rPr>
              <a:t>1. </a:t>
            </a:r>
            <a:r>
              <a:rPr lang="tr-TR" sz="4000" dirty="0" err="1">
                <a:solidFill>
                  <a:schemeClr val="tx1"/>
                </a:solidFill>
              </a:rPr>
              <a:t>Single</a:t>
            </a:r>
            <a:endParaRPr lang="tr-TR" sz="4000" dirty="0">
              <a:solidFill>
                <a:schemeClr val="tx1"/>
              </a:solidFill>
            </a:endParaRPr>
          </a:p>
        </p:txBody>
      </p:sp>
      <p:sp>
        <p:nvSpPr>
          <p:cNvPr id="3" name="İçerik Yer Tutucusu 2">
            <a:extLst>
              <a:ext uri="{FF2B5EF4-FFF2-40B4-BE49-F238E27FC236}">
                <a16:creationId xmlns:a16="http://schemas.microsoft.com/office/drawing/2014/main" id="{C711C536-EDFF-4A2B-869A-B03C985A198C}"/>
              </a:ext>
            </a:extLst>
          </p:cNvPr>
          <p:cNvSpPr>
            <a:spLocks noGrp="1"/>
          </p:cNvSpPr>
          <p:nvPr>
            <p:ph idx="1"/>
          </p:nvPr>
        </p:nvSpPr>
        <p:spPr>
          <a:xfrm>
            <a:off x="967409" y="152596"/>
            <a:ext cx="10919791" cy="6705403"/>
          </a:xfrm>
        </p:spPr>
        <p:txBody>
          <a:bodyPr vert="horz" lIns="91440" tIns="45720" rIns="91440" bIns="45720" rtlCol="0" anchor="ctr">
            <a:normAutofit/>
          </a:bodyPr>
          <a:lstStyle/>
          <a:p>
            <a:pPr marL="0" indent="0">
              <a:buNone/>
            </a:pPr>
            <a:r>
              <a:rPr lang="tr-TR" sz="2000" dirty="0" err="1">
                <a:ea typeface="+mn-lt"/>
                <a:cs typeface="+mn-lt"/>
              </a:rPr>
              <a:t>Single</a:t>
            </a:r>
            <a:r>
              <a:rPr lang="tr-TR" sz="2000" dirty="0">
                <a:ea typeface="+mn-lt"/>
                <a:cs typeface="+mn-lt"/>
              </a:rPr>
              <a:t>, tamamen yönetilen, izole edilmiş bir </a:t>
            </a:r>
            <a:r>
              <a:rPr lang="tr-TR" sz="2000" dirty="0" err="1">
                <a:ea typeface="+mn-lt"/>
                <a:cs typeface="+mn-lt"/>
              </a:rPr>
              <a:t>veritabanı</a:t>
            </a:r>
            <a:r>
              <a:rPr lang="tr-TR" sz="2000" dirty="0">
                <a:ea typeface="+mn-lt"/>
                <a:cs typeface="+mn-lt"/>
              </a:rPr>
              <a:t> olduğunu söyledik peki nedir bu söylediğimiz?</a:t>
            </a:r>
            <a:br>
              <a:rPr lang="tr-TR" sz="2000" dirty="0">
                <a:ea typeface="+mn-lt"/>
                <a:cs typeface="+mn-lt"/>
              </a:rPr>
            </a:br>
            <a:endParaRPr lang="tr-TR" dirty="0">
              <a:ea typeface="+mn-lt"/>
              <a:cs typeface="+mn-lt"/>
            </a:endParaRPr>
          </a:p>
          <a:p>
            <a:pPr marL="0" indent="0">
              <a:buNone/>
            </a:pPr>
            <a:r>
              <a:rPr lang="tr-TR" sz="2000" dirty="0">
                <a:ea typeface="+mn-lt"/>
                <a:cs typeface="+mn-lt"/>
              </a:rPr>
              <a:t>Tek </a:t>
            </a:r>
            <a:r>
              <a:rPr lang="tr-TR" sz="2000" dirty="0" err="1">
                <a:ea typeface="+mn-lt"/>
                <a:cs typeface="+mn-lt"/>
              </a:rPr>
              <a:t>veritabanı</a:t>
            </a:r>
            <a:r>
              <a:rPr lang="tr-TR" sz="2000" dirty="0">
                <a:ea typeface="+mn-lt"/>
                <a:cs typeface="+mn-lt"/>
              </a:rPr>
              <a:t> kaynak türü,  </a:t>
            </a:r>
            <a:r>
              <a:rPr lang="tr-TR" sz="2000" dirty="0" err="1">
                <a:ea typeface="+mn-lt"/>
                <a:cs typeface="+mn-lt"/>
              </a:rPr>
              <a:t>Azure</a:t>
            </a:r>
            <a:r>
              <a:rPr lang="tr-TR" sz="2000" dirty="0">
                <a:ea typeface="+mn-lt"/>
                <a:cs typeface="+mn-lt"/>
              </a:rPr>
              <a:t> SQL </a:t>
            </a:r>
            <a:r>
              <a:rPr lang="tr-TR" sz="2000" dirty="0" err="1">
                <a:ea typeface="+mn-lt"/>
                <a:cs typeface="+mn-lt"/>
              </a:rPr>
              <a:t>veritabanı'nda</a:t>
            </a:r>
            <a:r>
              <a:rPr lang="tr-TR" sz="2000" dirty="0">
                <a:ea typeface="+mn-lt"/>
                <a:cs typeface="+mn-lt"/>
              </a:rPr>
              <a:t> kendi kaynak kümesiyle bir </a:t>
            </a:r>
            <a:r>
              <a:rPr lang="tr-TR" sz="2000" dirty="0" err="1">
                <a:ea typeface="+mn-lt"/>
                <a:cs typeface="+mn-lt"/>
              </a:rPr>
              <a:t>veritabanı</a:t>
            </a:r>
            <a:r>
              <a:rPr lang="tr-TR" sz="2000" dirty="0">
                <a:ea typeface="+mn-lt"/>
                <a:cs typeface="+mn-lt"/>
              </a:rPr>
              <a:t> oluşturur </a:t>
            </a:r>
          </a:p>
          <a:p>
            <a:pPr marL="0" indent="0">
              <a:buNone/>
            </a:pPr>
            <a:r>
              <a:rPr lang="tr-TR" sz="2000" dirty="0">
                <a:ea typeface="+mn-lt"/>
                <a:cs typeface="+mn-lt"/>
              </a:rPr>
              <a:t>ve bir sunucu aracılığıyla yönetilir.  Tek bir </a:t>
            </a:r>
            <a:r>
              <a:rPr lang="tr-TR" sz="2000" dirty="0" err="1">
                <a:ea typeface="+mn-lt"/>
                <a:cs typeface="+mn-lt"/>
              </a:rPr>
              <a:t>veritabanı</a:t>
            </a:r>
            <a:r>
              <a:rPr lang="tr-TR" sz="2000" dirty="0">
                <a:ea typeface="+mn-lt"/>
                <a:cs typeface="+mn-lt"/>
              </a:rPr>
              <a:t> ile, her </a:t>
            </a:r>
            <a:r>
              <a:rPr lang="tr-TR" sz="2000" dirty="0" err="1">
                <a:ea typeface="+mn-lt"/>
                <a:cs typeface="+mn-lt"/>
              </a:rPr>
              <a:t>veritabanı</a:t>
            </a:r>
            <a:r>
              <a:rPr lang="tr-TR" sz="2000" dirty="0">
                <a:ea typeface="+mn-lt"/>
                <a:cs typeface="+mn-lt"/>
              </a:rPr>
              <a:t> yalıtılmış ve taşınabilir yapılardır. </a:t>
            </a:r>
            <a:br>
              <a:rPr lang="tr-TR" sz="2000" dirty="0">
                <a:ea typeface="+mn-lt"/>
                <a:cs typeface="+mn-lt"/>
              </a:rPr>
            </a:br>
            <a:br>
              <a:rPr lang="tr-TR" sz="2000" dirty="0">
                <a:ea typeface="+mn-lt"/>
                <a:cs typeface="+mn-lt"/>
              </a:rPr>
            </a:br>
            <a:r>
              <a:rPr lang="tr-TR" sz="2000" dirty="0">
                <a:ea typeface="+mn-lt"/>
                <a:cs typeface="+mn-lt"/>
              </a:rPr>
              <a:t>Her birinin DTU tabanlı satın alma modeli veya sanal çekirdek tabanlı satın alma modeli ve garantili bir işlem boyutu içinde kendi hizmet katmanı bulunmaktadır.</a:t>
            </a:r>
            <a:endParaRPr lang="tr-TR" sz="2000" dirty="0"/>
          </a:p>
        </p:txBody>
      </p:sp>
    </p:spTree>
    <p:extLst>
      <p:ext uri="{BB962C8B-B14F-4D97-AF65-F5344CB8AC3E}">
        <p14:creationId xmlns:p14="http://schemas.microsoft.com/office/powerpoint/2010/main" val="51991948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çerik Yer Tutucusu 5">
            <a:extLst>
              <a:ext uri="{FF2B5EF4-FFF2-40B4-BE49-F238E27FC236}">
                <a16:creationId xmlns:a16="http://schemas.microsoft.com/office/drawing/2014/main" id="{428A2A0A-AA33-4382-94A8-0809DC449B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7808" y="1348581"/>
            <a:ext cx="9136384" cy="4160837"/>
          </a:xfrm>
        </p:spPr>
      </p:pic>
    </p:spTree>
    <p:extLst>
      <p:ext uri="{BB962C8B-B14F-4D97-AF65-F5344CB8AC3E}">
        <p14:creationId xmlns:p14="http://schemas.microsoft.com/office/powerpoint/2010/main" val="1345564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E05B56A1-15F1-4730-BA99-FBC465234C1A}"/>
              </a:ext>
            </a:extLst>
          </p:cNvPr>
          <p:cNvSpPr>
            <a:spLocks noGrp="1"/>
          </p:cNvSpPr>
          <p:nvPr>
            <p:ph idx="1"/>
          </p:nvPr>
        </p:nvSpPr>
        <p:spPr>
          <a:xfrm>
            <a:off x="838200" y="1020416"/>
            <a:ext cx="10515600" cy="5151783"/>
          </a:xfrm>
        </p:spPr>
        <p:txBody>
          <a:bodyPr vert="horz" lIns="91440" tIns="45720" rIns="91440" bIns="45720" rtlCol="0" anchor="t">
            <a:normAutofit/>
          </a:bodyPr>
          <a:lstStyle/>
          <a:p>
            <a:pPr marL="457200" indent="-457200"/>
            <a:r>
              <a:rPr lang="tr-TR" dirty="0">
                <a:ea typeface="+mn-lt"/>
                <a:cs typeface="+mn-lt"/>
              </a:rPr>
              <a:t>İlk uygulamanızı sunucusuz işlem katmanında düşük maliyetli küçük, tek bir </a:t>
            </a:r>
            <a:r>
              <a:rPr lang="tr-TR" dirty="0" err="1">
                <a:ea typeface="+mn-lt"/>
                <a:cs typeface="+mn-lt"/>
              </a:rPr>
              <a:t>veritabanında</a:t>
            </a:r>
            <a:r>
              <a:rPr lang="tr-TR" dirty="0">
                <a:ea typeface="+mn-lt"/>
                <a:cs typeface="+mn-lt"/>
              </a:rPr>
              <a:t> veya sağlanan işlem katmanındaki küçük bir işlem boyutu üzerinde oluşturabilirsiniz. </a:t>
            </a:r>
          </a:p>
          <a:p>
            <a:pPr marL="457200" indent="-457200"/>
            <a:endParaRPr lang="tr-TR" dirty="0">
              <a:ea typeface="+mn-lt"/>
              <a:cs typeface="+mn-lt"/>
            </a:endParaRPr>
          </a:p>
          <a:p>
            <a:pPr marL="457200" indent="-457200"/>
            <a:r>
              <a:rPr lang="tr-TR" dirty="0">
                <a:ea typeface="+mn-lt"/>
                <a:cs typeface="+mn-lt"/>
              </a:rPr>
              <a:t>İşlem veya hizmet katmanını , çözümünüzün ihtiyaçlarını karşılamak üzere dilediğiniz zaman el ile veya programlama yoluyla değiştirirsiniz. Performansı uygulamanız veya müşterileriniz kesinti yaşamadan ayarlayabilirsiniz. </a:t>
            </a:r>
          </a:p>
          <a:p>
            <a:pPr marL="457200" indent="-457200"/>
            <a:endParaRPr lang="tr-TR" dirty="0">
              <a:ea typeface="+mn-lt"/>
              <a:cs typeface="+mn-lt"/>
            </a:endParaRPr>
          </a:p>
          <a:p>
            <a:pPr marL="457200" indent="-457200"/>
            <a:r>
              <a:rPr lang="tr-TR" dirty="0">
                <a:ea typeface="+mn-lt"/>
                <a:cs typeface="+mn-lt"/>
              </a:rPr>
              <a:t>Dinamik ölçeklenebilirlik, </a:t>
            </a:r>
            <a:r>
              <a:rPr lang="tr-TR" dirty="0" err="1">
                <a:ea typeface="+mn-lt"/>
                <a:cs typeface="+mn-lt"/>
              </a:rPr>
              <a:t>veritabanınızın</a:t>
            </a:r>
            <a:r>
              <a:rPr lang="tr-TR" dirty="0">
                <a:ea typeface="+mn-lt"/>
                <a:cs typeface="+mn-lt"/>
              </a:rPr>
              <a:t> hızla değişen kaynak gereksinimlerine hızlı şekilde yanıt vermesini ve yalnızca ihtiyaç duyduğunuz kaynaklara ve ihtiyaç duyduğunuz süre boyunca ödeme yapmanızı sağlar.</a:t>
            </a:r>
            <a:endParaRPr lang="tr-TR" dirty="0"/>
          </a:p>
          <a:p>
            <a:endParaRPr lang="tr-TR" dirty="0"/>
          </a:p>
        </p:txBody>
      </p:sp>
    </p:spTree>
    <p:extLst>
      <p:ext uri="{BB962C8B-B14F-4D97-AF65-F5344CB8AC3E}">
        <p14:creationId xmlns:p14="http://schemas.microsoft.com/office/powerpoint/2010/main" val="1666021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A7F10CE-EC17-42E0-9008-F6F7F8E7F097}"/>
              </a:ext>
            </a:extLst>
          </p:cNvPr>
          <p:cNvSpPr>
            <a:spLocks noGrp="1"/>
          </p:cNvSpPr>
          <p:nvPr>
            <p:ph type="title"/>
          </p:nvPr>
        </p:nvSpPr>
        <p:spPr>
          <a:xfrm>
            <a:off x="0" y="0"/>
            <a:ext cx="12192000" cy="1492132"/>
          </a:xfrm>
        </p:spPr>
        <p:txBody>
          <a:bodyPr/>
          <a:lstStyle/>
          <a:p>
            <a:pPr algn="ctr"/>
            <a:r>
              <a:rPr lang="nn-NO" i="0" dirty="0"/>
              <a:t>DTU (Tek Databese Servis Katmanı)</a:t>
            </a:r>
            <a:r>
              <a:rPr lang="tr-TR" i="0" dirty="0"/>
              <a:t> Uygunluk Kontrolü</a:t>
            </a:r>
            <a:endParaRPr lang="tr-TR" dirty="0"/>
          </a:p>
        </p:txBody>
      </p:sp>
      <p:sp>
        <p:nvSpPr>
          <p:cNvPr id="5" name="İçerik Yer Tutucusu 4">
            <a:extLst>
              <a:ext uri="{FF2B5EF4-FFF2-40B4-BE49-F238E27FC236}">
                <a16:creationId xmlns:a16="http://schemas.microsoft.com/office/drawing/2014/main" id="{3E19F129-836C-492B-8718-874265D0ABB1}"/>
              </a:ext>
            </a:extLst>
          </p:cNvPr>
          <p:cNvSpPr>
            <a:spLocks noGrp="1"/>
          </p:cNvSpPr>
          <p:nvPr>
            <p:ph sz="half" idx="1"/>
          </p:nvPr>
        </p:nvSpPr>
        <p:spPr>
          <a:xfrm>
            <a:off x="1032013" y="1472254"/>
            <a:ext cx="4800600" cy="1492132"/>
          </a:xfrm>
        </p:spPr>
        <p:txBody>
          <a:bodyPr/>
          <a:lstStyle/>
          <a:p>
            <a:r>
              <a:rPr lang="tr-TR" dirty="0">
                <a:hlinkClick r:id="rId2"/>
              </a:rPr>
              <a:t>http://dtucalculator.azurewebsites.net</a:t>
            </a:r>
            <a:r>
              <a:rPr lang="tr-TR" dirty="0"/>
              <a:t> Adresinde bulunan hesaplamayı kullanarak hangisinin bizim için yararlı olduğunu bulabiliriz.</a:t>
            </a:r>
          </a:p>
        </p:txBody>
      </p:sp>
      <p:pic>
        <p:nvPicPr>
          <p:cNvPr id="16" name="İçerik Yer Tutucusu 15">
            <a:extLst>
              <a:ext uri="{FF2B5EF4-FFF2-40B4-BE49-F238E27FC236}">
                <a16:creationId xmlns:a16="http://schemas.microsoft.com/office/drawing/2014/main" id="{BC821B8D-D5E8-4B59-BA0A-B62DAFF14792}"/>
              </a:ext>
            </a:extLst>
          </p:cNvPr>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1344267" y="3008876"/>
            <a:ext cx="3863838" cy="2059563"/>
          </a:xfrm>
        </p:spPr>
      </p:pic>
      <p:pic>
        <p:nvPicPr>
          <p:cNvPr id="18" name="Resim 17">
            <a:extLst>
              <a:ext uri="{FF2B5EF4-FFF2-40B4-BE49-F238E27FC236}">
                <a16:creationId xmlns:a16="http://schemas.microsoft.com/office/drawing/2014/main" id="{1B48C38D-093F-46FF-8C48-93497B0B42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65624" y="2103436"/>
            <a:ext cx="4953190" cy="1325564"/>
          </a:xfrm>
          <a:prstGeom prst="rect">
            <a:avLst/>
          </a:prstGeom>
        </p:spPr>
      </p:pic>
      <p:pic>
        <p:nvPicPr>
          <p:cNvPr id="20" name="Resim 19">
            <a:extLst>
              <a:ext uri="{FF2B5EF4-FFF2-40B4-BE49-F238E27FC236}">
                <a16:creationId xmlns:a16="http://schemas.microsoft.com/office/drawing/2014/main" id="{4B2B9A58-A709-4385-AB5A-2C30F9C244B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65624" y="4038657"/>
            <a:ext cx="4668342" cy="2059563"/>
          </a:xfrm>
          <a:prstGeom prst="rect">
            <a:avLst/>
          </a:prstGeom>
        </p:spPr>
      </p:pic>
    </p:spTree>
    <p:extLst>
      <p:ext uri="{BB962C8B-B14F-4D97-AF65-F5344CB8AC3E}">
        <p14:creationId xmlns:p14="http://schemas.microsoft.com/office/powerpoint/2010/main" val="508837899"/>
      </p:ext>
    </p:extLst>
  </p:cSld>
  <p:clrMapOvr>
    <a:masterClrMapping/>
  </p:clrMapOvr>
</p:sld>
</file>

<file path=ppt/theme/theme1.xml><?xml version="1.0" encoding="utf-8"?>
<a:theme xmlns:a="http://schemas.openxmlformats.org/drawingml/2006/main" name="BrushVTI">
  <a:themeElements>
    <a:clrScheme name="AnalogousFromLightSeedLeftStep">
      <a:dk1>
        <a:srgbClr val="000000"/>
      </a:dk1>
      <a:lt1>
        <a:srgbClr val="FFFFFF"/>
      </a:lt1>
      <a:dk2>
        <a:srgbClr val="41243D"/>
      </a:dk2>
      <a:lt2>
        <a:srgbClr val="E2E6E8"/>
      </a:lt2>
      <a:accent1>
        <a:srgbClr val="D5926B"/>
      </a:accent1>
      <a:accent2>
        <a:srgbClr val="D4656A"/>
      </a:accent2>
      <a:accent3>
        <a:srgbClr val="DC81AB"/>
      </a:accent3>
      <a:accent4>
        <a:srgbClr val="D465C7"/>
      </a:accent4>
      <a:accent5>
        <a:srgbClr val="C181DC"/>
      </a:accent5>
      <a:accent6>
        <a:srgbClr val="8565D4"/>
      </a:accent6>
      <a:hlink>
        <a:srgbClr val="5A87A1"/>
      </a:hlink>
      <a:folHlink>
        <a:srgbClr val="7F7F7F"/>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ppt/theme/theme2.xml><?xml version="1.0" encoding="utf-8"?>
<a:theme xmlns:a="http://schemas.openxmlformats.org/drawingml/2006/main" name="Rozet">
  <a:themeElements>
    <a:clrScheme name="Rozet">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Rozet">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ozet">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otalTime>1302</TotalTime>
  <Words>3435</Words>
  <Application>Microsoft Office PowerPoint</Application>
  <PresentationFormat>Geniş ekran</PresentationFormat>
  <Paragraphs>343</Paragraphs>
  <Slides>70</Slides>
  <Notes>0</Notes>
  <HiddenSlides>0</HiddenSlides>
  <MMClips>0</MMClips>
  <ScaleCrop>false</ScaleCrop>
  <HeadingPairs>
    <vt:vector size="6" baseType="variant">
      <vt:variant>
        <vt:lpstr>Kullanılan Yazı Tipleri</vt:lpstr>
      </vt:variant>
      <vt:variant>
        <vt:i4>7</vt:i4>
      </vt:variant>
      <vt:variant>
        <vt:lpstr>Tema</vt:lpstr>
      </vt:variant>
      <vt:variant>
        <vt:i4>2</vt:i4>
      </vt:variant>
      <vt:variant>
        <vt:lpstr>Slayt Başlıkları</vt:lpstr>
      </vt:variant>
      <vt:variant>
        <vt:i4>70</vt:i4>
      </vt:variant>
    </vt:vector>
  </HeadingPairs>
  <TitlesOfParts>
    <vt:vector size="79" baseType="lpstr">
      <vt:lpstr>Arial</vt:lpstr>
      <vt:lpstr>Arial</vt:lpstr>
      <vt:lpstr>Century Gothic</vt:lpstr>
      <vt:lpstr>Coming Soon</vt:lpstr>
      <vt:lpstr>Elephant</vt:lpstr>
      <vt:lpstr>Gill Sans MT</vt:lpstr>
      <vt:lpstr>Impact</vt:lpstr>
      <vt:lpstr>BrushVTI</vt:lpstr>
      <vt:lpstr>Rozet</vt:lpstr>
      <vt:lpstr>Azure SQL and Azure Factory</vt:lpstr>
      <vt:lpstr>Tablolar Hakkında Bilgiler</vt:lpstr>
      <vt:lpstr>PowerPoint Sunusu</vt:lpstr>
      <vt:lpstr>İlişkisel Veri tabanları Hakkında Bilgiler</vt:lpstr>
      <vt:lpstr>İlişkisel Veritabanları Neden Tercih Edilir</vt:lpstr>
      <vt:lpstr>Azure SQL Database Dağıtım Seçenekleri</vt:lpstr>
      <vt:lpstr>1. Single</vt:lpstr>
      <vt:lpstr>PowerPoint Sunusu</vt:lpstr>
      <vt:lpstr>DTU (Tek Databese Servis Katmanı) Uygunluk Kontrolü</vt:lpstr>
      <vt:lpstr>2.Elastic Pool</vt:lpstr>
      <vt:lpstr>PowerPoint Sunusu</vt:lpstr>
      <vt:lpstr>PowerPoint Sunusu</vt:lpstr>
      <vt:lpstr>Neden Elastic Pool ?</vt:lpstr>
      <vt:lpstr>PowerPoint Sunusu</vt:lpstr>
      <vt:lpstr>3. Managed Instance </vt:lpstr>
      <vt:lpstr>Sunucusuz Hakkında Bilgi</vt:lpstr>
      <vt:lpstr>Ek Özellikler</vt:lpstr>
      <vt:lpstr>SQL Database Server vE SQL Database</vt:lpstr>
      <vt:lpstr>Satın Alma Modelleri</vt:lpstr>
      <vt:lpstr>DTU (Tek Databese Servis Katmanı) Uygunluk Kontrolü</vt:lpstr>
      <vt:lpstr>DTU Tabanlı Hizmet Katmanlarının Karşılaştırılması</vt:lpstr>
      <vt:lpstr>Tek Veritabanı DTU ve Depolama Sınırları</vt:lpstr>
      <vt:lpstr>DTU Kıyaslama</vt:lpstr>
      <vt:lpstr>Kıyaslama Özeti</vt:lpstr>
      <vt:lpstr>DTU İşlemler</vt:lpstr>
      <vt:lpstr>İş Yükü Karışımı</vt:lpstr>
      <vt:lpstr>Ölçümler</vt:lpstr>
      <vt:lpstr>Satın Alma Modelleri</vt:lpstr>
      <vt:lpstr>PowerPoint Sunusu</vt:lpstr>
      <vt:lpstr>PowerPoint Sunusu</vt:lpstr>
      <vt:lpstr>Ücretlendirme</vt:lpstr>
      <vt:lpstr>SQL DATABASE Kurulumu</vt:lpstr>
      <vt:lpstr>PowerPoint Sunusu</vt:lpstr>
      <vt:lpstr>PowerPoint Sunusu</vt:lpstr>
      <vt:lpstr>Temel</vt:lpstr>
      <vt:lpstr>Standart Yapılandırma</vt:lpstr>
      <vt:lpstr>Premium Yapılandırma</vt:lpstr>
      <vt:lpstr>PowerPoint Sunusu</vt:lpstr>
      <vt:lpstr>PowerPoint Sunusu</vt:lpstr>
      <vt:lpstr>PowerPoint Sunusu</vt:lpstr>
      <vt:lpstr>PowerPoint Sunusu</vt:lpstr>
      <vt:lpstr>PowerPoint Sunusu</vt:lpstr>
      <vt:lpstr>Azure Data Factory</vt:lpstr>
      <vt:lpstr>PowerPoint Sunusu</vt:lpstr>
      <vt:lpstr>PowerPoint Sunusu</vt:lpstr>
      <vt:lpstr>PowerPoint Sunusu</vt:lpstr>
      <vt:lpstr>PowerPoint Sunusu</vt:lpstr>
      <vt:lpstr>PowerPoint Sunusu</vt:lpstr>
      <vt:lpstr>PowerPoint Sunusu</vt:lpstr>
      <vt:lpstr>PowerPoint Sunusu</vt:lpstr>
      <vt:lpstr>Data Factory Kullanımı</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
  <cp:lastModifiedBy>Talha Çerçi</cp:lastModifiedBy>
  <cp:revision>592</cp:revision>
  <dcterms:created xsi:type="dcterms:W3CDTF">2020-08-15T12:34:36Z</dcterms:created>
  <dcterms:modified xsi:type="dcterms:W3CDTF">2020-10-15T21:38:10Z</dcterms:modified>
</cp:coreProperties>
</file>