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74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1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11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2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255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078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8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408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086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1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03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3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098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3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8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997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291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8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3A36-E41B-49FD-A36F-6FA5F007BECD}" type="datetimeFigureOut">
              <a:rPr lang="tr-TR" smtClean="0"/>
              <a:pPr/>
              <a:t>15.10.2020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CBF4-99E5-41AF-988F-734D3191824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370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k: Beşgen 20">
            <a:extLst>
              <a:ext uri="{FF2B5EF4-FFF2-40B4-BE49-F238E27FC236}">
                <a16:creationId xmlns:a16="http://schemas.microsoft.com/office/drawing/2014/main" id="{2E528006-5BA0-4E7B-A4EB-B3648C1C04A0}"/>
              </a:ext>
            </a:extLst>
          </p:cNvPr>
          <p:cNvSpPr/>
          <p:nvPr/>
        </p:nvSpPr>
        <p:spPr>
          <a:xfrm>
            <a:off x="0" y="0"/>
            <a:ext cx="8191500" cy="6858000"/>
          </a:xfrm>
          <a:prstGeom prst="homePlat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k: Beşgen 23">
            <a:extLst>
              <a:ext uri="{FF2B5EF4-FFF2-40B4-BE49-F238E27FC236}">
                <a16:creationId xmlns:a16="http://schemas.microsoft.com/office/drawing/2014/main" id="{564305F3-2CB1-465A-80F9-4C3174538B01}"/>
              </a:ext>
            </a:extLst>
          </p:cNvPr>
          <p:cNvSpPr/>
          <p:nvPr/>
        </p:nvSpPr>
        <p:spPr>
          <a:xfrm>
            <a:off x="0" y="0"/>
            <a:ext cx="5791200" cy="6858000"/>
          </a:xfrm>
          <a:prstGeom prst="homePlate">
            <a:avLst/>
          </a:prstGeom>
          <a:solidFill>
            <a:schemeClr val="accent3">
              <a:lumMod val="20000"/>
              <a:lumOff val="80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FC10A80-F952-44C1-AFDC-ED75DAC7DD51}"/>
              </a:ext>
            </a:extLst>
          </p:cNvPr>
          <p:cNvSpPr txBox="1"/>
          <p:nvPr/>
        </p:nvSpPr>
        <p:spPr>
          <a:xfrm>
            <a:off x="267286" y="3221251"/>
            <a:ext cx="46986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b="1" dirty="0">
                <a:solidFill>
                  <a:srgbClr val="7030A0"/>
                </a:solidFill>
              </a:rPr>
              <a:t>SQL (</a:t>
            </a:r>
            <a:r>
              <a:rPr lang="tr-TR" sz="2100" b="1" dirty="0" err="1">
                <a:solidFill>
                  <a:srgbClr val="7030A0"/>
                </a:solidFill>
              </a:rPr>
              <a:t>Structured</a:t>
            </a:r>
            <a:r>
              <a:rPr lang="tr-TR" sz="2100" b="1" dirty="0">
                <a:solidFill>
                  <a:srgbClr val="7030A0"/>
                </a:solidFill>
              </a:rPr>
              <a:t> Query Language)</a:t>
            </a:r>
            <a:endParaRPr lang="tr-TR" sz="21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3339C44-2892-4E83-8B20-74DA16ABC965}"/>
              </a:ext>
            </a:extLst>
          </p:cNvPr>
          <p:cNvSpPr txBox="1"/>
          <p:nvPr/>
        </p:nvSpPr>
        <p:spPr>
          <a:xfrm>
            <a:off x="8890781" y="3221251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Hazırlayan: Talha Çerçi</a:t>
            </a:r>
          </a:p>
        </p:txBody>
      </p:sp>
    </p:spTree>
    <p:extLst>
      <p:ext uri="{BB962C8B-B14F-4D97-AF65-F5344CB8AC3E}">
        <p14:creationId xmlns:p14="http://schemas.microsoft.com/office/powerpoint/2010/main" val="378300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106883"/>
          </a:xfrm>
        </p:spPr>
        <p:txBody>
          <a:bodyPr>
            <a:normAutofit/>
          </a:bodyPr>
          <a:lstStyle/>
          <a:p>
            <a:pPr algn="l"/>
            <a:r>
              <a:rPr lang="tr-TR" dirty="0" err="1">
                <a:solidFill>
                  <a:srgbClr val="FF0000"/>
                </a:solidFill>
                <a:effectLst/>
              </a:rPr>
              <a:t>Distinct</a:t>
            </a:r>
            <a:r>
              <a:rPr lang="tr-TR" dirty="0">
                <a:effectLst/>
              </a:rPr>
              <a:t> Tablodaki aynı verileri teke indirmek için kullanılır.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distinct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solidFill>
                <a:schemeClr val="accent6"/>
              </a:solidFill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3328555"/>
            <a:ext cx="10307782" cy="3155372"/>
          </a:xfrm>
        </p:spPr>
      </p:pic>
    </p:spTree>
    <p:extLst>
      <p:ext uri="{BB962C8B-B14F-4D97-AF65-F5344CB8AC3E}">
        <p14:creationId xmlns:p14="http://schemas.microsoft.com/office/powerpoint/2010/main" val="28856508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806078"/>
          </a:xfrm>
        </p:spPr>
        <p:txBody>
          <a:bodyPr>
            <a:normAutofit/>
          </a:bodyPr>
          <a:lstStyle/>
          <a:p>
            <a:pPr algn="l"/>
            <a:r>
              <a:rPr lang="tr-TR" sz="2000" dirty="0">
                <a:solidFill>
                  <a:srgbClr val="FF0000"/>
                </a:solidFill>
                <a:effectLst/>
              </a:rPr>
              <a:t>İNTERSECT</a:t>
            </a:r>
            <a:r>
              <a:rPr lang="tr-TR" sz="2000" dirty="0">
                <a:effectLst/>
              </a:rPr>
              <a:t> (KESİŞİMLERİNİ ALIR)</a:t>
            </a:r>
            <a:br>
              <a:rPr lang="tr-TR" sz="2000" dirty="0">
                <a:effectLst/>
              </a:rPr>
            </a:br>
            <a:br>
              <a:rPr lang="tr-TR" sz="2000" dirty="0">
                <a:effectLst/>
              </a:rPr>
            </a:br>
            <a:r>
              <a:rPr lang="tr-TR" sz="20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rgbClr val="FF0000"/>
                </a:solidFill>
                <a:effectLst/>
              </a:rPr>
              <a:t>distinct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sz="2000" dirty="0">
                <a:effectLst/>
              </a:rPr>
              <a:t> 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--12 adet veri var 10 dan 110 a kadar ve bir tanede </a:t>
            </a:r>
            <a:r>
              <a:rPr lang="tr-TR" sz="2000" dirty="0" err="1">
                <a:effectLst/>
              </a:rPr>
              <a:t>null</a:t>
            </a:r>
            <a:r>
              <a:rPr lang="tr-TR" sz="2000" dirty="0">
                <a:effectLst/>
              </a:rPr>
              <a:t> var</a:t>
            </a:r>
            <a:br>
              <a:rPr lang="tr-TR" sz="2000" dirty="0">
                <a:effectLst/>
              </a:rPr>
            </a:br>
            <a:r>
              <a:rPr lang="tr-TR" sz="20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rgbClr val="FF0000"/>
                </a:solidFill>
                <a:effectLst/>
              </a:rPr>
              <a:t>distinct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sz="2000" dirty="0">
                <a:effectLst/>
              </a:rPr>
              <a:t> 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--27 adet veri var 10 dan 270 a kadar</a:t>
            </a:r>
            <a:br>
              <a:rPr lang="tr-TR" sz="2000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sz="2800" dirty="0">
                <a:effectLst/>
              </a:rPr>
            </a:br>
            <a:r>
              <a:rPr lang="tr-TR" sz="2800" dirty="0" err="1">
                <a:solidFill>
                  <a:srgbClr val="FF0000"/>
                </a:solidFill>
                <a:effectLst/>
              </a:rPr>
              <a:t>intersect</a:t>
            </a:r>
            <a:br>
              <a:rPr lang="tr-TR" sz="2800" dirty="0">
                <a:effectLst/>
              </a:rPr>
            </a:br>
            <a:r>
              <a:rPr lang="tr-TR" sz="2800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departments</a:t>
            </a:r>
            <a:endParaRPr lang="tr-TR" sz="2800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1" y="3806078"/>
            <a:ext cx="10353675" cy="2768361"/>
          </a:xfrm>
        </p:spPr>
      </p:pic>
    </p:spTree>
    <p:extLst>
      <p:ext uri="{BB962C8B-B14F-4D97-AF65-F5344CB8AC3E}">
        <p14:creationId xmlns:p14="http://schemas.microsoft.com/office/powerpoint/2010/main" val="6798041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61931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MİNUS</a:t>
            </a:r>
            <a:r>
              <a:rPr lang="tr-TR" dirty="0">
                <a:effectLst/>
              </a:rPr>
              <a:t> (FARKLI OLANLARI ALIR)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minus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br>
              <a:rPr lang="tr-TR" dirty="0">
                <a:effectLst/>
              </a:rPr>
            </a:br>
            <a:r>
              <a:rPr lang="tr-TR" sz="2400" dirty="0">
                <a:effectLst/>
              </a:rPr>
              <a:t>-- Toplamda 1 adet veri geldi o da NULL olan</a:t>
            </a:r>
          </a:p>
        </p:txBody>
      </p:sp>
      <p:pic>
        <p:nvPicPr>
          <p:cNvPr id="5" name="İçerik Yer Tutucusu 4" descr="C:\Users\Talha\Desktop\minu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9" y="4619313"/>
            <a:ext cx="6020640" cy="2238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0286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22873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minus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dirty="0">
                <a:solidFill>
                  <a:schemeClr val="accent6"/>
                </a:solidFill>
                <a:effectLst/>
              </a:rPr>
            </a:br>
            <a:br>
              <a:rPr lang="tr-TR" sz="2400" dirty="0">
                <a:effectLst/>
              </a:rPr>
            </a:br>
            <a:r>
              <a:rPr lang="tr-TR" sz="2400" dirty="0">
                <a:effectLst/>
              </a:rPr>
              <a:t>-- Toplamda 16 adet veri geldi 120'den 270'e kadar</a:t>
            </a:r>
          </a:p>
        </p:txBody>
      </p:sp>
      <p:pic>
        <p:nvPicPr>
          <p:cNvPr id="5" name="İçerik Yer Tutucusu 4" descr="C:\Users\Talha\Desktop\minus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47" y="3826951"/>
            <a:ext cx="6477904" cy="262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0549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051499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0000"/>
                </a:solidFill>
                <a:effectLst/>
              </a:rPr>
              <a:t>UNİON KURALLARI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sz="2800" dirty="0">
                <a:effectLst/>
              </a:rPr>
              <a:t>1) Girilen sütun adeti aynı olmalıdır</a:t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>2) Girilen sütunların veri türleri aynı olmalıdır. </a:t>
            </a:r>
            <a:br>
              <a:rPr lang="tr-TR" sz="2800" dirty="0">
                <a:effectLst/>
              </a:rPr>
            </a:br>
            <a:br>
              <a:rPr lang="tr-TR" sz="2800" dirty="0">
                <a:effectLst/>
              </a:rPr>
            </a:br>
            <a:r>
              <a:rPr lang="tr-TR" sz="2800" dirty="0" err="1">
                <a:effectLst/>
              </a:rPr>
              <a:t>Örn</a:t>
            </a:r>
            <a:r>
              <a:rPr lang="tr-TR" sz="2800" dirty="0">
                <a:effectLst/>
              </a:rPr>
              <a:t>: </a:t>
            </a:r>
            <a:r>
              <a:rPr lang="tr-TR" sz="2800" dirty="0" err="1">
                <a:effectLst/>
              </a:rPr>
              <a:t>Int</a:t>
            </a:r>
            <a:r>
              <a:rPr lang="tr-TR" sz="2800" dirty="0">
                <a:effectLst/>
              </a:rPr>
              <a:t> ise </a:t>
            </a:r>
            <a:r>
              <a:rPr lang="tr-TR" sz="2800" dirty="0" err="1">
                <a:effectLst/>
              </a:rPr>
              <a:t>int</a:t>
            </a:r>
            <a:r>
              <a:rPr lang="tr-TR" sz="2800" dirty="0">
                <a:effectLst/>
              </a:rPr>
              <a:t>. </a:t>
            </a:r>
            <a:r>
              <a:rPr lang="tr-TR" sz="2800" dirty="0" err="1">
                <a:effectLst/>
              </a:rPr>
              <a:t>Charsa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char</a:t>
            </a:r>
            <a:r>
              <a:rPr lang="tr-TR" sz="2800" dirty="0">
                <a:effectLst/>
              </a:rPr>
              <a:t> olmalıdır.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1.kura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58" y="4051499"/>
            <a:ext cx="6632081" cy="2582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2067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038206"/>
          </a:xfrm>
        </p:spPr>
        <p:txBody>
          <a:bodyPr>
            <a:normAutofit fontScale="90000"/>
          </a:bodyPr>
          <a:lstStyle/>
          <a:p>
            <a:r>
              <a:rPr lang="tr-TR" sz="2400" dirty="0">
                <a:effectLst/>
              </a:rPr>
              <a:t>İkinci Kuralda Hata Almamak İçin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employee_id,first_name,last_name,email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union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department_id,department_name</a:t>
            </a:r>
            <a:r>
              <a:rPr lang="tr-TR" dirty="0" err="1">
                <a:effectLst/>
              </a:rPr>
              <a:t>,'','yok</a:t>
            </a:r>
            <a:r>
              <a:rPr lang="tr-TR" dirty="0">
                <a:effectLst/>
              </a:rPr>
              <a:t>'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br>
              <a:rPr lang="tr-TR" dirty="0">
                <a:effectLst/>
              </a:rPr>
            </a:b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ikincikuralıçiğneme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36" y="4038206"/>
            <a:ext cx="7354326" cy="2819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7267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428521"/>
          </a:xfrm>
        </p:spPr>
        <p:txBody>
          <a:bodyPr>
            <a:noAutofit/>
          </a:bodyPr>
          <a:lstStyle/>
          <a:p>
            <a:r>
              <a:rPr lang="tr-TR" sz="2800" dirty="0">
                <a:solidFill>
                  <a:srgbClr val="FF0000"/>
                </a:solidFill>
                <a:effectLst/>
              </a:rPr>
              <a:t>CREATE (VERİ TABANI OLUŞTURMA)</a:t>
            </a:r>
            <a:br>
              <a:rPr lang="tr-TR" sz="2800" dirty="0">
                <a:solidFill>
                  <a:srgbClr val="FF0000"/>
                </a:solidFill>
                <a:effectLst/>
              </a:rPr>
            </a:br>
            <a:br>
              <a:rPr lang="tr-TR" sz="2000" dirty="0">
                <a:effectLst/>
              </a:rPr>
            </a:br>
            <a:r>
              <a:rPr lang="tr-TR" sz="2000" dirty="0" err="1">
                <a:solidFill>
                  <a:srgbClr val="FF0000"/>
                </a:solidFill>
                <a:effectLst/>
              </a:rPr>
              <a:t>create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rgbClr val="FF0000"/>
                </a:solidFill>
                <a:effectLst/>
              </a:rPr>
              <a:t>table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6"/>
                </a:solidFill>
                <a:effectLst/>
              </a:rPr>
              <a:t>hr.ogrenci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(</a:t>
            </a:r>
            <a:br>
              <a:rPr lang="tr-TR" sz="2000" dirty="0">
                <a:effectLst/>
              </a:rPr>
            </a:br>
            <a:r>
              <a:rPr lang="tr-TR" sz="2000" dirty="0" err="1">
                <a:solidFill>
                  <a:schemeClr val="accent5"/>
                </a:solidFill>
                <a:effectLst/>
              </a:rPr>
              <a:t>tckimlikno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rgbClr val="FFFF00"/>
                </a:solidFill>
                <a:effectLst/>
              </a:rPr>
              <a:t>number</a:t>
            </a:r>
            <a:r>
              <a:rPr lang="tr-TR" sz="2000" dirty="0">
                <a:effectLst/>
              </a:rPr>
              <a:t> (11),</a:t>
            </a:r>
            <a:br>
              <a:rPr lang="tr-TR" sz="2000" dirty="0">
                <a:effectLst/>
              </a:rPr>
            </a:br>
            <a:r>
              <a:rPr lang="tr-TR" sz="2000" dirty="0">
                <a:solidFill>
                  <a:schemeClr val="accent5"/>
                </a:solidFill>
                <a:effectLst/>
              </a:rPr>
              <a:t>adi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rgbClr val="FFFF00"/>
                </a:solidFill>
                <a:effectLst/>
              </a:rPr>
              <a:t>varchar</a:t>
            </a:r>
            <a:r>
              <a:rPr lang="tr-TR" sz="2000" dirty="0">
                <a:solidFill>
                  <a:srgbClr val="FFC000"/>
                </a:solidFill>
                <a:effectLst/>
              </a:rPr>
              <a:t> </a:t>
            </a:r>
            <a:r>
              <a:rPr lang="tr-TR" sz="2000" dirty="0">
                <a:effectLst/>
              </a:rPr>
              <a:t>(20),</a:t>
            </a:r>
            <a:br>
              <a:rPr lang="tr-TR" sz="2000" dirty="0">
                <a:effectLst/>
              </a:rPr>
            </a:br>
            <a:r>
              <a:rPr lang="tr-TR" sz="2000" dirty="0" err="1">
                <a:solidFill>
                  <a:schemeClr val="accent5"/>
                </a:solidFill>
                <a:effectLst/>
              </a:rPr>
              <a:t>soyadi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rgbClr val="FFFF00"/>
                </a:solidFill>
                <a:effectLst/>
              </a:rPr>
              <a:t>varchar</a:t>
            </a:r>
            <a:r>
              <a:rPr lang="tr-TR" sz="2000" dirty="0">
                <a:solidFill>
                  <a:srgbClr val="FFC000"/>
                </a:solidFill>
                <a:effectLst/>
              </a:rPr>
              <a:t> </a:t>
            </a:r>
            <a:r>
              <a:rPr lang="tr-TR" sz="2000" dirty="0">
                <a:effectLst/>
              </a:rPr>
              <a:t>(50),</a:t>
            </a:r>
            <a:br>
              <a:rPr lang="tr-TR" sz="2000" dirty="0">
                <a:effectLst/>
              </a:rPr>
            </a:br>
            <a:r>
              <a:rPr lang="tr-TR" sz="2000" dirty="0" err="1">
                <a:solidFill>
                  <a:schemeClr val="accent5"/>
                </a:solidFill>
                <a:effectLst/>
              </a:rPr>
              <a:t>dogum_tarihi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rgbClr val="FFFF00"/>
                </a:solidFill>
                <a:effectLst/>
              </a:rPr>
              <a:t>date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)</a:t>
            </a:r>
            <a:br>
              <a:rPr lang="tr-TR" sz="2000" dirty="0">
                <a:effectLst/>
              </a:rPr>
            </a:br>
            <a:r>
              <a:rPr lang="tr-TR" sz="2000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sz="2000" dirty="0">
                <a:solidFill>
                  <a:srgbClr val="FF0000"/>
                </a:solidFill>
                <a:effectLst/>
              </a:rPr>
              <a:t> * </a:t>
            </a:r>
            <a:r>
              <a:rPr lang="tr-TR" sz="20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000" dirty="0">
                <a:effectLst/>
              </a:rPr>
              <a:t> </a:t>
            </a:r>
            <a:r>
              <a:rPr lang="tr-TR" sz="2000" dirty="0">
                <a:solidFill>
                  <a:schemeClr val="accent6"/>
                </a:solidFill>
                <a:effectLst/>
              </a:rPr>
              <a:t>öğrenci</a:t>
            </a:r>
          </a:p>
        </p:txBody>
      </p:sp>
      <p:pic>
        <p:nvPicPr>
          <p:cNvPr id="5" name="İçerik Yer Tutucusu 4" descr="C:\Users\Talha\Desktop\ogrenci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11" y="3428521"/>
            <a:ext cx="4610743" cy="3429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0821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733364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rgbClr val="FF0000"/>
                </a:solidFill>
                <a:effectLst/>
              </a:rPr>
              <a:t>create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solidFill>
                  <a:srgbClr val="FF0000"/>
                </a:solidFill>
                <a:effectLst/>
              </a:rPr>
              <a:t>table</a:t>
            </a:r>
            <a:r>
              <a:rPr lang="tr-TR" sz="2400" dirty="0">
                <a:effectLst/>
              </a:rPr>
              <a:t> veli</a:t>
            </a:r>
            <a:br>
              <a:rPr lang="tr-TR" sz="2400" dirty="0">
                <a:effectLst/>
              </a:rPr>
            </a:br>
            <a:r>
              <a:rPr lang="tr-TR" sz="2400" dirty="0">
                <a:effectLst/>
              </a:rPr>
              <a:t>(</a:t>
            </a:r>
            <a:br>
              <a:rPr lang="tr-TR" sz="2400" dirty="0">
                <a:effectLst/>
              </a:rPr>
            </a:br>
            <a:r>
              <a:rPr lang="tr-TR" sz="2400" dirty="0" err="1">
                <a:solidFill>
                  <a:schemeClr val="accent5"/>
                </a:solidFill>
                <a:effectLst/>
              </a:rPr>
              <a:t>tckimlikno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solidFill>
                  <a:srgbClr val="FFFF00"/>
                </a:solidFill>
                <a:effectLst/>
              </a:rPr>
              <a:t>number</a:t>
            </a:r>
            <a:r>
              <a:rPr lang="tr-TR" sz="2400" dirty="0">
                <a:effectLst/>
              </a:rPr>
              <a:t> (11),</a:t>
            </a:r>
            <a:br>
              <a:rPr lang="tr-TR" sz="2400" dirty="0">
                <a:effectLst/>
              </a:rPr>
            </a:br>
            <a:r>
              <a:rPr lang="tr-TR" sz="2400" dirty="0">
                <a:solidFill>
                  <a:schemeClr val="accent5"/>
                </a:solidFill>
                <a:effectLst/>
              </a:rPr>
              <a:t>adi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solidFill>
                  <a:srgbClr val="FFFF00"/>
                </a:solidFill>
                <a:effectLst/>
              </a:rPr>
              <a:t>varchar</a:t>
            </a:r>
            <a:r>
              <a:rPr lang="tr-TR" sz="2400" dirty="0">
                <a:effectLst/>
              </a:rPr>
              <a:t> (20),</a:t>
            </a:r>
            <a:br>
              <a:rPr lang="tr-TR" sz="2400" dirty="0">
                <a:effectLst/>
              </a:rPr>
            </a:br>
            <a:r>
              <a:rPr lang="tr-TR" sz="2400" dirty="0" err="1">
                <a:solidFill>
                  <a:schemeClr val="accent5"/>
                </a:solidFill>
                <a:effectLst/>
              </a:rPr>
              <a:t>soyadi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solidFill>
                  <a:srgbClr val="FFFF00"/>
                </a:solidFill>
                <a:effectLst/>
              </a:rPr>
              <a:t>varchar</a:t>
            </a:r>
            <a:r>
              <a:rPr lang="tr-TR" sz="2400" dirty="0">
                <a:effectLst/>
              </a:rPr>
              <a:t> (50),</a:t>
            </a:r>
            <a:br>
              <a:rPr lang="tr-TR" sz="2400" dirty="0">
                <a:effectLst/>
              </a:rPr>
            </a:br>
            <a:r>
              <a:rPr lang="tr-TR" sz="2400" dirty="0" err="1">
                <a:solidFill>
                  <a:schemeClr val="accent5"/>
                </a:solidFill>
                <a:effectLst/>
              </a:rPr>
              <a:t>medeni_hali</a:t>
            </a:r>
            <a:r>
              <a:rPr lang="tr-TR" sz="2400" dirty="0">
                <a:effectLst/>
              </a:rPr>
              <a:t> </a:t>
            </a:r>
            <a:r>
              <a:rPr lang="tr-TR" sz="2400" dirty="0" err="1">
                <a:solidFill>
                  <a:srgbClr val="FFFF00"/>
                </a:solidFill>
                <a:effectLst/>
              </a:rPr>
              <a:t>char</a:t>
            </a:r>
            <a:r>
              <a:rPr lang="tr-TR" sz="2400" dirty="0">
                <a:solidFill>
                  <a:srgbClr val="FFFF00"/>
                </a:solidFill>
                <a:effectLst/>
              </a:rPr>
              <a:t> </a:t>
            </a:r>
            <a:r>
              <a:rPr lang="tr-TR" sz="2400" dirty="0">
                <a:effectLst/>
              </a:rPr>
              <a:t>(1)</a:t>
            </a:r>
            <a:br>
              <a:rPr lang="tr-TR" sz="2400" dirty="0">
                <a:effectLst/>
              </a:rPr>
            </a:br>
            <a:r>
              <a:rPr lang="tr-TR" sz="2400" dirty="0">
                <a:effectLst/>
              </a:rPr>
              <a:t>)</a:t>
            </a:r>
            <a:br>
              <a:rPr lang="tr-TR" sz="2400" dirty="0">
                <a:effectLst/>
              </a:rPr>
            </a:br>
            <a:r>
              <a:rPr lang="tr-TR" sz="2400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sz="2400" dirty="0">
                <a:solidFill>
                  <a:srgbClr val="FF0000"/>
                </a:solidFill>
                <a:effectLst/>
              </a:rPr>
              <a:t> * </a:t>
            </a:r>
            <a:r>
              <a:rPr lang="tr-TR" sz="24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400" dirty="0">
                <a:effectLst/>
              </a:rPr>
              <a:t> veli</a:t>
            </a:r>
          </a:p>
        </p:txBody>
      </p:sp>
      <p:pic>
        <p:nvPicPr>
          <p:cNvPr id="5" name="İçerik Yer Tutucusu 4" descr="C:\Users\Talha\Desktop\veli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43" y="3733364"/>
            <a:ext cx="4744112" cy="3124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7157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475019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İNSERT</a:t>
            </a:r>
            <a:r>
              <a:rPr lang="tr-TR" dirty="0">
                <a:effectLst/>
              </a:rPr>
              <a:t> (VERİ EKLEME)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insert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into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ogrenci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tckimlikno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chemeClr val="accent5"/>
                </a:solidFill>
                <a:effectLst/>
              </a:rPr>
              <a:t>adi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chemeClr val="accent5"/>
                </a:solidFill>
                <a:effectLst/>
              </a:rPr>
              <a:t>soyadi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chemeClr val="accent5"/>
                </a:solidFill>
                <a:effectLst/>
              </a:rPr>
              <a:t>dogum_tarihi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values</a:t>
            </a:r>
            <a:r>
              <a:rPr lang="tr-TR" dirty="0">
                <a:effectLst/>
              </a:rPr>
              <a:t> ('123456789','Ahmet','Yavuz',sysdate)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insert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into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ogrenci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values</a:t>
            </a:r>
            <a:r>
              <a:rPr lang="tr-TR" dirty="0">
                <a:effectLst/>
              </a:rPr>
              <a:t> ('123456789','Hasan','Yavuz',sysdate)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solidFill>
                  <a:srgbClr val="FF0000"/>
                </a:solidFill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ögrenci</a:t>
            </a:r>
            <a:br>
              <a:rPr lang="tr-TR" dirty="0">
                <a:effectLst/>
              </a:rPr>
            </a:b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insertint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4" y="3942943"/>
            <a:ext cx="10250330" cy="2915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0180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05725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UPDATE</a:t>
            </a:r>
            <a:r>
              <a:rPr lang="tr-TR" dirty="0">
                <a:effectLst/>
              </a:rPr>
              <a:t> (GÜNCELLEME)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update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ogrenci</a:t>
            </a: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5"/>
                </a:solidFill>
                <a:effectLst/>
              </a:rPr>
              <a:t>soyadı</a:t>
            </a:r>
            <a:r>
              <a:rPr lang="tr-TR" dirty="0">
                <a:effectLst/>
              </a:rPr>
              <a:t>= 'Arslan'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5"/>
                </a:solidFill>
                <a:effectLst/>
              </a:rPr>
              <a:t>adı</a:t>
            </a:r>
            <a:r>
              <a:rPr lang="tr-TR" dirty="0">
                <a:effectLst/>
              </a:rPr>
              <a:t> = 'Ahmet'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solidFill>
                  <a:srgbClr val="FF0000"/>
                </a:solidFill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ögrenci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" name="İçerik Yer Tutucusu 4" descr="C:\Users\Talha\Desktop\updat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311" y="4057259"/>
            <a:ext cx="4477375" cy="280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7020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961996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update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ogrenci</a:t>
            </a: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set</a:t>
            </a:r>
            <a:r>
              <a:rPr lang="tr-TR" dirty="0">
                <a:effectLst/>
              </a:rPr>
              <a:t> soyadı= 'Orta'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solidFill>
                  <a:srgbClr val="FF0000"/>
                </a:solidFill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ogrenci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1800" dirty="0" err="1">
                <a:effectLst/>
              </a:rPr>
              <a:t>Where</a:t>
            </a:r>
            <a:r>
              <a:rPr lang="tr-TR" sz="1800" dirty="0">
                <a:effectLst/>
              </a:rPr>
              <a:t> koşulu olmadan yazarsak bütün kayıtların soyadını Orta olarak günceller.</a:t>
            </a:r>
          </a:p>
        </p:txBody>
      </p:sp>
      <p:pic>
        <p:nvPicPr>
          <p:cNvPr id="5" name="İçerik Yer Tutucusu 4" descr="C:\Users\Talha\Desktop\updat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58" y="3961996"/>
            <a:ext cx="4877481" cy="2896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02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992582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0000"/>
                </a:solidFill>
                <a:effectLst/>
              </a:rPr>
              <a:t>WHERE İFADESİ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&lt; 10000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effectLst/>
              </a:rPr>
              <a:t>Maaşı 10000’den küçük olanları listeler</a:t>
            </a:r>
            <a:endParaRPr lang="tr-TR" dirty="0"/>
          </a:p>
        </p:txBody>
      </p:sp>
      <p:pic>
        <p:nvPicPr>
          <p:cNvPr id="4" name="İçerik Yer Tutucusu 3" descr="C:\Users\Talha\Desktop\where kucu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3311896"/>
            <a:ext cx="10044545" cy="2953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4563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052711"/>
          </a:xfrm>
        </p:spPr>
        <p:txBody>
          <a:bodyPr>
            <a:normAutofit/>
          </a:bodyPr>
          <a:lstStyle/>
          <a:p>
            <a:r>
              <a:rPr lang="tr-TR" sz="1800" dirty="0" err="1">
                <a:effectLst/>
              </a:rPr>
              <a:t>Employees</a:t>
            </a:r>
            <a:r>
              <a:rPr lang="tr-TR" sz="1800" dirty="0">
                <a:effectLst/>
              </a:rPr>
              <a:t> tablosundaki </a:t>
            </a:r>
            <a:r>
              <a:rPr lang="tr-TR" sz="1800" dirty="0" err="1">
                <a:effectLst/>
              </a:rPr>
              <a:t>employee_id</a:t>
            </a:r>
            <a:r>
              <a:rPr lang="tr-TR" sz="1800" dirty="0">
                <a:effectLst/>
              </a:rPr>
              <a:t> si 100 olanın maaşına %10 zam yapılsın. </a:t>
            </a:r>
            <a:br>
              <a:rPr lang="tr-TR" sz="18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update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=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+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/10)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employee_id</a:t>
            </a:r>
            <a:r>
              <a:rPr lang="tr-TR" dirty="0">
                <a:effectLst/>
              </a:rPr>
              <a:t> = 100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solidFill>
                  <a:srgbClr val="FF0000"/>
                </a:solidFill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dirty="0">
                <a:effectLst/>
              </a:rPr>
            </a:br>
            <a:r>
              <a:rPr lang="tr-TR" sz="2400" dirty="0">
                <a:effectLst/>
              </a:rPr>
              <a:t>--Önceki maaşı 24000 idi. </a:t>
            </a:r>
            <a:br>
              <a:rPr lang="tr-TR" sz="2400" dirty="0">
                <a:effectLst/>
              </a:rPr>
            </a:br>
            <a:r>
              <a:rPr lang="tr-TR" sz="2400" dirty="0">
                <a:effectLst/>
              </a:rPr>
              <a:t>--Yeni maaşı 26400 oldu.</a:t>
            </a:r>
          </a:p>
        </p:txBody>
      </p:sp>
      <p:pic>
        <p:nvPicPr>
          <p:cNvPr id="5" name="İçerik Yer Tutucusu 4" descr="C:\Users\Talha\Desktop\update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389" y="4052711"/>
            <a:ext cx="6049219" cy="2524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9071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421314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update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=500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= (</a:t>
            </a: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like</a:t>
            </a:r>
            <a:r>
              <a:rPr lang="tr-TR" dirty="0">
                <a:effectLst/>
              </a:rPr>
              <a:t> '%a%' 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last_name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like</a:t>
            </a:r>
            <a:r>
              <a:rPr lang="tr-TR" dirty="0">
                <a:effectLst/>
              </a:rPr>
              <a:t> '%z%'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=60)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 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solidFill>
                  <a:srgbClr val="FF0000"/>
                </a:solidFill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dirty="0">
                <a:effectLst/>
              </a:rPr>
            </a:br>
            <a:r>
              <a:rPr lang="tr-TR" sz="2700" dirty="0">
                <a:effectLst/>
              </a:rPr>
              <a:t>--Önceki maaşı 4620 </a:t>
            </a:r>
            <a:r>
              <a:rPr lang="tr-TR" sz="2700" dirty="0" err="1">
                <a:effectLst/>
              </a:rPr>
              <a:t>di</a:t>
            </a:r>
            <a:r>
              <a:rPr lang="tr-TR" sz="2700" dirty="0">
                <a:effectLst/>
              </a:rPr>
              <a:t>. </a:t>
            </a:r>
            <a:br>
              <a:rPr lang="tr-TR" sz="2700" dirty="0">
                <a:effectLst/>
              </a:rPr>
            </a:br>
            <a:r>
              <a:rPr lang="tr-TR" sz="2700" dirty="0">
                <a:effectLst/>
              </a:rPr>
              <a:t>--Yeni maaşı 500 oldu.</a:t>
            </a:r>
            <a:br>
              <a:rPr lang="tr-TR" dirty="0">
                <a:effectLst/>
              </a:rPr>
            </a:b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update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4421314"/>
            <a:ext cx="10353675" cy="220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4149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09253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DELETE</a:t>
            </a:r>
            <a:r>
              <a:rPr lang="tr-TR" dirty="0">
                <a:effectLst/>
              </a:rPr>
              <a:t> </a:t>
            </a:r>
            <a:r>
              <a:rPr lang="tr-TR" sz="2400" dirty="0">
                <a:effectLst/>
              </a:rPr>
              <a:t>(VERİLERİ SİLER **TEKRARDAN KURTULABİLİR)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delete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ogrenci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 </a:t>
            </a:r>
            <a:r>
              <a:rPr lang="tr-TR" dirty="0">
                <a:solidFill>
                  <a:schemeClr val="accent5"/>
                </a:solidFill>
                <a:effectLst/>
              </a:rPr>
              <a:t>adı</a:t>
            </a:r>
            <a:r>
              <a:rPr lang="tr-TR" dirty="0">
                <a:effectLst/>
              </a:rPr>
              <a:t>='Ahmet'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 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solidFill>
                  <a:srgbClr val="FF0000"/>
                </a:solidFill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ogrenci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" name="İçerik Yer Tutucusu 4" descr="C:\Users\Talha\Desktop\delet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574" y="4092535"/>
            <a:ext cx="5734850" cy="2638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0021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83665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ROLLBACK</a:t>
            </a:r>
            <a:r>
              <a:rPr lang="tr-TR" dirty="0">
                <a:effectLst/>
              </a:rPr>
              <a:t> (VERİYİ KURTARMA)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delete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6"/>
                </a:solidFill>
                <a:effectLst/>
              </a:rPr>
              <a:t>öğrenci</a:t>
            </a:r>
            <a:br>
              <a:rPr lang="tr-TR" dirty="0">
                <a:solidFill>
                  <a:schemeClr val="accent6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rollback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solidFill>
                  <a:srgbClr val="FF0000"/>
                </a:solidFill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ogrenci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" name="İçerik Yer Tutucusu 4" descr="C:\Users\Talha\Desktop\rollbac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205" y="3836650"/>
            <a:ext cx="5639587" cy="276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3814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89119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TRUNCATE</a:t>
            </a:r>
            <a:r>
              <a:rPr lang="tr-TR" dirty="0">
                <a:effectLst/>
              </a:rPr>
              <a:t> </a:t>
            </a:r>
            <a:r>
              <a:rPr lang="tr-TR" sz="2400" dirty="0">
                <a:effectLst/>
              </a:rPr>
              <a:t>(VERİLERİ SİLER **TEKRARDAN KURTARILAMAZ)</a:t>
            </a:r>
            <a:br>
              <a:rPr lang="tr-TR" sz="24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truncate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table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6"/>
                </a:solidFill>
                <a:effectLst/>
              </a:rPr>
              <a:t>öğrenci</a:t>
            </a:r>
            <a:br>
              <a:rPr lang="tr-TR" dirty="0">
                <a:solidFill>
                  <a:schemeClr val="accent6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rollback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solidFill>
                  <a:srgbClr val="FF0000"/>
                </a:solidFill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ögrenci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" name="İçerik Yer Tutucusu 4" descr="C:\Users\Talha\Desktop\truncat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37" y="3891198"/>
            <a:ext cx="5182323" cy="2819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0925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>
                <a:effectLst/>
              </a:rPr>
              <a:t>COMMİT (Girilen veri kesin kayıttır. </a:t>
            </a:r>
            <a:r>
              <a:rPr lang="tr-TR" dirty="0" err="1">
                <a:effectLst/>
              </a:rPr>
              <a:t>Rollback</a:t>
            </a:r>
            <a:r>
              <a:rPr lang="tr-TR" dirty="0">
                <a:effectLst/>
              </a:rPr>
              <a:t> ile geri döndürülemez)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527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2770909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between</a:t>
            </a:r>
            <a:r>
              <a:rPr lang="tr-TR" dirty="0">
                <a:effectLst/>
              </a:rPr>
              <a:t> 6000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17000 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effectLst/>
              </a:rPr>
              <a:t>Maaşı 6000 ile 17000 arasında olanları göster.</a:t>
            </a:r>
            <a:endParaRPr lang="tr-TR" dirty="0"/>
          </a:p>
        </p:txBody>
      </p:sp>
      <p:pic>
        <p:nvPicPr>
          <p:cNvPr id="4" name="İçerik Yer Tutucusu 3" descr="C:\Users\Talha\Desktop\betwee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5" y="2885209"/>
            <a:ext cx="10654145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50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1623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between</a:t>
            </a:r>
            <a:r>
              <a:rPr lang="tr-TR" dirty="0">
                <a:effectLst/>
              </a:rPr>
              <a:t> 'A'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'D'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İsmi A ile D arasında olanları göster.</a:t>
            </a:r>
            <a:endParaRPr lang="tr-TR" dirty="0"/>
          </a:p>
        </p:txBody>
      </p:sp>
      <p:pic>
        <p:nvPicPr>
          <p:cNvPr id="4" name="İçerik Yer Tutucusu 3" descr="C:\Users\Talha\Desktop\between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1" y="3051464"/>
            <a:ext cx="11139055" cy="3321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81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968337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between</a:t>
            </a:r>
            <a:r>
              <a:rPr lang="tr-TR" dirty="0">
                <a:effectLst/>
              </a:rPr>
              <a:t> 'A'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'C' (c KÜÇÜKTÜR)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İsmi A ile C arasında olanları göster. (</a:t>
            </a:r>
            <a:r>
              <a:rPr lang="tr-TR" sz="2000" dirty="0" err="1">
                <a:effectLst/>
              </a:rPr>
              <a:t>Asci</a:t>
            </a:r>
            <a:r>
              <a:rPr lang="tr-TR" sz="2000" dirty="0">
                <a:effectLst/>
              </a:rPr>
              <a:t> olarak düşün A,B,C,D, …. ,</a:t>
            </a:r>
            <a:r>
              <a:rPr lang="tr-TR" sz="2000" dirty="0" err="1">
                <a:effectLst/>
              </a:rPr>
              <a:t>V,Y,Z,a,b,c</a:t>
            </a:r>
            <a:r>
              <a:rPr lang="tr-TR" sz="2000" dirty="0">
                <a:effectLst/>
              </a:rPr>
              <a:t>…,</a:t>
            </a:r>
            <a:r>
              <a:rPr lang="tr-TR" sz="2000" dirty="0" err="1">
                <a:effectLst/>
              </a:rPr>
              <a:t>v,y,z</a:t>
            </a:r>
            <a:r>
              <a:rPr lang="tr-TR" sz="2000" dirty="0">
                <a:effectLst/>
              </a:rPr>
              <a:t>) O yüzden büyük harflerin hepsini yazar ve küçük harflerden de a b c’yi yazar.</a:t>
            </a:r>
            <a:endParaRPr lang="tr-TR" sz="2000" dirty="0"/>
          </a:p>
        </p:txBody>
      </p:sp>
      <p:pic>
        <p:nvPicPr>
          <p:cNvPr id="4" name="İçerik Yer Tutucusu 3" descr="C:\Users\Talha\Desktop\between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6" y="2968337"/>
            <a:ext cx="10671810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7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28575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in</a:t>
            </a:r>
            <a:r>
              <a:rPr lang="tr-TR" dirty="0">
                <a:effectLst/>
              </a:rPr>
              <a:t> (90,60,30)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effectLst/>
              </a:rPr>
              <a:t>Department_id</a:t>
            </a:r>
            <a:r>
              <a:rPr lang="tr-TR" dirty="0">
                <a:effectLst/>
              </a:rPr>
              <a:t> içerisinde 90,60,30 olanları al listele.</a:t>
            </a:r>
            <a:endParaRPr lang="tr-TR" dirty="0"/>
          </a:p>
        </p:txBody>
      </p:sp>
      <p:pic>
        <p:nvPicPr>
          <p:cNvPr id="4" name="İçerik Yer Tutucusu 3" descr="C:\Users\Talha\Desktop\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9" y="2857500"/>
            <a:ext cx="10487890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96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2857500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not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in</a:t>
            </a:r>
            <a:r>
              <a:rPr lang="tr-TR" dirty="0">
                <a:effectLst/>
              </a:rPr>
              <a:t> (90,60,30) 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effectLst/>
              </a:rPr>
              <a:t>Department_id</a:t>
            </a:r>
            <a:r>
              <a:rPr lang="tr-TR" dirty="0">
                <a:effectLst/>
              </a:rPr>
              <a:t> içerisinde 90,60,30 olmayanları listele.</a:t>
            </a:r>
            <a:endParaRPr lang="tr-TR" dirty="0"/>
          </a:p>
        </p:txBody>
      </p:sp>
      <p:pic>
        <p:nvPicPr>
          <p:cNvPr id="5" name="İçerik Yer Tutucusu 4" descr="C:\Users\Talha\Desktop\not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" y="2857500"/>
            <a:ext cx="11166763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9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253538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like</a:t>
            </a:r>
            <a:r>
              <a:rPr lang="tr-TR" dirty="0">
                <a:effectLst/>
              </a:rPr>
              <a:t>   'A%'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effectLst/>
              </a:rPr>
              <a:t>First_name</a:t>
            </a:r>
            <a:r>
              <a:rPr lang="tr-TR" dirty="0">
                <a:effectLst/>
              </a:rPr>
              <a:t> Sütununda a ile başlayanları listele</a:t>
            </a:r>
            <a:endParaRPr lang="tr-TR" dirty="0"/>
          </a:p>
        </p:txBody>
      </p:sp>
      <p:pic>
        <p:nvPicPr>
          <p:cNvPr id="4" name="İçerik Yer Tutucusu 3" descr="C:\Users\Talha\Desktop\lik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09" y="2802082"/>
            <a:ext cx="7438579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110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 fontScale="90000"/>
          </a:bodyPr>
          <a:lstStyle/>
          <a:p>
            <a:r>
              <a:rPr lang="tr-TR" sz="31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3100" dirty="0">
                <a:effectLst/>
              </a:rPr>
              <a:t> </a:t>
            </a:r>
            <a:r>
              <a:rPr lang="tr-TR" sz="3100" dirty="0">
                <a:solidFill>
                  <a:srgbClr val="FF0000"/>
                </a:solidFill>
                <a:effectLst/>
              </a:rPr>
              <a:t>*</a:t>
            </a:r>
            <a:r>
              <a:rPr lang="tr-TR" sz="3100" dirty="0">
                <a:effectLst/>
              </a:rPr>
              <a:t> </a:t>
            </a:r>
            <a:r>
              <a:rPr lang="tr-TR" sz="31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3100" dirty="0">
                <a:effectLst/>
              </a:rPr>
              <a:t> </a:t>
            </a:r>
            <a:r>
              <a:rPr lang="tr-TR" sz="3100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sz="3100" dirty="0">
                <a:effectLst/>
              </a:rPr>
              <a:t> </a:t>
            </a:r>
            <a:r>
              <a:rPr lang="tr-TR" sz="3100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sz="3100" dirty="0">
                <a:effectLst/>
              </a:rPr>
              <a:t> </a:t>
            </a:r>
            <a:r>
              <a:rPr lang="tr-TR" sz="3100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sz="3100" dirty="0">
                <a:effectLst/>
              </a:rPr>
              <a:t> </a:t>
            </a:r>
            <a:r>
              <a:rPr lang="tr-TR" sz="3100" dirty="0" err="1">
                <a:solidFill>
                  <a:srgbClr val="FF0000"/>
                </a:solidFill>
                <a:effectLst/>
              </a:rPr>
              <a:t>like</a:t>
            </a:r>
            <a:r>
              <a:rPr lang="tr-TR" sz="3100" dirty="0">
                <a:effectLst/>
              </a:rPr>
              <a:t> '%a'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effectLst/>
              </a:rPr>
              <a:t>First_name</a:t>
            </a:r>
            <a:r>
              <a:rPr lang="tr-TR" dirty="0">
                <a:effectLst/>
              </a:rPr>
              <a:t> içerisinde a ile bitenleri listele.</a:t>
            </a:r>
            <a:endParaRPr lang="tr-TR" dirty="0"/>
          </a:p>
        </p:txBody>
      </p:sp>
      <p:pic>
        <p:nvPicPr>
          <p:cNvPr id="4" name="İçerik Yer Tutucusu 3" descr="C:\Users\Talha\Desktop\like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" y="2705100"/>
            <a:ext cx="11028218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45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800" dirty="0">
                <a:effectLst/>
              </a:rPr>
              <a:t> </a:t>
            </a:r>
            <a:r>
              <a:rPr lang="tr-TR" sz="2800" dirty="0">
                <a:solidFill>
                  <a:srgbClr val="FF0000"/>
                </a:solidFill>
                <a:effectLst/>
              </a:rPr>
              <a:t>*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like</a:t>
            </a:r>
            <a:r>
              <a:rPr lang="tr-TR" sz="2800" dirty="0">
                <a:effectLst/>
              </a:rPr>
              <a:t> </a:t>
            </a:r>
            <a:r>
              <a:rPr lang="tr-TR" sz="3600" dirty="0">
                <a:effectLst/>
              </a:rPr>
              <a:t>'</a:t>
            </a:r>
            <a:r>
              <a:rPr lang="tr-TR" sz="2800" dirty="0">
                <a:effectLst/>
              </a:rPr>
              <a:t>%a%</a:t>
            </a:r>
            <a:r>
              <a:rPr lang="tr-TR" sz="3600" dirty="0">
                <a:effectLst/>
              </a:rPr>
              <a:t>'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effectLst/>
              </a:rPr>
              <a:t>First_name</a:t>
            </a:r>
            <a:r>
              <a:rPr lang="tr-TR" dirty="0">
                <a:effectLst/>
              </a:rPr>
              <a:t> içinde a olanları listele</a:t>
            </a:r>
          </a:p>
        </p:txBody>
      </p:sp>
      <p:pic>
        <p:nvPicPr>
          <p:cNvPr id="6" name="İçerik Yer Tutucusu 5" descr="C:\Users\Talha\Desktop\lik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5100"/>
            <a:ext cx="11360727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81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3600" dirty="0">
                <a:solidFill>
                  <a:srgbClr val="FF0000"/>
                </a:solidFill>
              </a:rPr>
              <a:t>SQL Koşulları Kırmızı ile belirtilmiştir.</a:t>
            </a:r>
            <a:br>
              <a:rPr lang="tr-TR" sz="3600" dirty="0">
                <a:solidFill>
                  <a:srgbClr val="FF0000"/>
                </a:solidFill>
              </a:rPr>
            </a:br>
            <a:r>
              <a:rPr lang="tr-TR" sz="3600" dirty="0">
                <a:solidFill>
                  <a:schemeClr val="accent6"/>
                </a:solidFill>
              </a:rPr>
              <a:t>Tablo Adları TURUNCU ile belirtilmiştir.</a:t>
            </a:r>
            <a:br>
              <a:rPr lang="tr-TR" sz="3600" dirty="0">
                <a:solidFill>
                  <a:schemeClr val="accent6"/>
                </a:solidFill>
              </a:rPr>
            </a:br>
            <a:r>
              <a:rPr lang="tr-TR" sz="3600" dirty="0">
                <a:solidFill>
                  <a:schemeClr val="accent5"/>
                </a:solidFill>
              </a:rPr>
              <a:t>Sütun Adları MOR ile belirtilmiştir.</a:t>
            </a:r>
            <a:br>
              <a:rPr lang="tr-TR" dirty="0">
                <a:solidFill>
                  <a:schemeClr val="accent4"/>
                </a:solidFill>
              </a:rPr>
            </a:br>
            <a:endParaRPr lang="tr-T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0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948545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solidFill>
                  <a:schemeClr val="accent5"/>
                </a:solidFill>
                <a:effectLst/>
              </a:rPr>
              <a:t>=</a:t>
            </a:r>
            <a:r>
              <a:rPr lang="tr-TR" dirty="0">
                <a:effectLst/>
              </a:rPr>
              <a:t>80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commission_pct</a:t>
            </a:r>
            <a:r>
              <a:rPr lang="tr-TR" dirty="0">
                <a:effectLst/>
              </a:rPr>
              <a:t>='0,3'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last_name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like</a:t>
            </a:r>
            <a:r>
              <a:rPr lang="tr-TR" dirty="0">
                <a:effectLst/>
              </a:rPr>
              <a:t> '%a%'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job_id</a:t>
            </a:r>
            <a:r>
              <a:rPr lang="tr-TR" dirty="0">
                <a:effectLst/>
              </a:rPr>
              <a:t> ='SA_MAN'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&gt; 12000</a:t>
            </a:r>
          </a:p>
        </p:txBody>
      </p:sp>
      <p:pic>
        <p:nvPicPr>
          <p:cNvPr id="6" name="İçerik Yer Tutucusu 5" descr="C:\Users\Talha\Desktop\an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8" y="4066153"/>
            <a:ext cx="11277600" cy="2248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88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solidFill>
                  <a:schemeClr val="accent5"/>
                </a:solidFill>
                <a:effectLst/>
              </a:rPr>
              <a:t>=</a:t>
            </a:r>
            <a:r>
              <a:rPr lang="tr-TR" dirty="0">
                <a:effectLst/>
              </a:rPr>
              <a:t>90 </a:t>
            </a:r>
            <a:r>
              <a:rPr lang="tr-TR" dirty="0" err="1">
                <a:solidFill>
                  <a:srgbClr val="FF0000"/>
                </a:solidFill>
                <a:effectLst/>
              </a:rPr>
              <a:t>or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&gt;20000</a:t>
            </a:r>
          </a:p>
        </p:txBody>
      </p:sp>
      <p:pic>
        <p:nvPicPr>
          <p:cNvPr id="7" name="İçerik Yer Tutucusu 6" descr="C:\Users\Talha\Desktop\o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8" y="2914463"/>
            <a:ext cx="10700015" cy="2667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62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job_id</a:t>
            </a:r>
            <a:r>
              <a:rPr lang="tr-TR" dirty="0">
                <a:effectLst/>
              </a:rPr>
              <a:t>='SA_REP' </a:t>
            </a:r>
            <a:r>
              <a:rPr lang="tr-TR" dirty="0" err="1">
                <a:solidFill>
                  <a:srgbClr val="FF0000"/>
                </a:solidFill>
                <a:effectLst/>
              </a:rPr>
              <a:t>or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job_id</a:t>
            </a:r>
            <a:r>
              <a:rPr lang="tr-TR" dirty="0">
                <a:effectLst/>
              </a:rPr>
              <a:t>='AD_PRES'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&gt; 15000</a:t>
            </a:r>
          </a:p>
        </p:txBody>
      </p:sp>
      <p:pic>
        <p:nvPicPr>
          <p:cNvPr id="6" name="İçerik Yer Tutucusu 5" descr="C:\Users\Talha\Desktop\or an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1" y="2962053"/>
            <a:ext cx="9030960" cy="3181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94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job_id</a:t>
            </a:r>
            <a:r>
              <a:rPr lang="tr-TR" dirty="0">
                <a:effectLst/>
              </a:rPr>
              <a:t>='SA_REP' </a:t>
            </a:r>
            <a:r>
              <a:rPr lang="tr-TR" dirty="0" err="1">
                <a:solidFill>
                  <a:srgbClr val="FF0000"/>
                </a:solidFill>
                <a:effectLst/>
              </a:rPr>
              <a:t>or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job_id</a:t>
            </a:r>
            <a:r>
              <a:rPr lang="tr-TR" dirty="0">
                <a:effectLst/>
              </a:rPr>
              <a:t>='AD_PRES') </a:t>
            </a:r>
            <a:r>
              <a:rPr lang="tr-TR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&gt; 15000)</a:t>
            </a:r>
          </a:p>
        </p:txBody>
      </p:sp>
      <p:pic>
        <p:nvPicPr>
          <p:cNvPr id="6" name="İçerik Yer Tutucusu 5" descr="C:\Users\Talha\Desktop\or and parantez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57" y="2933538"/>
            <a:ext cx="9335803" cy="2324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64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54923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SIRALAMA</a:t>
            </a:r>
            <a:r>
              <a:rPr lang="tr-TR" dirty="0">
                <a:effectLst/>
              </a:rPr>
              <a:t> (</a:t>
            </a:r>
            <a:r>
              <a:rPr lang="tr-TR" dirty="0">
                <a:solidFill>
                  <a:srgbClr val="FF0000"/>
                </a:solidFill>
                <a:effectLst/>
              </a:rPr>
              <a:t>ORDERBY</a:t>
            </a:r>
            <a:r>
              <a:rPr lang="tr-TR" dirty="0">
                <a:effectLst/>
              </a:rPr>
              <a:t>) 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ASC (A’dan Z’ye) (DEFAULT)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DESC (Z’den A’ya)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order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</a:p>
        </p:txBody>
      </p:sp>
      <p:pic>
        <p:nvPicPr>
          <p:cNvPr id="6" name="İçerik Yer Tutucusu 5" descr="C:\Users\Talha\Desktop\orderbydefaul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30" y="2781052"/>
            <a:ext cx="8973802" cy="354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22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6432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order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asc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6" name="İçerik Yer Tutucusu 5" descr="C:\Users\Talha\Desktop\orderbyas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2206336"/>
            <a:ext cx="9220199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302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order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desc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6" name="İçerik Yer Tutucusu 5" descr="C:\Users\Talha\Desktop\orderbydes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34" y="2096064"/>
            <a:ext cx="9431066" cy="3620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344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7051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order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asc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chemeClr val="accent5"/>
                </a:solidFill>
                <a:effectLst/>
              </a:rPr>
              <a:t>manager_id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desc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solidFill>
                  <a:srgbClr val="FF0000"/>
                </a:solidFill>
                <a:effectLst/>
              </a:rPr>
            </a:br>
            <a:r>
              <a:rPr lang="tr-TR" sz="2000" dirty="0">
                <a:effectLst/>
              </a:rPr>
              <a:t>Maaşları küçükten büyüğe sıralayacak aynı maaşlıları ise </a:t>
            </a:r>
            <a:br>
              <a:rPr lang="tr-TR" sz="2000" dirty="0">
                <a:effectLst/>
              </a:rPr>
            </a:br>
            <a:r>
              <a:rPr lang="tr-TR" sz="2000" dirty="0" err="1">
                <a:effectLst/>
              </a:rPr>
              <a:t>manager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effectLst/>
              </a:rPr>
              <a:t>id</a:t>
            </a:r>
            <a:r>
              <a:rPr lang="tr-TR" sz="2000" dirty="0">
                <a:effectLst/>
              </a:rPr>
              <a:t> ye göre büyükten küçüğe sıralayacaktır.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6" name="İçerik Yer Tutucusu 5" descr="C:\Users\Talha\Desktop\orderbyascdes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39" y="2705100"/>
            <a:ext cx="8454785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846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order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effectLst/>
              </a:rPr>
              <a:t> 3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Denilirse buradaki 3 ün anlamı üçüncü sütundaki verileri sırala.</a:t>
            </a:r>
          </a:p>
        </p:txBody>
      </p:sp>
      <p:pic>
        <p:nvPicPr>
          <p:cNvPr id="6" name="İçerik Yer Tutucusu 5" descr="C:\Users\Talha\Desktop\orderby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2" y="2317173"/>
            <a:ext cx="8647573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096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order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effectLst/>
              </a:rPr>
              <a:t> 8, 2 </a:t>
            </a:r>
            <a:r>
              <a:rPr lang="tr-TR" dirty="0" err="1">
                <a:solidFill>
                  <a:srgbClr val="FF0000"/>
                </a:solidFill>
                <a:effectLst/>
              </a:rPr>
              <a:t>desc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6" name="İçerik Yer Tutucusu 5" descr="C:\Users\Talha\Desktop\orderby82des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93" y="2819158"/>
            <a:ext cx="9507277" cy="3467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4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45566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Select</a:t>
            </a:r>
            <a:r>
              <a:rPr lang="tr-TR" b="1" dirty="0"/>
              <a:t> </a:t>
            </a:r>
            <a:r>
              <a:rPr lang="tr-TR" b="1" dirty="0">
                <a:solidFill>
                  <a:srgbClr val="FF0000"/>
                </a:solidFill>
              </a:rPr>
              <a:t>*</a:t>
            </a:r>
            <a:r>
              <a:rPr lang="tr-TR" b="1" dirty="0"/>
              <a:t> </a:t>
            </a:r>
            <a:r>
              <a:rPr lang="tr-TR" b="1" dirty="0" err="1">
                <a:solidFill>
                  <a:srgbClr val="FF0000"/>
                </a:solidFill>
              </a:rPr>
              <a:t>from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6"/>
                </a:solidFill>
              </a:rPr>
              <a:t>departments</a:t>
            </a:r>
            <a:r>
              <a:rPr lang="tr-TR" b="1" dirty="0"/>
              <a:t> </a:t>
            </a:r>
            <a:r>
              <a:rPr lang="tr-TR" b="1" dirty="0" err="1"/>
              <a:t>Departments</a:t>
            </a:r>
            <a:r>
              <a:rPr lang="tr-TR" b="1" dirty="0"/>
              <a:t> tablosundaki bütün bilgileri getir</a:t>
            </a:r>
            <a:br>
              <a:rPr lang="tr-TR" dirty="0"/>
            </a:br>
            <a:endParaRPr lang="tr-TR" dirty="0"/>
          </a:p>
        </p:txBody>
      </p:sp>
      <p:pic>
        <p:nvPicPr>
          <p:cNvPr id="4" name="İçerik Yer Tutucusu 3" descr="C:\Users\Talha\Desktop\selectyıldızfrom.dib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6" y="2515186"/>
            <a:ext cx="9767455" cy="338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78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Karakter Fonksiyonları 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(</a:t>
            </a:r>
            <a:r>
              <a:rPr lang="tr-TR" dirty="0" err="1">
                <a:solidFill>
                  <a:srgbClr val="FF0000"/>
                </a:solidFill>
                <a:effectLst/>
              </a:rPr>
              <a:t>Upper</a:t>
            </a:r>
            <a:r>
              <a:rPr lang="tr-TR" dirty="0">
                <a:solidFill>
                  <a:srgbClr val="FF0000"/>
                </a:solidFill>
                <a:effectLst/>
              </a:rPr>
              <a:t> – </a:t>
            </a:r>
            <a:r>
              <a:rPr lang="tr-TR" dirty="0" err="1">
                <a:solidFill>
                  <a:srgbClr val="FF0000"/>
                </a:solidFill>
                <a:effectLst/>
              </a:rPr>
              <a:t>Lower</a:t>
            </a:r>
            <a:r>
              <a:rPr lang="tr-TR" dirty="0">
                <a:solidFill>
                  <a:srgbClr val="FF0000"/>
                </a:solidFill>
                <a:effectLst/>
              </a:rPr>
              <a:t> - </a:t>
            </a:r>
            <a:r>
              <a:rPr lang="tr-TR" dirty="0" err="1">
                <a:solidFill>
                  <a:srgbClr val="FF0000"/>
                </a:solidFill>
                <a:effectLst/>
              </a:rPr>
              <a:t>İnitcap</a:t>
            </a:r>
            <a:r>
              <a:rPr lang="tr-TR" dirty="0">
                <a:solidFill>
                  <a:srgbClr val="FF0000"/>
                </a:solidFill>
                <a:effectLst/>
              </a:rPr>
              <a:t>)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upper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), </a:t>
            </a:r>
            <a:r>
              <a:rPr lang="tr-TR" dirty="0" err="1">
                <a:solidFill>
                  <a:schemeClr val="accent5"/>
                </a:solidFill>
                <a:effectLst/>
              </a:rPr>
              <a:t>last_name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lower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last_name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6" name="İçerik Yer Tutucusu 5" descr="C:\Users\Talha\Desktop\lowerupp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91" y="2705100"/>
            <a:ext cx="8338081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399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initcap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('merhaba bugün hava çok güzel')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r>
              <a:rPr lang="tr-TR" sz="2400" dirty="0">
                <a:effectLst/>
              </a:rPr>
              <a:t>Sadece baş harflerini büyük yapar</a:t>
            </a:r>
          </a:p>
        </p:txBody>
      </p:sp>
      <p:pic>
        <p:nvPicPr>
          <p:cNvPr id="6" name="İçerik Yer Tutucusu 5" descr="C:\Users\Talha\Desktop\initcap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52" y="2504917"/>
            <a:ext cx="7125694" cy="2267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9721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Upper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('merhaba bugün hava çok </a:t>
            </a:r>
            <a:r>
              <a:rPr lang="tr-TR" sz="3200" dirty="0">
                <a:effectLst/>
              </a:rPr>
              <a:t>güzel') </a:t>
            </a:r>
            <a:r>
              <a:rPr lang="tr-TR" sz="32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3200" dirty="0">
                <a:effectLst/>
              </a:rPr>
              <a:t> </a:t>
            </a:r>
            <a:r>
              <a:rPr lang="tr-TR" sz="3200" dirty="0" err="1">
                <a:solidFill>
                  <a:srgbClr val="FF0000"/>
                </a:solidFill>
                <a:effectLst/>
              </a:rPr>
              <a:t>dual</a:t>
            </a:r>
            <a:br>
              <a:rPr lang="tr-TR" sz="3200" dirty="0">
                <a:effectLst/>
              </a:rPr>
            </a:br>
            <a:br>
              <a:rPr lang="tr-TR" sz="3200" dirty="0">
                <a:effectLst/>
              </a:rPr>
            </a:br>
            <a:r>
              <a:rPr lang="tr-TR" sz="2000" dirty="0">
                <a:effectLst/>
              </a:rPr>
              <a:t>Sadece Bütün cümleyi büyük Yazar</a:t>
            </a:r>
            <a:endParaRPr lang="tr-TR" sz="3200" dirty="0">
              <a:effectLst/>
            </a:endParaRPr>
          </a:p>
        </p:txBody>
      </p:sp>
      <p:pic>
        <p:nvPicPr>
          <p:cNvPr id="6" name="İçerik Yer Tutucusu 5" descr="C:\Users\Talha\Desktop\upper dua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37" y="3381211"/>
            <a:ext cx="7087589" cy="2343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737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CONCAT (Birleştirme)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chemeClr val="accent5"/>
                </a:solidFill>
                <a:effectLst/>
              </a:rPr>
              <a:t>last_name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concat</a:t>
            </a:r>
            <a:r>
              <a:rPr lang="tr-TR" dirty="0">
                <a:effectLst/>
              </a:rPr>
              <a:t>(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chemeClr val="accent5"/>
                </a:solidFill>
                <a:effectLst/>
              </a:rPr>
              <a:t>last_name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6" name="İçerik Yer Tutucusu 5" descr="C:\Users\Talha\Desktop\conca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65" y="2705100"/>
            <a:ext cx="8097932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878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90232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 || '	 ' || </a:t>
            </a:r>
            <a:r>
              <a:rPr lang="tr-TR" dirty="0" err="1">
                <a:solidFill>
                  <a:schemeClr val="accent5"/>
                </a:solidFill>
                <a:effectLst/>
              </a:rPr>
              <a:t>last_name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6" name="İçerik Yer Tutucusu 5" descr="C:\Users\Talha\Desktop\concatgibiolansimgearayaboşlukkoymalı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81" y="2902328"/>
            <a:ext cx="6858957" cy="2857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104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73451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Substr</a:t>
            </a:r>
            <a:r>
              <a:rPr lang="tr-TR" dirty="0">
                <a:solidFill>
                  <a:srgbClr val="FF0000"/>
                </a:solidFill>
                <a:effectLst/>
              </a:rPr>
              <a:t> (Aralıkları alır)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solidFill>
                  <a:srgbClr val="FF0000"/>
                </a:solidFill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substr</a:t>
            </a:r>
            <a:r>
              <a:rPr lang="tr-TR" dirty="0">
                <a:effectLst/>
              </a:rPr>
              <a:t> ('</a:t>
            </a:r>
            <a:r>
              <a:rPr lang="tr-TR" dirty="0" err="1">
                <a:effectLst/>
              </a:rPr>
              <a:t>sql</a:t>
            </a:r>
            <a:r>
              <a:rPr lang="tr-TR" dirty="0">
                <a:effectLst/>
              </a:rPr>
              <a:t> eğitimi çok güzel',1,9)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ilki başlangıç ikincisi bitiş yani kaç tane karakter alacağını yazdırmaktadır.</a:t>
            </a:r>
          </a:p>
        </p:txBody>
      </p:sp>
      <p:pic>
        <p:nvPicPr>
          <p:cNvPr id="6" name="İçerik Yer Tutucusu 5" descr="C:\Users\Talha\Desktop\subst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1" y="3734513"/>
            <a:ext cx="8421275" cy="2191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97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186545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substr</a:t>
            </a:r>
            <a:r>
              <a:rPr lang="tr-TR" dirty="0">
                <a:effectLst/>
              </a:rPr>
              <a:t> ('</a:t>
            </a:r>
            <a:r>
              <a:rPr lang="tr-TR" dirty="0" err="1">
                <a:effectLst/>
              </a:rPr>
              <a:t>sql</a:t>
            </a:r>
            <a:r>
              <a:rPr lang="tr-TR" dirty="0">
                <a:effectLst/>
              </a:rPr>
              <a:t> eğitimi çok güzel',9)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bitiş değeri olmayan </a:t>
            </a:r>
            <a:r>
              <a:rPr lang="tr-TR" sz="2000" dirty="0" err="1">
                <a:effectLst/>
              </a:rPr>
              <a:t>substr</a:t>
            </a:r>
            <a:r>
              <a:rPr lang="tr-TR" sz="2000" dirty="0">
                <a:effectLst/>
              </a:rPr>
              <a:t> örneği.</a:t>
            </a:r>
          </a:p>
        </p:txBody>
      </p:sp>
      <p:pic>
        <p:nvPicPr>
          <p:cNvPr id="6" name="İçerik Yer Tutucusu 5" descr="C:\Users\Talha\Desktop\substrbitisdegeriyo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05" y="3428843"/>
            <a:ext cx="7182852" cy="2248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1987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447896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substr</a:t>
            </a:r>
            <a:r>
              <a:rPr lang="tr-TR" dirty="0">
                <a:effectLst/>
              </a:rPr>
              <a:t> ('</a:t>
            </a:r>
            <a:r>
              <a:rPr lang="tr-TR" dirty="0" err="1">
                <a:effectLst/>
              </a:rPr>
              <a:t>sql</a:t>
            </a:r>
            <a:r>
              <a:rPr lang="tr-TR" dirty="0">
                <a:effectLst/>
              </a:rPr>
              <a:t> eğitimi çok güzel',-5,3)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Sağdan sola okutma</a:t>
            </a:r>
          </a:p>
        </p:txBody>
      </p:sp>
      <p:pic>
        <p:nvPicPr>
          <p:cNvPr id="6" name="İçerik Yer Tutucusu 5" descr="C:\Users\Talha\Desktop\substrsagdansol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794" y="3447896"/>
            <a:ext cx="7335274" cy="2210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660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22879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rgbClr val="FF0000"/>
                </a:solidFill>
                <a:effectLst/>
              </a:rPr>
              <a:t>substr</a:t>
            </a:r>
            <a:r>
              <a:rPr lang="tr-TR" dirty="0">
                <a:effectLst/>
              </a:rPr>
              <a:t>(</a:t>
            </a:r>
            <a:r>
              <a:rPr lang="tr-TR" dirty="0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,1,3)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dirty="0">
                <a:solidFill>
                  <a:schemeClr val="accent6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Sütunlarda kullanımı</a:t>
            </a:r>
          </a:p>
        </p:txBody>
      </p:sp>
      <p:pic>
        <p:nvPicPr>
          <p:cNvPr id="6" name="İçerik Yer Tutucusu 5" descr="C:\Users\Talha\Desktop\substrkol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63" y="3228790"/>
            <a:ext cx="7430537" cy="264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10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152579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Length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>
                <a:effectLst/>
              </a:rPr>
              <a:t>(Uzunluk)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length</a:t>
            </a:r>
            <a:r>
              <a:rPr lang="tr-TR" dirty="0">
                <a:effectLst/>
              </a:rPr>
              <a:t>(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6" name="İçerik Yer Tutucusu 5" descr="C:\Users\Talha\Desktop\length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74" y="3152579"/>
            <a:ext cx="6916115" cy="280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47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Select * </a:t>
            </a:r>
            <a:r>
              <a:rPr lang="tr-TR" b="1" dirty="0" err="1">
                <a:solidFill>
                  <a:srgbClr val="FF0000"/>
                </a:solidFill>
              </a:rPr>
              <a:t>from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chemeClr val="accent6"/>
                </a:solidFill>
              </a:rPr>
              <a:t>employees</a:t>
            </a:r>
            <a:br>
              <a:rPr lang="tr-TR" dirty="0"/>
            </a:br>
            <a:r>
              <a:rPr lang="tr-TR" b="1" dirty="0" err="1"/>
              <a:t>Employees</a:t>
            </a:r>
            <a:r>
              <a:rPr lang="tr-TR" b="1" dirty="0"/>
              <a:t> tablosundaki bütün bilgileri getir</a:t>
            </a:r>
            <a:br>
              <a:rPr lang="tr-TR" dirty="0"/>
            </a:br>
            <a:endParaRPr lang="tr-TR" dirty="0"/>
          </a:p>
        </p:txBody>
      </p:sp>
      <p:pic>
        <p:nvPicPr>
          <p:cNvPr id="4" name="İçerik Yer Tutucusu 3" descr="C:\Users\Talha\Desktop\selectyıldızfrom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9923"/>
            <a:ext cx="9678017" cy="3162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4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524106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Instr</a:t>
            </a:r>
            <a:r>
              <a:rPr lang="tr-TR" dirty="0">
                <a:effectLst/>
              </a:rPr>
              <a:t> (arama)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instr</a:t>
            </a:r>
            <a:r>
              <a:rPr lang="tr-TR" dirty="0">
                <a:effectLst/>
              </a:rPr>
              <a:t> ('</a:t>
            </a:r>
            <a:r>
              <a:rPr lang="tr-TR" dirty="0" err="1">
                <a:effectLst/>
              </a:rPr>
              <a:t>sql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egitimi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cok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güzel','ü</a:t>
            </a:r>
            <a:r>
              <a:rPr lang="tr-TR" dirty="0">
                <a:effectLst/>
              </a:rPr>
              <a:t>')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Aratacağımız karakterin kaçıncı sırada olduğunu buluyor</a:t>
            </a:r>
          </a:p>
        </p:txBody>
      </p:sp>
      <p:pic>
        <p:nvPicPr>
          <p:cNvPr id="6" name="İçerik Yer Tutucusu 5" descr="C:\Users\Talha\Desktop\inst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0" y="3524106"/>
            <a:ext cx="6687483" cy="2057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68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23831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instr</a:t>
            </a:r>
            <a:r>
              <a:rPr lang="tr-TR" dirty="0">
                <a:effectLst/>
              </a:rPr>
              <a:t>(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 err="1">
                <a:effectLst/>
              </a:rPr>
              <a:t>,'a</a:t>
            </a:r>
            <a:r>
              <a:rPr lang="tr-TR" dirty="0">
                <a:effectLst/>
              </a:rPr>
              <a:t>')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6" name="İçerik Yer Tutucusu 5" descr="C:\Users\Talha\Desktop\instrtabl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42" y="3238316"/>
            <a:ext cx="7011378" cy="262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035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24307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LPAD</a:t>
            </a:r>
            <a:r>
              <a:rPr lang="tr-TR" dirty="0">
                <a:effectLst/>
              </a:rPr>
              <a:t> (Sola Dayalı Tamamlama) 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last_name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lpad</a:t>
            </a:r>
            <a:r>
              <a:rPr lang="tr-TR" dirty="0">
                <a:effectLst/>
              </a:rPr>
              <a:t>(last_name,8,'*')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6" name="İçerik Yer Tutucusu 5" descr="C:\Users\Talha\Desktop\Lpa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21" y="3243079"/>
            <a:ext cx="6954220" cy="2619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995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RPAD</a:t>
            </a:r>
            <a:r>
              <a:rPr lang="tr-TR" dirty="0">
                <a:effectLst/>
              </a:rPr>
              <a:t> (Sağa Dayalı Tamamlama)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,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rpad</a:t>
            </a:r>
            <a:r>
              <a:rPr lang="tr-TR" dirty="0">
                <a:solidFill>
                  <a:srgbClr val="FF0000"/>
                </a:solidFill>
                <a:effectLst/>
              </a:rPr>
              <a:t>(</a:t>
            </a:r>
            <a:r>
              <a:rPr lang="tr-TR" dirty="0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,8,'*')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6" name="İçerik Yer Tutucusu 5" descr="C:\Users\Talha\Desktop\rpa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10" y="3238316"/>
            <a:ext cx="7106642" cy="262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088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47647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REPLACE</a:t>
            </a:r>
            <a:r>
              <a:rPr lang="tr-TR" dirty="0">
                <a:effectLst/>
              </a:rPr>
              <a:t> (Değiştirilecek olan kısım)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replace</a:t>
            </a:r>
            <a:r>
              <a:rPr lang="tr-TR" dirty="0">
                <a:effectLst/>
              </a:rPr>
              <a:t>(</a:t>
            </a:r>
            <a:r>
              <a:rPr lang="tr-TR" dirty="0" err="1">
                <a:solidFill>
                  <a:srgbClr val="FF0000"/>
                </a:solidFill>
                <a:effectLst/>
              </a:rPr>
              <a:t>replace</a:t>
            </a:r>
            <a:r>
              <a:rPr lang="tr-TR" dirty="0">
                <a:effectLst/>
              </a:rPr>
              <a:t>('</a:t>
            </a:r>
            <a:r>
              <a:rPr lang="tr-TR" dirty="0" err="1">
                <a:effectLst/>
              </a:rPr>
              <a:t>sql</a:t>
            </a:r>
            <a:r>
              <a:rPr lang="tr-TR" dirty="0">
                <a:effectLst/>
              </a:rPr>
              <a:t> eğitimi </a:t>
            </a:r>
            <a:r>
              <a:rPr lang="tr-TR" dirty="0" err="1">
                <a:effectLst/>
              </a:rPr>
              <a:t>öğreniyorum','ğ','g</a:t>
            </a:r>
            <a:r>
              <a:rPr lang="tr-TR" dirty="0">
                <a:effectLst/>
              </a:rPr>
              <a:t>'),'</a:t>
            </a:r>
            <a:r>
              <a:rPr lang="tr-TR" dirty="0" err="1">
                <a:effectLst/>
              </a:rPr>
              <a:t>ö','o</a:t>
            </a:r>
            <a:r>
              <a:rPr lang="tr-TR" dirty="0">
                <a:effectLst/>
              </a:rPr>
              <a:t>')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6" name="İçerik Yer Tutucusu 5" descr="C:\Users\Talha\Desktop\replaceturkcekarakterleridegistirm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62" y="3476475"/>
            <a:ext cx="8516539" cy="215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475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914506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Trim</a:t>
            </a:r>
            <a:r>
              <a:rPr lang="tr-TR" dirty="0">
                <a:effectLst/>
              </a:rPr>
              <a:t> (başlangıçtaki ve sondakileri keser)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trim</a:t>
            </a:r>
            <a:r>
              <a:rPr lang="tr-TR" dirty="0">
                <a:effectLst/>
              </a:rPr>
              <a:t>('a'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'merhaba')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tri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38" y="2914506"/>
            <a:ext cx="6077798" cy="2057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293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89904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DATE FUNCTİONS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Months_Between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İki ay arasındaki bilgileri verir</a:t>
            </a:r>
            <a:br>
              <a:rPr lang="tr-TR" sz="20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Months_Between</a:t>
            </a:r>
            <a:r>
              <a:rPr lang="tr-TR" dirty="0">
                <a:effectLst/>
              </a:rPr>
              <a:t> ('01-01-95','15-01-94')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dirty="0">
                <a:effectLst/>
              </a:rPr>
            </a:b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Months_Between ikitariharasındakifar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573" y="3899049"/>
            <a:ext cx="7182852" cy="2000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307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032396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Add_Months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(Tarihe ay eklememizi sağlar)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</a:t>
            </a:r>
            <a:r>
              <a:rPr lang="tr-TR" dirty="0" err="1">
                <a:solidFill>
                  <a:srgbClr val="FF0000"/>
                </a:solidFill>
                <a:effectLst/>
              </a:rPr>
              <a:t>Add_Months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>
                <a:effectLst/>
              </a:rPr>
              <a:t>('01-01-2018',1)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Add_Months Ayeklem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679" y="4032396"/>
            <a:ext cx="6020640" cy="2038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306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20297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Next_Day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(Bir sonraki bulmak istediğimiz günü verir)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Next_Day</a:t>
            </a:r>
            <a:r>
              <a:rPr lang="tr-TR" dirty="0">
                <a:effectLst/>
              </a:rPr>
              <a:t> ('24-06-2020','Cuma')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Next_Day sonraki gü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84" y="4202978"/>
            <a:ext cx="6306430" cy="2057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883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746649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Last_Day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sz="2200" dirty="0">
                <a:effectLst/>
              </a:rPr>
              <a:t>(İçerisindeki bulunduğumuz ayın son gününü verir)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Last_Day</a:t>
            </a:r>
            <a:r>
              <a:rPr lang="tr-TR" dirty="0">
                <a:effectLst/>
              </a:rPr>
              <a:t> ('24-06-2020')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Last_Day o ayın son günü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21" y="3746649"/>
            <a:ext cx="5772956" cy="2000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7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701635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Select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5"/>
                </a:solidFill>
              </a:rPr>
              <a:t>department_id</a:t>
            </a:r>
            <a:r>
              <a:rPr lang="tr-TR" b="1" dirty="0"/>
              <a:t> , </a:t>
            </a:r>
            <a:r>
              <a:rPr lang="tr-TR" b="1" dirty="0" err="1">
                <a:solidFill>
                  <a:schemeClr val="accent5"/>
                </a:solidFill>
              </a:rPr>
              <a:t>department_name</a:t>
            </a:r>
            <a:r>
              <a:rPr lang="tr-TR" b="1" dirty="0"/>
              <a:t> </a:t>
            </a:r>
            <a:r>
              <a:rPr lang="tr-TR" b="1" dirty="0" err="1">
                <a:solidFill>
                  <a:srgbClr val="FF0000"/>
                </a:solidFill>
              </a:rPr>
              <a:t>from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6"/>
                </a:solidFill>
              </a:rPr>
              <a:t>departments</a:t>
            </a:r>
            <a:r>
              <a:rPr lang="tr-TR" b="1" dirty="0"/>
              <a:t> </a:t>
            </a:r>
            <a:br>
              <a:rPr lang="tr-TR" b="1" dirty="0"/>
            </a:br>
            <a:r>
              <a:rPr lang="tr-TR" b="1" dirty="0" err="1"/>
              <a:t>Department</a:t>
            </a:r>
            <a:r>
              <a:rPr lang="tr-TR" b="1" dirty="0"/>
              <a:t> tablosundan sütun adı </a:t>
            </a:r>
            <a:r>
              <a:rPr lang="tr-TR" b="1" dirty="0" err="1"/>
              <a:t>department_id</a:t>
            </a:r>
            <a:r>
              <a:rPr lang="tr-TR" b="1" dirty="0"/>
              <a:t> ve </a:t>
            </a:r>
            <a:r>
              <a:rPr lang="tr-TR" b="1" dirty="0" err="1"/>
              <a:t>department_name</a:t>
            </a:r>
            <a:r>
              <a:rPr lang="tr-TR" b="1" dirty="0"/>
              <a:t> olanları listele</a:t>
            </a:r>
            <a:endParaRPr lang="tr-TR" dirty="0"/>
          </a:p>
        </p:txBody>
      </p:sp>
      <p:pic>
        <p:nvPicPr>
          <p:cNvPr id="4" name="İçerik Yer Tutucusu 3" descr="C:\Users\Talha\Desktop\select sütün adı from tablo adı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2801804"/>
            <a:ext cx="9223395" cy="2953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686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06692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SYSDATE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(</a:t>
            </a:r>
            <a:r>
              <a:rPr lang="tr-TR" sz="2000" dirty="0" err="1">
                <a:effectLst/>
              </a:rPr>
              <a:t>Şuanki</a:t>
            </a:r>
            <a:r>
              <a:rPr lang="tr-TR" sz="2000" dirty="0">
                <a:effectLst/>
              </a:rPr>
              <a:t> gün ay yıl ve saati dakikasını gösterir )</a:t>
            </a:r>
            <a:br>
              <a:rPr lang="tr-TR" sz="2000" dirty="0">
                <a:effectLst/>
              </a:rPr>
            </a:br>
            <a:br>
              <a:rPr lang="tr-TR" sz="2000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sysdate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İçerik Yer Tutucusu 4" descr="C:\Users\Talha\Desktop\sysdateanlı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45" y="3066927"/>
            <a:ext cx="4553585" cy="1752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248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866969"/>
          </a:xfrm>
        </p:spPr>
        <p:txBody>
          <a:bodyPr>
            <a:normAutofit/>
          </a:bodyPr>
          <a:lstStyle/>
          <a:p>
            <a:r>
              <a:rPr lang="tr-TR" sz="2800" dirty="0">
                <a:effectLst/>
              </a:rPr>
              <a:t>SYSDATE ile toplam çalışma gün sayısını hesaplama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chemeClr val="accent5"/>
                </a:solidFill>
                <a:effectLst/>
              </a:rPr>
              <a:t>sysdate-hire_date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rgbClr val="FF0000"/>
                </a:solidFill>
                <a:effectLst/>
              </a:rPr>
              <a:t>sysdate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rgbClr val="FF0000"/>
                </a:solidFill>
                <a:effectLst/>
              </a:rPr>
              <a:t>hire_date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sysdatetoplamgünsayısı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56" y="3866968"/>
            <a:ext cx="7773485" cy="2591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7367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777339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Round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(Yuvarlama yapar 16. Gün ise ayın sonuna 13. Gün ise ayın başına)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first_name,</a:t>
            </a:r>
            <a:r>
              <a:rPr lang="tr-TR" dirty="0" err="1">
                <a:solidFill>
                  <a:srgbClr val="FF0000"/>
                </a:solidFill>
                <a:effectLst/>
              </a:rPr>
              <a:t>round</a:t>
            </a:r>
            <a:r>
              <a:rPr lang="tr-TR" dirty="0">
                <a:effectLst/>
              </a:rPr>
              <a:t>(</a:t>
            </a:r>
            <a:r>
              <a:rPr lang="tr-TR" dirty="0" err="1">
                <a:solidFill>
                  <a:schemeClr val="accent5"/>
                </a:solidFill>
                <a:effectLst/>
              </a:rPr>
              <a:t>sysdate-hire_date</a:t>
            </a:r>
            <a:r>
              <a:rPr lang="tr-TR" dirty="0">
                <a:effectLst/>
              </a:rPr>
              <a:t>),</a:t>
            </a:r>
            <a:r>
              <a:rPr lang="tr-TR" dirty="0" err="1">
                <a:solidFill>
                  <a:srgbClr val="FF0000"/>
                </a:solidFill>
                <a:effectLst/>
              </a:rPr>
              <a:t>sysdate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rgbClr val="FF0000"/>
                </a:solidFill>
                <a:effectLst/>
              </a:rPr>
              <a:t>hire_date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roun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66" y="3777339"/>
            <a:ext cx="8345065" cy="2715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78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43008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Trunc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(Başa alır)</a:t>
            </a:r>
            <a:br>
              <a:rPr lang="tr-TR" sz="20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first_name,</a:t>
            </a:r>
            <a:r>
              <a:rPr lang="tr-TR" dirty="0" err="1">
                <a:solidFill>
                  <a:srgbClr val="FF0000"/>
                </a:solidFill>
                <a:effectLst/>
              </a:rPr>
              <a:t>trunc</a:t>
            </a:r>
            <a:r>
              <a:rPr lang="tr-TR" dirty="0">
                <a:effectLst/>
              </a:rPr>
              <a:t>(</a:t>
            </a:r>
            <a:r>
              <a:rPr lang="tr-TR" dirty="0" err="1">
                <a:effectLst/>
              </a:rPr>
              <a:t>sysdate-hire_date</a:t>
            </a:r>
            <a:r>
              <a:rPr lang="tr-TR" dirty="0">
                <a:effectLst/>
              </a:rPr>
              <a:t>),</a:t>
            </a:r>
            <a:r>
              <a:rPr lang="tr-TR" dirty="0" err="1">
                <a:solidFill>
                  <a:srgbClr val="FF0000"/>
                </a:solidFill>
                <a:effectLst/>
              </a:rPr>
              <a:t>sysdate</a:t>
            </a:r>
            <a:r>
              <a:rPr lang="tr-TR" dirty="0" err="1">
                <a:effectLst/>
              </a:rPr>
              <a:t>,</a:t>
            </a:r>
            <a:r>
              <a:rPr lang="tr-TR" dirty="0" err="1">
                <a:solidFill>
                  <a:srgbClr val="FF0000"/>
                </a:solidFill>
                <a:effectLst/>
              </a:rPr>
              <a:t>hire_date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dirty="0">
                <a:effectLst/>
              </a:rPr>
            </a:b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trun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08" y="3430084"/>
            <a:ext cx="8459381" cy="3077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462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61603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DÖNÜŞÜM FONKSİYONLARI 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(EXPLİCİT DATA TYPE CONVERSİON)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400" dirty="0">
                <a:solidFill>
                  <a:schemeClr val="accent3"/>
                </a:solidFill>
                <a:effectLst/>
              </a:rPr>
              <a:t>Karakteri</a:t>
            </a:r>
            <a:r>
              <a:rPr lang="tr-TR" sz="2400" dirty="0">
                <a:effectLst/>
              </a:rPr>
              <a:t> </a:t>
            </a:r>
            <a:r>
              <a:rPr lang="tr-TR" sz="2400" dirty="0">
                <a:solidFill>
                  <a:srgbClr val="FF0000"/>
                </a:solidFill>
                <a:effectLst/>
              </a:rPr>
              <a:t>TO_DATE</a:t>
            </a:r>
            <a:r>
              <a:rPr lang="tr-TR" sz="2400" dirty="0">
                <a:effectLst/>
              </a:rPr>
              <a:t> ile </a:t>
            </a:r>
            <a:r>
              <a:rPr lang="tr-TR" sz="2400" dirty="0" err="1">
                <a:solidFill>
                  <a:schemeClr val="accent5"/>
                </a:solidFill>
                <a:effectLst/>
              </a:rPr>
              <a:t>DATE</a:t>
            </a:r>
            <a:r>
              <a:rPr lang="tr-TR" sz="2400" dirty="0" err="1">
                <a:effectLst/>
              </a:rPr>
              <a:t>’e</a:t>
            </a:r>
            <a:r>
              <a:rPr lang="tr-TR" sz="2400" dirty="0">
                <a:effectLst/>
              </a:rPr>
              <a:t> çevirebiliyoruz. </a:t>
            </a:r>
            <a:br>
              <a:rPr lang="tr-TR" sz="2400" dirty="0">
                <a:effectLst/>
              </a:rPr>
            </a:br>
            <a:r>
              <a:rPr lang="tr-TR" sz="2400" dirty="0" err="1">
                <a:solidFill>
                  <a:schemeClr val="accent3"/>
                </a:solidFill>
                <a:effectLst/>
              </a:rPr>
              <a:t>Date</a:t>
            </a:r>
            <a:r>
              <a:rPr lang="tr-TR" sz="2400" dirty="0" err="1">
                <a:effectLst/>
              </a:rPr>
              <a:t>’i</a:t>
            </a:r>
            <a:r>
              <a:rPr lang="tr-TR" sz="2400" dirty="0">
                <a:effectLst/>
              </a:rPr>
              <a:t> ise </a:t>
            </a:r>
            <a:r>
              <a:rPr lang="tr-TR" sz="2400" dirty="0">
                <a:solidFill>
                  <a:srgbClr val="FF0000"/>
                </a:solidFill>
                <a:effectLst/>
              </a:rPr>
              <a:t>TO_CHAR</a:t>
            </a:r>
            <a:r>
              <a:rPr lang="tr-TR" sz="2400" dirty="0">
                <a:effectLst/>
              </a:rPr>
              <a:t> ile </a:t>
            </a:r>
            <a:r>
              <a:rPr lang="tr-TR" sz="2400" dirty="0">
                <a:solidFill>
                  <a:schemeClr val="accent5"/>
                </a:solidFill>
                <a:effectLst/>
              </a:rPr>
              <a:t>Karaktere</a:t>
            </a:r>
            <a:r>
              <a:rPr lang="tr-TR" sz="2400" dirty="0">
                <a:effectLst/>
              </a:rPr>
              <a:t> çevirebiliyoruz.</a:t>
            </a:r>
            <a:br>
              <a:rPr lang="tr-TR" sz="2400" dirty="0">
                <a:effectLst/>
              </a:rPr>
            </a:br>
            <a:r>
              <a:rPr lang="tr-TR" sz="2400" dirty="0">
                <a:solidFill>
                  <a:schemeClr val="accent3"/>
                </a:solidFill>
                <a:effectLst/>
              </a:rPr>
              <a:t>Karakteri</a:t>
            </a:r>
            <a:r>
              <a:rPr lang="tr-TR" sz="2400" dirty="0">
                <a:effectLst/>
              </a:rPr>
              <a:t> </a:t>
            </a:r>
            <a:r>
              <a:rPr lang="tr-TR" sz="2400" dirty="0">
                <a:solidFill>
                  <a:srgbClr val="FF0000"/>
                </a:solidFill>
                <a:effectLst/>
              </a:rPr>
              <a:t>TO_NUMBER</a:t>
            </a:r>
            <a:r>
              <a:rPr lang="tr-TR" sz="2400" dirty="0">
                <a:effectLst/>
              </a:rPr>
              <a:t> ile </a:t>
            </a:r>
            <a:r>
              <a:rPr lang="tr-TR" sz="2400" dirty="0" err="1">
                <a:solidFill>
                  <a:schemeClr val="accent5"/>
                </a:solidFill>
                <a:effectLst/>
              </a:rPr>
              <a:t>NUMBER</a:t>
            </a:r>
            <a:r>
              <a:rPr lang="tr-TR" sz="2400" dirty="0" err="1">
                <a:effectLst/>
              </a:rPr>
              <a:t>’a</a:t>
            </a:r>
            <a:r>
              <a:rPr lang="tr-TR" sz="2400" dirty="0">
                <a:effectLst/>
              </a:rPr>
              <a:t> çevirebiliyoruz.</a:t>
            </a:r>
            <a:br>
              <a:rPr lang="tr-TR" sz="2400" dirty="0">
                <a:effectLst/>
              </a:rPr>
            </a:br>
            <a:r>
              <a:rPr lang="tr-TR" sz="2400" dirty="0" err="1">
                <a:solidFill>
                  <a:schemeClr val="accent3"/>
                </a:solidFill>
                <a:effectLst/>
              </a:rPr>
              <a:t>Number</a:t>
            </a:r>
            <a:r>
              <a:rPr lang="tr-TR" sz="2400" dirty="0" err="1">
                <a:effectLst/>
              </a:rPr>
              <a:t>’ı</a:t>
            </a:r>
            <a:r>
              <a:rPr lang="tr-TR" sz="2400" dirty="0">
                <a:effectLst/>
              </a:rPr>
              <a:t> ise </a:t>
            </a:r>
            <a:r>
              <a:rPr lang="tr-TR" sz="2400" dirty="0">
                <a:solidFill>
                  <a:srgbClr val="FF0000"/>
                </a:solidFill>
                <a:effectLst/>
              </a:rPr>
              <a:t>TO_CHAR</a:t>
            </a:r>
            <a:r>
              <a:rPr lang="tr-TR" sz="2400" dirty="0">
                <a:effectLst/>
              </a:rPr>
              <a:t> ile </a:t>
            </a:r>
            <a:r>
              <a:rPr lang="tr-TR" sz="2400" dirty="0">
                <a:solidFill>
                  <a:schemeClr val="accent5"/>
                </a:solidFill>
                <a:effectLst/>
              </a:rPr>
              <a:t>Karaktere</a:t>
            </a:r>
            <a:r>
              <a:rPr lang="tr-TR" sz="2400" dirty="0">
                <a:effectLst/>
              </a:rPr>
              <a:t> çevirebiliyoruz.</a:t>
            </a:r>
            <a:br>
              <a:rPr lang="tr-TR" dirty="0">
                <a:effectLst/>
              </a:rPr>
            </a:b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origina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309" y="3837709"/>
            <a:ext cx="418738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657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to_date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>
                <a:effectLst/>
              </a:rPr>
              <a:t>('24-06-2020')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İçerik Yer Tutucusu 4" descr="C:\Users\Talha\Desktop\to_dat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251" y="2442428"/>
            <a:ext cx="6001588" cy="214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İçerik Yer Tutucusu 4" descr="C:\Users\Talha\Desktop\original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00" y="5375563"/>
            <a:ext cx="2855691" cy="130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0946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275255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to_char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>
                <a:effectLst/>
              </a:rPr>
              <a:t>(</a:t>
            </a:r>
            <a:r>
              <a:rPr lang="tr-TR" dirty="0" err="1">
                <a:solidFill>
                  <a:schemeClr val="accent5"/>
                </a:solidFill>
                <a:effectLst/>
              </a:rPr>
              <a:t>hire_date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dirty="0">
                <a:effectLst/>
              </a:rPr>
            </a:b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to_cha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732" y="1976704"/>
            <a:ext cx="5620534" cy="238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İçerik Yer Tutucusu 4" descr="C:\Users\Talha\Desktop\original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00" y="5375563"/>
            <a:ext cx="2855691" cy="130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864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03358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to_number</a:t>
            </a:r>
            <a:r>
              <a:rPr lang="tr-TR" dirty="0">
                <a:effectLst/>
              </a:rPr>
              <a:t>('24062020')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to_numb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942" y="2673367"/>
            <a:ext cx="5830114" cy="1819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İçerik Yer Tutucusu 4" descr="C:\Users\Talha\Desktop\original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00" y="5375563"/>
            <a:ext cx="2855691" cy="130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724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209606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to_char</a:t>
            </a:r>
            <a:r>
              <a:rPr lang="tr-TR" dirty="0">
                <a:effectLst/>
              </a:rPr>
              <a:t>(24062020)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br>
              <a:rPr lang="tr-TR" dirty="0">
                <a:effectLst/>
              </a:rPr>
            </a:b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to_char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32" y="1944274"/>
            <a:ext cx="5258534" cy="17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İçerik Yer Tutucusu 4" descr="C:\Users\Talha\Desktop\original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53" y="4904508"/>
            <a:ext cx="2855691" cy="130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9643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274779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hire_date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to_char</a:t>
            </a:r>
            <a:r>
              <a:rPr lang="tr-TR" dirty="0">
                <a:effectLst/>
              </a:rPr>
              <a:t> (</a:t>
            </a:r>
            <a:r>
              <a:rPr lang="tr-TR" dirty="0">
                <a:solidFill>
                  <a:schemeClr val="accent5"/>
                </a:solidFill>
                <a:effectLst/>
              </a:rPr>
              <a:t>hire_</a:t>
            </a:r>
            <a:r>
              <a:rPr lang="tr-TR" dirty="0" err="1">
                <a:solidFill>
                  <a:schemeClr val="accent5"/>
                </a:solidFill>
                <a:effectLst/>
              </a:rPr>
              <a:t>date</a:t>
            </a:r>
            <a:r>
              <a:rPr lang="tr-TR" dirty="0">
                <a:solidFill>
                  <a:schemeClr val="accent5"/>
                </a:solidFill>
                <a:effectLst/>
              </a:rPr>
              <a:t>,'MM-DAY-YY'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MMDDYYYY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93" y="2346013"/>
            <a:ext cx="7602011" cy="239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İçerik Yer Tutucusu 4" descr="C:\Users\Talha\Desktop\original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00" y="5375563"/>
            <a:ext cx="2855691" cy="130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78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9656" y="413266"/>
            <a:ext cx="10515600" cy="1325563"/>
          </a:xfrm>
        </p:spPr>
        <p:txBody>
          <a:bodyPr/>
          <a:lstStyle/>
          <a:p>
            <a:pPr lvl="0"/>
            <a:r>
              <a:rPr lang="tr-TR" altLang="tr-T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Aritmetik İşlemler (</a:t>
            </a:r>
            <a:r>
              <a:rPr lang="tr-TR" altLang="tr-TR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</a:t>
            </a:r>
            <a:r>
              <a:rPr lang="tr-TR" altLang="tr-T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altLang="tr-TR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</a:t>
            </a:r>
            <a:r>
              <a:rPr lang="tr-TR" altLang="tr-T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936341"/>
              </p:ext>
            </p:extLst>
          </p:nvPr>
        </p:nvGraphicFramePr>
        <p:xfrm>
          <a:off x="2078180" y="2022762"/>
          <a:ext cx="6539348" cy="381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4875">
                  <a:extLst>
                    <a:ext uri="{9D8B030D-6E8A-4147-A177-3AD203B41FA5}">
                      <a16:colId xmlns:a16="http://schemas.microsoft.com/office/drawing/2014/main" val="2997758992"/>
                    </a:ext>
                  </a:extLst>
                </a:gridCol>
                <a:gridCol w="3574473">
                  <a:extLst>
                    <a:ext uri="{9D8B030D-6E8A-4147-A177-3AD203B41FA5}">
                      <a16:colId xmlns:a16="http://schemas.microsoft.com/office/drawing/2014/main" val="357207523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solidFill>
                            <a:schemeClr val="bg1"/>
                          </a:solidFill>
                          <a:effectLst/>
                        </a:rPr>
                        <a:t>Operators</a:t>
                      </a:r>
                      <a:endParaRPr lang="tr-T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tr-T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6957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+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40742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-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solidFill>
                            <a:schemeClr val="tx1"/>
                          </a:solidFill>
                          <a:effectLst/>
                        </a:rPr>
                        <a:t>Subtract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4318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*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solidFill>
                            <a:schemeClr val="tx1"/>
                          </a:solidFill>
                          <a:effectLst/>
                        </a:rPr>
                        <a:t>Multiply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4123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/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solidFill>
                            <a:schemeClr val="tx1"/>
                          </a:solidFill>
                          <a:effectLst/>
                        </a:rPr>
                        <a:t>Divide</a:t>
                      </a:r>
                      <a:endParaRPr lang="tr-TR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3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708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25754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SAYI FONKSİYONLARI</a:t>
            </a:r>
            <a:r>
              <a:rPr lang="tr-TR" dirty="0">
                <a:effectLst/>
              </a:rPr>
              <a:t> (NUMBER FUNCTIONS)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ROUND</a:t>
            </a:r>
            <a:r>
              <a:rPr lang="tr-TR" dirty="0">
                <a:effectLst/>
              </a:rPr>
              <a:t> (yuvarla)</a:t>
            </a: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(45.926, 2  Noktadan sonraki 2 adet sayıyı yuvarla. Çıktısı 45.93 olur) 5’ten büyükse yukarı 5’ten küçükse aşağı yuvarla</a:t>
            </a:r>
            <a:br>
              <a:rPr lang="tr-TR" sz="20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</a:t>
            </a:r>
            <a:r>
              <a:rPr lang="tr-TR" dirty="0" err="1">
                <a:solidFill>
                  <a:srgbClr val="FF0000"/>
                </a:solidFill>
                <a:effectLst/>
              </a:rPr>
              <a:t>round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>
                <a:effectLst/>
              </a:rPr>
              <a:t>(45.926,2</a:t>
            </a:r>
            <a:r>
              <a:rPr lang="tr-TR" dirty="0">
                <a:solidFill>
                  <a:srgbClr val="FF0000"/>
                </a:solidFill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İçerik Yer Tutucusu 4" descr="C:\Users\Talha\Desktop\sayıfonksiyonlarıroun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37" y="4257548"/>
            <a:ext cx="5906324" cy="1810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613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83238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round</a:t>
            </a:r>
            <a:r>
              <a:rPr lang="tr-TR" dirty="0">
                <a:effectLst/>
              </a:rPr>
              <a:t> (456.926, -1)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sz="2400" dirty="0">
                <a:effectLst/>
              </a:rPr>
              <a:t>-1 sola git demek. Ancak sola gitsek bile sağa bakmamız gerektiğini hiçbir zaman unutmamız gerekmektedir!!!</a:t>
            </a:r>
          </a:p>
        </p:txBody>
      </p:sp>
      <p:pic>
        <p:nvPicPr>
          <p:cNvPr id="5" name="İçerik Yer Tutucusu 4" descr="C:\Users\Talha\Desktop\sayıfonksiyonlarıroundsagaba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69" y="3832386"/>
            <a:ext cx="5449060" cy="1829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876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98522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TRUNC</a:t>
            </a:r>
            <a:r>
              <a:rPr lang="tr-TR" dirty="0">
                <a:effectLst/>
              </a:rPr>
              <a:t> (KES)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800" dirty="0">
                <a:effectLst/>
              </a:rPr>
              <a:t>(45.926, 2 Noktadan sonraki 2 adet sayıyı kes diğerlerini alma. Çıktısı 45.92 olur)</a:t>
            </a:r>
            <a:br>
              <a:rPr lang="tr-TR" sz="28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</a:t>
            </a:r>
            <a:r>
              <a:rPr lang="tr-TR" dirty="0" err="1">
                <a:solidFill>
                  <a:srgbClr val="FF0000"/>
                </a:solidFill>
                <a:effectLst/>
              </a:rPr>
              <a:t>trunc</a:t>
            </a:r>
            <a:r>
              <a:rPr lang="tr-TR" dirty="0">
                <a:effectLst/>
              </a:rPr>
              <a:t> (456.926, 2)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dual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İçerik Yer Tutucusu 4" descr="C:\Users\Talha\Desktop\trun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16" y="3985221"/>
            <a:ext cx="5849166" cy="180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6057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25102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MOD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effectLst/>
              </a:rPr>
              <a:t>KALAn</a:t>
            </a:r>
            <a:r>
              <a:rPr lang="tr-TR" dirty="0">
                <a:effectLst/>
              </a:rPr>
              <a:t>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400" dirty="0">
                <a:effectLst/>
              </a:rPr>
              <a:t>(1600,300  1600’ü 300’e böl kalan neyse onu al. Çıktısı 100 olur)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salary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mod</a:t>
            </a:r>
            <a:r>
              <a:rPr lang="tr-TR" dirty="0">
                <a:effectLst/>
              </a:rPr>
              <a:t>(</a:t>
            </a:r>
            <a:r>
              <a:rPr lang="tr-TR" dirty="0" err="1">
                <a:solidFill>
                  <a:srgbClr val="FF0000"/>
                </a:solidFill>
                <a:effectLst/>
              </a:rPr>
              <a:t>salary</a:t>
            </a:r>
            <a:r>
              <a:rPr lang="tr-TR" dirty="0">
                <a:effectLst/>
              </a:rPr>
              <a:t>, 300)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mo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21" y="4251025"/>
            <a:ext cx="6134956" cy="2238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327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20946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GENEL FONKSİYONLAR 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(NVL, NVL2, NULLIF, COALESCE)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solidFill>
                  <a:srgbClr val="FF0000"/>
                </a:solidFill>
                <a:effectLst/>
              </a:rPr>
              <a:t>NVL</a:t>
            </a:r>
            <a:r>
              <a:rPr lang="tr-TR" sz="2000" dirty="0">
                <a:effectLst/>
              </a:rPr>
              <a:t> (exp1, exp2) birinci değer boş ise (exp1) onun yerine ne yazmalıyım soruna cevap vermektedir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32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3200" dirty="0">
                <a:effectLst/>
              </a:rPr>
              <a:t> </a:t>
            </a:r>
            <a:r>
              <a:rPr lang="tr-TR" sz="3200" dirty="0" err="1">
                <a:solidFill>
                  <a:schemeClr val="accent5"/>
                </a:solidFill>
                <a:effectLst/>
              </a:rPr>
              <a:t>commission_pct</a:t>
            </a:r>
            <a:r>
              <a:rPr lang="tr-TR" sz="3200" dirty="0">
                <a:effectLst/>
              </a:rPr>
              <a:t>, </a:t>
            </a:r>
            <a:r>
              <a:rPr lang="tr-TR" sz="3200" dirty="0" err="1">
                <a:solidFill>
                  <a:srgbClr val="FF0000"/>
                </a:solidFill>
                <a:effectLst/>
              </a:rPr>
              <a:t>nvl</a:t>
            </a:r>
            <a:r>
              <a:rPr lang="tr-TR" sz="3200" dirty="0">
                <a:effectLst/>
              </a:rPr>
              <a:t>(</a:t>
            </a:r>
            <a:r>
              <a:rPr lang="tr-TR" sz="3200" dirty="0" err="1">
                <a:solidFill>
                  <a:schemeClr val="accent5"/>
                </a:solidFill>
                <a:effectLst/>
              </a:rPr>
              <a:t>commission_pct</a:t>
            </a:r>
            <a:r>
              <a:rPr lang="tr-TR" sz="3200" dirty="0">
                <a:effectLst/>
              </a:rPr>
              <a:t>, 0) </a:t>
            </a:r>
            <a:r>
              <a:rPr lang="tr-TR" sz="32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3200" dirty="0">
                <a:effectLst/>
              </a:rPr>
              <a:t> </a:t>
            </a:r>
            <a:r>
              <a:rPr lang="tr-TR" sz="3200" dirty="0" err="1">
                <a:solidFill>
                  <a:schemeClr val="accent6"/>
                </a:solidFill>
                <a:effectLst/>
              </a:rPr>
              <a:t>employees</a:t>
            </a:r>
            <a:endParaRPr lang="tr-TR" sz="3200" dirty="0">
              <a:effectLst/>
            </a:endParaRPr>
          </a:p>
        </p:txBody>
      </p:sp>
      <p:pic>
        <p:nvPicPr>
          <p:cNvPr id="5" name="İçerik Yer Tutucusu 4" descr="C:\Users\Talha\Desktop\nv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20" y="4209460"/>
            <a:ext cx="7220958" cy="2238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560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899186"/>
          </a:xfrm>
        </p:spPr>
        <p:txBody>
          <a:bodyPr>
            <a:normAutofit/>
          </a:bodyPr>
          <a:lstStyle/>
          <a:p>
            <a:r>
              <a:rPr lang="tr-TR" dirty="0">
                <a:effectLst/>
              </a:rPr>
              <a:t>Hesaplamalarda </a:t>
            </a:r>
            <a:r>
              <a:rPr lang="tr-TR" dirty="0" err="1">
                <a:effectLst/>
              </a:rPr>
              <a:t>nvl</a:t>
            </a:r>
            <a:r>
              <a:rPr lang="tr-TR" dirty="0">
                <a:effectLst/>
              </a:rPr>
              <a:t> işimize yaramaktadır.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 err="1">
                <a:effectLst/>
              </a:rPr>
              <a:t>Örn</a:t>
            </a:r>
            <a:r>
              <a:rPr lang="tr-TR" dirty="0">
                <a:effectLst/>
              </a:rPr>
              <a:t>: </a:t>
            </a:r>
            <a:r>
              <a:rPr lang="tr-TR" sz="2400" dirty="0" err="1">
                <a:effectLst/>
              </a:rPr>
              <a:t>Commission_pct’nin</a:t>
            </a:r>
            <a:r>
              <a:rPr lang="tr-TR" sz="2400" dirty="0">
                <a:effectLst/>
              </a:rPr>
              <a:t> ortalamasını almak istediğimizde boş alanları saymayacağı için ortalama yüksek çıkacaktır.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trunc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rgbClr val="FF0000"/>
                </a:solidFill>
                <a:effectLst/>
              </a:rPr>
              <a:t>avg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commission_pct</a:t>
            </a:r>
            <a:r>
              <a:rPr lang="tr-TR" dirty="0">
                <a:effectLst/>
              </a:rPr>
              <a:t>),2)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nvl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889" y="4899186"/>
            <a:ext cx="6592220" cy="1829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3584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585294"/>
          </a:xfrm>
        </p:spPr>
        <p:txBody>
          <a:bodyPr>
            <a:normAutofit/>
          </a:bodyPr>
          <a:lstStyle/>
          <a:p>
            <a:r>
              <a:rPr lang="tr-TR" sz="2800" dirty="0">
                <a:effectLst/>
              </a:rPr>
              <a:t>Peki boşlukları 0 yaparsak ortalamamız kaç çıkar birde ona bakalım.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trunc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rgbClr val="FF0000"/>
                </a:solidFill>
                <a:effectLst/>
              </a:rPr>
              <a:t>avg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rgbClr val="FF0000"/>
                </a:solidFill>
                <a:effectLst/>
              </a:rPr>
              <a:t>nvl</a:t>
            </a:r>
            <a:r>
              <a:rPr lang="tr-TR" dirty="0">
                <a:effectLst/>
              </a:rPr>
              <a:t> (commission_pct,0)),2)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nvl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99" y="4585294"/>
            <a:ext cx="7163800" cy="1819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209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66759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NVL2</a:t>
            </a:r>
            <a:r>
              <a:rPr lang="tr-TR" dirty="0">
                <a:effectLst/>
              </a:rPr>
              <a:t> (exp1, exp2, exp3) </a:t>
            </a:r>
            <a:br>
              <a:rPr lang="tr-TR" dirty="0">
                <a:effectLst/>
              </a:rPr>
            </a:br>
            <a:r>
              <a:rPr lang="tr-TR" sz="2400" dirty="0">
                <a:effectLst/>
              </a:rPr>
              <a:t>Birinci parametre (exp1) </a:t>
            </a:r>
            <a:r>
              <a:rPr lang="tr-TR" sz="2400" dirty="0" err="1">
                <a:effectLst/>
              </a:rPr>
              <a:t>Null</a:t>
            </a:r>
            <a:r>
              <a:rPr lang="tr-TR" sz="2400" dirty="0">
                <a:effectLst/>
              </a:rPr>
              <a:t> ise üçüncü parametreyi (exp3) al değil ise ikinci parametreyi (exp2) al demektir.</a:t>
            </a:r>
            <a:br>
              <a:rPr lang="tr-TR" sz="24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commission_pct</a:t>
            </a:r>
            <a:r>
              <a:rPr lang="tr-TR" dirty="0">
                <a:effectLst/>
              </a:rPr>
              <a:t>, </a:t>
            </a:r>
            <a:r>
              <a:rPr lang="tr-TR" dirty="0">
                <a:solidFill>
                  <a:srgbClr val="FF0000"/>
                </a:solidFill>
                <a:effectLst/>
              </a:rPr>
              <a:t>nvl2</a:t>
            </a:r>
            <a:r>
              <a:rPr lang="tr-TR" dirty="0">
                <a:effectLst/>
              </a:rPr>
              <a:t> (</a:t>
            </a:r>
            <a:r>
              <a:rPr lang="tr-TR" dirty="0">
                <a:solidFill>
                  <a:schemeClr val="accent5"/>
                </a:solidFill>
                <a:effectLst/>
              </a:rPr>
              <a:t>commission_pct</a:t>
            </a:r>
            <a:r>
              <a:rPr lang="tr-TR" dirty="0">
                <a:effectLst/>
              </a:rPr>
              <a:t>,1,2)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6" name="İçerik Yer Tutucusu 5" descr="C:\Users\Talha\Desktop\nvl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07" y="3667591"/>
            <a:ext cx="7468642" cy="2857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319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21074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NULLIF</a:t>
            </a:r>
            <a:r>
              <a:rPr lang="tr-TR" dirty="0">
                <a:effectLst/>
              </a:rPr>
              <a:t> (exp1, exp2)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800" dirty="0">
                <a:effectLst/>
              </a:rPr>
              <a:t>Birinci ile İkinci parametreli değerler birbirlerine eşit ise NULL </a:t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>değil ise Birinci parametreyi döndür.</a:t>
            </a:r>
            <a:br>
              <a:rPr lang="tr-TR" sz="2800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32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3200" dirty="0">
                <a:effectLst/>
              </a:rPr>
              <a:t> </a:t>
            </a:r>
            <a:r>
              <a:rPr lang="tr-TR" sz="3200" dirty="0" err="1">
                <a:solidFill>
                  <a:schemeClr val="accent5"/>
                </a:solidFill>
                <a:effectLst/>
              </a:rPr>
              <a:t>first_name,last_name</a:t>
            </a:r>
            <a:r>
              <a:rPr lang="tr-TR" sz="3200" dirty="0">
                <a:solidFill>
                  <a:schemeClr val="accent5"/>
                </a:solidFill>
                <a:effectLst/>
              </a:rPr>
              <a:t>,</a:t>
            </a:r>
            <a:r>
              <a:rPr lang="tr-TR" sz="3200" dirty="0">
                <a:effectLst/>
              </a:rPr>
              <a:t> </a:t>
            </a:r>
            <a:r>
              <a:rPr lang="tr-TR" sz="3200" dirty="0" err="1">
                <a:solidFill>
                  <a:srgbClr val="FF0000"/>
                </a:solidFill>
                <a:effectLst/>
              </a:rPr>
              <a:t>nullif</a:t>
            </a:r>
            <a:r>
              <a:rPr lang="tr-TR" sz="3200" dirty="0">
                <a:effectLst/>
              </a:rPr>
              <a:t>(</a:t>
            </a:r>
            <a:r>
              <a:rPr lang="tr-TR" sz="3200" dirty="0" err="1">
                <a:solidFill>
                  <a:srgbClr val="FF0000"/>
                </a:solidFill>
                <a:effectLst/>
              </a:rPr>
              <a:t>length</a:t>
            </a:r>
            <a:r>
              <a:rPr lang="tr-TR" sz="3200" dirty="0">
                <a:effectLst/>
              </a:rPr>
              <a:t>(</a:t>
            </a:r>
            <a:r>
              <a:rPr lang="tr-TR" sz="3200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sz="3200" dirty="0">
                <a:effectLst/>
              </a:rPr>
              <a:t>),</a:t>
            </a:r>
            <a:r>
              <a:rPr lang="tr-TR" sz="3200" dirty="0" err="1">
                <a:solidFill>
                  <a:srgbClr val="FF0000"/>
                </a:solidFill>
                <a:effectLst/>
              </a:rPr>
              <a:t>length</a:t>
            </a:r>
            <a:r>
              <a:rPr lang="tr-TR" sz="3200" dirty="0">
                <a:effectLst/>
              </a:rPr>
              <a:t>(</a:t>
            </a:r>
            <a:r>
              <a:rPr lang="tr-TR" sz="3200" dirty="0" err="1">
                <a:solidFill>
                  <a:schemeClr val="accent5"/>
                </a:solidFill>
                <a:effectLst/>
              </a:rPr>
              <a:t>last_name</a:t>
            </a:r>
            <a:r>
              <a:rPr lang="tr-TR" sz="3200" dirty="0">
                <a:effectLst/>
              </a:rPr>
              <a:t>)) </a:t>
            </a:r>
            <a:r>
              <a:rPr lang="tr-TR" sz="32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3200" dirty="0">
                <a:effectLst/>
              </a:rPr>
              <a:t> </a:t>
            </a:r>
            <a:r>
              <a:rPr lang="tr-TR" sz="3200" dirty="0" err="1">
                <a:solidFill>
                  <a:schemeClr val="accent6"/>
                </a:solidFill>
                <a:effectLst/>
              </a:rPr>
              <a:t>employees</a:t>
            </a:r>
            <a:endParaRPr lang="tr-TR" sz="3200" dirty="0">
              <a:effectLst/>
            </a:endParaRPr>
          </a:p>
        </p:txBody>
      </p:sp>
      <p:pic>
        <p:nvPicPr>
          <p:cNvPr id="5" name="İçerik Yer Tutucusu 4" descr="C:\Users\Talha\Desktop\nullif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76" y="4210744"/>
            <a:ext cx="9278645" cy="2457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2907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45799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COALESCE</a:t>
            </a:r>
            <a:r>
              <a:rPr lang="tr-TR" dirty="0">
                <a:effectLst/>
              </a:rPr>
              <a:t> (exp1,exp2,….</a:t>
            </a:r>
            <a:r>
              <a:rPr lang="tr-TR" dirty="0" err="1">
                <a:effectLst/>
              </a:rPr>
              <a:t>expn</a:t>
            </a:r>
            <a:r>
              <a:rPr lang="tr-TR" dirty="0">
                <a:effectLst/>
              </a:rPr>
              <a:t>) 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3200" dirty="0">
                <a:effectLst/>
              </a:rPr>
              <a:t>Birinci parametre boş ise ikinci parametreye bak orası boş ise üçüncü parametreyi yazdır.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commission_pct</a:t>
            </a:r>
            <a:r>
              <a:rPr lang="tr-TR" sz="2800" dirty="0">
                <a:effectLst/>
              </a:rPr>
              <a:t>,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manager_id</a:t>
            </a:r>
            <a:r>
              <a:rPr lang="tr-TR" sz="2800" dirty="0">
                <a:effectLst/>
              </a:rPr>
              <a:t>,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coalesce</a:t>
            </a:r>
            <a:r>
              <a:rPr lang="tr-TR" sz="2800" dirty="0">
                <a:effectLst/>
              </a:rPr>
              <a:t> (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commission_pct</a:t>
            </a:r>
            <a:r>
              <a:rPr lang="tr-TR" sz="2800" dirty="0">
                <a:effectLst/>
              </a:rPr>
              <a:t>,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manager_id</a:t>
            </a:r>
            <a:r>
              <a:rPr lang="tr-TR" sz="2800" dirty="0">
                <a:effectLst/>
              </a:rPr>
              <a:t>, 55)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employees</a:t>
            </a:r>
            <a:endParaRPr lang="tr-TR" sz="2800" dirty="0">
              <a:effectLst/>
            </a:endParaRPr>
          </a:p>
        </p:txBody>
      </p:sp>
      <p:pic>
        <p:nvPicPr>
          <p:cNvPr id="5" name="İçerik Yer Tutucusu 4" descr="C:\Users\Talha\Desktop\coalesc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08" y="4457993"/>
            <a:ext cx="9183382" cy="1991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4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241964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Select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5"/>
                </a:solidFill>
              </a:rPr>
              <a:t>first_name</a:t>
            </a:r>
            <a:r>
              <a:rPr lang="tr-TR" b="1" dirty="0"/>
              <a:t> , </a:t>
            </a:r>
            <a:r>
              <a:rPr lang="tr-TR" b="1" dirty="0" err="1">
                <a:solidFill>
                  <a:schemeClr val="accent5"/>
                </a:solidFill>
              </a:rPr>
              <a:t>salary</a:t>
            </a:r>
            <a:r>
              <a:rPr lang="tr-TR" b="1" dirty="0"/>
              <a:t> , </a:t>
            </a:r>
            <a:r>
              <a:rPr lang="tr-TR" b="1" dirty="0" err="1">
                <a:solidFill>
                  <a:schemeClr val="accent5"/>
                </a:solidFill>
              </a:rPr>
              <a:t>salary</a:t>
            </a:r>
            <a:r>
              <a:rPr lang="tr-TR" b="1" dirty="0"/>
              <a:t> + 1000 </a:t>
            </a:r>
            <a:br>
              <a:rPr lang="tr-TR" b="1" dirty="0"/>
            </a:br>
            <a:r>
              <a:rPr lang="tr-TR" b="1" dirty="0" err="1">
                <a:solidFill>
                  <a:srgbClr val="FF0000"/>
                </a:solidFill>
              </a:rPr>
              <a:t>from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6"/>
                </a:solidFill>
              </a:rPr>
              <a:t>employees</a:t>
            </a:r>
            <a:br>
              <a:rPr lang="tr-TR" dirty="0"/>
            </a:br>
            <a:r>
              <a:rPr lang="tr-TR" b="1" dirty="0" err="1"/>
              <a:t>Employees</a:t>
            </a:r>
            <a:r>
              <a:rPr lang="tr-TR" b="1" dirty="0"/>
              <a:t> tablosundan </a:t>
            </a:r>
            <a:r>
              <a:rPr lang="tr-TR" b="1" dirty="0" err="1"/>
              <a:t>first_name</a:t>
            </a:r>
            <a:r>
              <a:rPr lang="tr-TR" b="1" dirty="0"/>
              <a:t> ve </a:t>
            </a:r>
            <a:r>
              <a:rPr lang="tr-TR" b="1" dirty="0" err="1"/>
              <a:t>salary</a:t>
            </a:r>
            <a:r>
              <a:rPr lang="tr-TR" b="1" dirty="0"/>
              <a:t> sütununu getir Ve </a:t>
            </a:r>
            <a:r>
              <a:rPr lang="tr-TR" b="1" dirty="0" err="1"/>
              <a:t>Salary</a:t>
            </a:r>
            <a:r>
              <a:rPr lang="tr-TR" b="1" dirty="0"/>
              <a:t> sütununa 1000 ekle (As kullanılabilirdi yeni bir sütün açılıp ismi değiştirilebilirdi. Şuan yeni oluşan sütün adı </a:t>
            </a:r>
            <a:r>
              <a:rPr lang="tr-TR" b="1" dirty="0" err="1"/>
              <a:t>salary</a:t>
            </a:r>
            <a:r>
              <a:rPr lang="tr-TR" b="1" dirty="0"/>
              <a:t> + 1000 olarak gösterilmektedir)</a:t>
            </a:r>
          </a:p>
        </p:txBody>
      </p:sp>
      <p:pic>
        <p:nvPicPr>
          <p:cNvPr id="4" name="İçerik Yer Tutucusu 3" descr="C:\Users\Talha\Desktop\sütunda 4 işlem +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7227" y="3453899"/>
            <a:ext cx="7849695" cy="3029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6279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809575"/>
          </a:xfrm>
        </p:spPr>
        <p:txBody>
          <a:bodyPr>
            <a:normAutofit/>
          </a:bodyPr>
          <a:lstStyle/>
          <a:p>
            <a:r>
              <a:rPr lang="tr-TR" sz="2200" dirty="0">
                <a:solidFill>
                  <a:srgbClr val="FF0000"/>
                </a:solidFill>
                <a:effectLst/>
              </a:rPr>
              <a:t>CASE</a:t>
            </a:r>
            <a:br>
              <a:rPr lang="tr-TR" sz="2200" dirty="0">
                <a:effectLst/>
              </a:rPr>
            </a:br>
            <a:r>
              <a:rPr lang="tr-TR" sz="22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200" dirty="0">
                <a:effectLst/>
              </a:rPr>
              <a:t> </a:t>
            </a:r>
            <a:r>
              <a:rPr lang="tr-TR" sz="2200" dirty="0" err="1">
                <a:solidFill>
                  <a:srgbClr val="FF0000"/>
                </a:solidFill>
                <a:effectLst/>
              </a:rPr>
              <a:t>case</a:t>
            </a:r>
            <a:r>
              <a:rPr lang="tr-TR" sz="2200" dirty="0">
                <a:effectLst/>
              </a:rPr>
              <a:t> </a:t>
            </a:r>
            <a:r>
              <a:rPr lang="tr-TR" sz="2200" dirty="0" err="1">
                <a:solidFill>
                  <a:srgbClr val="FF0000"/>
                </a:solidFill>
                <a:effectLst/>
              </a:rPr>
              <a:t>when</a:t>
            </a:r>
            <a:r>
              <a:rPr lang="tr-TR" sz="2200" dirty="0">
                <a:effectLst/>
              </a:rPr>
              <a:t> KOŞUL </a:t>
            </a:r>
            <a:r>
              <a:rPr lang="tr-TR" sz="2200" dirty="0" err="1">
                <a:solidFill>
                  <a:srgbClr val="FF0000"/>
                </a:solidFill>
                <a:effectLst/>
              </a:rPr>
              <a:t>Then</a:t>
            </a:r>
            <a:r>
              <a:rPr lang="tr-TR" sz="2200" dirty="0">
                <a:effectLst/>
              </a:rPr>
              <a:t> YAZILACAK</a:t>
            </a:r>
            <a:br>
              <a:rPr lang="tr-TR" sz="2200" dirty="0">
                <a:effectLst/>
              </a:rPr>
            </a:br>
            <a:r>
              <a:rPr lang="tr-TR" sz="2200" dirty="0">
                <a:effectLst/>
              </a:rPr>
              <a:t>	             </a:t>
            </a:r>
            <a:r>
              <a:rPr lang="tr-TR" sz="2200" dirty="0" err="1">
                <a:solidFill>
                  <a:srgbClr val="FF0000"/>
                </a:solidFill>
                <a:effectLst/>
              </a:rPr>
              <a:t>When</a:t>
            </a:r>
            <a:r>
              <a:rPr lang="tr-TR" sz="2200" dirty="0">
                <a:effectLst/>
              </a:rPr>
              <a:t> KOŞUL </a:t>
            </a:r>
            <a:r>
              <a:rPr lang="tr-TR" sz="2200" dirty="0" err="1">
                <a:solidFill>
                  <a:srgbClr val="FF0000"/>
                </a:solidFill>
                <a:effectLst/>
              </a:rPr>
              <a:t>Then</a:t>
            </a:r>
            <a:r>
              <a:rPr lang="tr-TR" sz="2200" dirty="0">
                <a:effectLst/>
              </a:rPr>
              <a:t> YAZILACAK</a:t>
            </a:r>
            <a:br>
              <a:rPr lang="tr-TR" sz="2200" dirty="0">
                <a:effectLst/>
              </a:rPr>
            </a:br>
            <a:r>
              <a:rPr lang="tr-TR" sz="2200" dirty="0">
                <a:effectLst/>
              </a:rPr>
              <a:t>            </a:t>
            </a:r>
            <a:r>
              <a:rPr lang="tr-TR" sz="2200" dirty="0">
                <a:solidFill>
                  <a:srgbClr val="FF0000"/>
                </a:solidFill>
                <a:effectLst/>
              </a:rPr>
              <a:t>Else</a:t>
            </a:r>
            <a:r>
              <a:rPr lang="tr-TR" sz="2200" dirty="0">
                <a:effectLst/>
              </a:rPr>
              <a:t> YAZILACAK</a:t>
            </a:r>
            <a:br>
              <a:rPr lang="tr-TR" sz="2200" dirty="0">
                <a:effectLst/>
              </a:rPr>
            </a:br>
            <a:r>
              <a:rPr lang="tr-TR" sz="2200" dirty="0">
                <a:effectLst/>
              </a:rPr>
              <a:t>      </a:t>
            </a:r>
            <a:r>
              <a:rPr lang="tr-TR" sz="2200" dirty="0" err="1">
                <a:solidFill>
                  <a:srgbClr val="FF0000"/>
                </a:solidFill>
                <a:effectLst/>
              </a:rPr>
              <a:t>End</a:t>
            </a:r>
            <a:r>
              <a:rPr lang="tr-TR" sz="2200" dirty="0">
                <a:effectLst/>
              </a:rPr>
              <a:t> </a:t>
            </a:r>
            <a:r>
              <a:rPr lang="tr-TR" sz="22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200" dirty="0">
                <a:effectLst/>
              </a:rPr>
              <a:t> </a:t>
            </a:r>
            <a:r>
              <a:rPr lang="tr-TR" sz="2200" dirty="0" err="1">
                <a:solidFill>
                  <a:schemeClr val="accent6"/>
                </a:solidFill>
                <a:effectLst/>
              </a:rPr>
              <a:t>tablo_adi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200" dirty="0">
                <a:effectLst/>
              </a:rPr>
              <a:t>CASE ÖRNEK 1</a:t>
            </a:r>
            <a:br>
              <a:rPr lang="tr-TR" sz="2200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case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&gt; 16000 </a:t>
            </a:r>
            <a:r>
              <a:rPr lang="tr-TR" dirty="0" err="1">
                <a:solidFill>
                  <a:srgbClr val="FF0000"/>
                </a:solidFill>
                <a:effectLst/>
              </a:rPr>
              <a:t>then</a:t>
            </a:r>
            <a:r>
              <a:rPr lang="tr-TR" dirty="0">
                <a:effectLst/>
              </a:rPr>
              <a:t> 'zengin‘ </a:t>
            </a:r>
            <a:r>
              <a:rPr lang="tr-TR" dirty="0">
                <a:solidFill>
                  <a:srgbClr val="FF0000"/>
                </a:solidFill>
                <a:effectLst/>
              </a:rPr>
              <a:t>else</a:t>
            </a:r>
            <a:r>
              <a:rPr lang="tr-TR" dirty="0">
                <a:effectLst/>
              </a:rPr>
              <a:t> 'zengin </a:t>
            </a:r>
            <a:r>
              <a:rPr lang="tr-TR" dirty="0" err="1">
                <a:effectLst/>
              </a:rPr>
              <a:t>degil</a:t>
            </a:r>
            <a:r>
              <a:rPr lang="tr-TR" dirty="0">
                <a:effectLst/>
              </a:rPr>
              <a:t>' </a:t>
            </a:r>
            <a:r>
              <a:rPr lang="tr-TR" dirty="0" err="1">
                <a:solidFill>
                  <a:srgbClr val="FF0000"/>
                </a:solidFill>
                <a:effectLst/>
              </a:rPr>
              <a:t>end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caseornek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224" y="3809575"/>
            <a:ext cx="6706536" cy="304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5350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162301"/>
          </a:xfrm>
        </p:spPr>
        <p:txBody>
          <a:bodyPr>
            <a:normAutofit/>
          </a:bodyPr>
          <a:lstStyle/>
          <a:p>
            <a:pPr algn="l"/>
            <a:r>
              <a:rPr lang="tr-TR" sz="1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sz="1800" dirty="0">
                <a:effectLst/>
              </a:rPr>
              <a:t>,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case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when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sz="1800" dirty="0">
                <a:effectLst/>
              </a:rPr>
              <a:t> &gt;16000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then</a:t>
            </a:r>
            <a:r>
              <a:rPr lang="tr-TR" sz="1800" dirty="0">
                <a:effectLst/>
              </a:rPr>
              <a:t> 'zengin' </a:t>
            </a:r>
            <a:br>
              <a:rPr lang="tr-TR" sz="1800" dirty="0">
                <a:effectLst/>
              </a:rPr>
            </a:br>
            <a:r>
              <a:rPr lang="tr-TR" sz="1800" dirty="0">
                <a:effectLst/>
              </a:rPr>
              <a:t>                                    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when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sz="1800" dirty="0">
                <a:effectLst/>
              </a:rPr>
              <a:t> &gt; 10000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and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sz="1800" dirty="0">
                <a:effectLst/>
              </a:rPr>
              <a:t>&lt; 16000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then</a:t>
            </a:r>
            <a:r>
              <a:rPr lang="tr-TR" sz="1800" dirty="0">
                <a:effectLst/>
              </a:rPr>
              <a:t> 'orta seviye'</a:t>
            </a:r>
            <a:br>
              <a:rPr lang="tr-TR" sz="1800" dirty="0">
                <a:effectLst/>
              </a:rPr>
            </a:br>
            <a:r>
              <a:rPr lang="tr-TR" sz="1800" dirty="0">
                <a:effectLst/>
              </a:rPr>
              <a:t>		     </a:t>
            </a:r>
            <a:r>
              <a:rPr lang="tr-TR" sz="1800" dirty="0">
                <a:solidFill>
                  <a:srgbClr val="FF0000"/>
                </a:solidFill>
                <a:effectLst/>
              </a:rPr>
              <a:t>Else</a:t>
            </a:r>
            <a:r>
              <a:rPr lang="tr-TR" sz="1800" dirty="0">
                <a:effectLst/>
              </a:rPr>
              <a:t> 'zengin </a:t>
            </a:r>
            <a:r>
              <a:rPr lang="tr-TR" sz="1800" dirty="0" err="1">
                <a:effectLst/>
              </a:rPr>
              <a:t>degil</a:t>
            </a:r>
            <a:r>
              <a:rPr lang="tr-TR" sz="1800" dirty="0">
                <a:effectLst/>
              </a:rPr>
              <a:t>'</a:t>
            </a:r>
            <a:br>
              <a:rPr lang="tr-TR" sz="1800" dirty="0">
                <a:effectLst/>
              </a:rPr>
            </a:br>
            <a:r>
              <a:rPr lang="tr-TR" sz="1800" dirty="0">
                <a:effectLst/>
              </a:rPr>
              <a:t>   		    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end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chemeClr val="accent6"/>
                </a:solidFill>
                <a:effectLst/>
              </a:rPr>
              <a:t>employees</a:t>
            </a:r>
            <a:endParaRPr lang="tr-TR" sz="1800" dirty="0">
              <a:effectLst/>
            </a:endParaRPr>
          </a:p>
        </p:txBody>
      </p:sp>
      <p:pic>
        <p:nvPicPr>
          <p:cNvPr id="5" name="İçerik Yer Tutucusu 4" descr="C:\Users\Talha\Desktop\caseornek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22" y="3162300"/>
            <a:ext cx="8441953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8321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220070"/>
          </a:xfrm>
        </p:spPr>
        <p:txBody>
          <a:bodyPr>
            <a:normAutofit/>
          </a:bodyPr>
          <a:lstStyle/>
          <a:p>
            <a:pPr algn="l"/>
            <a:r>
              <a:rPr lang="tr-TR" sz="2000" dirty="0">
                <a:effectLst/>
              </a:rPr>
              <a:t>CONTROL SHİFT F İLE DAHA DÜZENLİ </a:t>
            </a:r>
            <a:r>
              <a:rPr lang="tr-TR" sz="2000" dirty="0" err="1">
                <a:effectLst/>
              </a:rPr>
              <a:t>YAZmamızı</a:t>
            </a:r>
            <a:r>
              <a:rPr lang="tr-TR" sz="2000" dirty="0">
                <a:effectLst/>
              </a:rPr>
              <a:t> sağlar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sz="2000" dirty="0">
                <a:effectLst/>
              </a:rPr>
              <a:t>,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       </a:t>
            </a:r>
            <a:r>
              <a:rPr lang="tr-TR" sz="2000" dirty="0">
                <a:solidFill>
                  <a:srgbClr val="FF0000"/>
                </a:solidFill>
                <a:effectLst/>
              </a:rPr>
              <a:t>CASE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5"/>
                </a:solidFill>
                <a:effectLst/>
              </a:rPr>
              <a:t>salary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           </a:t>
            </a:r>
            <a:r>
              <a:rPr lang="tr-TR" sz="2000" dirty="0">
                <a:solidFill>
                  <a:srgbClr val="FF0000"/>
                </a:solidFill>
                <a:effectLst/>
              </a:rPr>
              <a:t>WHEN</a:t>
            </a:r>
            <a:r>
              <a:rPr lang="tr-TR" sz="2000" dirty="0">
                <a:effectLst/>
              </a:rPr>
              <a:t> 16000 </a:t>
            </a:r>
            <a:r>
              <a:rPr lang="tr-TR" sz="2000" dirty="0">
                <a:solidFill>
                  <a:srgbClr val="FF0000"/>
                </a:solidFill>
                <a:effectLst/>
              </a:rPr>
              <a:t>THEN</a:t>
            </a:r>
            <a:r>
              <a:rPr lang="tr-TR" sz="2000" dirty="0">
                <a:effectLst/>
              </a:rPr>
              <a:t> 'zengin'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           </a:t>
            </a:r>
            <a:r>
              <a:rPr lang="tr-TR" sz="2000" dirty="0">
                <a:solidFill>
                  <a:srgbClr val="FF0000"/>
                </a:solidFill>
                <a:effectLst/>
              </a:rPr>
              <a:t>WHEN</a:t>
            </a:r>
            <a:r>
              <a:rPr lang="tr-TR" sz="2000" dirty="0">
                <a:effectLst/>
              </a:rPr>
              <a:t> 10000 </a:t>
            </a:r>
            <a:r>
              <a:rPr lang="tr-TR" sz="2000" dirty="0">
                <a:solidFill>
                  <a:srgbClr val="FF0000"/>
                </a:solidFill>
                <a:effectLst/>
              </a:rPr>
              <a:t>THEN</a:t>
            </a:r>
            <a:r>
              <a:rPr lang="tr-TR" sz="2000" dirty="0">
                <a:effectLst/>
              </a:rPr>
              <a:t> 'orta seviye'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           </a:t>
            </a:r>
            <a:r>
              <a:rPr lang="tr-TR" sz="2000" dirty="0">
                <a:solidFill>
                  <a:srgbClr val="FF0000"/>
                </a:solidFill>
                <a:effectLst/>
              </a:rPr>
              <a:t>ELSE</a:t>
            </a:r>
            <a:r>
              <a:rPr lang="tr-TR" sz="2000" dirty="0">
                <a:effectLst/>
              </a:rPr>
              <a:t> 'zengin </a:t>
            </a:r>
            <a:r>
              <a:rPr lang="tr-TR" sz="2000" dirty="0" err="1">
                <a:effectLst/>
              </a:rPr>
              <a:t>degil</a:t>
            </a:r>
            <a:r>
              <a:rPr lang="tr-TR" sz="2000" dirty="0">
                <a:effectLst/>
              </a:rPr>
              <a:t>'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       </a:t>
            </a:r>
            <a:r>
              <a:rPr lang="tr-TR" sz="2000" dirty="0">
                <a:solidFill>
                  <a:srgbClr val="FF0000"/>
                </a:solidFill>
                <a:effectLst/>
              </a:rPr>
              <a:t>END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  </a:t>
            </a:r>
            <a:r>
              <a:rPr lang="tr-TR" sz="2000" dirty="0">
                <a:solidFill>
                  <a:srgbClr val="FF0000"/>
                </a:solidFill>
                <a:effectLst/>
              </a:rPr>
              <a:t>FROM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6"/>
                </a:solidFill>
                <a:effectLst/>
              </a:rPr>
              <a:t>employees</a:t>
            </a:r>
            <a:endParaRPr lang="tr-TR" sz="2000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" name="İçerik Yer Tutucusu 4" descr="C:\Users\Talha\Desktop\caseornek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836" y="3220070"/>
            <a:ext cx="6630325" cy="3524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170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297382"/>
          </a:xfrm>
        </p:spPr>
        <p:txBody>
          <a:bodyPr>
            <a:normAutofit/>
          </a:bodyPr>
          <a:lstStyle/>
          <a:p>
            <a:pPr algn="l"/>
            <a:r>
              <a:rPr lang="tr-TR" sz="20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5"/>
                </a:solidFill>
                <a:effectLst/>
              </a:rPr>
              <a:t>manager_id</a:t>
            </a:r>
            <a:r>
              <a:rPr lang="tr-TR" sz="2000" dirty="0">
                <a:effectLst/>
              </a:rPr>
              <a:t>,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       </a:t>
            </a:r>
            <a:r>
              <a:rPr lang="tr-TR" sz="2000" dirty="0">
                <a:solidFill>
                  <a:srgbClr val="FF0000"/>
                </a:solidFill>
                <a:effectLst/>
              </a:rPr>
              <a:t>CASE</a:t>
            </a:r>
            <a:r>
              <a:rPr lang="tr-TR" sz="2000" dirty="0">
                <a:effectLst/>
              </a:rPr>
              <a:t> </a:t>
            </a:r>
            <a:r>
              <a:rPr lang="tr-TR" sz="2000" dirty="0">
                <a:solidFill>
                  <a:srgbClr val="FF0000"/>
                </a:solidFill>
                <a:effectLst/>
              </a:rPr>
              <a:t>WHEN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5"/>
                </a:solidFill>
                <a:effectLst/>
              </a:rPr>
              <a:t>manager_id</a:t>
            </a:r>
            <a:r>
              <a:rPr lang="tr-TR" sz="2000" dirty="0">
                <a:effectLst/>
              </a:rPr>
              <a:t> </a:t>
            </a:r>
            <a:r>
              <a:rPr lang="tr-TR" sz="2000" dirty="0">
                <a:solidFill>
                  <a:srgbClr val="FF0000"/>
                </a:solidFill>
                <a:effectLst/>
              </a:rPr>
              <a:t>IS NULL THEN</a:t>
            </a:r>
            <a:r>
              <a:rPr lang="tr-TR" sz="2000" dirty="0">
                <a:effectLst/>
              </a:rPr>
              <a:t> '</a:t>
            </a:r>
            <a:r>
              <a:rPr lang="tr-TR" sz="2000" dirty="0" err="1">
                <a:effectLst/>
              </a:rPr>
              <a:t>yonetici</a:t>
            </a:r>
            <a:r>
              <a:rPr lang="tr-TR" sz="2000" dirty="0">
                <a:effectLst/>
              </a:rPr>
              <a:t>' </a:t>
            </a:r>
            <a:r>
              <a:rPr lang="tr-TR" sz="2000" dirty="0">
                <a:solidFill>
                  <a:srgbClr val="FF0000"/>
                </a:solidFill>
                <a:effectLst/>
              </a:rPr>
              <a:t>ELSE</a:t>
            </a:r>
            <a:r>
              <a:rPr lang="tr-TR" sz="2000" dirty="0">
                <a:effectLst/>
              </a:rPr>
              <a:t> '</a:t>
            </a:r>
            <a:r>
              <a:rPr lang="tr-TR" sz="2000" dirty="0" err="1">
                <a:effectLst/>
              </a:rPr>
              <a:t>calisan</a:t>
            </a:r>
            <a:r>
              <a:rPr lang="tr-TR" sz="2000" dirty="0">
                <a:effectLst/>
              </a:rPr>
              <a:t>' </a:t>
            </a:r>
            <a:br>
              <a:rPr lang="tr-TR" sz="2000" dirty="0">
                <a:effectLst/>
              </a:rPr>
            </a:br>
            <a:r>
              <a:rPr lang="tr-TR" sz="2000" dirty="0">
                <a:solidFill>
                  <a:srgbClr val="FF0000"/>
                </a:solidFill>
                <a:effectLst/>
              </a:rPr>
              <a:t>END</a:t>
            </a:r>
            <a:r>
              <a:rPr lang="tr-TR" sz="2000" dirty="0">
                <a:effectLst/>
              </a:rPr>
              <a:t> </a:t>
            </a:r>
            <a:r>
              <a:rPr lang="tr-TR" sz="2000" dirty="0">
                <a:solidFill>
                  <a:srgbClr val="FF0000"/>
                </a:solidFill>
                <a:effectLst/>
              </a:rPr>
              <a:t>FROM</a:t>
            </a:r>
            <a:r>
              <a:rPr lang="tr-TR" sz="2000" dirty="0">
                <a:effectLst/>
              </a:rPr>
              <a:t> </a:t>
            </a:r>
            <a:r>
              <a:rPr lang="tr-TR" sz="2000" dirty="0" err="1">
                <a:solidFill>
                  <a:schemeClr val="accent6"/>
                </a:solidFill>
                <a:effectLst/>
              </a:rPr>
              <a:t>employees</a:t>
            </a:r>
            <a:endParaRPr lang="tr-TR" sz="2000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" name="İçerik Yer Tutucusu 4" descr="C:\Users\Talha\Desktop\caseornek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67" y="3101054"/>
            <a:ext cx="7983064" cy="2848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5705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162300"/>
          </a:xfrm>
        </p:spPr>
        <p:txBody>
          <a:bodyPr>
            <a:normAutofit/>
          </a:bodyPr>
          <a:lstStyle/>
          <a:p>
            <a:pPr algn="l"/>
            <a:r>
              <a:rPr lang="tr-TR" sz="2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800" dirty="0">
                <a:effectLst/>
              </a:rPr>
              <a:t>,</a:t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>       </a:t>
            </a:r>
            <a:r>
              <a:rPr lang="tr-TR" sz="2800" dirty="0">
                <a:solidFill>
                  <a:srgbClr val="FF0000"/>
                </a:solidFill>
                <a:effectLst/>
              </a:rPr>
              <a:t>CASE</a:t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>           </a:t>
            </a:r>
            <a:r>
              <a:rPr lang="tr-TR" sz="2800" dirty="0">
                <a:solidFill>
                  <a:srgbClr val="FF0000"/>
                </a:solidFill>
                <a:effectLst/>
              </a:rPr>
              <a:t>WHEN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800" dirty="0">
                <a:effectLst/>
              </a:rPr>
              <a:t> = 60 </a:t>
            </a:r>
            <a:r>
              <a:rPr lang="tr-TR" sz="2800" dirty="0">
                <a:solidFill>
                  <a:srgbClr val="FF0000"/>
                </a:solidFill>
                <a:effectLst/>
              </a:rPr>
              <a:t>THEN</a:t>
            </a:r>
            <a:r>
              <a:rPr lang="tr-TR" sz="2800" dirty="0">
                <a:effectLst/>
              </a:rPr>
              <a:t> '</a:t>
            </a:r>
            <a:r>
              <a:rPr lang="tr-TR" sz="2800" dirty="0" err="1">
                <a:effectLst/>
              </a:rPr>
              <a:t>satis</a:t>
            </a:r>
            <a:r>
              <a:rPr lang="tr-TR" sz="2800" dirty="0">
                <a:effectLst/>
              </a:rPr>
              <a:t>'</a:t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>           </a:t>
            </a:r>
            <a:r>
              <a:rPr lang="tr-TR" sz="2800" dirty="0">
                <a:solidFill>
                  <a:srgbClr val="FF0000"/>
                </a:solidFill>
                <a:effectLst/>
              </a:rPr>
              <a:t>WHEN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800" dirty="0">
                <a:effectLst/>
              </a:rPr>
              <a:t> = 90 </a:t>
            </a:r>
            <a:r>
              <a:rPr lang="tr-TR" sz="2800" dirty="0">
                <a:solidFill>
                  <a:srgbClr val="FF0000"/>
                </a:solidFill>
                <a:effectLst/>
              </a:rPr>
              <a:t>THEN</a:t>
            </a:r>
            <a:r>
              <a:rPr lang="tr-TR" sz="2800" dirty="0">
                <a:effectLst/>
              </a:rPr>
              <a:t> 'depo'</a:t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>           </a:t>
            </a:r>
            <a:r>
              <a:rPr lang="tr-TR" sz="2800" dirty="0">
                <a:solidFill>
                  <a:srgbClr val="FF0000"/>
                </a:solidFill>
                <a:effectLst/>
              </a:rPr>
              <a:t>ELSE</a:t>
            </a:r>
            <a:r>
              <a:rPr lang="tr-TR" sz="2800" dirty="0">
                <a:effectLst/>
              </a:rPr>
              <a:t> 'idari'</a:t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>       </a:t>
            </a:r>
            <a:r>
              <a:rPr lang="tr-TR" sz="2800" dirty="0">
                <a:solidFill>
                  <a:srgbClr val="FF0000"/>
                </a:solidFill>
                <a:effectLst/>
              </a:rPr>
              <a:t>END</a:t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>  </a:t>
            </a:r>
            <a:r>
              <a:rPr lang="tr-TR" sz="2800" dirty="0">
                <a:solidFill>
                  <a:srgbClr val="FF0000"/>
                </a:solidFill>
                <a:effectLst/>
              </a:rPr>
              <a:t>FROM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employees</a:t>
            </a:r>
            <a:endParaRPr lang="tr-TR" sz="4400" dirty="0">
              <a:effectLst/>
            </a:endParaRPr>
          </a:p>
        </p:txBody>
      </p:sp>
      <p:pic>
        <p:nvPicPr>
          <p:cNvPr id="5" name="İçerik Yer Tutucusu 4" descr="C:\Users\Talha\Desktop\caseornek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70" y="3162300"/>
            <a:ext cx="6097462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9012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140036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0000"/>
                </a:solidFill>
                <a:effectLst/>
              </a:rPr>
              <a:t>DECODE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5"/>
                </a:solidFill>
                <a:effectLst/>
              </a:rPr>
              <a:t>ad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soyad</a:t>
            </a:r>
            <a:r>
              <a:rPr lang="tr-TR" dirty="0">
                <a:effectLst/>
              </a:rPr>
              <a:t>, </a:t>
            </a:r>
            <a:r>
              <a:rPr lang="tr-TR" dirty="0">
                <a:solidFill>
                  <a:srgbClr val="FF0000"/>
                </a:solidFill>
                <a:effectLst/>
              </a:rPr>
              <a:t>DECODE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effectLst/>
              </a:rPr>
              <a:t>karsilastirilacak_ifade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effectLst/>
              </a:rPr>
              <a:t>eğer_buysa</a:t>
            </a:r>
            <a:r>
              <a:rPr lang="tr-TR" dirty="0">
                <a:effectLst/>
              </a:rPr>
              <a:t>  , </a:t>
            </a:r>
            <a:r>
              <a:rPr lang="tr-TR" dirty="0" err="1">
                <a:effectLst/>
              </a:rPr>
              <a:t>sonuç_bu</a:t>
            </a:r>
            <a:r>
              <a:rPr lang="tr-TR" dirty="0">
                <a:effectLst/>
              </a:rPr>
              <a:t> [, </a:t>
            </a:r>
            <a:r>
              <a:rPr lang="tr-TR" dirty="0" err="1">
                <a:effectLst/>
              </a:rPr>
              <a:t>eğer_buysa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effectLst/>
              </a:rPr>
              <a:t>sonuç_bu</a:t>
            </a:r>
            <a:r>
              <a:rPr lang="tr-TR" dirty="0">
                <a:effectLst/>
              </a:rPr>
              <a:t>]... 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effectLst/>
              </a:rPr>
              <a:t>[, </a:t>
            </a:r>
            <a:r>
              <a:rPr lang="tr-TR" dirty="0" err="1">
                <a:effectLst/>
              </a:rPr>
              <a:t>hiçbiri_Değilse_Sonuc_bu</a:t>
            </a:r>
            <a:r>
              <a:rPr lang="tr-TR" dirty="0">
                <a:effectLst/>
              </a:rPr>
              <a:t>] 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6"/>
                </a:solidFill>
                <a:effectLst/>
              </a:rPr>
              <a:t>tablo1</a:t>
            </a:r>
            <a:r>
              <a:rPr lang="tr-TR" dirty="0"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86567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80121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GRUPLAMA FONKSİYONLARI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(TYPES OF GROUP FUNCTIONS)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AVG</a:t>
            </a:r>
            <a:r>
              <a:rPr lang="tr-TR" dirty="0">
                <a:effectLst/>
              </a:rPr>
              <a:t> (ORTALAMA)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avg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>
                <a:effectLst/>
              </a:rPr>
              <a:t>(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solidFill>
                <a:schemeClr val="accent6"/>
              </a:solidFill>
              <a:effectLst/>
            </a:endParaRPr>
          </a:p>
        </p:txBody>
      </p:sp>
      <p:pic>
        <p:nvPicPr>
          <p:cNvPr id="5" name="İçerik Yer Tutucusu 4" descr="C:\Users\Talha\Desktop\a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69" y="3801218"/>
            <a:ext cx="5087060" cy="1752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4998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616347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COUNT</a:t>
            </a:r>
            <a:r>
              <a:rPr lang="tr-TR" dirty="0">
                <a:effectLst/>
              </a:rPr>
              <a:t> (SAYMA)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count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5"/>
                </a:solidFill>
                <a:effectLst/>
              </a:rPr>
              <a:t>(*)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&gt; 5000</a:t>
            </a:r>
          </a:p>
        </p:txBody>
      </p:sp>
      <p:pic>
        <p:nvPicPr>
          <p:cNvPr id="5" name="İçerik Yer Tutucusu 4" descr="C:\Users\Talha\Desktop\coun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52" y="3616346"/>
            <a:ext cx="6401693" cy="1762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2361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05263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MAX</a:t>
            </a:r>
            <a:r>
              <a:rPr lang="tr-TR" dirty="0">
                <a:effectLst/>
              </a:rPr>
              <a:t> (MAKSİMUM)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max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ma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760" y="3052638"/>
            <a:ext cx="5410955" cy="1781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7890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03834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MİN</a:t>
            </a:r>
            <a:r>
              <a:rPr lang="tr-TR" dirty="0">
                <a:effectLst/>
              </a:rPr>
              <a:t> (MİNİMUM)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min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m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444" y="3038348"/>
            <a:ext cx="5277587" cy="1810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82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847821"/>
          </a:xfrm>
        </p:spPr>
        <p:txBody>
          <a:bodyPr>
            <a:normAutofit/>
          </a:bodyPr>
          <a:lstStyle/>
          <a:p>
            <a:r>
              <a:rPr lang="tr-TR" b="1" dirty="0"/>
              <a:t>As ile ilgili bir örnek:</a:t>
            </a:r>
            <a:br>
              <a:rPr lang="tr-TR" b="1" dirty="0"/>
            </a:br>
            <a:br>
              <a:rPr lang="tr-TR" b="1" dirty="0"/>
            </a:br>
            <a:r>
              <a:rPr lang="tr-TR" b="1" dirty="0">
                <a:solidFill>
                  <a:srgbClr val="FF0000"/>
                </a:solidFill>
              </a:rPr>
              <a:t>Select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5"/>
                </a:solidFill>
              </a:rPr>
              <a:t>first_name</a:t>
            </a:r>
            <a:r>
              <a:rPr lang="tr-TR" b="1" dirty="0"/>
              <a:t> , </a:t>
            </a:r>
            <a:r>
              <a:rPr lang="tr-TR" b="1" dirty="0" err="1">
                <a:solidFill>
                  <a:schemeClr val="accent5"/>
                </a:solidFill>
              </a:rPr>
              <a:t>salary</a:t>
            </a:r>
            <a:r>
              <a:rPr lang="tr-TR" b="1" dirty="0"/>
              <a:t> , </a:t>
            </a:r>
            <a:r>
              <a:rPr lang="tr-TR" b="1" dirty="0" err="1">
                <a:solidFill>
                  <a:schemeClr val="accent5"/>
                </a:solidFill>
              </a:rPr>
              <a:t>salary</a:t>
            </a:r>
            <a:r>
              <a:rPr lang="tr-TR" b="1" dirty="0"/>
              <a:t> + 1000 </a:t>
            </a:r>
            <a:r>
              <a:rPr lang="tr-TR" b="1" dirty="0">
                <a:solidFill>
                  <a:srgbClr val="FF0000"/>
                </a:solidFill>
              </a:rPr>
              <a:t>as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5"/>
                </a:solidFill>
              </a:rPr>
              <a:t>newsalary</a:t>
            </a:r>
            <a:r>
              <a:rPr lang="tr-TR" b="1" dirty="0"/>
              <a:t> </a:t>
            </a:r>
            <a:r>
              <a:rPr lang="tr-TR" b="1" dirty="0" err="1">
                <a:solidFill>
                  <a:srgbClr val="FF0000"/>
                </a:solidFill>
              </a:rPr>
              <a:t>from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6"/>
                </a:solidFill>
              </a:rPr>
              <a:t>employees</a:t>
            </a:r>
            <a:endParaRPr lang="tr-TR" dirty="0">
              <a:solidFill>
                <a:schemeClr val="accent6"/>
              </a:solidFill>
            </a:endParaRPr>
          </a:p>
        </p:txBody>
      </p:sp>
      <p:pic>
        <p:nvPicPr>
          <p:cNvPr id="4" name="İçerik Yer Tutucusu 3" descr="C:\Users\Talha\Desktop\sütunda 4 işlem + as li olara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7730" y="3055641"/>
            <a:ext cx="8516539" cy="2191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3043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04311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SUM</a:t>
            </a:r>
            <a:r>
              <a:rPr lang="tr-TR" dirty="0">
                <a:effectLst/>
              </a:rPr>
              <a:t> (TOPLAMA)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sum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su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12" y="3043112"/>
            <a:ext cx="5372850" cy="180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6082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184340"/>
          </a:xfrm>
        </p:spPr>
        <p:txBody>
          <a:bodyPr>
            <a:normAutofit/>
          </a:bodyPr>
          <a:lstStyle/>
          <a:p>
            <a:r>
              <a:rPr lang="tr-TR" sz="2000" dirty="0">
                <a:effectLst/>
              </a:rPr>
              <a:t>En çok maaş alanın ismini yazdırmak istediğimiz zaman ise GROUP BY kullanmamız gerekmektedir. Çünkü gruplamanın dışında kalmaktadır.</a:t>
            </a:r>
            <a:br>
              <a:rPr lang="tr-TR" sz="20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max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group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endParaRPr lang="tr-TR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5" name="İçerik Yer Tutucusu 4" descr="C:\Users\Talha\Desktop\maxgroupby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046" y="4184340"/>
            <a:ext cx="7563906" cy="2372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19126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06531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rgbClr val="FF0000"/>
                </a:solidFill>
                <a:effectLst/>
              </a:rPr>
              <a:t>count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)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group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endParaRPr lang="tr-TR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5" name="İçerik Yer Tutucusu 4" descr="C:\Users\Talha\Desktop\countdepartmen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86" y="3065318"/>
            <a:ext cx="8116392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5385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2982191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trunc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rgbClr val="FF0000"/>
                </a:solidFill>
                <a:effectLst/>
              </a:rPr>
              <a:t>avg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)),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group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order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by</a:t>
            </a:r>
            <a:r>
              <a:rPr lang="tr-TR" dirty="0">
                <a:effectLst/>
              </a:rPr>
              <a:t> 1 </a:t>
            </a:r>
            <a:r>
              <a:rPr lang="tr-TR" dirty="0" err="1">
                <a:solidFill>
                  <a:srgbClr val="FF0000"/>
                </a:solidFill>
                <a:effectLst/>
              </a:rPr>
              <a:t>desc</a:t>
            </a:r>
            <a:endParaRPr lang="tr-TR" dirty="0">
              <a:solidFill>
                <a:srgbClr val="FF0000"/>
              </a:solidFill>
              <a:effectLst/>
            </a:endParaRPr>
          </a:p>
        </p:txBody>
      </p:sp>
      <p:pic>
        <p:nvPicPr>
          <p:cNvPr id="5" name="İçerik Yer Tutucusu 4" descr="C:\Users\Talha\Desktop\avgdepartmen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94" y="2982191"/>
            <a:ext cx="7902976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6669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942288"/>
          </a:xfrm>
        </p:spPr>
        <p:txBody>
          <a:bodyPr>
            <a:normAutofit/>
          </a:bodyPr>
          <a:lstStyle/>
          <a:p>
            <a:pPr algn="l"/>
            <a:r>
              <a:rPr lang="tr-TR" dirty="0">
                <a:solidFill>
                  <a:srgbClr val="FF0000"/>
                </a:solidFill>
                <a:effectLst/>
              </a:rPr>
              <a:t>HAVİNG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KULLANIMI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(KOŞULUMUZDA WHERE KULLANAMADIĞIMIZ ZAMANLARDA HAVİNG KULLANMALIYIZ)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800" dirty="0">
                <a:effectLst/>
              </a:rPr>
              <a:t>,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max</a:t>
            </a:r>
            <a:r>
              <a:rPr lang="tr-TR" sz="2800" dirty="0">
                <a:effectLst/>
              </a:rPr>
              <a:t> (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sz="2800" dirty="0">
                <a:effectLst/>
              </a:rPr>
              <a:t>)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sz="2800" dirty="0">
                <a:effectLst/>
              </a:rPr>
            </a:br>
            <a:r>
              <a:rPr lang="tr-TR" sz="2800" dirty="0" err="1">
                <a:solidFill>
                  <a:srgbClr val="FF0000"/>
                </a:solidFill>
                <a:effectLst/>
              </a:rPr>
              <a:t>group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by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br>
              <a:rPr lang="tr-TR" sz="2800" dirty="0">
                <a:effectLst/>
              </a:rPr>
            </a:br>
            <a:r>
              <a:rPr lang="tr-TR" sz="2800" dirty="0" err="1">
                <a:solidFill>
                  <a:srgbClr val="FF0000"/>
                </a:solidFill>
                <a:effectLst/>
              </a:rPr>
              <a:t>having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max</a:t>
            </a:r>
            <a:r>
              <a:rPr lang="tr-TR" sz="2800" dirty="0">
                <a:effectLst/>
              </a:rPr>
              <a:t> (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sz="2800" dirty="0">
                <a:effectLst/>
              </a:rPr>
              <a:t>) &gt; 10000</a:t>
            </a:r>
            <a:endParaRPr lang="tr-TR" sz="3200" dirty="0">
              <a:effectLst/>
            </a:endParaRPr>
          </a:p>
        </p:txBody>
      </p:sp>
      <p:pic>
        <p:nvPicPr>
          <p:cNvPr id="5" name="İçerik Yer Tutucusu 4" descr="C:\Users\Talha\Desktop\whereyerinehavin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15" y="3942288"/>
            <a:ext cx="6573167" cy="280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9872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88421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Join</a:t>
            </a:r>
            <a:r>
              <a:rPr lang="tr-TR" dirty="0">
                <a:solidFill>
                  <a:srgbClr val="FF0000"/>
                </a:solidFill>
                <a:effectLst/>
              </a:rPr>
              <a:t> işlemi (yatay bir birleşim)</a:t>
            </a:r>
          </a:p>
        </p:txBody>
      </p:sp>
      <p:pic>
        <p:nvPicPr>
          <p:cNvPr id="5" name="İçerik Yer Tutucusu 4" descr="C:\Users\Talha\Desktop\sqljoin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18" y="1745673"/>
            <a:ext cx="9074727" cy="4668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396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24119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İNNER JOİN 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sz="2800" dirty="0">
                <a:effectLst/>
              </a:rPr>
              <a:t>(Eşleşen kayıtları bulduğumuz </a:t>
            </a:r>
            <a:r>
              <a:rPr lang="tr-TR" sz="2800" dirty="0" err="1">
                <a:effectLst/>
              </a:rPr>
              <a:t>join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effectLst/>
              </a:rPr>
              <a:t>çeşitidir</a:t>
            </a:r>
            <a:r>
              <a:rPr lang="tr-TR" sz="2800" dirty="0">
                <a:effectLst/>
              </a:rPr>
              <a:t>)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1"/>
                </a:solidFill>
                <a:effectLst/>
              </a:rPr>
              <a:t>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inner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join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1"/>
                </a:solidFill>
                <a:effectLst/>
              </a:rPr>
              <a:t>d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on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1"/>
                </a:solidFill>
                <a:effectLst/>
              </a:rPr>
              <a:t>e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=</a:t>
            </a:r>
            <a:r>
              <a:rPr lang="tr-TR" dirty="0" err="1">
                <a:solidFill>
                  <a:schemeClr val="accent1"/>
                </a:solidFill>
                <a:effectLst/>
              </a:rPr>
              <a:t>d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like</a:t>
            </a:r>
            <a:r>
              <a:rPr lang="tr-TR" dirty="0">
                <a:effectLst/>
              </a:rPr>
              <a:t> '%a%'</a:t>
            </a:r>
          </a:p>
        </p:txBody>
      </p:sp>
      <p:pic>
        <p:nvPicPr>
          <p:cNvPr id="5" name="İçerik Yer Tutucusu 4" descr="C:\Users\Talha\Desktop\innerjo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4241195"/>
            <a:ext cx="10353675" cy="2313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1522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29942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LEFT JOİN 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sz="2400" dirty="0">
                <a:effectLst/>
              </a:rPr>
              <a:t>(Soldaki tüm kayıtları getir, sağdaki ise eşleşenleri al)</a:t>
            </a:r>
            <a:br>
              <a:rPr lang="tr-TR" sz="24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e </a:t>
            </a:r>
            <a:r>
              <a:rPr lang="tr-TR" dirty="0" err="1">
                <a:solidFill>
                  <a:srgbClr val="FF0000"/>
                </a:solidFill>
                <a:effectLst/>
              </a:rPr>
              <a:t>left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join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dirty="0">
                <a:effectLst/>
              </a:rPr>
              <a:t> d </a:t>
            </a:r>
            <a:r>
              <a:rPr lang="tr-TR" dirty="0">
                <a:solidFill>
                  <a:srgbClr val="FF0000"/>
                </a:solidFill>
                <a:effectLst/>
              </a:rPr>
              <a:t>on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e.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=</a:t>
            </a:r>
            <a:r>
              <a:rPr lang="tr-TR" dirty="0" err="1">
                <a:effectLst/>
              </a:rPr>
              <a:t>d.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endParaRPr lang="tr-TR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5" name="İçerik Yer Tutucusu 4" descr="C:\Users\Talha\Desktop\leftjo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4299423"/>
            <a:ext cx="10353675" cy="2308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346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28133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RİGHT JOİN </a:t>
            </a:r>
            <a:br>
              <a:rPr lang="tr-TR" dirty="0">
                <a:solidFill>
                  <a:srgbClr val="FF0000"/>
                </a:solidFill>
                <a:effectLst/>
              </a:rPr>
            </a:b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Sağdaki tüm kayıtları getir soldaki kısımda ise sadece eşleşenleri getir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1"/>
                </a:solidFill>
                <a:effectLst/>
              </a:rPr>
              <a:t>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right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join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1"/>
                </a:solidFill>
                <a:effectLst/>
              </a:rPr>
              <a:t>d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on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chemeClr val="accent1"/>
                </a:solidFill>
                <a:effectLst/>
              </a:rPr>
              <a:t>e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= </a:t>
            </a:r>
            <a:r>
              <a:rPr lang="tr-TR" dirty="0" err="1">
                <a:solidFill>
                  <a:schemeClr val="accent1"/>
                </a:solidFill>
                <a:effectLst/>
              </a:rPr>
              <a:t>d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endParaRPr lang="tr-TR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5" name="İçerik Yer Tutucusu 4" descr="C:\Users\Talha\Desktop\rightjo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4281334"/>
            <a:ext cx="10353675" cy="2316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73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12891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FULL OUTER JOİN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400" dirty="0">
                <a:effectLst/>
              </a:rPr>
              <a:t>Tüm kayıtları al (Sol tabloyu, Sağ tabloyu ve Kesişenleri)</a:t>
            </a:r>
            <a:br>
              <a:rPr lang="tr-TR" sz="2400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1"/>
                </a:solidFill>
                <a:effectLst/>
              </a:rPr>
              <a:t>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full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outer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join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1"/>
                </a:solidFill>
                <a:effectLst/>
              </a:rPr>
              <a:t>d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on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chemeClr val="accent1"/>
                </a:solidFill>
                <a:effectLst/>
              </a:rPr>
              <a:t>e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= </a:t>
            </a:r>
            <a:r>
              <a:rPr lang="tr-TR" dirty="0" err="1">
                <a:solidFill>
                  <a:schemeClr val="accent1"/>
                </a:solidFill>
                <a:effectLst/>
              </a:rPr>
              <a:t>d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endParaRPr lang="tr-TR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5" name="İçerik Yer Tutucusu 4" descr="C:\Users\Talha\Desktop\full outer jo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4128918"/>
            <a:ext cx="10353675" cy="2538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11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477491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Select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5"/>
                </a:solidFill>
              </a:rPr>
              <a:t>first_name</a:t>
            </a:r>
            <a:r>
              <a:rPr lang="tr-TR" b="1" dirty="0"/>
              <a:t> , </a:t>
            </a:r>
            <a:r>
              <a:rPr lang="tr-TR" b="1" dirty="0" err="1">
                <a:solidFill>
                  <a:schemeClr val="accent5"/>
                </a:solidFill>
              </a:rPr>
              <a:t>salary</a:t>
            </a:r>
            <a:r>
              <a:rPr lang="tr-TR" b="1" dirty="0"/>
              <a:t> , </a:t>
            </a:r>
            <a:br>
              <a:rPr lang="tr-TR" b="1" dirty="0"/>
            </a:br>
            <a:r>
              <a:rPr lang="tr-TR" b="1" dirty="0"/>
              <a:t>		  </a:t>
            </a:r>
            <a:r>
              <a:rPr lang="tr-TR" b="1" dirty="0" err="1">
                <a:solidFill>
                  <a:schemeClr val="accent5"/>
                </a:solidFill>
              </a:rPr>
              <a:t>salary</a:t>
            </a:r>
            <a:r>
              <a:rPr lang="tr-TR" b="1" dirty="0"/>
              <a:t> + 1000 </a:t>
            </a:r>
            <a:r>
              <a:rPr lang="tr-TR" b="1" dirty="0">
                <a:solidFill>
                  <a:srgbClr val="FF0000"/>
                </a:solidFill>
              </a:rPr>
              <a:t>as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5"/>
                </a:solidFill>
              </a:rPr>
              <a:t>arti</a:t>
            </a:r>
            <a:r>
              <a:rPr lang="tr-TR" b="1" dirty="0"/>
              <a:t>, </a:t>
            </a:r>
            <a:br>
              <a:rPr lang="tr-TR" b="1" dirty="0"/>
            </a:br>
            <a:r>
              <a:rPr lang="tr-TR" b="1" dirty="0"/>
              <a:t>		</a:t>
            </a:r>
            <a:r>
              <a:rPr lang="tr-TR" b="1" dirty="0" err="1">
                <a:solidFill>
                  <a:schemeClr val="accent5"/>
                </a:solidFill>
              </a:rPr>
              <a:t>salary</a:t>
            </a:r>
            <a:r>
              <a:rPr lang="tr-TR" b="1" dirty="0"/>
              <a:t> - 300 </a:t>
            </a:r>
            <a:r>
              <a:rPr lang="tr-TR" b="1" dirty="0">
                <a:solidFill>
                  <a:srgbClr val="FF0000"/>
                </a:solidFill>
              </a:rPr>
              <a:t>as</a:t>
            </a:r>
            <a:r>
              <a:rPr lang="tr-TR" b="1" dirty="0"/>
              <a:t> </a:t>
            </a:r>
            <a:r>
              <a:rPr lang="tr-TR" b="1" dirty="0">
                <a:solidFill>
                  <a:schemeClr val="accent5"/>
                </a:solidFill>
              </a:rPr>
              <a:t>eksi</a:t>
            </a:r>
            <a:r>
              <a:rPr lang="tr-TR" b="1" dirty="0"/>
              <a:t>, </a:t>
            </a:r>
            <a:br>
              <a:rPr lang="tr-TR" b="1" dirty="0"/>
            </a:br>
            <a:r>
              <a:rPr lang="tr-TR" b="1" dirty="0"/>
              <a:t>	</a:t>
            </a:r>
            <a:r>
              <a:rPr lang="tr-TR" dirty="0"/>
              <a:t>     </a:t>
            </a:r>
            <a:r>
              <a:rPr lang="tr-TR" b="1" dirty="0" err="1">
                <a:solidFill>
                  <a:schemeClr val="accent5"/>
                </a:solidFill>
              </a:rPr>
              <a:t>salary</a:t>
            </a:r>
            <a:r>
              <a:rPr lang="tr-TR" b="1" dirty="0"/>
              <a:t> * 2 </a:t>
            </a:r>
            <a:r>
              <a:rPr lang="tr-TR" b="1" dirty="0">
                <a:solidFill>
                  <a:srgbClr val="FF0000"/>
                </a:solidFill>
              </a:rPr>
              <a:t>as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5"/>
                </a:solidFill>
              </a:rPr>
              <a:t>carpi</a:t>
            </a:r>
            <a:r>
              <a:rPr lang="tr-TR" b="1" dirty="0"/>
              <a:t>, </a:t>
            </a:r>
            <a:br>
              <a:rPr lang="tr-TR" b="1" dirty="0"/>
            </a:br>
            <a:r>
              <a:rPr lang="tr-TR" b="1" dirty="0"/>
              <a:t>		</a:t>
            </a:r>
            <a:r>
              <a:rPr lang="tr-TR" b="1" dirty="0" err="1">
                <a:solidFill>
                  <a:schemeClr val="accent5"/>
                </a:solidFill>
              </a:rPr>
              <a:t>salary</a:t>
            </a:r>
            <a:r>
              <a:rPr lang="tr-TR" b="1" dirty="0"/>
              <a:t> / 3 </a:t>
            </a:r>
            <a:r>
              <a:rPr lang="tr-TR" b="1" dirty="0">
                <a:solidFill>
                  <a:srgbClr val="FF0000"/>
                </a:solidFill>
              </a:rPr>
              <a:t>as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5"/>
                </a:solidFill>
              </a:rPr>
              <a:t>bolme</a:t>
            </a:r>
            <a:r>
              <a:rPr lang="tr-TR" b="1" dirty="0"/>
              <a:t> </a:t>
            </a:r>
            <a:br>
              <a:rPr lang="tr-TR" dirty="0"/>
            </a:br>
            <a:r>
              <a:rPr lang="tr-TR" b="1" dirty="0" err="1">
                <a:solidFill>
                  <a:srgbClr val="FF0000"/>
                </a:solidFill>
              </a:rPr>
              <a:t>from</a:t>
            </a:r>
            <a:r>
              <a:rPr lang="tr-TR" b="1" dirty="0"/>
              <a:t> </a:t>
            </a:r>
            <a:r>
              <a:rPr lang="tr-TR" b="1" dirty="0" err="1">
                <a:solidFill>
                  <a:schemeClr val="accent6"/>
                </a:solidFill>
              </a:rPr>
              <a:t>employees</a:t>
            </a:r>
            <a:endParaRPr lang="tr-TR" dirty="0">
              <a:solidFill>
                <a:schemeClr val="accent6"/>
              </a:solidFill>
            </a:endParaRPr>
          </a:p>
        </p:txBody>
      </p:sp>
      <p:pic>
        <p:nvPicPr>
          <p:cNvPr id="4" name="İçerik Yer Tutucusu 3" descr="C:\Users\Talha\Desktop\sütunda 4 işlemin hepsi asli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" y="3603879"/>
            <a:ext cx="10903527" cy="2572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8278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918907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Oracle’a</a:t>
            </a:r>
            <a:r>
              <a:rPr lang="tr-TR" dirty="0">
                <a:solidFill>
                  <a:srgbClr val="FF0000"/>
                </a:solidFill>
                <a:effectLst/>
              </a:rPr>
              <a:t> Özgü </a:t>
            </a:r>
            <a:r>
              <a:rPr lang="tr-TR" dirty="0" err="1">
                <a:solidFill>
                  <a:srgbClr val="FF0000"/>
                </a:solidFill>
                <a:effectLst/>
              </a:rPr>
              <a:t>Join</a:t>
            </a:r>
            <a:r>
              <a:rPr lang="tr-TR" dirty="0">
                <a:solidFill>
                  <a:srgbClr val="FF0000"/>
                </a:solidFill>
                <a:effectLst/>
              </a:rPr>
              <a:t> İşlemi</a:t>
            </a:r>
            <a:br>
              <a:rPr lang="tr-TR" dirty="0">
                <a:effectLst/>
              </a:rPr>
            </a:br>
            <a:r>
              <a:rPr lang="tr-TR" dirty="0" err="1">
                <a:effectLst/>
              </a:rPr>
              <a:t>Where</a:t>
            </a:r>
            <a:r>
              <a:rPr lang="tr-TR" dirty="0">
                <a:effectLst/>
              </a:rPr>
              <a:t> ile </a:t>
            </a:r>
            <a:r>
              <a:rPr lang="tr-TR" dirty="0" err="1">
                <a:effectLst/>
              </a:rPr>
              <a:t>join</a:t>
            </a:r>
            <a:r>
              <a:rPr lang="tr-TR" dirty="0">
                <a:effectLst/>
              </a:rPr>
              <a:t> işlemi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employee_id</a:t>
            </a:r>
            <a:r>
              <a:rPr lang="tr-TR" sz="2800" dirty="0" err="1">
                <a:effectLst/>
              </a:rPr>
              <a:t>,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first_name</a:t>
            </a:r>
            <a:r>
              <a:rPr lang="tr-TR" sz="2800" dirty="0" err="1">
                <a:effectLst/>
              </a:rPr>
              <a:t>,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last_name</a:t>
            </a:r>
            <a:r>
              <a:rPr lang="tr-TR" sz="2800" dirty="0" err="1">
                <a:effectLst/>
              </a:rPr>
              <a:t>,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location_id</a:t>
            </a:r>
            <a:r>
              <a:rPr lang="tr-TR" sz="2800" dirty="0">
                <a:solidFill>
                  <a:schemeClr val="accent5"/>
                </a:solidFill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sz="2800" dirty="0">
                <a:effectLst/>
              </a:rPr>
              <a:t> </a:t>
            </a:r>
            <a:r>
              <a:rPr lang="tr-TR" sz="2800" dirty="0">
                <a:solidFill>
                  <a:srgbClr val="92D050"/>
                </a:solidFill>
                <a:effectLst/>
              </a:rPr>
              <a:t>e</a:t>
            </a:r>
            <a:r>
              <a:rPr lang="tr-TR" sz="2800" dirty="0">
                <a:effectLst/>
              </a:rPr>
              <a:t>,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sz="2800" dirty="0">
                <a:effectLst/>
              </a:rPr>
              <a:t> </a:t>
            </a:r>
            <a:r>
              <a:rPr lang="tr-TR" sz="2800" dirty="0">
                <a:solidFill>
                  <a:srgbClr val="92D050"/>
                </a:solidFill>
                <a:effectLst/>
              </a:rPr>
              <a:t>d</a:t>
            </a:r>
            <a:br>
              <a:rPr lang="tr-TR" sz="2800" dirty="0">
                <a:effectLst/>
              </a:rPr>
            </a:br>
            <a:r>
              <a:rPr lang="tr-TR" sz="2800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92D050"/>
                </a:solidFill>
                <a:effectLst/>
              </a:rPr>
              <a:t>e</a:t>
            </a:r>
            <a:r>
              <a:rPr lang="tr-TR" sz="2800" dirty="0" err="1">
                <a:effectLst/>
              </a:rPr>
              <a:t>.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800" dirty="0">
                <a:effectLst/>
              </a:rPr>
              <a:t> = </a:t>
            </a:r>
            <a:r>
              <a:rPr lang="tr-TR" sz="2800" dirty="0" err="1">
                <a:solidFill>
                  <a:srgbClr val="92D050"/>
                </a:solidFill>
                <a:effectLst/>
              </a:rPr>
              <a:t>d</a:t>
            </a:r>
            <a:r>
              <a:rPr lang="tr-TR" sz="2800" dirty="0" err="1">
                <a:effectLst/>
              </a:rPr>
              <a:t>.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endParaRPr lang="tr-TR" sz="2800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5" name="İçerik Yer Tutucusu 4" descr="C:\Users\Talha\Desktop\oracleaozgujo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50" y="3918907"/>
            <a:ext cx="8935697" cy="2819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581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417417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solidFill>
                  <a:srgbClr val="FF0000"/>
                </a:solidFill>
                <a:effectLst/>
              </a:rPr>
              <a:t> ile </a:t>
            </a:r>
            <a:r>
              <a:rPr lang="tr-TR" dirty="0" err="1">
                <a:solidFill>
                  <a:srgbClr val="FF0000"/>
                </a:solidFill>
                <a:effectLst/>
              </a:rPr>
              <a:t>left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join</a:t>
            </a:r>
            <a:r>
              <a:rPr lang="tr-TR" dirty="0">
                <a:solidFill>
                  <a:srgbClr val="FF0000"/>
                </a:solidFill>
                <a:effectLst/>
              </a:rPr>
              <a:t> işlemi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1"/>
                </a:solidFill>
                <a:effectLst/>
              </a:rPr>
              <a:t>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dirty="0">
                <a:solidFill>
                  <a:schemeClr val="accent1"/>
                </a:solidFill>
                <a:effectLst/>
              </a:rPr>
              <a:t> d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1"/>
                </a:solidFill>
                <a:effectLst/>
              </a:rPr>
              <a:t>e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= </a:t>
            </a:r>
            <a:r>
              <a:rPr lang="tr-TR" dirty="0" err="1">
                <a:solidFill>
                  <a:schemeClr val="accent1"/>
                </a:solidFill>
                <a:effectLst/>
              </a:rPr>
              <a:t>d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4"/>
                </a:solidFill>
                <a:effectLst/>
              </a:rPr>
              <a:t>(+)</a:t>
            </a:r>
          </a:p>
        </p:txBody>
      </p:sp>
      <p:pic>
        <p:nvPicPr>
          <p:cNvPr id="5" name="İçerik Yer Tutucusu 4" descr="C:\Users\Talha\Desktop\oracleaozguleftjo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4174174"/>
            <a:ext cx="10353675" cy="2475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5285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875371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solidFill>
                  <a:srgbClr val="FF0000"/>
                </a:solidFill>
                <a:effectLst/>
              </a:rPr>
              <a:t> ile </a:t>
            </a:r>
            <a:r>
              <a:rPr lang="tr-TR" dirty="0" err="1">
                <a:solidFill>
                  <a:srgbClr val="FF0000"/>
                </a:solidFill>
                <a:effectLst/>
              </a:rPr>
              <a:t>right</a:t>
            </a:r>
            <a:r>
              <a:rPr lang="tr-TR" dirty="0">
                <a:solidFill>
                  <a:srgbClr val="FF0000"/>
                </a:solidFill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join</a:t>
            </a:r>
            <a:r>
              <a:rPr lang="tr-TR" dirty="0">
                <a:solidFill>
                  <a:srgbClr val="FF0000"/>
                </a:solidFill>
                <a:effectLst/>
              </a:rPr>
              <a:t> işlemi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1"/>
                </a:solidFill>
                <a:effectLst/>
              </a:rPr>
              <a:t>e</a:t>
            </a:r>
            <a:r>
              <a:rPr lang="tr-TR" dirty="0">
                <a:effectLst/>
              </a:rPr>
              <a:t>,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1"/>
                </a:solidFill>
                <a:effectLst/>
              </a:rPr>
              <a:t>d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1"/>
                </a:solidFill>
                <a:effectLst/>
              </a:rPr>
              <a:t>e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chemeClr val="accent4">
                    <a:lumMod val="75000"/>
                  </a:schemeClr>
                </a:solidFill>
                <a:effectLst/>
              </a:rPr>
              <a:t>(+)</a:t>
            </a:r>
            <a:r>
              <a:rPr lang="tr-TR" dirty="0">
                <a:effectLst/>
              </a:rPr>
              <a:t> = </a:t>
            </a:r>
            <a:r>
              <a:rPr lang="tr-TR" dirty="0" err="1">
                <a:solidFill>
                  <a:schemeClr val="accent1"/>
                </a:solidFill>
                <a:effectLst/>
              </a:rPr>
              <a:t>d</a:t>
            </a:r>
            <a:r>
              <a:rPr lang="tr-TR" dirty="0" err="1">
                <a:effectLst/>
              </a:rPr>
              <a:t>.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endParaRPr lang="tr-TR" dirty="0">
              <a:solidFill>
                <a:schemeClr val="accent5"/>
              </a:solidFill>
              <a:effectLst/>
            </a:endParaRPr>
          </a:p>
        </p:txBody>
      </p:sp>
      <p:pic>
        <p:nvPicPr>
          <p:cNvPr id="5" name="İçerik Yer Tutucusu 4" descr="C:\Users\Talha\Desktop\oracleaozgurightjoi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3875370"/>
            <a:ext cx="10353675" cy="2324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7213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44437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ALT SORGU </a:t>
            </a:r>
            <a:r>
              <a:rPr lang="tr-TR" dirty="0">
                <a:effectLst/>
              </a:rPr>
              <a:t>(SUBQUERY SYNTAX) 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&gt; (</a:t>
            </a: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employee_id</a:t>
            </a:r>
            <a:r>
              <a:rPr lang="tr-TR" dirty="0">
                <a:effectLst/>
              </a:rPr>
              <a:t>=105)</a:t>
            </a:r>
          </a:p>
        </p:txBody>
      </p:sp>
      <p:pic>
        <p:nvPicPr>
          <p:cNvPr id="7" name="İçerik Yer Tutucusu 6" descr="C:\Users\Talha\Desktop\altsorgu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29" y="3444374"/>
            <a:ext cx="9602540" cy="304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2024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642665"/>
          </a:xfrm>
        </p:spPr>
        <p:txBody>
          <a:bodyPr>
            <a:normAutofit/>
          </a:bodyPr>
          <a:lstStyle/>
          <a:p>
            <a:r>
              <a:rPr lang="tr-TR" sz="2200" dirty="0">
                <a:effectLst/>
              </a:rPr>
              <a:t>Alt sorgumuz birden fazla değer döndürdüğü durum HATALIDIR. </a:t>
            </a:r>
            <a:br>
              <a:rPr lang="tr-TR" sz="2200" dirty="0">
                <a:effectLst/>
              </a:rPr>
            </a:br>
            <a:r>
              <a:rPr lang="tr-TR" sz="2200" dirty="0">
                <a:effectLst/>
              </a:rPr>
              <a:t>Tek Değer dönmesini beklemektedir.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&gt; (</a:t>
            </a: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=100)</a:t>
            </a:r>
          </a:p>
        </p:txBody>
      </p:sp>
      <p:pic>
        <p:nvPicPr>
          <p:cNvPr id="5" name="İçerik Yer Tutucusu 4" descr="C:\Users\Talha\Desktop\altsorgu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02" y="3642665"/>
            <a:ext cx="9621593" cy="3067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97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173943"/>
          </a:xfrm>
        </p:spPr>
        <p:txBody>
          <a:bodyPr>
            <a:normAutofit/>
          </a:bodyPr>
          <a:lstStyle/>
          <a:p>
            <a:r>
              <a:rPr lang="tr-TR" sz="2000" dirty="0">
                <a:effectLst/>
              </a:rPr>
              <a:t>Bu durumlarda büyüktür işareti yerine </a:t>
            </a:r>
            <a:r>
              <a:rPr lang="tr-TR" sz="2000" dirty="0">
                <a:solidFill>
                  <a:srgbClr val="FF0000"/>
                </a:solidFill>
                <a:effectLst/>
              </a:rPr>
              <a:t>in</a:t>
            </a:r>
            <a:r>
              <a:rPr lang="tr-TR" sz="2000" dirty="0">
                <a:effectLst/>
              </a:rPr>
              <a:t> kullanmamız gerekmektedir.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 *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in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=100)</a:t>
            </a:r>
          </a:p>
        </p:txBody>
      </p:sp>
      <p:pic>
        <p:nvPicPr>
          <p:cNvPr id="5" name="İçerik Yer Tutucusu 4" descr="C:\Users\Talha\Desktop\altsorgu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44" y="4173943"/>
            <a:ext cx="9735909" cy="2448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5768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4585896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*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in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(</a:t>
            </a: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salary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= (</a:t>
            </a: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where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employee_id</a:t>
            </a:r>
            <a:r>
              <a:rPr lang="tr-TR" dirty="0">
                <a:effectLst/>
              </a:rPr>
              <a:t>=102))</a:t>
            </a:r>
          </a:p>
        </p:txBody>
      </p:sp>
      <p:pic>
        <p:nvPicPr>
          <p:cNvPr id="5" name="İçerik Yer Tutucusu 4" descr="C:\Users\Talha\Desktop\altsorgu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1" y="4585895"/>
            <a:ext cx="10353675" cy="2272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9772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13792" y="152400"/>
            <a:ext cx="10353761" cy="1326321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UNİON (Dikey bir birleşim)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84" y="1478721"/>
            <a:ext cx="6188179" cy="4993969"/>
          </a:xfrm>
        </p:spPr>
      </p:pic>
    </p:spTree>
    <p:extLst>
      <p:ext uri="{BB962C8B-B14F-4D97-AF65-F5344CB8AC3E}">
        <p14:creationId xmlns:p14="http://schemas.microsoft.com/office/powerpoint/2010/main" val="18583509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952009"/>
          </a:xfrm>
        </p:spPr>
        <p:txBody>
          <a:bodyPr>
            <a:normAutofit/>
          </a:bodyPr>
          <a:lstStyle/>
          <a:p>
            <a:pPr algn="l"/>
            <a:r>
              <a:rPr lang="tr-TR" sz="2800" dirty="0">
                <a:solidFill>
                  <a:srgbClr val="FF0000"/>
                </a:solidFill>
                <a:effectLst/>
              </a:rPr>
              <a:t>UNİON</a:t>
            </a:r>
            <a:br>
              <a:rPr lang="tr-TR" sz="1400" dirty="0">
                <a:effectLst/>
              </a:rPr>
            </a:br>
            <a:r>
              <a:rPr lang="tr-TR" sz="1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distinct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sz="1800" dirty="0">
                <a:effectLst/>
              </a:rPr>
            </a:br>
            <a:r>
              <a:rPr lang="tr-TR" sz="1800" dirty="0">
                <a:effectLst/>
              </a:rPr>
              <a:t>--12 adet veri var 10 dan 110 a kadar ve bir tanede </a:t>
            </a:r>
            <a:r>
              <a:rPr lang="tr-TR" sz="1800" dirty="0" err="1">
                <a:effectLst/>
              </a:rPr>
              <a:t>null</a:t>
            </a:r>
            <a:r>
              <a:rPr lang="tr-TR" sz="1800" dirty="0">
                <a:effectLst/>
              </a:rPr>
              <a:t> var</a:t>
            </a:r>
            <a:br>
              <a:rPr lang="tr-TR" sz="1800" dirty="0">
                <a:effectLst/>
              </a:rPr>
            </a:br>
            <a:r>
              <a:rPr lang="tr-TR" sz="1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distinct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1800" dirty="0">
                <a:effectLst/>
              </a:rPr>
              <a:t> </a:t>
            </a:r>
            <a:r>
              <a:rPr lang="tr-TR" sz="1800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sz="1800" dirty="0">
                <a:effectLst/>
              </a:rPr>
              <a:t> </a:t>
            </a:r>
            <a:br>
              <a:rPr lang="tr-TR" sz="1800" dirty="0">
                <a:effectLst/>
              </a:rPr>
            </a:br>
            <a:r>
              <a:rPr lang="tr-TR" sz="1800" dirty="0">
                <a:effectLst/>
              </a:rPr>
              <a:t>--27 adet veri var 10 dan 270 a kadar</a:t>
            </a:r>
            <a:br>
              <a:rPr lang="tr-TR" dirty="0">
                <a:effectLst/>
              </a:rPr>
            </a:br>
            <a:br>
              <a:rPr lang="tr-TR" dirty="0">
                <a:effectLst/>
              </a:rPr>
            </a:br>
            <a:r>
              <a:rPr lang="tr-TR" sz="2800" dirty="0">
                <a:solidFill>
                  <a:srgbClr val="FF0000"/>
                </a:solidFill>
                <a:effectLst/>
              </a:rPr>
              <a:t>Select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employees</a:t>
            </a:r>
            <a:br>
              <a:rPr lang="tr-TR" sz="2800" dirty="0">
                <a:effectLst/>
              </a:rPr>
            </a:br>
            <a:r>
              <a:rPr lang="tr-TR" sz="2800" dirty="0" err="1">
                <a:solidFill>
                  <a:srgbClr val="FF0000"/>
                </a:solidFill>
                <a:effectLst/>
              </a:rPr>
              <a:t>union</a:t>
            </a:r>
            <a:br>
              <a:rPr lang="tr-TR" sz="2800" dirty="0">
                <a:effectLst/>
              </a:rPr>
            </a:br>
            <a:r>
              <a:rPr lang="tr-TR" sz="2800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sz="2800" dirty="0">
                <a:effectLst/>
              </a:rPr>
              <a:t> </a:t>
            </a:r>
            <a:r>
              <a:rPr lang="tr-TR" sz="2800" dirty="0" err="1">
                <a:solidFill>
                  <a:schemeClr val="accent6"/>
                </a:solidFill>
                <a:effectLst/>
              </a:rPr>
              <a:t>departments</a:t>
            </a:r>
            <a:br>
              <a:rPr lang="tr-TR" dirty="0">
                <a:effectLst/>
              </a:rPr>
            </a:br>
            <a:r>
              <a:rPr lang="tr-TR" sz="2000" dirty="0">
                <a:effectLst/>
              </a:rPr>
              <a:t>--28 adet kayıt geldi 10'dan 270'e kadar ve bir adette </a:t>
            </a:r>
            <a:r>
              <a:rPr lang="tr-TR" sz="2000" dirty="0" err="1">
                <a:effectLst/>
              </a:rPr>
              <a:t>null</a:t>
            </a:r>
            <a:r>
              <a:rPr lang="tr-TR" sz="2000" dirty="0">
                <a:effectLst/>
              </a:rPr>
              <a:t> kayıt döndü</a:t>
            </a:r>
            <a:br>
              <a:rPr lang="tr-TR" sz="2000" dirty="0">
                <a:effectLst/>
              </a:rPr>
            </a:br>
            <a:r>
              <a:rPr lang="tr-TR" sz="2000" dirty="0">
                <a:effectLst/>
              </a:rPr>
              <a:t>AYNI VERİLER 1 KEZ ALINIR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1" y="3952008"/>
            <a:ext cx="10353675" cy="2832957"/>
          </a:xfrm>
        </p:spPr>
      </p:pic>
    </p:spTree>
    <p:extLst>
      <p:ext uri="{BB962C8B-B14F-4D97-AF65-F5344CB8AC3E}">
        <p14:creationId xmlns:p14="http://schemas.microsoft.com/office/powerpoint/2010/main" val="2160200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3878214"/>
          </a:xfrm>
        </p:spPr>
        <p:txBody>
          <a:bodyPr>
            <a:normAutofit fontScale="90000"/>
          </a:bodyPr>
          <a:lstStyle/>
          <a:p>
            <a:pPr algn="l"/>
            <a:r>
              <a:rPr lang="tr-TR" dirty="0">
                <a:solidFill>
                  <a:srgbClr val="FF0000"/>
                </a:solidFill>
                <a:effectLst/>
              </a:rPr>
              <a:t>UNİON</a:t>
            </a:r>
            <a:r>
              <a:rPr lang="tr-TR" dirty="0">
                <a:effectLst/>
              </a:rPr>
              <a:t> </a:t>
            </a:r>
            <a:r>
              <a:rPr lang="tr-TR" dirty="0">
                <a:solidFill>
                  <a:srgbClr val="FF0000"/>
                </a:solidFill>
                <a:effectLst/>
              </a:rPr>
              <a:t>ALL</a:t>
            </a:r>
            <a:br>
              <a:rPr lang="tr-TR" dirty="0">
                <a:effectLst/>
              </a:rPr>
            </a:b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dirty="0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employees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sz="2400" dirty="0">
                <a:effectLst/>
              </a:rPr>
              <a:t>--107 kayıt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union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all</a:t>
            </a:r>
            <a:br>
              <a:rPr lang="tr-TR" dirty="0">
                <a:effectLst/>
              </a:rPr>
            </a:br>
            <a:r>
              <a:rPr lang="tr-TR" dirty="0" err="1">
                <a:solidFill>
                  <a:srgbClr val="FF0000"/>
                </a:solidFill>
                <a:effectLst/>
              </a:rPr>
              <a:t>select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5"/>
                </a:solidFill>
                <a:effectLst/>
              </a:rPr>
              <a:t>department_id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rgbClr val="FF0000"/>
                </a:solidFill>
                <a:effectLst/>
              </a:rPr>
              <a:t>from</a:t>
            </a:r>
            <a:r>
              <a:rPr lang="tr-TR" dirty="0">
                <a:effectLst/>
              </a:rPr>
              <a:t> </a:t>
            </a:r>
            <a:r>
              <a:rPr lang="tr-TR" dirty="0" err="1">
                <a:solidFill>
                  <a:schemeClr val="accent6"/>
                </a:solidFill>
                <a:effectLst/>
              </a:rPr>
              <a:t>departments</a:t>
            </a:r>
            <a:r>
              <a:rPr lang="tr-TR" dirty="0">
                <a:effectLst/>
              </a:rPr>
              <a:t> </a:t>
            </a:r>
            <a:br>
              <a:rPr lang="tr-TR" dirty="0">
                <a:effectLst/>
              </a:rPr>
            </a:br>
            <a:r>
              <a:rPr lang="tr-TR" sz="2400" dirty="0">
                <a:effectLst/>
              </a:rPr>
              <a:t>--27 kayıt</a:t>
            </a:r>
            <a:br>
              <a:rPr lang="tr-TR" sz="2400" dirty="0">
                <a:effectLst/>
              </a:rPr>
            </a:br>
            <a:r>
              <a:rPr lang="tr-TR" sz="2400" dirty="0">
                <a:effectLst/>
              </a:rPr>
              <a:t>--toplamda 134 adet kayıt geldi</a:t>
            </a:r>
            <a:br>
              <a:rPr lang="tr-TR" sz="2400" dirty="0">
                <a:effectLst/>
              </a:rPr>
            </a:br>
            <a:r>
              <a:rPr lang="tr-TR" sz="2400" dirty="0">
                <a:effectLst/>
              </a:rPr>
              <a:t>--AYNI KAYIT 2 kez alınmış oldu. ( HEM a hem b hem de </a:t>
            </a:r>
            <a:r>
              <a:rPr lang="tr-TR" sz="2400" dirty="0" err="1">
                <a:effectLst/>
              </a:rPr>
              <a:t>kesişimleri</a:t>
            </a:r>
            <a:r>
              <a:rPr lang="tr-TR" sz="2400" dirty="0">
                <a:effectLst/>
              </a:rPr>
              <a:t>)</a:t>
            </a:r>
            <a:br>
              <a:rPr lang="tr-TR" dirty="0">
                <a:effectLst/>
              </a:rPr>
            </a:br>
            <a:endParaRPr lang="tr-TR" dirty="0">
              <a:effectLst/>
            </a:endParaRPr>
          </a:p>
        </p:txBody>
      </p:sp>
      <p:pic>
        <p:nvPicPr>
          <p:cNvPr id="5" name="İçerik Yer Tutucusu 4" descr="C:\Users\Talha\Desktop\unionallornek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62" y="3878214"/>
            <a:ext cx="6611273" cy="2762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25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792</TotalTime>
  <Words>3321</Words>
  <Application>Microsoft Office PowerPoint</Application>
  <PresentationFormat>Geniş ekran</PresentationFormat>
  <Paragraphs>126</Paragraphs>
  <Slides>115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115</vt:i4>
      </vt:variant>
    </vt:vector>
  </HeadingPairs>
  <TitlesOfParts>
    <vt:vector size="120" baseType="lpstr">
      <vt:lpstr>Arial</vt:lpstr>
      <vt:lpstr>Bookman Old Style</vt:lpstr>
      <vt:lpstr>Calibri</vt:lpstr>
      <vt:lpstr>Rockwell</vt:lpstr>
      <vt:lpstr>Damask</vt:lpstr>
      <vt:lpstr>PowerPoint Sunusu</vt:lpstr>
      <vt:lpstr>SQL Koşulları Kırmızı ile belirtilmiştir. Tablo Adları TURUNCU ile belirtilmiştir. Sütun Adları MOR ile belirtilmiştir. </vt:lpstr>
      <vt:lpstr>Select * from departments Departments tablosundaki bütün bilgileri getir </vt:lpstr>
      <vt:lpstr>Select * from employees Employees tablosundaki bütün bilgileri getir </vt:lpstr>
      <vt:lpstr>Select department_id , department_name from departments  Department tablosundan sütun adı department_id ve department_name olanları listele</vt:lpstr>
      <vt:lpstr>Aritmetik İşlemler (Arithmetic Expressions)</vt:lpstr>
      <vt:lpstr>Select first_name , salary , salary + 1000  from employees Employees tablosundan first_name ve salary sütununu getir Ve Salary sütununa 1000 ekle (As kullanılabilirdi yeni bir sütün açılıp ismi değiştirilebilirdi. Şuan yeni oluşan sütün adı salary + 1000 olarak gösterilmektedir)</vt:lpstr>
      <vt:lpstr>As ile ilgili bir örnek:  Select first_name , salary , salary + 1000 as newsalary from employees</vt:lpstr>
      <vt:lpstr>Select first_name , salary ,      salary + 1000 as arti,    salary - 300 as eksi,        salary * 2 as carpi,    salary / 3 as bolme  from employees</vt:lpstr>
      <vt:lpstr>Distinct Tablodaki aynı verileri teke indirmek için kullanılır.  Select distinct department_id  from employees</vt:lpstr>
      <vt:lpstr>WHERE İFADESİ  Select * from employees  where salary &lt; 10000  Maaşı 10000’den küçük olanları listeler</vt:lpstr>
      <vt:lpstr>Select * from employees where salary between 6000 and 17000   Maaşı 6000 ile 17000 arasında olanları göster.</vt:lpstr>
      <vt:lpstr>Select * from employees where first_name between 'A' and 'D' İsmi A ile D arasında olanları göster.</vt:lpstr>
      <vt:lpstr>Select * from employees where first_name between 'A' and 'C' (c KÜÇÜKTÜR)  İsmi A ile C arasında olanları göster. (Asci olarak düşün A,B,C,D, …. ,V,Y,Z,a,b,c…,v,y,z) O yüzden büyük harflerin hepsini yazar ve küçük harflerden de a b c’yi yazar.</vt:lpstr>
      <vt:lpstr>Select * from employees where department_id in (90,60,30)  Department_id içerisinde 90,60,30 olanları al listele.</vt:lpstr>
      <vt:lpstr>Select * from employees where department_id not in (90,60,30)   Department_id içerisinde 90,60,30 olmayanları listele.</vt:lpstr>
      <vt:lpstr>Select * from employees  where first_name like   'A%'  First_name Sütununda a ile başlayanları listele</vt:lpstr>
      <vt:lpstr>Select * from employees where first_name like '%a'  First_name içerisinde a ile bitenleri listele.</vt:lpstr>
      <vt:lpstr>Select * from employees where first_name like '%a%'  First_name içinde a olanları listele</vt:lpstr>
      <vt:lpstr>select * from employees where department_id=80 and commission_pct='0,3' and last_name like '%a%' and job_id ='SA_MAN' and salary &gt; 12000</vt:lpstr>
      <vt:lpstr>select * from employees where department_id=90 or salary &gt;20000</vt:lpstr>
      <vt:lpstr>select * from employees where job_id='SA_REP' or job_id='AD_PRES' and salary &gt; 15000</vt:lpstr>
      <vt:lpstr>select * from employees where (job_id='SA_REP' or job_id='AD_PRES') and (salary &gt; 15000)</vt:lpstr>
      <vt:lpstr>SIRALAMA (ORDERBY)  ASC (A’dan Z’ye) (DEFAULT) DESC (Z’den A’ya)  Select * from employees order by salary </vt:lpstr>
      <vt:lpstr>Select * from employees order by salary asc</vt:lpstr>
      <vt:lpstr>Select * from employees order by salary desc</vt:lpstr>
      <vt:lpstr>Select * from employees order by salary asc, manager_id desc  Maaşları küçükten büyüğe sıralayacak aynı maaşlıları ise  manager id ye göre büyükten küçüğe sıralayacaktır.</vt:lpstr>
      <vt:lpstr>Select * from employees order by 3  Denilirse buradaki 3 ün anlamı üçüncü sütundaki verileri sırala.</vt:lpstr>
      <vt:lpstr>Select * from employees order by 8, 2 desc</vt:lpstr>
      <vt:lpstr>Karakter Fonksiyonları  (Upper – Lower - İnitcap)  Select first_name, upper (first_name), last_name lower (last_name) from employees</vt:lpstr>
      <vt:lpstr>Select initcap  ('merhaba bugün hava çok güzel') from dual Sadece baş harflerini büyük yapar</vt:lpstr>
      <vt:lpstr>Select Upper  ('merhaba bugün hava çok güzel') from dual  Sadece Bütün cümleyi büyük Yazar</vt:lpstr>
      <vt:lpstr>CONCAT (Birleştirme)  Select first_name, last_name, concat(first_name,last_name) from employees</vt:lpstr>
      <vt:lpstr>Select first_name || '  ' || last_name from employees</vt:lpstr>
      <vt:lpstr>Substr (Aralıkları alır)  select substr ('sql eğitimi çok güzel',1,9) from dual  ilki başlangıç ikincisi bitiş yani kaç tane karakter alacağını yazdırmaktadır.</vt:lpstr>
      <vt:lpstr>select substr ('sql eğitimi çok güzel',9) from dual  bitiş değeri olmayan substr örneği.</vt:lpstr>
      <vt:lpstr>select substr ('sql eğitimi çok güzel',-5,3) from dual  Sağdan sola okutma</vt:lpstr>
      <vt:lpstr>select first_name,substr(first_name,1,3) from employees  Sütunlarda kullanımı</vt:lpstr>
      <vt:lpstr>Length (Uzunluk)  Select first_name, length(first_name) from employees</vt:lpstr>
      <vt:lpstr>Instr (arama)  Select instr ('sql egitimi cok güzel','ü')from dual  Aratacağımız karakterin kaçıncı sırada olduğunu buluyor</vt:lpstr>
      <vt:lpstr>Select first_name, instr(first_name,'a')from employees</vt:lpstr>
      <vt:lpstr>LPAD (Sola Dayalı Tamamlama)   Select last_name, lpad(last_name,8,'*')from employees</vt:lpstr>
      <vt:lpstr>RPAD (Sağa Dayalı Tamamlama)  Select salary, rpad(salary,8,'*')from employees</vt:lpstr>
      <vt:lpstr>REPLACE (Değiştirilecek olan kısım)  Select replace(replace('sql eğitimi öğreniyorum','ğ','g'),'ö','o') from dual</vt:lpstr>
      <vt:lpstr>Trim (başlangıçtaki ve sondakileri keser)  Select trim('a' from 'merhaba') from dual</vt:lpstr>
      <vt:lpstr>DATE FUNCTİONS  Months_Between  İki ay arasındaki bilgileri verir  Select Months_Between ('01-01-95','15-01-94') from employees </vt:lpstr>
      <vt:lpstr>Add_Months  (Tarihe ay eklememizi sağlar)  Select Add_Months ('01-01-2018',1) from dual</vt:lpstr>
      <vt:lpstr>Next_Day  (Bir sonraki bulmak istediğimiz günü verir)  Select Next_Day ('24-06-2020','Cuma') from dual</vt:lpstr>
      <vt:lpstr>Last_Day  (İçerisindeki bulunduğumuz ayın son gününü verir)  Select Last_Day ('24-06-2020') from dual</vt:lpstr>
      <vt:lpstr>SYSDATE  (Şuanki gün ay yıl ve saati dakikasını gösterir )  select sysdate from dual</vt:lpstr>
      <vt:lpstr>SYSDATE ile toplam çalışma gün sayısını hesaplama  Select first_name,sysdate-hire_date,sysdate,hire_date from employees</vt:lpstr>
      <vt:lpstr>Round  (Yuvarlama yapar 16. Gün ise ayın sonuna 13. Gün ise ayın başına)  Select first_name,round(sysdate-hire_date),sysdate,hire_date from employees</vt:lpstr>
      <vt:lpstr>Trunc  (Başa alır)  Select first_name,trunc(sysdate-hire_date),sysdate,hire_date from employees </vt:lpstr>
      <vt:lpstr>DÖNÜŞÜM FONKSİYONLARI  (EXPLİCİT DATA TYPE CONVERSİON)  Karakteri TO_DATE ile DATE’e çevirebiliyoruz.  Date’i ise TO_CHAR ile Karaktere çevirebiliyoruz. Karakteri TO_NUMBER ile NUMBER’a çevirebiliyoruz. Number’ı ise TO_CHAR ile Karaktere çevirebiliyoruz. </vt:lpstr>
      <vt:lpstr>Select to_date ('24-06-2020') from dual</vt:lpstr>
      <vt:lpstr>Select to_char (hire_date) from employees </vt:lpstr>
      <vt:lpstr>Select to_number('24062020') from dual</vt:lpstr>
      <vt:lpstr>Select to_char(24062020) from dual </vt:lpstr>
      <vt:lpstr>Select hire_date, to_char (hire_date,'MM-DAY-YY') from employees</vt:lpstr>
      <vt:lpstr>SAYI FONKSİYONLARI (NUMBER FUNCTIONS)  ROUND (yuvarla) (45.926, 2  Noktadan sonraki 2 adet sayıyı yuvarla. Çıktısı 45.93 olur) 5’ten büyükse yukarı 5’ten küçükse aşağı yuvarla  Select round (45.926,2) from dual</vt:lpstr>
      <vt:lpstr>Select round (456.926, -1) from dual  -1 sola git demek. Ancak sola gitsek bile sağa bakmamız gerektiğini hiçbir zaman unutmamız gerekmektedir!!!</vt:lpstr>
      <vt:lpstr>TRUNC (KES)  (45.926, 2 Noktadan sonraki 2 adet sayıyı kes diğerlerini alma. Çıktısı 45.92 olur)  Select trunc (456.926, 2) from dual</vt:lpstr>
      <vt:lpstr>MOD (KALAn)  (1600,300  1600’ü 300’e böl kalan neyse onu al. Çıktısı 100 olur)  Select salary, mod(salary, 300) from employees</vt:lpstr>
      <vt:lpstr>GENEL FONKSİYONLAR  (NVL, NVL2, NULLIF, COALESCE)  NVL (exp1, exp2) birinci değer boş ise (exp1) onun yerine ne yazmalıyım soruna cevap vermektedir  Select commission_pct, nvl(commission_pct, 0) from employees</vt:lpstr>
      <vt:lpstr>Hesaplamalarda nvl işimize yaramaktadır.  Örn: Commission_pct’nin ortalamasını almak istediğimizde boş alanları saymayacağı için ortalama yüksek çıkacaktır.  Select trunc (avg (commission_pct),2) from employees</vt:lpstr>
      <vt:lpstr>Peki boşlukları 0 yaparsak ortalamamız kaç çıkar birde ona bakalım.  Select trunc (avg (nvl (commission_pct,0)),2) from employees</vt:lpstr>
      <vt:lpstr>NVL2 (exp1, exp2, exp3)  Birinci parametre (exp1) Null ise üçüncü parametreyi (exp3) al değil ise ikinci parametreyi (exp2) al demektir.  Select commission_pct, nvl2 (commission_pct,1,2) from employees</vt:lpstr>
      <vt:lpstr>NULLIF (exp1, exp2)  Birinci ile İkinci parametreli değerler birbirlerine eşit ise NULL  değil ise Birinci parametreyi döndür.  Select first_name,last_name, nullif(length(first_name),length(last_name)) from employees</vt:lpstr>
      <vt:lpstr>COALESCE (exp1,exp2,….expn)   Birinci parametre boş ise ikinci parametreye bak orası boş ise üçüncü parametreyi yazdır.  Select commission_pct, manager_id, coalesce (commission_pct, manager_id, 55) from employees</vt:lpstr>
      <vt:lpstr>CASE Select case when KOŞUL Then YAZILACAK               When KOŞUL Then YAZILACAK             Else YAZILACAK       End from tablo_adi  CASE ÖRNEK 1 Select Salary, case when salary &gt; 16000 then 'zengin‘ else 'zengin degil' end from employees</vt:lpstr>
      <vt:lpstr>Select Salary, case when salary &gt;16000 then 'zengin'                                       when salary &gt; 10000 and salary&lt; 16000 then 'orta seviye'        Else 'zengin degil'           end from employees</vt:lpstr>
      <vt:lpstr>CONTROL SHİFT F İLE DAHA DÜZENLİ YAZmamızı sağlar  SELECT salary,        CASE salary            WHEN 16000 THEN 'zengin'            WHEN 10000 THEN 'orta seviye'            ELSE 'zengin degil'        END   FROM employees</vt:lpstr>
      <vt:lpstr>SELECT manager_id,        CASE WHEN manager_id IS NULL THEN 'yonetici' ELSE 'calisan'  END FROM employees</vt:lpstr>
      <vt:lpstr>SELECT department_id,        CASE            WHEN department_id = 60 THEN 'satis'            WHEN department_id = 90 THEN 'depo'            ELSE 'idari'        END   FROM employees</vt:lpstr>
      <vt:lpstr>DECODE  Select ad, soyad, DECODE (karsilastirilacak_ifade, eğer_buysa  , sonuç_bu [, eğer_buysa, sonuç_bu]...   [, hiçbiri_Değilse_Sonuc_bu] ) from tablo1;</vt:lpstr>
      <vt:lpstr>GRUPLAMA FONKSİYONLARI  (TYPES OF GROUP FUNCTIONS)  AVG (ORTALAMA)  SELECT avg (salary) from employees</vt:lpstr>
      <vt:lpstr>COUNT (SAYMA)  SELECT count (*) from employees where salary &gt; 5000</vt:lpstr>
      <vt:lpstr>MAX (MAKSİMUM)  SELECT max (salary) from employees</vt:lpstr>
      <vt:lpstr>MİN (MİNİMUM)  SELECT min (salary) from employees</vt:lpstr>
      <vt:lpstr>SUM (TOPLAMA)  SELECT sum (salary) from employees</vt:lpstr>
      <vt:lpstr>En çok maaş alanın ismini yazdırmak istediğimiz zaman ise GROUP BY kullanmamız gerekmektedir. Çünkü gruplamanın dışında kalmaktadır.  SELECT first_name, max (salary) from employees group by first_name</vt:lpstr>
      <vt:lpstr>SELECT department_id, count (department_id) from employees group by department_id</vt:lpstr>
      <vt:lpstr>SELECT trunc (avg (salary)), department_id from employees group by department_id order by 1 desc</vt:lpstr>
      <vt:lpstr>HAVİNG KULLANIMI  (KOŞULUMUZDA WHERE KULLANAMADIĞIMIZ ZAMANLARDA HAVİNG KULLANMALIYIZ)  Select department_id, max (salary) from employees group by department_id having max (salary) &gt; 10000</vt:lpstr>
      <vt:lpstr>Join işlemi (yatay bir birleşim)</vt:lpstr>
      <vt:lpstr>İNNER JOİN   (Eşleşen kayıtları bulduğumuz join çeşitidir)  Select * from employees e inner join departments d on e.department_id=d.department_id where first_name like '%a%'</vt:lpstr>
      <vt:lpstr>LEFT JOİN   (Soldaki tüm kayıtları getir, sağdaki ise eşleşenleri al)  Select * from employees e left join departments d on e.department_id=d.department_id</vt:lpstr>
      <vt:lpstr>RİGHT JOİN   Sağdaki tüm kayıtları getir soldaki kısımda ise sadece eşleşenleri getir  Select * from employees e right join departments d on  e.department_id = d.department_id</vt:lpstr>
      <vt:lpstr>FULL OUTER JOİN  Tüm kayıtları al (Sol tabloyu, Sağ tabloyu ve Kesişenleri)  Select * from employees e full outer join departments d on  e.department_id = d.department_id</vt:lpstr>
      <vt:lpstr>Oracle’a Özgü Join İşlemi Where ile join işlemi  Select employee_id,first_name,last_name,location_id from employees e, departments d where e.department_id = d.department_id</vt:lpstr>
      <vt:lpstr>Where ile left join işlemi  Select * from employees e, departments d where e.department_id = d.department_id (+)</vt:lpstr>
      <vt:lpstr>Where ile right join işlemi  Select * from employees e, departments d where e.department_id (+) = d.department_id</vt:lpstr>
      <vt:lpstr>ALT SORGU (SUBQUERY SYNTAX)   Select * from employees  where salary &gt; (select salary from employees where employee_id=105)</vt:lpstr>
      <vt:lpstr>Alt sorgumuz birden fazla değer döndürdüğü durum HATALIDIR.  Tek Değer dönmesini beklemektedir.  Select * from employees  where salary &gt; (select salary from employees where department_id=100)</vt:lpstr>
      <vt:lpstr>Bu durumlarda büyüktür işareti yerine in kullanmamız gerekmektedir.  Select * from employees where salary in (select salary from employees where department_id=100)</vt:lpstr>
      <vt:lpstr>Select * from employees where salary in  (select salary from employees where department_id = (select department_id from employees where employee_id=102))</vt:lpstr>
      <vt:lpstr>UNİON (Dikey bir birleşim)</vt:lpstr>
      <vt:lpstr>UNİON Select distinct department_id from employees --12 adet veri var 10 dan 110 a kadar ve bir tanede null var Select distinct department_id from departments  --27 adet veri var 10 dan 270 a kadar  Select department_id from employees union select department_id from departments --28 adet kayıt geldi 10'dan 270'e kadar ve bir adette null kayıt döndü AYNI VERİLER 1 KEZ ALINIR</vt:lpstr>
      <vt:lpstr>UNİON ALL   Select department_id from employees  --107 kayıt union all select department_id from departments  --27 kayıt --toplamda 134 adet kayıt geldi --AYNI KAYIT 2 kez alınmış oldu. ( HEM a hem b hem de kesişimleri) </vt:lpstr>
      <vt:lpstr>İNTERSECT (KESİŞİMLERİNİ ALIR)  Select distinct department_id from employees  --12 adet veri var 10 dan 110 a kadar ve bir tanede null var Select distinct department_id from departments  --27 adet veri var 10 dan 270 a kadar  Select department_id from employees intersect select department_id from departments</vt:lpstr>
      <vt:lpstr>MİNUS (FARKLI OLANLARI ALIR)  Select department_id from employees minus select department_id from departments -- Toplamda 1 adet veri geldi o da NULL olan</vt:lpstr>
      <vt:lpstr>Select department_id from departments minus select department_id from employees  -- Toplamda 16 adet veri geldi 120'den 270'e kadar</vt:lpstr>
      <vt:lpstr>UNİON KURALLARI  1) Girilen sütun adeti aynı olmalıdır 2) Girilen sütunların veri türleri aynı olmalıdır.   Örn: Int ise int. Charsa char olmalıdır.</vt:lpstr>
      <vt:lpstr>İkinci Kuralda Hata Almamak İçin  Select employee_id,first_name,last_name,email from employees union select department_id,department_name,'','yok' from departments </vt:lpstr>
      <vt:lpstr>CREATE (VERİ TABANI OLUŞTURMA)  create table hr.ogrenci ( tckimlikno number (11), adi varchar (20), soyadi varchar (50), dogum_tarihi date ) select * from öğrenci</vt:lpstr>
      <vt:lpstr>create table veli ( tckimlikno number (11), adi varchar (20), soyadi varchar (50), medeni_hali char (1) ) select * from veli</vt:lpstr>
      <vt:lpstr>İNSERT (VERİ EKLEME)  insert into ogrenci (tckimlikno,adi,soyadi,dogum_tarihi) values ('123456789','Ahmet','Yavuz',sysdate)  insert into ogrenci values ('123456789','Hasan','Yavuz',sysdate) select * from ögrenci </vt:lpstr>
      <vt:lpstr>UPDATE (GÜNCELLEME)  update ogrenci set soyadı= 'Arslan' where adı = 'Ahmet' select * from ögrenci</vt:lpstr>
      <vt:lpstr>update ogrenci set soyadı= 'Orta' select * from ogrenci  Where koşulu olmadan yazarsak bütün kayıtların soyadını Orta olarak günceller.</vt:lpstr>
      <vt:lpstr>Employees tablosundaki employee_id si 100 olanın maaşına %10 zam yapılsın.   update employees  set salary = salary + (salary/10) where employee_id = 100 select * from employees --Önceki maaşı 24000 idi.  --Yeni maaşı 26400 oldu.</vt:lpstr>
      <vt:lpstr>update employees  set salary =500 where salary = (select salary from employees where first_name like '%a%'  and last_name like '%z%' and department_id=60)   select * from employees --Önceki maaşı 4620 di.  --Yeni maaşı 500 oldu. </vt:lpstr>
      <vt:lpstr>DELETE (VERİLERİ SİLER **TEKRARDAN KURTULABİLİR)  delete ogrenci where  adı='Ahmet'   select * from ogrenci</vt:lpstr>
      <vt:lpstr>ROLLBACK (VERİYİ KURTARMA)  delete öğrenci  rollback  select * from ogrenci</vt:lpstr>
      <vt:lpstr>TRUNCATE (VERİLERİ SİLER **TEKRARDAN KURTARILAMAZ)  truncate table öğrenci  rollback  select * from ögrenci</vt:lpstr>
      <vt:lpstr>COMMİT (Girilen veri kesin kayıttır. Rollback ile geri döndürülemez)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Koşulları Kırmızı ile belirtilmiştir. Tablo Adları Yeşil ile belirtilmiştir. Sütün Adları Mavi ile belirtilmiştir. Fonksiyonlar Sarı ile belirtilmiştir. </dc:title>
  <dc:creator>ronaldinho424</dc:creator>
  <cp:lastModifiedBy>Talha Çerçi</cp:lastModifiedBy>
  <cp:revision>84</cp:revision>
  <dcterms:created xsi:type="dcterms:W3CDTF">2020-06-25T15:06:07Z</dcterms:created>
  <dcterms:modified xsi:type="dcterms:W3CDTF">2020-10-15T20:43:25Z</dcterms:modified>
</cp:coreProperties>
</file>