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3" r:id="rId3"/>
    <p:sldId id="257" r:id="rId4"/>
    <p:sldId id="258" r:id="rId5"/>
    <p:sldId id="259" r:id="rId6"/>
    <p:sldId id="264" r:id="rId7"/>
    <p:sldId id="260"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1C9D3-BE5F-44A6-C94D-CC2F5B72234D}" v="3" dt="2024-11-08T17:00:02.431"/>
    <p1510:client id="{B62499E6-F236-B3E5-8E4A-440EC9F8D3CF}" v="333" dt="2024-11-07T12:39:49.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11/16/2024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19443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0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56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91143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8802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0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01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48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8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5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11/16/2024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45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11/16/2024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085294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797106" y="1715254"/>
            <a:ext cx="4073344" cy="2105842"/>
          </a:xfrm>
        </p:spPr>
        <p:txBody>
          <a:bodyPr>
            <a:normAutofit/>
          </a:bodyPr>
          <a:lstStyle/>
          <a:p>
            <a:pPr>
              <a:lnSpc>
                <a:spcPct val="90000"/>
              </a:lnSpc>
            </a:pPr>
            <a:r>
              <a:rPr lang="tr-TR" sz="4200" b="1">
                <a:ea typeface="+mj-lt"/>
                <a:cs typeface="+mj-lt"/>
              </a:rPr>
              <a:t>ROBOT TASARIMI ve UYGULAMALARI</a:t>
            </a:r>
            <a:endParaRPr lang="tr-TR" sz="4200" b="1"/>
          </a:p>
        </p:txBody>
      </p:sp>
      <p:sp>
        <p:nvSpPr>
          <p:cNvPr id="3" name="Alt Başlık 2"/>
          <p:cNvSpPr>
            <a:spLocks noGrp="1"/>
          </p:cNvSpPr>
          <p:nvPr>
            <p:ph type="subTitle" idx="1"/>
          </p:nvPr>
        </p:nvSpPr>
        <p:spPr>
          <a:xfrm>
            <a:off x="797106" y="4343580"/>
            <a:ext cx="4480086" cy="1140336"/>
          </a:xfrm>
        </p:spPr>
        <p:txBody>
          <a:bodyPr vert="horz" lIns="91440" tIns="45720" rIns="91440" bIns="45720" rtlCol="0" anchor="t">
            <a:normAutofit fontScale="85000" lnSpcReduction="20000"/>
          </a:bodyPr>
          <a:lstStyle/>
          <a:p>
            <a:r>
              <a:rPr lang="tr-TR" dirty="0"/>
              <a:t>Talha Dağlayan 032190070</a:t>
            </a:r>
          </a:p>
          <a:p>
            <a:r>
              <a:rPr lang="tr-TR" dirty="0"/>
              <a:t>Ramiz Can Akbıyık 032190062</a:t>
            </a:r>
          </a:p>
          <a:p>
            <a:r>
              <a:rPr lang="tr-TR" dirty="0"/>
              <a:t>Bedirhan Çat 032190038 </a:t>
            </a:r>
          </a:p>
        </p:txBody>
      </p:sp>
      <p:pic>
        <p:nvPicPr>
          <p:cNvPr id="4" name="Picture 3" descr="Sarı arka plan üzerinde gümüş robot">
            <a:extLst>
              <a:ext uri="{FF2B5EF4-FFF2-40B4-BE49-F238E27FC236}">
                <a16:creationId xmlns:a16="http://schemas.microsoft.com/office/drawing/2014/main" id="{C1C5BE8F-E8CA-2D8D-0AD9-5A0624D59AD8}"/>
              </a:ext>
            </a:extLst>
          </p:cNvPr>
          <p:cNvPicPr>
            <a:picLocks noChangeAspect="1"/>
          </p:cNvPicPr>
          <p:nvPr/>
        </p:nvPicPr>
        <p:blipFill>
          <a:blip r:embed="rId2"/>
          <a:srcRect l="11000" r="10426" b="11"/>
          <a:stretch/>
        </p:blipFill>
        <p:spPr>
          <a:xfrm>
            <a:off x="5526800" y="10"/>
            <a:ext cx="6810876" cy="6857990"/>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15D3A6-8588-43CF-2DDE-CD59C46E3351}"/>
              </a:ext>
            </a:extLst>
          </p:cNvPr>
          <p:cNvSpPr>
            <a:spLocks noGrp="1"/>
          </p:cNvSpPr>
          <p:nvPr>
            <p:ph idx="1"/>
          </p:nvPr>
        </p:nvSpPr>
        <p:spPr>
          <a:xfrm>
            <a:off x="565150" y="673368"/>
            <a:ext cx="8267296" cy="5206856"/>
          </a:xfrm>
        </p:spPr>
        <p:txBody>
          <a:bodyPr vert="horz" lIns="91440" tIns="45720" rIns="91440" bIns="45720" rtlCol="0" anchor="t">
            <a:normAutofit/>
          </a:bodyPr>
          <a:lstStyle/>
          <a:p>
            <a:pPr marL="0" indent="0">
              <a:buNone/>
            </a:pPr>
            <a:r>
              <a:rPr lang="tr-TR" b="1" dirty="0">
                <a:ea typeface="+mn-lt"/>
                <a:cs typeface="+mn-lt"/>
              </a:rPr>
              <a:t>Problemin Mantığı</a:t>
            </a:r>
            <a:endParaRPr lang="tr-TR" b="1" dirty="0"/>
          </a:p>
          <a:p>
            <a:pPr marL="0" indent="0">
              <a:buNone/>
            </a:pPr>
            <a:r>
              <a:rPr lang="tr-TR" dirty="0">
                <a:ea typeface="+mn-lt"/>
                <a:cs typeface="+mn-lt"/>
              </a:rPr>
              <a:t>Ele alınan problem, ajanların simüle edilmiş bir ortamda (örneğin, </a:t>
            </a:r>
            <a:r>
              <a:rPr lang="tr-TR" dirty="0" err="1">
                <a:ea typeface="+mn-lt"/>
                <a:cs typeface="+mn-lt"/>
              </a:rPr>
              <a:t>MuJoCo</a:t>
            </a:r>
            <a:r>
              <a:rPr lang="tr-TR" dirty="0">
                <a:ea typeface="+mn-lt"/>
                <a:cs typeface="+mn-lt"/>
              </a:rPr>
              <a:t>) en iyi hareket stratejilerini öğrenmelerini amaçlar. </a:t>
            </a:r>
            <a:r>
              <a:rPr lang="tr-TR" b="1" dirty="0">
                <a:ea typeface="+mn-lt"/>
                <a:cs typeface="+mn-lt"/>
              </a:rPr>
              <a:t>Sürekli aksiyon alanında</a:t>
            </a:r>
            <a:r>
              <a:rPr lang="tr-TR" dirty="0">
                <a:ea typeface="+mn-lt"/>
                <a:cs typeface="+mn-lt"/>
              </a:rPr>
              <a:t> tanımlıdır; yani ajan, hızı veya eklem açısı gibi kesintisiz değerler arasında seçim yapar.</a:t>
            </a:r>
            <a:endParaRPr lang="tr-TR"/>
          </a:p>
          <a:p>
            <a:pPr marL="0" indent="0">
              <a:buNone/>
            </a:pPr>
            <a:r>
              <a:rPr lang="tr-TR" b="1" dirty="0">
                <a:ea typeface="+mn-lt"/>
                <a:cs typeface="+mn-lt"/>
              </a:rPr>
              <a:t>Mantık</a:t>
            </a:r>
            <a:r>
              <a:rPr lang="tr-TR" dirty="0">
                <a:ea typeface="+mn-lt"/>
                <a:cs typeface="+mn-lt"/>
              </a:rPr>
              <a:t>: Ajan, belirli görevleri (yatay hareket veya dik yürüyüş gibi) başarılı bir şekilde yerine getirmek için optimal aksiyonları öğrenmeye çalışır.</a:t>
            </a:r>
          </a:p>
        </p:txBody>
      </p:sp>
    </p:spTree>
    <p:extLst>
      <p:ext uri="{BB962C8B-B14F-4D97-AF65-F5344CB8AC3E}">
        <p14:creationId xmlns:p14="http://schemas.microsoft.com/office/powerpoint/2010/main" val="242682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3A98DA-43D8-41A6-DF15-DC8A74BB8BCD}"/>
              </a:ext>
            </a:extLst>
          </p:cNvPr>
          <p:cNvSpPr>
            <a:spLocks noGrp="1"/>
          </p:cNvSpPr>
          <p:nvPr>
            <p:ph type="title"/>
          </p:nvPr>
        </p:nvSpPr>
        <p:spPr>
          <a:xfrm>
            <a:off x="565149" y="599604"/>
            <a:ext cx="8267296" cy="494049"/>
          </a:xfrm>
        </p:spPr>
        <p:txBody>
          <a:bodyPr>
            <a:normAutofit fontScale="90000"/>
          </a:bodyPr>
          <a:lstStyle/>
          <a:p>
            <a:r>
              <a:rPr lang="tr-TR" sz="3200" b="1" dirty="0"/>
              <a:t>Kullanılacak Ortamlar</a:t>
            </a:r>
          </a:p>
        </p:txBody>
      </p:sp>
      <p:sp>
        <p:nvSpPr>
          <p:cNvPr id="3" name="İçerik Yer Tutucusu 2">
            <a:extLst>
              <a:ext uri="{FF2B5EF4-FFF2-40B4-BE49-F238E27FC236}">
                <a16:creationId xmlns:a16="http://schemas.microsoft.com/office/drawing/2014/main" id="{3CF40E93-D321-4A32-BAD7-69940F562099}"/>
              </a:ext>
            </a:extLst>
          </p:cNvPr>
          <p:cNvSpPr>
            <a:spLocks noGrp="1"/>
          </p:cNvSpPr>
          <p:nvPr>
            <p:ph idx="1"/>
          </p:nvPr>
        </p:nvSpPr>
        <p:spPr>
          <a:xfrm>
            <a:off x="565150" y="1234874"/>
            <a:ext cx="10979119" cy="4645350"/>
          </a:xfrm>
        </p:spPr>
        <p:txBody>
          <a:bodyPr vert="horz" lIns="91440" tIns="45720" rIns="91440" bIns="45720" rtlCol="0" anchor="t">
            <a:normAutofit/>
          </a:bodyPr>
          <a:lstStyle/>
          <a:p>
            <a:r>
              <a:rPr lang="tr-TR" b="1" err="1">
                <a:ea typeface="+mn-lt"/>
                <a:cs typeface="+mn-lt"/>
              </a:rPr>
              <a:t>HalfCheetah</a:t>
            </a:r>
            <a:r>
              <a:rPr lang="tr-TR" b="1" dirty="0">
                <a:ea typeface="+mn-lt"/>
                <a:cs typeface="+mn-lt"/>
              </a:rPr>
              <a:t>:</a:t>
            </a:r>
            <a:r>
              <a:rPr lang="tr-TR" dirty="0">
                <a:ea typeface="+mn-lt"/>
                <a:cs typeface="+mn-lt"/>
              </a:rPr>
              <a:t> </a:t>
            </a:r>
            <a:r>
              <a:rPr lang="tr-TR" err="1">
                <a:ea typeface="+mn-lt"/>
                <a:cs typeface="+mn-lt"/>
              </a:rPr>
              <a:t>MuJoCo</a:t>
            </a:r>
            <a:r>
              <a:rPr lang="tr-TR" dirty="0">
                <a:ea typeface="+mn-lt"/>
                <a:cs typeface="+mn-lt"/>
              </a:rPr>
              <a:t> (Multi-</a:t>
            </a:r>
            <a:r>
              <a:rPr lang="tr-TR" err="1">
                <a:ea typeface="+mn-lt"/>
                <a:cs typeface="+mn-lt"/>
              </a:rPr>
              <a:t>Joint</a:t>
            </a:r>
            <a:r>
              <a:rPr lang="tr-TR" dirty="0">
                <a:ea typeface="+mn-lt"/>
                <a:cs typeface="+mn-lt"/>
              </a:rPr>
              <a:t> </a:t>
            </a:r>
            <a:r>
              <a:rPr lang="tr-TR" err="1">
                <a:ea typeface="+mn-lt"/>
                <a:cs typeface="+mn-lt"/>
              </a:rPr>
              <a:t>dynamics</a:t>
            </a:r>
            <a:r>
              <a:rPr lang="tr-TR" dirty="0">
                <a:ea typeface="+mn-lt"/>
                <a:cs typeface="+mn-lt"/>
              </a:rPr>
              <a:t> </a:t>
            </a:r>
            <a:r>
              <a:rPr lang="tr-TR" err="1">
                <a:ea typeface="+mn-lt"/>
                <a:cs typeface="+mn-lt"/>
              </a:rPr>
              <a:t>with</a:t>
            </a:r>
            <a:r>
              <a:rPr lang="tr-TR" dirty="0">
                <a:ea typeface="+mn-lt"/>
                <a:cs typeface="+mn-lt"/>
              </a:rPr>
              <a:t> </a:t>
            </a:r>
            <a:r>
              <a:rPr lang="tr-TR" err="1">
                <a:ea typeface="+mn-lt"/>
                <a:cs typeface="+mn-lt"/>
              </a:rPr>
              <a:t>Contact</a:t>
            </a:r>
            <a:r>
              <a:rPr lang="tr-TR" dirty="0">
                <a:ea typeface="+mn-lt"/>
                <a:cs typeface="+mn-lt"/>
              </a:rPr>
              <a:t>) fizik simülatöründe geliştirilmiş bir ortamdır ve genellikle dengeleme ve hızlanma görevleri için kullanılır. </a:t>
            </a:r>
            <a:r>
              <a:rPr lang="tr-TR" err="1">
                <a:ea typeface="+mn-lt"/>
                <a:cs typeface="+mn-lt"/>
              </a:rPr>
              <a:t>HalfCheetah</a:t>
            </a:r>
            <a:r>
              <a:rPr lang="tr-TR" dirty="0">
                <a:ea typeface="+mn-lt"/>
                <a:cs typeface="+mn-lt"/>
              </a:rPr>
              <a:t>, tek boyutta hareket eden ve belirli bir hızda ilerlemeyi hedefleyen bir iki bacaklı simüle edilmiş bir robottur. Bu ortam, stabilite ve hız kontrolü gibi sürekli kontrol problemleri üzerinde çalışmak için oldukça elverişlidir.</a:t>
            </a:r>
          </a:p>
          <a:p>
            <a:r>
              <a:rPr lang="tr-TR" b="1" dirty="0" err="1">
                <a:ea typeface="+mn-lt"/>
                <a:cs typeface="+mn-lt"/>
              </a:rPr>
              <a:t>Humanoid</a:t>
            </a:r>
            <a:r>
              <a:rPr lang="tr-TR" dirty="0">
                <a:ea typeface="+mn-lt"/>
                <a:cs typeface="+mn-lt"/>
              </a:rPr>
              <a:t>: Yine </a:t>
            </a:r>
            <a:r>
              <a:rPr lang="tr-TR" dirty="0" err="1">
                <a:ea typeface="+mn-lt"/>
                <a:cs typeface="+mn-lt"/>
              </a:rPr>
              <a:t>MuJoCo'da</a:t>
            </a:r>
            <a:r>
              <a:rPr lang="tr-TR" dirty="0">
                <a:ea typeface="+mn-lt"/>
                <a:cs typeface="+mn-lt"/>
              </a:rPr>
              <a:t> kullanılan daha karmaşık bir ortamdır ve insana benzer bir robotu stabilize etmek, hareket ettirmek gibi daha zorlu kontrol görevleri içerir. Bu ortam, çok daha yüksek boyutlu bir aksiyon uzayına sahip olduğu için, algoritmaların daha fazla optimizasyon yapmasını ve verimliliğini göstermesini sağlar. </a:t>
            </a:r>
            <a:r>
              <a:rPr lang="tr-TR" dirty="0" err="1">
                <a:ea typeface="+mn-lt"/>
                <a:cs typeface="+mn-lt"/>
              </a:rPr>
              <a:t>Humanoid</a:t>
            </a:r>
            <a:r>
              <a:rPr lang="tr-TR" dirty="0">
                <a:ea typeface="+mn-lt"/>
                <a:cs typeface="+mn-lt"/>
              </a:rPr>
              <a:t> ortamı, daha zor ve daha yüksek boyutlu kontrol problemlerinde algoritmaların performansını kıyaslamak için tercih edilmektedir.</a:t>
            </a:r>
            <a:endParaRPr lang="tr-TR" dirty="0"/>
          </a:p>
        </p:txBody>
      </p:sp>
    </p:spTree>
    <p:extLst>
      <p:ext uri="{BB962C8B-B14F-4D97-AF65-F5344CB8AC3E}">
        <p14:creationId xmlns:p14="http://schemas.microsoft.com/office/powerpoint/2010/main" val="75965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A974C2-DECA-EE5E-9238-E4690351C394}"/>
              </a:ext>
            </a:extLst>
          </p:cNvPr>
          <p:cNvSpPr>
            <a:spLocks noGrp="1"/>
          </p:cNvSpPr>
          <p:nvPr>
            <p:ph type="title"/>
          </p:nvPr>
        </p:nvSpPr>
        <p:spPr>
          <a:xfrm>
            <a:off x="565149" y="483911"/>
            <a:ext cx="8267296" cy="1086144"/>
          </a:xfrm>
        </p:spPr>
        <p:txBody>
          <a:bodyPr>
            <a:normAutofit/>
          </a:bodyPr>
          <a:lstStyle/>
          <a:p>
            <a:r>
              <a:rPr lang="tr-TR" sz="3200" b="1" dirty="0"/>
              <a:t>Kullanılacak Algoritmalar</a:t>
            </a:r>
          </a:p>
        </p:txBody>
      </p:sp>
      <p:sp>
        <p:nvSpPr>
          <p:cNvPr id="3" name="İçerik Yer Tutucusu 2">
            <a:extLst>
              <a:ext uri="{FF2B5EF4-FFF2-40B4-BE49-F238E27FC236}">
                <a16:creationId xmlns:a16="http://schemas.microsoft.com/office/drawing/2014/main" id="{4BB380AD-F0C7-4ACE-4B3F-7F338BC07F0B}"/>
              </a:ext>
            </a:extLst>
          </p:cNvPr>
          <p:cNvSpPr>
            <a:spLocks noGrp="1"/>
          </p:cNvSpPr>
          <p:nvPr>
            <p:ph idx="1"/>
          </p:nvPr>
        </p:nvSpPr>
        <p:spPr>
          <a:xfrm>
            <a:off x="565150" y="1250017"/>
            <a:ext cx="10779836" cy="5134774"/>
          </a:xfrm>
        </p:spPr>
        <p:txBody>
          <a:bodyPr vert="horz" lIns="91440" tIns="45720" rIns="91440" bIns="45720" rtlCol="0" anchor="t">
            <a:normAutofit/>
          </a:bodyPr>
          <a:lstStyle/>
          <a:p>
            <a:pPr marL="0" indent="0">
              <a:buNone/>
            </a:pPr>
            <a:r>
              <a:rPr lang="tr-TR" b="1" dirty="0" err="1"/>
              <a:t>Soft</a:t>
            </a:r>
            <a:r>
              <a:rPr lang="tr-TR" b="1" dirty="0"/>
              <a:t> </a:t>
            </a:r>
            <a:r>
              <a:rPr lang="tr-TR" b="1" dirty="0" err="1"/>
              <a:t>Actor-Critic</a:t>
            </a:r>
            <a:r>
              <a:rPr lang="tr-TR" b="1" dirty="0"/>
              <a:t> (SAC)</a:t>
            </a:r>
            <a:endParaRPr lang="tr-TR" dirty="0"/>
          </a:p>
          <a:p>
            <a:pPr marL="342900" indent="-342900"/>
            <a:r>
              <a:rPr lang="tr-TR" sz="2000" dirty="0" err="1">
                <a:ea typeface="+mn-lt"/>
                <a:cs typeface="+mn-lt"/>
              </a:rPr>
              <a:t>Soft</a:t>
            </a:r>
            <a:r>
              <a:rPr lang="tr-TR" sz="2000" dirty="0">
                <a:ea typeface="+mn-lt"/>
                <a:cs typeface="+mn-lt"/>
              </a:rPr>
              <a:t> </a:t>
            </a:r>
            <a:r>
              <a:rPr lang="tr-TR" sz="2000" dirty="0" err="1">
                <a:ea typeface="+mn-lt"/>
                <a:cs typeface="+mn-lt"/>
              </a:rPr>
              <a:t>Actor-Critic</a:t>
            </a:r>
            <a:r>
              <a:rPr lang="tr-TR" sz="2000" dirty="0">
                <a:ea typeface="+mn-lt"/>
                <a:cs typeface="+mn-lt"/>
              </a:rPr>
              <a:t> (SAC), sürekli aksiyon alanlarında daha stabil öğrenme sağlamak için geliştirilmiş, maksimum entropi bazlı bir derin pekiştirmeli öğrenme algoritmasıdır. Ajanın hem yüksek ödül kazanmasını hem de keşif yapmasını sağlar.</a:t>
            </a:r>
            <a:endParaRPr lang="tr-TR" sz="2000" dirty="0"/>
          </a:p>
          <a:p>
            <a:pPr marL="0" indent="0">
              <a:buNone/>
            </a:pPr>
            <a:r>
              <a:rPr lang="tr-TR" sz="2000" b="1" dirty="0" err="1">
                <a:ea typeface="+mn-lt"/>
                <a:cs typeface="+mn-lt"/>
              </a:rPr>
              <a:t>SAC'in</a:t>
            </a:r>
            <a:r>
              <a:rPr lang="tr-TR" sz="2000" b="1" dirty="0">
                <a:ea typeface="+mn-lt"/>
                <a:cs typeface="+mn-lt"/>
              </a:rPr>
              <a:t> Temel Adımları</a:t>
            </a:r>
            <a:endParaRPr lang="tr-TR" sz="2000" b="1" dirty="0"/>
          </a:p>
          <a:p>
            <a:pPr>
              <a:buNone/>
            </a:pPr>
            <a:r>
              <a:rPr lang="tr-TR" sz="2000" b="1" dirty="0">
                <a:ea typeface="+mn-lt"/>
                <a:cs typeface="+mn-lt"/>
              </a:rPr>
              <a:t>1.Çevre ve Ağ Başlatma:</a:t>
            </a:r>
            <a:r>
              <a:rPr lang="tr-TR" sz="2000" dirty="0">
                <a:ea typeface="+mn-lt"/>
                <a:cs typeface="+mn-lt"/>
              </a:rPr>
              <a:t> Ajanın çevresi (</a:t>
            </a:r>
            <a:r>
              <a:rPr lang="tr-TR" sz="2000" dirty="0" err="1">
                <a:ea typeface="+mn-lt"/>
                <a:cs typeface="+mn-lt"/>
              </a:rPr>
              <a:t>örn</a:t>
            </a:r>
            <a:r>
              <a:rPr lang="tr-TR" sz="2000" dirty="0">
                <a:ea typeface="+mn-lt"/>
                <a:cs typeface="+mn-lt"/>
              </a:rPr>
              <a:t>. </a:t>
            </a:r>
            <a:r>
              <a:rPr lang="tr-TR" sz="2000" dirty="0" err="1">
                <a:ea typeface="+mn-lt"/>
                <a:cs typeface="+mn-lt"/>
              </a:rPr>
              <a:t>Half</a:t>
            </a:r>
            <a:r>
              <a:rPr lang="tr-TR" sz="2000" dirty="0">
                <a:ea typeface="+mn-lt"/>
                <a:cs typeface="+mn-lt"/>
              </a:rPr>
              <a:t> </a:t>
            </a:r>
            <a:r>
              <a:rPr lang="tr-TR" sz="2000" dirty="0" err="1">
                <a:ea typeface="+mn-lt"/>
                <a:cs typeface="+mn-lt"/>
              </a:rPr>
              <a:t>Cheetah</a:t>
            </a:r>
            <a:r>
              <a:rPr lang="tr-TR" sz="2000" dirty="0">
                <a:ea typeface="+mn-lt"/>
                <a:cs typeface="+mn-lt"/>
              </a:rPr>
              <a:t>), politikası ve değer işlevi ağları başlatılır.</a:t>
            </a:r>
            <a:endParaRPr lang="tr-TR"/>
          </a:p>
          <a:p>
            <a:pPr marL="0" indent="0">
              <a:buNone/>
            </a:pPr>
            <a:r>
              <a:rPr lang="tr-TR" sz="2000" b="1" dirty="0">
                <a:ea typeface="+mn-lt"/>
                <a:cs typeface="+mn-lt"/>
              </a:rPr>
              <a:t>2.Aksiyon Seçme ve Çevreyle Etkileşim: </a:t>
            </a:r>
            <a:r>
              <a:rPr lang="tr-TR" sz="2000" dirty="0">
                <a:ea typeface="+mn-lt"/>
                <a:cs typeface="+mn-lt"/>
              </a:rPr>
              <a:t>Politika ağı bir aksiyon üretir. Aksiyon çevrede uygulanır, ödül ve sonraki durum alınır ve </a:t>
            </a:r>
            <a:r>
              <a:rPr lang="tr-TR" sz="2000" dirty="0" err="1">
                <a:ea typeface="+mn-lt"/>
                <a:cs typeface="+mn-lt"/>
              </a:rPr>
              <a:t>replay</a:t>
            </a:r>
            <a:r>
              <a:rPr lang="tr-TR" sz="2000" dirty="0">
                <a:ea typeface="+mn-lt"/>
                <a:cs typeface="+mn-lt"/>
              </a:rPr>
              <a:t> </a:t>
            </a:r>
            <a:r>
              <a:rPr lang="tr-TR" sz="2000" dirty="0" err="1">
                <a:ea typeface="+mn-lt"/>
                <a:cs typeface="+mn-lt"/>
              </a:rPr>
              <a:t>buffer'a</a:t>
            </a:r>
            <a:r>
              <a:rPr lang="tr-TR" sz="2000" dirty="0">
                <a:ea typeface="+mn-lt"/>
                <a:cs typeface="+mn-lt"/>
              </a:rPr>
              <a:t> kaydedilir.</a:t>
            </a:r>
            <a:endParaRPr lang="tr-TR" b="1" dirty="0">
              <a:ea typeface="+mn-lt"/>
              <a:cs typeface="+mn-lt"/>
            </a:endParaRPr>
          </a:p>
          <a:p>
            <a:pPr marL="0" indent="0">
              <a:buNone/>
            </a:pPr>
            <a:r>
              <a:rPr lang="tr-TR" sz="2000" b="1" dirty="0">
                <a:ea typeface="+mn-lt"/>
                <a:cs typeface="+mn-lt"/>
              </a:rPr>
              <a:t>3.Q Ağlarının Güncellenmesi</a:t>
            </a:r>
            <a:endParaRPr lang="tr-TR" sz="2000" b="1" dirty="0"/>
          </a:p>
          <a:p>
            <a:pPr marL="0" indent="0">
              <a:buNone/>
            </a:pPr>
            <a:r>
              <a:rPr lang="tr-TR" sz="2000" b="1" dirty="0">
                <a:ea typeface="+mn-lt"/>
                <a:cs typeface="+mn-lt"/>
              </a:rPr>
              <a:t>4.Politika (Aktör) Güncellemesi</a:t>
            </a:r>
            <a:endParaRPr lang="tr-TR" b="1" dirty="0"/>
          </a:p>
          <a:p>
            <a:pPr marL="0" indent="0">
              <a:buNone/>
            </a:pPr>
            <a:r>
              <a:rPr lang="tr-TR" sz="2000" b="1" dirty="0">
                <a:ea typeface="+mn-lt"/>
                <a:cs typeface="+mn-lt"/>
              </a:rPr>
              <a:t>5.Hedef Kritik Ağı Güncellemesi</a:t>
            </a:r>
            <a:endParaRPr lang="tr-TR" sz="2000" b="1" dirty="0"/>
          </a:p>
          <a:p>
            <a:pPr marL="0" indent="0">
              <a:buNone/>
            </a:pPr>
            <a:r>
              <a:rPr lang="tr-TR" sz="2000" b="1" dirty="0">
                <a:ea typeface="+mn-lt"/>
                <a:cs typeface="+mn-lt"/>
              </a:rPr>
              <a:t>6.Döngü Tamamlama</a:t>
            </a:r>
            <a:endParaRPr lang="tr-TR" b="1" dirty="0"/>
          </a:p>
          <a:p>
            <a:pPr>
              <a:buNone/>
            </a:pPr>
            <a:endParaRPr lang="tr-TR" sz="2000" b="1" dirty="0"/>
          </a:p>
          <a:p>
            <a:pPr>
              <a:buNone/>
            </a:pPr>
            <a:endParaRPr lang="tr-TR" sz="2000" dirty="0"/>
          </a:p>
          <a:p>
            <a:pPr marL="0" indent="0">
              <a:buNone/>
            </a:pPr>
            <a:endParaRPr lang="tr-TR" sz="2000" b="1" dirty="0"/>
          </a:p>
          <a:p>
            <a:pPr marL="342900" indent="-342900"/>
            <a:endParaRPr lang="tr-TR" sz="2000" dirty="0"/>
          </a:p>
          <a:p>
            <a:pPr marL="342900" indent="-342900"/>
            <a:endParaRPr lang="tr-TR" sz="2000" dirty="0"/>
          </a:p>
          <a:p>
            <a:pPr marL="342900" indent="-342900"/>
            <a:endParaRPr lang="tr-TR" sz="2000" dirty="0"/>
          </a:p>
          <a:p>
            <a:pPr marL="0" indent="0">
              <a:buNone/>
            </a:pPr>
            <a:endParaRPr lang="tr-TR" dirty="0"/>
          </a:p>
          <a:p>
            <a:endParaRPr lang="tr-TR" dirty="0"/>
          </a:p>
        </p:txBody>
      </p:sp>
    </p:spTree>
    <p:extLst>
      <p:ext uri="{BB962C8B-B14F-4D97-AF65-F5344CB8AC3E}">
        <p14:creationId xmlns:p14="http://schemas.microsoft.com/office/powerpoint/2010/main" val="228293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B7BF49B-34CA-7B1D-B832-E6704D2BED11}"/>
              </a:ext>
            </a:extLst>
          </p:cNvPr>
          <p:cNvSpPr>
            <a:spLocks noGrp="1"/>
          </p:cNvSpPr>
          <p:nvPr>
            <p:ph idx="1"/>
          </p:nvPr>
        </p:nvSpPr>
        <p:spPr>
          <a:xfrm>
            <a:off x="565150" y="549801"/>
            <a:ext cx="10615079" cy="6215990"/>
          </a:xfrm>
        </p:spPr>
        <p:txBody>
          <a:bodyPr vert="horz" lIns="91440" tIns="45720" rIns="91440" bIns="45720" rtlCol="0" anchor="t">
            <a:normAutofit/>
          </a:bodyPr>
          <a:lstStyle/>
          <a:p>
            <a:pPr marL="0" indent="0">
              <a:buNone/>
            </a:pPr>
            <a:r>
              <a:rPr lang="tr-TR" b="1" dirty="0" err="1">
                <a:ea typeface="+mn-lt"/>
                <a:cs typeface="+mn-lt"/>
              </a:rPr>
              <a:t>Deep</a:t>
            </a:r>
            <a:r>
              <a:rPr lang="tr-TR" b="1" dirty="0">
                <a:ea typeface="+mn-lt"/>
                <a:cs typeface="+mn-lt"/>
              </a:rPr>
              <a:t> </a:t>
            </a:r>
            <a:r>
              <a:rPr lang="tr-TR" b="1" dirty="0" err="1">
                <a:ea typeface="+mn-lt"/>
                <a:cs typeface="+mn-lt"/>
              </a:rPr>
              <a:t>Deterministic</a:t>
            </a:r>
            <a:r>
              <a:rPr lang="tr-TR" b="1" dirty="0">
                <a:ea typeface="+mn-lt"/>
                <a:cs typeface="+mn-lt"/>
              </a:rPr>
              <a:t> </a:t>
            </a:r>
            <a:r>
              <a:rPr lang="tr-TR" b="1" dirty="0" err="1">
                <a:ea typeface="+mn-lt"/>
                <a:cs typeface="+mn-lt"/>
              </a:rPr>
              <a:t>Policy</a:t>
            </a:r>
            <a:r>
              <a:rPr lang="tr-TR" b="1" dirty="0">
                <a:ea typeface="+mn-lt"/>
                <a:cs typeface="+mn-lt"/>
              </a:rPr>
              <a:t> </a:t>
            </a:r>
            <a:r>
              <a:rPr lang="tr-TR" b="1" dirty="0" err="1">
                <a:ea typeface="+mn-lt"/>
                <a:cs typeface="+mn-lt"/>
              </a:rPr>
              <a:t>Gradient</a:t>
            </a:r>
            <a:r>
              <a:rPr lang="tr-TR" b="1" dirty="0">
                <a:ea typeface="+mn-lt"/>
                <a:cs typeface="+mn-lt"/>
              </a:rPr>
              <a:t> (DDPG) çalışma mantığı</a:t>
            </a:r>
          </a:p>
          <a:p>
            <a:pPr>
              <a:buNone/>
            </a:pPr>
            <a:r>
              <a:rPr lang="tr-TR" sz="2000" dirty="0">
                <a:ea typeface="+mn-lt"/>
                <a:cs typeface="+mn-lt"/>
              </a:rPr>
              <a:t>DDPG, sürekli aksiyon alanına sahip kontrol problemleri için kullanılan bir aktör-eleştirici (</a:t>
            </a:r>
            <a:r>
              <a:rPr lang="tr-TR" sz="2000" dirty="0" err="1">
                <a:ea typeface="+mn-lt"/>
                <a:cs typeface="+mn-lt"/>
              </a:rPr>
              <a:t>actor-critic</a:t>
            </a:r>
            <a:r>
              <a:rPr lang="tr-TR" sz="2000" dirty="0">
                <a:ea typeface="+mn-lt"/>
                <a:cs typeface="+mn-lt"/>
              </a:rPr>
              <a:t>) algoritmasıdır. Bu algoritma, politikanın deterministik olarak güncellenmesini sağlar. İşte DDPG algoritmasının ana adımları:</a:t>
            </a:r>
            <a:endParaRPr lang="tr-TR">
              <a:ea typeface="+mn-lt"/>
              <a:cs typeface="+mn-lt"/>
            </a:endParaRPr>
          </a:p>
          <a:p>
            <a:pPr marL="0" indent="0">
              <a:buNone/>
            </a:pPr>
            <a:r>
              <a:rPr lang="tr-TR" sz="2000" b="1" dirty="0">
                <a:ea typeface="+mn-lt"/>
                <a:cs typeface="+mn-lt"/>
              </a:rPr>
              <a:t>1.Giriş Değerlerinin Ayarlanması ve Aksiyon Üretimi</a:t>
            </a:r>
            <a:endParaRPr lang="tr-TR" b="1" dirty="0"/>
          </a:p>
          <a:p>
            <a:pPr>
              <a:buNone/>
            </a:pPr>
            <a:r>
              <a:rPr lang="tr-TR" sz="2000" dirty="0">
                <a:ea typeface="+mn-lt"/>
                <a:cs typeface="+mn-lt"/>
              </a:rPr>
              <a:t> -Aktör ağı (</a:t>
            </a:r>
            <a:r>
              <a:rPr lang="tr-TR" sz="2000" dirty="0" err="1">
                <a:ea typeface="+mn-lt"/>
                <a:cs typeface="+mn-lt"/>
              </a:rPr>
              <a:t>policy</a:t>
            </a:r>
            <a:r>
              <a:rPr lang="tr-TR" sz="2000" dirty="0">
                <a:ea typeface="+mn-lt"/>
                <a:cs typeface="+mn-lt"/>
              </a:rPr>
              <a:t> network) belirli bir durum (</a:t>
            </a:r>
            <a:r>
              <a:rPr lang="tr-TR" sz="2000" dirty="0" err="1">
                <a:ea typeface="+mn-lt"/>
                <a:cs typeface="+mn-lt"/>
              </a:rPr>
              <a:t>state</a:t>
            </a:r>
            <a:r>
              <a:rPr lang="tr-TR" sz="2000" dirty="0">
                <a:ea typeface="+mn-lt"/>
                <a:cs typeface="+mn-lt"/>
              </a:rPr>
              <a:t>) için en uygun aksiyonu belirler.</a:t>
            </a:r>
            <a:endParaRPr lang="tr-TR" dirty="0"/>
          </a:p>
          <a:p>
            <a:pPr>
              <a:buNone/>
            </a:pPr>
            <a:r>
              <a:rPr lang="tr-TR" sz="2000" b="1" dirty="0">
                <a:ea typeface="+mn-lt"/>
                <a:cs typeface="+mn-lt"/>
              </a:rPr>
              <a:t>2.Deneyim Havuzuna Geçiş Eklenmesi</a:t>
            </a:r>
            <a:endParaRPr lang="tr-TR" b="1" dirty="0"/>
          </a:p>
          <a:p>
            <a:pPr>
              <a:buNone/>
            </a:pPr>
            <a:r>
              <a:rPr lang="tr-TR" sz="2000" b="1" dirty="0"/>
              <a:t>3.</a:t>
            </a:r>
            <a:r>
              <a:rPr lang="tr-TR" sz="2000" b="1" dirty="0">
                <a:ea typeface="+mn-lt"/>
                <a:cs typeface="+mn-lt"/>
              </a:rPr>
              <a:t>Deneyim Örnekleme ve Eğitimi</a:t>
            </a:r>
            <a:endParaRPr lang="tr-TR" sz="2000" b="1" dirty="0"/>
          </a:p>
          <a:p>
            <a:pPr>
              <a:buNone/>
            </a:pPr>
            <a:r>
              <a:rPr lang="tr-TR" sz="2000" b="1" dirty="0"/>
              <a:t>4.</a:t>
            </a:r>
            <a:r>
              <a:rPr lang="tr-TR" sz="2000" b="1" dirty="0">
                <a:ea typeface="+mn-lt"/>
                <a:cs typeface="+mn-lt"/>
              </a:rPr>
              <a:t>Q Ağının Güncellenmesi</a:t>
            </a:r>
            <a:endParaRPr lang="tr-TR" sz="2000" b="1" dirty="0"/>
          </a:p>
          <a:p>
            <a:pPr>
              <a:buNone/>
            </a:pPr>
            <a:r>
              <a:rPr lang="tr-TR" sz="2000" b="1" dirty="0"/>
              <a:t> -</a:t>
            </a:r>
            <a:r>
              <a:rPr lang="tr-TR" sz="2000" dirty="0">
                <a:ea typeface="+mn-lt"/>
                <a:cs typeface="+mn-lt"/>
              </a:rPr>
              <a:t>Q hedef değeri </a:t>
            </a:r>
            <a:r>
              <a:rPr lang="tr-TR" sz="2000" dirty="0" err="1">
                <a:ea typeface="+mn-lt"/>
                <a:cs typeface="+mn-lt"/>
              </a:rPr>
              <a:t>Bellman</a:t>
            </a:r>
            <a:r>
              <a:rPr lang="tr-TR" sz="2000" dirty="0">
                <a:ea typeface="+mn-lt"/>
                <a:cs typeface="+mn-lt"/>
              </a:rPr>
              <a:t> denklemine göre hesaplanır</a:t>
            </a:r>
            <a:endParaRPr lang="tr-TR" sz="2000" b="1" dirty="0">
              <a:ea typeface="+mn-lt"/>
              <a:cs typeface="+mn-lt"/>
            </a:endParaRPr>
          </a:p>
          <a:p>
            <a:pPr>
              <a:buNone/>
            </a:pPr>
            <a:r>
              <a:rPr lang="tr-TR" sz="2000" b="1" dirty="0">
                <a:ea typeface="+mn-lt"/>
                <a:cs typeface="+mn-lt"/>
              </a:rPr>
              <a:t>5.Aktör Ağının Güncellenmesi</a:t>
            </a:r>
            <a:endParaRPr lang="tr-TR" b="1" dirty="0"/>
          </a:p>
          <a:p>
            <a:pPr marL="0" indent="0">
              <a:buNone/>
            </a:pPr>
            <a:r>
              <a:rPr lang="tr-TR" sz="2000" dirty="0">
                <a:ea typeface="+mn-lt"/>
                <a:cs typeface="+mn-lt"/>
              </a:rPr>
              <a:t> -Aktör kaybı hesaplanır ve Q ağına göre optimize edilir.</a:t>
            </a:r>
            <a:endParaRPr lang="tr-TR" dirty="0"/>
          </a:p>
          <a:p>
            <a:pPr>
              <a:buNone/>
            </a:pPr>
            <a:r>
              <a:rPr lang="tr-TR" sz="2000" b="1" dirty="0">
                <a:ea typeface="+mn-lt"/>
                <a:cs typeface="+mn-lt"/>
              </a:rPr>
              <a:t>6.Hedef Ağların Güncellenmesi</a:t>
            </a:r>
            <a:endParaRPr lang="tr-TR" sz="2000" b="1" dirty="0"/>
          </a:p>
          <a:p>
            <a:pPr>
              <a:buNone/>
            </a:pPr>
            <a:r>
              <a:rPr lang="tr-TR" sz="2000" b="1" dirty="0">
                <a:ea typeface="+mn-lt"/>
                <a:cs typeface="+mn-lt"/>
              </a:rPr>
              <a:t>7.Kayıp Metriklerinin Kaydedilmesi</a:t>
            </a:r>
            <a:endParaRPr lang="tr-TR" b="1" dirty="0"/>
          </a:p>
          <a:p>
            <a:pPr>
              <a:buNone/>
            </a:pPr>
            <a:endParaRPr lang="tr-TR" sz="2000" dirty="0"/>
          </a:p>
          <a:p>
            <a:pPr marL="0" indent="0">
              <a:buNone/>
            </a:pPr>
            <a:endParaRPr lang="tr-TR" sz="2000" dirty="0"/>
          </a:p>
          <a:p>
            <a:pPr>
              <a:buNone/>
            </a:pPr>
            <a:endParaRPr lang="tr-TR" sz="2000" dirty="0"/>
          </a:p>
          <a:p>
            <a:pPr>
              <a:buNone/>
            </a:pPr>
            <a:endParaRPr lang="tr-TR" sz="2000" b="1" dirty="0"/>
          </a:p>
          <a:p>
            <a:pPr>
              <a:buNone/>
            </a:pPr>
            <a:endParaRPr lang="tr-TR"/>
          </a:p>
          <a:p>
            <a:pPr>
              <a:buNone/>
            </a:pPr>
            <a:endParaRPr lang="tr-TR" sz="2000" dirty="0"/>
          </a:p>
          <a:p>
            <a:pPr>
              <a:buNone/>
            </a:pPr>
            <a:endParaRPr lang="tr-TR" sz="2000" b="1" dirty="0"/>
          </a:p>
          <a:p>
            <a:pPr>
              <a:buNone/>
            </a:pPr>
            <a:endParaRPr lang="tr-TR" sz="2000" dirty="0"/>
          </a:p>
          <a:p>
            <a:pPr>
              <a:buNone/>
            </a:pPr>
            <a:endParaRPr lang="tr-TR" sz="2000" dirty="0"/>
          </a:p>
          <a:p>
            <a:pPr>
              <a:buNone/>
            </a:pPr>
            <a:endParaRPr lang="tr-TR" sz="2000" dirty="0"/>
          </a:p>
          <a:p>
            <a:pPr marL="0" indent="0">
              <a:buNone/>
            </a:pPr>
            <a:endParaRPr lang="tr-TR" sz="2000" dirty="0"/>
          </a:p>
        </p:txBody>
      </p:sp>
    </p:spTree>
    <p:extLst>
      <p:ext uri="{BB962C8B-B14F-4D97-AF65-F5344CB8AC3E}">
        <p14:creationId xmlns:p14="http://schemas.microsoft.com/office/powerpoint/2010/main" val="31505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C591784-080E-62E1-9E53-DBEE40CD820F}"/>
              </a:ext>
            </a:extLst>
          </p:cNvPr>
          <p:cNvSpPr>
            <a:spLocks noGrp="1"/>
          </p:cNvSpPr>
          <p:nvPr>
            <p:ph idx="1"/>
          </p:nvPr>
        </p:nvSpPr>
        <p:spPr>
          <a:xfrm>
            <a:off x="565150" y="618550"/>
            <a:ext cx="8267296" cy="5261674"/>
          </a:xfrm>
        </p:spPr>
        <p:txBody>
          <a:bodyPr vert="horz" lIns="91440" tIns="45720" rIns="91440" bIns="45720" rtlCol="0" anchor="t">
            <a:normAutofit/>
          </a:bodyPr>
          <a:lstStyle/>
          <a:p>
            <a:pPr marL="0" indent="0">
              <a:buNone/>
            </a:pPr>
            <a:r>
              <a:rPr lang="tr-TR" b="1" dirty="0">
                <a:ea typeface="+mn-lt"/>
                <a:cs typeface="+mn-lt"/>
              </a:rPr>
              <a:t>Akış Diyagramı</a:t>
            </a:r>
            <a:endParaRPr lang="tr-TR" dirty="0"/>
          </a:p>
          <a:p>
            <a:r>
              <a:rPr lang="tr-TR" dirty="0">
                <a:ea typeface="+mn-lt"/>
                <a:cs typeface="+mn-lt"/>
              </a:rPr>
              <a:t>Başlangıç</a:t>
            </a:r>
          </a:p>
          <a:p>
            <a:r>
              <a:rPr lang="tr-TR" dirty="0">
                <a:ea typeface="+mn-lt"/>
                <a:cs typeface="+mn-lt"/>
              </a:rPr>
              <a:t>Aktör ve Q ağlarının parametrelerinin başlatılması</a:t>
            </a:r>
          </a:p>
          <a:p>
            <a:r>
              <a:rPr lang="tr-TR" dirty="0">
                <a:ea typeface="+mn-lt"/>
                <a:cs typeface="+mn-lt"/>
              </a:rPr>
              <a:t>Her adımda aksiyon üretilmesi</a:t>
            </a:r>
          </a:p>
          <a:p>
            <a:r>
              <a:rPr lang="tr-TR" dirty="0">
                <a:ea typeface="+mn-lt"/>
                <a:cs typeface="+mn-lt"/>
              </a:rPr>
              <a:t>Deneyim havuzuna geçişin eklenmesi</a:t>
            </a:r>
          </a:p>
          <a:p>
            <a:r>
              <a:rPr lang="tr-TR" dirty="0">
                <a:ea typeface="+mn-lt"/>
                <a:cs typeface="+mn-lt"/>
              </a:rPr>
              <a:t>Mini-</a:t>
            </a:r>
            <a:r>
              <a:rPr lang="tr-TR" dirty="0" err="1">
                <a:ea typeface="+mn-lt"/>
                <a:cs typeface="+mn-lt"/>
              </a:rPr>
              <a:t>batch</a:t>
            </a:r>
            <a:r>
              <a:rPr lang="tr-TR" dirty="0">
                <a:ea typeface="+mn-lt"/>
                <a:cs typeface="+mn-lt"/>
              </a:rPr>
              <a:t> örneklenmesi</a:t>
            </a:r>
          </a:p>
          <a:p>
            <a:r>
              <a:rPr lang="tr-TR" dirty="0">
                <a:ea typeface="+mn-lt"/>
                <a:cs typeface="+mn-lt"/>
              </a:rPr>
              <a:t>Q ağı kaybının hesaplanması ve güncellenmesi</a:t>
            </a:r>
          </a:p>
          <a:p>
            <a:r>
              <a:rPr lang="tr-TR" dirty="0">
                <a:ea typeface="+mn-lt"/>
                <a:cs typeface="+mn-lt"/>
              </a:rPr>
              <a:t>Aktör ağı kaybının hesaplanması ve güncellenmesi</a:t>
            </a:r>
          </a:p>
          <a:p>
            <a:r>
              <a:rPr lang="tr-TR" dirty="0">
                <a:ea typeface="+mn-lt"/>
                <a:cs typeface="+mn-lt"/>
              </a:rPr>
              <a:t>Hedef ağların yumuşak güncellenmesi</a:t>
            </a:r>
          </a:p>
          <a:p>
            <a:r>
              <a:rPr lang="tr-TR" dirty="0">
                <a:ea typeface="+mn-lt"/>
                <a:cs typeface="+mn-lt"/>
              </a:rPr>
              <a:t>Sonlandırma ve kayıp metriğinin kaydedilmesi</a:t>
            </a:r>
          </a:p>
        </p:txBody>
      </p:sp>
    </p:spTree>
    <p:extLst>
      <p:ext uri="{BB962C8B-B14F-4D97-AF65-F5344CB8AC3E}">
        <p14:creationId xmlns:p14="http://schemas.microsoft.com/office/powerpoint/2010/main" val="400944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71D7F6-1069-C52C-A762-D02EFE832736}"/>
              </a:ext>
            </a:extLst>
          </p:cNvPr>
          <p:cNvSpPr>
            <a:spLocks noGrp="1"/>
          </p:cNvSpPr>
          <p:nvPr>
            <p:ph idx="1"/>
          </p:nvPr>
        </p:nvSpPr>
        <p:spPr>
          <a:xfrm>
            <a:off x="626934" y="693963"/>
            <a:ext cx="10542998" cy="5227450"/>
          </a:xfrm>
        </p:spPr>
        <p:txBody>
          <a:bodyPr vert="horz" lIns="91440" tIns="45720" rIns="91440" bIns="45720" rtlCol="0" anchor="t">
            <a:normAutofit/>
          </a:bodyPr>
          <a:lstStyle/>
          <a:p>
            <a:pPr marL="0" indent="0">
              <a:buNone/>
            </a:pPr>
            <a:r>
              <a:rPr lang="tr-TR" b="1" err="1">
                <a:ea typeface="+mn-lt"/>
                <a:cs typeface="+mn-lt"/>
              </a:rPr>
              <a:t>Proximal</a:t>
            </a:r>
            <a:r>
              <a:rPr lang="tr-TR" b="1" dirty="0">
                <a:ea typeface="+mn-lt"/>
                <a:cs typeface="+mn-lt"/>
              </a:rPr>
              <a:t> </a:t>
            </a:r>
            <a:r>
              <a:rPr lang="tr-TR" b="1" err="1">
                <a:ea typeface="+mn-lt"/>
                <a:cs typeface="+mn-lt"/>
              </a:rPr>
              <a:t>Policy</a:t>
            </a:r>
            <a:r>
              <a:rPr lang="tr-TR" b="1" dirty="0">
                <a:ea typeface="+mn-lt"/>
                <a:cs typeface="+mn-lt"/>
              </a:rPr>
              <a:t> </a:t>
            </a:r>
            <a:r>
              <a:rPr lang="tr-TR" b="1" err="1">
                <a:ea typeface="+mn-lt"/>
                <a:cs typeface="+mn-lt"/>
              </a:rPr>
              <a:t>Optimization</a:t>
            </a:r>
            <a:r>
              <a:rPr lang="tr-TR" b="1" dirty="0">
                <a:ea typeface="+mn-lt"/>
                <a:cs typeface="+mn-lt"/>
              </a:rPr>
              <a:t> (PPO)</a:t>
            </a:r>
          </a:p>
          <a:p>
            <a:pPr marL="0" indent="0">
              <a:buNone/>
            </a:pPr>
            <a:r>
              <a:rPr lang="tr-TR" sz="2000" err="1">
                <a:ea typeface="+mn-lt"/>
                <a:cs typeface="+mn-lt"/>
              </a:rPr>
              <a:t>Proximal</a:t>
            </a:r>
            <a:r>
              <a:rPr lang="tr-TR" sz="2000" dirty="0">
                <a:ea typeface="+mn-lt"/>
                <a:cs typeface="+mn-lt"/>
              </a:rPr>
              <a:t> </a:t>
            </a:r>
            <a:r>
              <a:rPr lang="tr-TR" sz="2000" err="1">
                <a:ea typeface="+mn-lt"/>
                <a:cs typeface="+mn-lt"/>
              </a:rPr>
              <a:t>Policy</a:t>
            </a:r>
            <a:r>
              <a:rPr lang="tr-TR" sz="2000" dirty="0">
                <a:ea typeface="+mn-lt"/>
                <a:cs typeface="+mn-lt"/>
              </a:rPr>
              <a:t> </a:t>
            </a:r>
            <a:r>
              <a:rPr lang="tr-TR" sz="2000" err="1">
                <a:ea typeface="+mn-lt"/>
                <a:cs typeface="+mn-lt"/>
              </a:rPr>
              <a:t>Optimization</a:t>
            </a:r>
            <a:r>
              <a:rPr lang="tr-TR" sz="2000" dirty="0">
                <a:ea typeface="+mn-lt"/>
                <a:cs typeface="+mn-lt"/>
              </a:rPr>
              <a:t> (PPO), politika güncellemelerinde stabiliteyi sağlamak için kullanılan bir pekiştirmeli öğrenme algoritmasıdır. </a:t>
            </a:r>
            <a:r>
              <a:rPr lang="tr-TR" sz="2000" b="1" err="1">
                <a:ea typeface="+mn-lt"/>
                <a:cs typeface="+mn-lt"/>
              </a:rPr>
              <a:t>Klipli</a:t>
            </a:r>
            <a:r>
              <a:rPr lang="tr-TR" sz="2000" b="1" dirty="0">
                <a:ea typeface="+mn-lt"/>
                <a:cs typeface="+mn-lt"/>
              </a:rPr>
              <a:t> bir kayıp fonksiyonu</a:t>
            </a:r>
            <a:r>
              <a:rPr lang="tr-TR" sz="2000" dirty="0">
                <a:ea typeface="+mn-lt"/>
                <a:cs typeface="+mn-lt"/>
              </a:rPr>
              <a:t> kullanarak eski ve yeni politikalar arasındaki değişiklikleri sınırlandırır, böylece her güncellemede politika değişimi küçük ve kontrollü olur. Bu, ani dalgalanmalardan kaçınarak daha güvenilir ve dengeli bir öğrenme süreci sağlar.</a:t>
            </a:r>
          </a:p>
          <a:p>
            <a:pPr>
              <a:buNone/>
            </a:pPr>
            <a:r>
              <a:rPr lang="tr-TR" sz="2000" b="1" dirty="0">
                <a:ea typeface="+mn-lt"/>
                <a:cs typeface="+mn-lt"/>
              </a:rPr>
              <a:t>Özellikleri:</a:t>
            </a:r>
            <a:endParaRPr lang="tr-TR" b="1" dirty="0">
              <a:ea typeface="+mn-lt"/>
              <a:cs typeface="+mn-lt"/>
            </a:endParaRPr>
          </a:p>
          <a:p>
            <a:pPr marL="285750" indent="-285750"/>
            <a:r>
              <a:rPr lang="tr-TR" sz="2000" b="1" dirty="0">
                <a:ea typeface="+mn-lt"/>
                <a:cs typeface="+mn-lt"/>
              </a:rPr>
              <a:t>On-</a:t>
            </a:r>
            <a:r>
              <a:rPr lang="tr-TR" sz="2000" b="1" dirty="0" err="1">
                <a:ea typeface="+mn-lt"/>
                <a:cs typeface="+mn-lt"/>
              </a:rPr>
              <a:t>Policy</a:t>
            </a:r>
            <a:r>
              <a:rPr lang="tr-TR" sz="2000" b="1" dirty="0">
                <a:ea typeface="+mn-lt"/>
                <a:cs typeface="+mn-lt"/>
              </a:rPr>
              <a:t> Öğrenme</a:t>
            </a:r>
            <a:r>
              <a:rPr lang="tr-TR" sz="2000" dirty="0">
                <a:ea typeface="+mn-lt"/>
                <a:cs typeface="+mn-lt"/>
              </a:rPr>
              <a:t>: Mevcut politikadan gelen deneyimleri kullanarak güncellemeler yapar.</a:t>
            </a:r>
            <a:endParaRPr lang="tr-TR" sz="2000">
              <a:ea typeface="+mn-lt"/>
              <a:cs typeface="+mn-lt"/>
            </a:endParaRPr>
          </a:p>
          <a:p>
            <a:pPr marL="285750" indent="-285750"/>
            <a:r>
              <a:rPr lang="tr-TR" sz="2000" b="1" dirty="0">
                <a:ea typeface="+mn-lt"/>
                <a:cs typeface="+mn-lt"/>
              </a:rPr>
              <a:t>Verimlilik ve Stabilite</a:t>
            </a:r>
            <a:r>
              <a:rPr lang="tr-TR" sz="2000" dirty="0">
                <a:ea typeface="+mn-lt"/>
                <a:cs typeface="+mn-lt"/>
              </a:rPr>
              <a:t>: </a:t>
            </a:r>
            <a:r>
              <a:rPr lang="tr-TR" sz="2000" dirty="0" err="1">
                <a:ea typeface="+mn-lt"/>
                <a:cs typeface="+mn-lt"/>
              </a:rPr>
              <a:t>Klipli</a:t>
            </a:r>
            <a:r>
              <a:rPr lang="tr-TR" sz="2000" dirty="0">
                <a:ea typeface="+mn-lt"/>
                <a:cs typeface="+mn-lt"/>
              </a:rPr>
              <a:t> yapısı sayesinde daha stabil sonuçlar elde edilir, aynı zamanda verimli bir şekilde güncelleme yapılabilir.</a:t>
            </a:r>
            <a:endParaRPr lang="tr-TR" dirty="0">
              <a:ea typeface="+mn-lt"/>
              <a:cs typeface="+mn-lt"/>
            </a:endParaRPr>
          </a:p>
          <a:p>
            <a:pPr marL="0" indent="0">
              <a:buNone/>
            </a:pPr>
            <a:endParaRPr lang="tr-TR" sz="2000" dirty="0"/>
          </a:p>
        </p:txBody>
      </p:sp>
    </p:spTree>
    <p:extLst>
      <p:ext uri="{BB962C8B-B14F-4D97-AF65-F5344CB8AC3E}">
        <p14:creationId xmlns:p14="http://schemas.microsoft.com/office/powerpoint/2010/main" val="3966126626"/>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412A24"/>
      </a:dk2>
      <a:lt2>
        <a:srgbClr val="E7E2E8"/>
      </a:lt2>
      <a:accent1>
        <a:srgbClr val="3EB72D"/>
      </a:accent1>
      <a:accent2>
        <a:srgbClr val="6FB11F"/>
      </a:accent2>
      <a:accent3>
        <a:srgbClr val="A3A829"/>
      </a:accent3>
      <a:accent4>
        <a:srgbClr val="C98A23"/>
      </a:accent4>
      <a:accent5>
        <a:srgbClr val="DB5735"/>
      </a:accent5>
      <a:accent6>
        <a:srgbClr val="C92346"/>
      </a:accent6>
      <a:hlink>
        <a:srgbClr val="BE6C3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MadridVTI</vt:lpstr>
      <vt:lpstr>ROBOT TASARIMI ve UYGULAMALARI</vt:lpstr>
      <vt:lpstr>PowerPoint Sunusu</vt:lpstr>
      <vt:lpstr>Kullanılacak Ortamlar</vt:lpstr>
      <vt:lpstr>Kullanılacak Algoritmalar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170</cp:revision>
  <dcterms:created xsi:type="dcterms:W3CDTF">2024-11-07T11:10:02Z</dcterms:created>
  <dcterms:modified xsi:type="dcterms:W3CDTF">2024-11-16T15:05:52Z</dcterms:modified>
</cp:coreProperties>
</file>