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12.xml"/><Relationship Id="rId46" Type="http://schemas.openxmlformats.org/officeDocument/2006/relationships/slide" Target="slides/slide11.xml"/><Relationship Id="rId45" Type="http://schemas.openxmlformats.org/officeDocument/2006/relationships/slide" Target="slides/slide10.xml"/><Relationship Id="rId44" Type="http://schemas.openxmlformats.org/officeDocument/2006/relationships/slide" Target="slides/slide9.xml"/><Relationship Id="rId43" Type="http://schemas.openxmlformats.org/officeDocument/2006/relationships/slide" Target="slides/slide8.xml"/><Relationship Id="rId42" Type="http://schemas.openxmlformats.org/officeDocument/2006/relationships/slide" Target="slides/slide7.xml"/><Relationship Id="rId41" Type="http://schemas.openxmlformats.org/officeDocument/2006/relationships/slide" Target="slides/slide6.xml"/><Relationship Id="rId40" Type="http://schemas.openxmlformats.org/officeDocument/2006/relationships/slide" Target="slides/slide5.xml"/><Relationship Id="rId4" Type="http://schemas.openxmlformats.org/officeDocument/2006/relationships/slideMaster" Target="slideMasters/slideMaster3.xml"/><Relationship Id="rId39" Type="http://schemas.openxmlformats.org/officeDocument/2006/relationships/slide" Target="slides/slide4.xml"/><Relationship Id="rId38" Type="http://schemas.openxmlformats.org/officeDocument/2006/relationships/slide" Target="slides/slide3.xml"/><Relationship Id="rId37" Type="http://schemas.openxmlformats.org/officeDocument/2006/relationships/slide" Target="slides/slide2.xml"/><Relationship Id="rId36" Type="http://schemas.openxmlformats.org/officeDocument/2006/relationships/slide" Target="slides/slide1.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4" Type="http://schemas.openxmlformats.org/officeDocument/2006/relationships/theme" Target="../theme/theme19.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4" Type="http://schemas.openxmlformats.org/officeDocument/2006/relationships/theme" Target="../theme/theme23.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7" Type="http://schemas.openxmlformats.org/officeDocument/2006/relationships/theme" Target="../theme/theme24.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4" Type="http://schemas.openxmlformats.org/officeDocument/2006/relationships/theme" Target="../theme/theme25.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4" Type="http://schemas.openxmlformats.org/officeDocument/2006/relationships/theme" Target="../theme/theme26.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4" Type="http://schemas.openxmlformats.org/officeDocument/2006/relationships/theme" Target="../theme/theme27.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4" Type="http://schemas.openxmlformats.org/officeDocument/2006/relationships/theme" Target="../theme/theme28.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4" Type="http://schemas.openxmlformats.org/officeDocument/2006/relationships/theme" Target="../theme/theme29.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4" Type="http://schemas.openxmlformats.org/officeDocument/2006/relationships/theme" Target="../theme/theme30.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4" Type="http://schemas.openxmlformats.org/officeDocument/2006/relationships/theme" Target="../theme/theme31.xml"/><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0" name="Google Shape;9;p2"/>
          <p:cNvPicPr/>
          <p:nvPr/>
        </p:nvPicPr>
        <p:blipFill>
          <a:blip r:embed="rId2"/>
          <a:stretch>
            <a:fillRect/>
          </a:stretch>
        </p:blipFill>
        <p:spPr>
          <a:xfrm>
            <a:off x="-59760" y="-50040"/>
            <a:ext cx="9263160" cy="5243400"/>
          </a:xfrm>
          <a:prstGeom prst="rect">
            <a:avLst/>
          </a:prstGeom>
          <a:ln w="0">
            <a:noFill/>
          </a:ln>
        </p:spPr>
      </p:pic>
      <p:pic>
        <p:nvPicPr>
          <p:cNvPr id="2" name="Google Shape;10;p2"/>
          <p:cNvPicPr/>
          <p:nvPr/>
        </p:nvPicPr>
        <p:blipFill>
          <a:blip r:embed="rId3"/>
          <a:stretch>
            <a:fillRect/>
          </a:stretch>
        </p:blipFill>
        <p:spPr>
          <a:xfrm flipH="1">
            <a:off x="-69120" y="-50040"/>
            <a:ext cx="9263160" cy="5243400"/>
          </a:xfrm>
          <a:prstGeom prst="rect">
            <a:avLst/>
          </a:prstGeom>
          <a:ln w="0">
            <a:noFill/>
          </a:ln>
        </p:spPr>
      </p:pic>
      <p:sp>
        <p:nvSpPr>
          <p:cNvPr id="3"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p>
            <a:pPr indent="0">
              <a:buNone/>
            </a:pPr>
            <a:r>
              <a:rPr lang="fr-FR" sz="5100" b="0" strike="noStrike" spc="-1">
                <a:solidFill>
                  <a:schemeClr val="dk1"/>
                </a:solidFill>
                <a:latin typeface="Arial" panose="020B0604020202020204"/>
              </a:rPr>
              <a:t>Click to edit the title text format</a:t>
            </a:r>
            <a:endParaRPr lang="fr-FR" sz="5100" b="0" strike="noStrike" spc="-1">
              <a:solidFill>
                <a:schemeClr val="dk1"/>
              </a:solidFill>
              <a:latin typeface="Arial" panose="020B0604020202020204"/>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2"/>
          <a:stretch>
            <a:fillRect/>
          </a:stretch>
        </p:blipFill>
        <p:spPr>
          <a:xfrm>
            <a:off x="0" y="0"/>
            <a:ext cx="9143640" cy="5143320"/>
          </a:xfrm>
          <a:prstGeom prst="rect">
            <a:avLst/>
          </a:prstGeom>
          <a:ln w="0">
            <a:noFill/>
          </a:ln>
        </p:spPr>
      </p:pic>
      <p:pic>
        <p:nvPicPr>
          <p:cNvPr id="37" name="Google Shape;100;p19"/>
          <p:cNvPicPr/>
          <p:nvPr/>
        </p:nvPicPr>
        <p:blipFill>
          <a:blip r:embed="rId3"/>
          <a:stretch>
            <a:fillRect/>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2"/>
          <a:stretch>
            <a:fillRect/>
          </a:stretch>
        </p:blipFill>
        <p:spPr>
          <a:xfrm>
            <a:off x="-59760" y="-50040"/>
            <a:ext cx="9263160" cy="5243400"/>
          </a:xfrm>
          <a:prstGeom prst="rect">
            <a:avLst/>
          </a:prstGeom>
          <a:ln w="0">
            <a:noFill/>
          </a:ln>
        </p:spPr>
      </p:pic>
      <p:pic>
        <p:nvPicPr>
          <p:cNvPr id="40" name="Google Shape;105;p20"/>
          <p:cNvPicPr/>
          <p:nvPr/>
        </p:nvPicPr>
        <p:blipFill>
          <a:blip r:embed="rId3"/>
          <a:stretch>
            <a:fillRect/>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2"/>
          <a:stretch>
            <a:fillRect/>
          </a:stretch>
        </p:blipFill>
        <p:spPr>
          <a:xfrm rot="10800000" flipH="1">
            <a:off x="-69480" y="-49680"/>
            <a:ext cx="9263160" cy="5243400"/>
          </a:xfrm>
          <a:prstGeom prst="rect">
            <a:avLst/>
          </a:prstGeom>
          <a:ln w="0">
            <a:noFill/>
          </a:ln>
        </p:spPr>
      </p:pic>
      <p:pic>
        <p:nvPicPr>
          <p:cNvPr id="43" name="Google Shape;15;p3"/>
          <p:cNvPicPr/>
          <p:nvPr/>
        </p:nvPicPr>
        <p:blipFill>
          <a:blip r:embed="rId3"/>
          <a:stretch>
            <a:fillRect/>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panose="020B0604020202020204"/>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2"/>
          <a:stretch>
            <a:fillRect/>
          </a:stretch>
        </p:blipFill>
        <p:spPr>
          <a:xfrm flipH="1">
            <a:off x="-19080" y="0"/>
            <a:ext cx="9143640" cy="5143320"/>
          </a:xfrm>
          <a:prstGeom prst="rect">
            <a:avLst/>
          </a:prstGeom>
          <a:ln w="0">
            <a:noFill/>
          </a:ln>
        </p:spPr>
      </p:pic>
      <p:pic>
        <p:nvPicPr>
          <p:cNvPr id="48" name="Google Shape;110;p21"/>
          <p:cNvPicPr/>
          <p:nvPr/>
        </p:nvPicPr>
        <p:blipFill>
          <a:blip r:embed="rId3"/>
          <a:stretch>
            <a:fillRect/>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2"/>
          <a:stretch>
            <a:fillRect/>
          </a:stretch>
        </p:blipFill>
        <p:spPr>
          <a:xfrm flipH="1">
            <a:off x="-19080" y="0"/>
            <a:ext cx="9143640" cy="5143320"/>
          </a:xfrm>
          <a:prstGeom prst="rect">
            <a:avLst/>
          </a:prstGeom>
          <a:ln w="0">
            <a:noFill/>
          </a:ln>
        </p:spPr>
      </p:pic>
      <p:pic>
        <p:nvPicPr>
          <p:cNvPr id="51" name="Google Shape;115;p22"/>
          <p:cNvPicPr/>
          <p:nvPr/>
        </p:nvPicPr>
        <p:blipFill>
          <a:blip r:embed="rId3"/>
          <a:stretch>
            <a:fillRect/>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2"/>
          <a:stretch>
            <a:fillRect/>
          </a:stretch>
        </p:blipFill>
        <p:spPr>
          <a:xfrm rot="10800000">
            <a:off x="-100080" y="0"/>
            <a:ext cx="9143640" cy="5143320"/>
          </a:xfrm>
          <a:prstGeom prst="rect">
            <a:avLst/>
          </a:prstGeom>
          <a:ln w="0">
            <a:noFill/>
          </a:ln>
        </p:spPr>
      </p:pic>
      <p:pic>
        <p:nvPicPr>
          <p:cNvPr id="55" name="Google Shape;120;p23"/>
          <p:cNvPicPr/>
          <p:nvPr/>
        </p:nvPicPr>
        <p:blipFill>
          <a:blip r:embed="rId3"/>
          <a:stretch>
            <a:fillRect/>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2"/>
          <a:stretch>
            <a:fillRect/>
          </a:stretch>
        </p:blipFill>
        <p:spPr>
          <a:xfrm>
            <a:off x="0" y="0"/>
            <a:ext cx="9143640" cy="5143320"/>
          </a:xfrm>
          <a:prstGeom prst="rect">
            <a:avLst/>
          </a:prstGeom>
          <a:ln w="0">
            <a:noFill/>
          </a:ln>
        </p:spPr>
      </p:pic>
      <p:pic>
        <p:nvPicPr>
          <p:cNvPr id="59" name="Google Shape;125;p24"/>
          <p:cNvPicPr/>
          <p:nvPr/>
        </p:nvPicPr>
        <p:blipFill>
          <a:blip r:embed="rId3"/>
          <a:stretch>
            <a:fillRect/>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2"/>
          <a:stretch>
            <a:fillRect/>
          </a:stretch>
        </p:blipFill>
        <p:spPr>
          <a:xfrm rot="10800000" flipH="1">
            <a:off x="-19440" y="0"/>
            <a:ext cx="9143640" cy="5143320"/>
          </a:xfrm>
          <a:prstGeom prst="rect">
            <a:avLst/>
          </a:prstGeom>
          <a:ln w="0">
            <a:noFill/>
          </a:ln>
        </p:spPr>
      </p:pic>
      <p:pic>
        <p:nvPicPr>
          <p:cNvPr id="62" name="Google Shape;133;p25"/>
          <p:cNvPicPr/>
          <p:nvPr/>
        </p:nvPicPr>
        <p:blipFill>
          <a:blip r:embed="rId3"/>
          <a:stretch>
            <a:fillRect/>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2"/>
          <a:stretch>
            <a:fillRect/>
          </a:stretch>
        </p:blipFill>
        <p:spPr>
          <a:xfrm rot="10800000">
            <a:off x="-19080" y="0"/>
            <a:ext cx="9143640" cy="5143320"/>
          </a:xfrm>
          <a:prstGeom prst="rect">
            <a:avLst/>
          </a:prstGeom>
          <a:ln w="0">
            <a:noFill/>
          </a:ln>
        </p:spPr>
      </p:pic>
      <p:pic>
        <p:nvPicPr>
          <p:cNvPr id="65" name="Google Shape;139;p26"/>
          <p:cNvPicPr/>
          <p:nvPr/>
        </p:nvPicPr>
        <p:blipFill>
          <a:blip r:embed="rId3"/>
          <a:stretch>
            <a:fillRect/>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2"/>
          <a:stretch>
            <a:fillRect/>
          </a:stretch>
        </p:blipFill>
        <p:spPr>
          <a:xfrm>
            <a:off x="0" y="0"/>
            <a:ext cx="9143640" cy="5143320"/>
          </a:xfrm>
          <a:prstGeom prst="rect">
            <a:avLst/>
          </a:prstGeom>
          <a:ln w="0">
            <a:noFill/>
          </a:ln>
        </p:spPr>
      </p:pic>
      <p:pic>
        <p:nvPicPr>
          <p:cNvPr id="68" name="Google Shape;149;p27"/>
          <p:cNvPicPr/>
          <p:nvPr/>
        </p:nvPicPr>
        <p:blipFill>
          <a:blip r:embed="rId3"/>
          <a:stretch>
            <a:fillRect/>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2"/>
          <a:stretch>
            <a:fillRect/>
          </a:stretch>
        </p:blipFill>
        <p:spPr>
          <a:xfrm flipH="1">
            <a:off x="-69120" y="-50040"/>
            <a:ext cx="9263160" cy="5243400"/>
          </a:xfrm>
          <a:prstGeom prst="rect">
            <a:avLst/>
          </a:prstGeom>
          <a:ln w="0">
            <a:noFill/>
          </a:ln>
        </p:spPr>
      </p:pic>
      <p:pic>
        <p:nvPicPr>
          <p:cNvPr id="7" name="Google Shape;54;p11"/>
          <p:cNvPicPr/>
          <p:nvPr/>
        </p:nvPicPr>
        <p:blipFill>
          <a:blip r:embed="rId3"/>
          <a:stretch>
            <a:fillRect/>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2"/>
          <a:stretch>
            <a:fillRect/>
          </a:stretch>
        </p:blipFill>
        <p:spPr>
          <a:xfrm rot="10800000" flipH="1">
            <a:off x="0" y="0"/>
            <a:ext cx="9143640" cy="5143320"/>
          </a:xfrm>
          <a:prstGeom prst="rect">
            <a:avLst/>
          </a:prstGeom>
          <a:ln w="0">
            <a:noFill/>
          </a:ln>
        </p:spPr>
      </p:pic>
      <p:pic>
        <p:nvPicPr>
          <p:cNvPr id="71" name="Google Shape;161;p28"/>
          <p:cNvPicPr/>
          <p:nvPr/>
        </p:nvPicPr>
        <p:blipFill>
          <a:blip r:embed="rId3"/>
          <a:stretch>
            <a:fillRect/>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2"/>
          <a:stretch>
            <a:fillRect/>
          </a:stretch>
        </p:blipFill>
        <p:spPr>
          <a:xfrm rot="10800000">
            <a:off x="-69120" y="-49680"/>
            <a:ext cx="9263160" cy="5243400"/>
          </a:xfrm>
          <a:prstGeom prst="rect">
            <a:avLst/>
          </a:prstGeom>
          <a:ln w="0">
            <a:noFill/>
          </a:ln>
        </p:spPr>
      </p:pic>
      <p:pic>
        <p:nvPicPr>
          <p:cNvPr id="74" name="Google Shape;175;p29"/>
          <p:cNvPicPr/>
          <p:nvPr/>
        </p:nvPicPr>
        <p:blipFill>
          <a:blip r:embed="rId3"/>
          <a:stretch>
            <a:fillRect/>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2"/>
          <a:stretch>
            <a:fillRect/>
          </a:stretch>
        </p:blipFill>
        <p:spPr>
          <a:xfrm>
            <a:off x="-69480" y="-50760"/>
            <a:ext cx="9263160" cy="5243400"/>
          </a:xfrm>
          <a:prstGeom prst="rect">
            <a:avLst/>
          </a:prstGeom>
          <a:ln w="0">
            <a:noFill/>
          </a:ln>
        </p:spPr>
      </p:pic>
      <p:pic>
        <p:nvPicPr>
          <p:cNvPr id="77" name="Google Shape;191;p30"/>
          <p:cNvPicPr/>
          <p:nvPr/>
        </p:nvPicPr>
        <p:blipFill>
          <a:blip r:embed="rId3"/>
          <a:stretch>
            <a:fillRect/>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panose="020B0604020202020204"/>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panose="020B0604020202020204"/>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2"/>
          <a:stretch>
            <a:fillRect/>
          </a:stretch>
        </p:blipFill>
        <p:spPr>
          <a:xfrm>
            <a:off x="0" y="0"/>
            <a:ext cx="9143640" cy="5143320"/>
          </a:xfrm>
          <a:prstGeom prst="rect">
            <a:avLst/>
          </a:prstGeom>
          <a:ln w="0">
            <a:noFill/>
          </a:ln>
        </p:spPr>
      </p:pic>
      <p:pic>
        <p:nvPicPr>
          <p:cNvPr id="82" name="Google Shape;20;p4"/>
          <p:cNvPicPr/>
          <p:nvPr/>
        </p:nvPicPr>
        <p:blipFill>
          <a:blip r:embed="rId3"/>
          <a:stretch>
            <a:fillRect/>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7" name="Google Shape;199;p31"/>
          <p:cNvPicPr/>
          <p:nvPr/>
        </p:nvPicPr>
        <p:blipFill>
          <a:blip r:embed="rId2"/>
          <a:stretch>
            <a:fillRect/>
          </a:stretch>
        </p:blipFill>
        <p:spPr>
          <a:xfrm>
            <a:off x="0" y="0"/>
            <a:ext cx="9143640" cy="5143320"/>
          </a:xfrm>
          <a:prstGeom prst="rect">
            <a:avLst/>
          </a:prstGeom>
          <a:ln w="0">
            <a:noFill/>
          </a:ln>
        </p:spPr>
      </p:pic>
      <p:pic>
        <p:nvPicPr>
          <p:cNvPr id="88" name="Google Shape;200;p31"/>
          <p:cNvPicPr/>
          <p:nvPr/>
        </p:nvPicPr>
        <p:blipFill>
          <a:blip r:embed="rId3"/>
          <a:stretch>
            <a:fillRect/>
          </a:stretch>
        </p:blipFill>
        <p:spPr>
          <a:xfrm rot="10800000">
            <a:off x="-69120" y="-49680"/>
            <a:ext cx="9263160" cy="5243400"/>
          </a:xfrm>
          <a:prstGeom prst="rect">
            <a:avLst/>
          </a:prstGeom>
          <a:ln w="0">
            <a:noFill/>
          </a:ln>
        </p:spPr>
      </p:pic>
      <p:sp>
        <p:nvSpPr>
          <p:cNvPr id="89" name="PlaceHolder 1"/>
          <p:cNvSpPr>
            <a:spLocks noGrp="1"/>
          </p:cNvSpPr>
          <p:nvPr>
            <p:ph type="title"/>
          </p:nvPr>
        </p:nvSpPr>
        <p:spPr>
          <a:xfrm>
            <a:off x="2347920" y="758160"/>
            <a:ext cx="4447800" cy="105840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90" name="Google Shape;203;p31"/>
          <p:cNvSpPr/>
          <p:nvPr/>
        </p:nvSpPr>
        <p:spPr>
          <a:xfrm>
            <a:off x="2347920" y="2819880"/>
            <a:ext cx="444780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ctr" defTabSz="914400">
              <a:lnSpc>
                <a:spcPct val="100000"/>
              </a:lnSpc>
              <a:spcBef>
                <a:spcPts val="300"/>
              </a:spcBef>
              <a:tabLst>
                <a:tab pos="0" algn="l"/>
              </a:tabLst>
            </a:pPr>
            <a:r>
              <a:rPr lang="en-GB" sz="1000" b="1" strike="noStrike" spc="-1">
                <a:solidFill>
                  <a:schemeClr val="dk1"/>
                </a:solidFill>
                <a:latin typeface="Maven Pro"/>
                <a:ea typeface="Maven Pro"/>
              </a:rPr>
              <a:t>CREDITS:</a:t>
            </a:r>
            <a:r>
              <a:rPr lang="en-GB" sz="1000" b="0" strike="noStrike" spc="-1">
                <a:solidFill>
                  <a:schemeClr val="dk1"/>
                </a:solidFill>
                <a:latin typeface="Maven Pro"/>
                <a:ea typeface="Maven Pro"/>
              </a:rPr>
              <a:t> This presentation template was created by </a:t>
            </a:r>
            <a:r>
              <a:rPr lang="en-GB" sz="1000" b="1" u="sng" strike="noStrike" spc="-1">
                <a:solidFill>
                  <a:schemeClr val="dk1"/>
                </a:solidFill>
                <a:uFillTx/>
                <a:latin typeface="Maven Pro"/>
                <a:ea typeface="Maven Pro"/>
                <a:hlinkClick r:id="rId4"/>
              </a:rPr>
              <a:t>Slidesgo</a:t>
            </a:r>
            <a:r>
              <a:rPr lang="en-GB" sz="1000" b="0" strike="noStrike" spc="-1">
                <a:solidFill>
                  <a:schemeClr val="dk1"/>
                </a:solidFill>
                <a:latin typeface="Maven Pro"/>
                <a:ea typeface="Maven Pro"/>
              </a:rPr>
              <a:t>, and includes icons by </a:t>
            </a:r>
            <a:r>
              <a:rPr lang="en-GB" sz="1000" b="1" u="sng" strike="noStrike" spc="-1">
                <a:solidFill>
                  <a:schemeClr val="dk1"/>
                </a:solidFill>
                <a:uFillTx/>
                <a:latin typeface="Maven Pro"/>
                <a:ea typeface="Maven Pro"/>
                <a:hlinkClick r:id="rId5"/>
              </a:rPr>
              <a:t>Flaticon</a:t>
            </a:r>
            <a:r>
              <a:rPr lang="en-GB" sz="1000" b="0" strike="noStrike" spc="-1">
                <a:solidFill>
                  <a:schemeClr val="dk1"/>
                </a:solidFill>
                <a:latin typeface="Maven Pro"/>
                <a:ea typeface="Maven Pro"/>
              </a:rPr>
              <a:t>, and infographics &amp; images by </a:t>
            </a:r>
            <a:r>
              <a:rPr lang="en-GB" sz="1000" b="1" u="sng" strike="noStrike" spc="-1">
                <a:solidFill>
                  <a:schemeClr val="dk1"/>
                </a:solidFill>
                <a:uFillTx/>
                <a:latin typeface="Maven Pro"/>
                <a:ea typeface="Maven Pro"/>
                <a:hlinkClick r:id="rId6"/>
              </a:rPr>
              <a:t>Freepik</a:t>
            </a:r>
            <a:r>
              <a:rPr lang="en-GB" sz="1000" b="0" u="sng" strike="noStrike" spc="-1">
                <a:solidFill>
                  <a:schemeClr val="dk1"/>
                </a:solidFill>
                <a:uFillTx/>
                <a:latin typeface="Maven Pro"/>
                <a:ea typeface="Maven Pro"/>
              </a:rPr>
              <a:t> </a:t>
            </a:r>
            <a:endParaRPr lang="en-US" sz="1000" b="0" strike="noStrike" spc="-1">
              <a:solidFill>
                <a:srgbClr val="FFFFFF"/>
              </a:solidFill>
              <a:latin typeface="OpenSymbol"/>
            </a:endParaRPr>
          </a:p>
        </p:txBody>
      </p:sp>
      <p:sp>
        <p:nvSpPr>
          <p:cNvPr id="9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2"/>
          <a:stretch>
            <a:fillRect/>
          </a:stretch>
        </p:blipFill>
        <p:spPr>
          <a:xfrm>
            <a:off x="-59760" y="-50040"/>
            <a:ext cx="9263160" cy="5243400"/>
          </a:xfrm>
          <a:prstGeom prst="rect">
            <a:avLst/>
          </a:prstGeom>
          <a:ln w="0">
            <a:noFill/>
          </a:ln>
        </p:spPr>
      </p:pic>
      <p:pic>
        <p:nvPicPr>
          <p:cNvPr id="93" name="Google Shape;206;p32"/>
          <p:cNvPicPr/>
          <p:nvPr/>
        </p:nvPicPr>
        <p:blipFill>
          <a:blip r:embed="rId3"/>
          <a:stretch>
            <a:fillRect/>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2"/>
          <a:stretch>
            <a:fillRect/>
          </a:stretch>
        </p:blipFill>
        <p:spPr>
          <a:xfrm>
            <a:off x="0" y="0"/>
            <a:ext cx="9143640" cy="5143320"/>
          </a:xfrm>
          <a:prstGeom prst="rect">
            <a:avLst/>
          </a:prstGeom>
          <a:ln w="0">
            <a:noFill/>
          </a:ln>
        </p:spPr>
      </p:pic>
      <p:pic>
        <p:nvPicPr>
          <p:cNvPr id="95" name="Google Shape;209;p33"/>
          <p:cNvPicPr/>
          <p:nvPr/>
        </p:nvPicPr>
        <p:blipFill>
          <a:blip r:embed="rId3"/>
          <a:stretch>
            <a:fillRect/>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2"/>
          <a:stretch>
            <a:fillRect/>
          </a:stretch>
        </p:blipFill>
        <p:spPr>
          <a:xfrm>
            <a:off x="-69480" y="-50760"/>
            <a:ext cx="9263160" cy="5243400"/>
          </a:xfrm>
          <a:prstGeom prst="rect">
            <a:avLst/>
          </a:prstGeom>
          <a:ln w="0">
            <a:noFill/>
          </a:ln>
        </p:spPr>
      </p:pic>
      <p:pic>
        <p:nvPicPr>
          <p:cNvPr id="97" name="Google Shape;25;p5"/>
          <p:cNvPicPr/>
          <p:nvPr/>
        </p:nvPicPr>
        <p:blipFill>
          <a:blip r:embed="rId3"/>
          <a:stretch>
            <a:fillRect/>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2"/>
          <a:stretch>
            <a:fillRect/>
          </a:stretch>
        </p:blipFill>
        <p:spPr>
          <a:xfrm>
            <a:off x="0" y="0"/>
            <a:ext cx="9143640" cy="5143320"/>
          </a:xfrm>
          <a:prstGeom prst="rect">
            <a:avLst/>
          </a:prstGeom>
          <a:ln w="0">
            <a:noFill/>
          </a:ln>
        </p:spPr>
      </p:pic>
      <p:pic>
        <p:nvPicPr>
          <p:cNvPr id="103" name="Google Shape;33;p6"/>
          <p:cNvPicPr/>
          <p:nvPr/>
        </p:nvPicPr>
        <p:blipFill>
          <a:blip r:embed="rId3"/>
          <a:stretch>
            <a:fillRect/>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2"/>
          <a:stretch>
            <a:fillRect/>
          </a:stretch>
        </p:blipFill>
        <p:spPr>
          <a:xfrm rot="10800000" flipH="1">
            <a:off x="0" y="0"/>
            <a:ext cx="9143640" cy="5143320"/>
          </a:xfrm>
          <a:prstGeom prst="rect">
            <a:avLst/>
          </a:prstGeom>
          <a:ln w="0">
            <a:noFill/>
          </a:ln>
        </p:spPr>
      </p:pic>
      <p:pic>
        <p:nvPicPr>
          <p:cNvPr id="107" name="Google Shape;37;p7"/>
          <p:cNvPicPr/>
          <p:nvPr/>
        </p:nvPicPr>
        <p:blipFill>
          <a:blip r:embed="rId3"/>
          <a:stretch>
            <a:fillRect/>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2"/>
          <a:stretch>
            <a:fillRect/>
          </a:stretch>
        </p:blipFill>
        <p:spPr>
          <a:xfrm>
            <a:off x="-59760" y="-50040"/>
            <a:ext cx="9263160" cy="5243400"/>
          </a:xfrm>
          <a:prstGeom prst="rect">
            <a:avLst/>
          </a:prstGeom>
          <a:ln w="0">
            <a:noFill/>
          </a:ln>
        </p:spPr>
      </p:pic>
      <p:pic>
        <p:nvPicPr>
          <p:cNvPr id="110" name="Google Shape;42;p8"/>
          <p:cNvPicPr/>
          <p:nvPr/>
        </p:nvPicPr>
        <p:blipFill>
          <a:blip r:embed="rId3"/>
          <a:stretch>
            <a:fillRect/>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2"/>
          <a:stretch>
            <a:fillRect/>
          </a:stretch>
        </p:blipFill>
        <p:spPr>
          <a:xfrm>
            <a:off x="0" y="0"/>
            <a:ext cx="9143640" cy="5143320"/>
          </a:xfrm>
          <a:prstGeom prst="rect">
            <a:avLst/>
          </a:prstGeom>
          <a:ln w="0">
            <a:noFill/>
          </a:ln>
        </p:spPr>
      </p:pic>
      <p:pic>
        <p:nvPicPr>
          <p:cNvPr id="113" name="Google Shape;46;p9"/>
          <p:cNvPicPr/>
          <p:nvPr/>
        </p:nvPicPr>
        <p:blipFill>
          <a:blip r:embed="rId3"/>
          <a:stretch>
            <a:fillRect/>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p>
            <a:pPr indent="0">
              <a:buNone/>
            </a:pPr>
            <a:r>
              <a:rPr lang="fr-FR" sz="2000" b="0" strike="noStrike" spc="-1">
                <a:solidFill>
                  <a:schemeClr val="dk1"/>
                </a:solidFill>
                <a:latin typeface="Arial" panose="020B0604020202020204"/>
              </a:rPr>
              <a:t>Click to edit the title text format</a:t>
            </a:r>
            <a:endParaRPr lang="fr-FR" sz="2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p:bodyStyle/>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5"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2"/>
          <a:stretch>
            <a:fillRect/>
          </a:stretch>
        </p:blipFill>
        <p:spPr>
          <a:xfrm>
            <a:off x="-69480" y="-50760"/>
            <a:ext cx="9263160" cy="5243400"/>
          </a:xfrm>
          <a:prstGeom prst="rect">
            <a:avLst/>
          </a:prstGeom>
          <a:ln w="0">
            <a:noFill/>
          </a:ln>
        </p:spPr>
      </p:pic>
      <p:pic>
        <p:nvPicPr>
          <p:cNvPr id="10" name="Google Shape;60;p13"/>
          <p:cNvPicPr/>
          <p:nvPr/>
        </p:nvPicPr>
        <p:blipFill>
          <a:blip r:embed="rId3"/>
          <a:stretch>
            <a:fillRect/>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2"/>
          <a:stretch>
            <a:fillRect/>
          </a:stretch>
        </p:blipFill>
        <p:spPr>
          <a:xfrm>
            <a:off x="0" y="0"/>
            <a:ext cx="9143640" cy="5143320"/>
          </a:xfrm>
          <a:prstGeom prst="rect">
            <a:avLst/>
          </a:prstGeom>
          <a:ln w="0">
            <a:noFill/>
          </a:ln>
        </p:spPr>
      </p:pic>
      <p:pic>
        <p:nvPicPr>
          <p:cNvPr id="19" name="Google Shape;76;p14"/>
          <p:cNvPicPr/>
          <p:nvPr/>
        </p:nvPicPr>
        <p:blipFill>
          <a:blip r:embed="rId3"/>
          <a:stretch>
            <a:fillRect/>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2"/>
          <a:stretch>
            <a:fillRect/>
          </a:stretch>
        </p:blipFill>
        <p:spPr>
          <a:xfrm>
            <a:off x="-24840" y="-41400"/>
            <a:ext cx="9217080" cy="5184360"/>
          </a:xfrm>
          <a:prstGeom prst="rect">
            <a:avLst/>
          </a:prstGeom>
          <a:ln w="0">
            <a:noFill/>
          </a:ln>
        </p:spPr>
      </p:pic>
      <p:pic>
        <p:nvPicPr>
          <p:cNvPr id="22" name="Google Shape;81;p15"/>
          <p:cNvPicPr/>
          <p:nvPr/>
        </p:nvPicPr>
        <p:blipFill>
          <a:blip r:embed="rId3"/>
          <a:stretch>
            <a:fillRect/>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panose="020B0604020202020204"/>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2"/>
          <a:stretch>
            <a:fillRect/>
          </a:stretch>
        </p:blipFill>
        <p:spPr>
          <a:xfrm rot="10800000">
            <a:off x="360" y="0"/>
            <a:ext cx="9143640" cy="5143320"/>
          </a:xfrm>
          <a:prstGeom prst="rect">
            <a:avLst/>
          </a:prstGeom>
          <a:ln w="0">
            <a:noFill/>
          </a:ln>
        </p:spPr>
      </p:pic>
      <p:pic>
        <p:nvPicPr>
          <p:cNvPr id="27" name="Google Shape;86;p16"/>
          <p:cNvPicPr/>
          <p:nvPr/>
        </p:nvPicPr>
        <p:blipFill>
          <a:blip r:embed="rId3"/>
          <a:stretch>
            <a:fillRect/>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2"/>
          <a:stretch>
            <a:fillRect/>
          </a:stretch>
        </p:blipFill>
        <p:spPr>
          <a:xfrm rot="10800000">
            <a:off x="-19080" y="0"/>
            <a:ext cx="9143640" cy="5143320"/>
          </a:xfrm>
          <a:prstGeom prst="rect">
            <a:avLst/>
          </a:prstGeom>
          <a:ln w="0">
            <a:noFill/>
          </a:ln>
        </p:spPr>
      </p:pic>
      <p:pic>
        <p:nvPicPr>
          <p:cNvPr id="30" name="Google Shape;90;p17"/>
          <p:cNvPicPr/>
          <p:nvPr/>
        </p:nvPicPr>
        <p:blipFill>
          <a:blip r:embed="rId3"/>
          <a:stretch>
            <a:fillRect/>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2"/>
          <a:stretch>
            <a:fillRect/>
          </a:stretch>
        </p:blipFill>
        <p:spPr>
          <a:xfrm flipH="1">
            <a:off x="-69120" y="-50760"/>
            <a:ext cx="9263160" cy="5243400"/>
          </a:xfrm>
          <a:prstGeom prst="rect">
            <a:avLst/>
          </a:prstGeom>
          <a:ln w="0">
            <a:noFill/>
          </a:ln>
        </p:spPr>
      </p:pic>
      <p:pic>
        <p:nvPicPr>
          <p:cNvPr id="33" name="Google Shape;94;p18"/>
          <p:cNvPicPr/>
          <p:nvPr/>
        </p:nvPicPr>
        <p:blipFill>
          <a:blip r:embed="rId3"/>
          <a:stretch>
            <a:fillRect/>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p>
            <a:pPr indent="0">
              <a:lnSpc>
                <a:spcPct val="100000"/>
              </a:lnSpc>
              <a:buNone/>
              <a:tabLst>
                <a:tab pos="0" algn="l"/>
              </a:tabLst>
            </a:pPr>
            <a:r>
              <a:rPr lang="en-GB" sz="5100" b="0" strike="noStrike" spc="-1">
                <a:solidFill>
                  <a:schemeClr val="dk1"/>
                </a:solidFill>
                <a:latin typeface="Maven Pro"/>
                <a:ea typeface="Maven Pro"/>
              </a:rPr>
              <a:t>GCTConnect</a:t>
            </a:r>
            <a:endParaRPr lang="fr-FR" sz="5100" b="0" strike="noStrike" spc="-1">
              <a:solidFill>
                <a:schemeClr val="dk1"/>
              </a:solidFill>
              <a:latin typeface="Arial" panose="020B0604020202020204"/>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fontScale="74983"/>
          </a:bodyPr>
          <a:p>
            <a:pPr indent="0">
              <a:lnSpc>
                <a:spcPct val="100000"/>
              </a:lnSpc>
              <a:buNone/>
              <a:tabLst>
                <a:tab pos="0" algn="l"/>
              </a:tabLst>
            </a:pPr>
            <a:r>
              <a:rPr lang="en-GB" sz="1400" b="0" strike="noStrike" spc="-1">
                <a:solidFill>
                  <a:schemeClr val="dk1"/>
                </a:solidFill>
                <a:latin typeface="Maven Pro"/>
                <a:ea typeface="Maven Pro"/>
              </a:rPr>
              <a:t>A Social Networking Platform for Government Graduate College Township</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p>
            <a:pPr indent="0">
              <a:lnSpc>
                <a:spcPct val="100000"/>
              </a:lnSpc>
              <a:buNone/>
              <a:tabLst>
                <a:tab pos="0" algn="l"/>
              </a:tabLst>
            </a:pPr>
            <a:r>
              <a:rPr lang="en-GB" sz="5000" b="0" strike="noStrike" spc="-1">
                <a:solidFill>
                  <a:schemeClr val="dk1"/>
                </a:solidFill>
                <a:latin typeface="Maven Pro"/>
                <a:ea typeface="Maven Pro"/>
              </a:rPr>
              <a:t>Phase 3: Advanced Features Development</a:t>
            </a:r>
            <a:br>
              <a:rPr lang="en-GB" sz="5000" b="0" strike="noStrike" spc="-1">
                <a:solidFill>
                  <a:schemeClr val="dk1"/>
                </a:solidFill>
                <a:latin typeface="Maven Pro"/>
                <a:ea typeface="Maven Pro"/>
              </a:rPr>
            </a:br>
            <a:endParaRPr lang="fr-FR" sz="5000" b="0" strike="noStrike" spc="-1">
              <a:solidFill>
                <a:schemeClr val="dk1"/>
              </a:solidFill>
              <a:latin typeface="Arial" panose="020B0604020202020204"/>
            </a:endParaRPr>
          </a:p>
        </p:txBody>
      </p:sp>
      <p:sp>
        <p:nvSpPr>
          <p:cNvPr id="14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7123"/>
          </a:bodyPr>
          <a:p>
            <a:pPr indent="0">
              <a:lnSpc>
                <a:spcPct val="100000"/>
              </a:lnSpc>
              <a:buNone/>
              <a:tabLst>
                <a:tab pos="0" algn="l"/>
              </a:tabLst>
            </a:pPr>
            <a:r>
              <a:rPr lang="en-GB" sz="1400" b="0" strike="noStrike" spc="-1">
                <a:solidFill>
                  <a:schemeClr val="dk1"/>
                </a:solidFill>
                <a:latin typeface="Maven Pro"/>
                <a:ea typeface="Maven Pro"/>
              </a:rPr>
              <a:t>The final phase involves enabling advanced chat features like individual chats, dynamic group creation, and a comprehensive profile management system. Optimization of code and project deployment are also critical steps for ensuring efficiency and scalability.</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1"/>
          <a:srcRect l="24958" r="27454"/>
          <a:stretch>
            <a:fillRect/>
          </a:stretch>
        </p:blipFill>
        <p:spPr>
          <a:xfrm>
            <a:off x="1284480" y="533880"/>
            <a:ext cx="2909520" cy="4075560"/>
          </a:xfrm>
          <a:prstGeom prst="rect">
            <a:avLst/>
          </a:prstGeom>
          <a:ln w="0">
            <a:noFill/>
          </a:ln>
        </p:spPr>
      </p:pic>
      <p:sp>
        <p:nvSpPr>
          <p:cNvPr id="14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Maven Pro"/>
                <a:ea typeface="Maven Pro"/>
              </a:rPr>
              <a:t>Conclusions</a:t>
            </a:r>
            <a:endParaRPr lang="fr-FR" sz="3000" b="0" strike="noStrike" spc="-1">
              <a:solidFill>
                <a:schemeClr val="dk1"/>
              </a:solidFill>
              <a:latin typeface="Arial" panose="020B0604020202020204"/>
            </a:endParaRPr>
          </a:p>
        </p:txBody>
      </p:sp>
      <p:sp>
        <p:nvSpPr>
          <p:cNvPr id="14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p>
            <a:pPr indent="0">
              <a:lnSpc>
                <a:spcPct val="100000"/>
              </a:lnSpc>
              <a:buNone/>
              <a:tabLst>
                <a:tab pos="0" algn="l"/>
              </a:tabLst>
            </a:pPr>
            <a:r>
              <a:rPr lang="en-GB" sz="1200" b="0" strike="noStrike" spc="-1">
                <a:solidFill>
                  <a:schemeClr val="dk1"/>
                </a:solidFill>
                <a:latin typeface="Maven Pro"/>
                <a:ea typeface="Maven Pro"/>
              </a:rPr>
              <a:t>GCTConnect offers an innovative solution to enhance communication within Government Graduate College Township, addressing current inefficiencies. The phased approach ensures structured development and integration of essential features for a cohesive platform.</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2352600" y="762120"/>
            <a:ext cx="4447800" cy="1056960"/>
          </a:xfrm>
          <a:prstGeom prst="rect">
            <a:avLst/>
          </a:prstGeom>
          <a:noFill/>
          <a:ln w="0">
            <a:noFill/>
          </a:ln>
        </p:spPr>
        <p:txBody>
          <a:bodyPr lIns="91440" tIns="91440" rIns="91440" bIns="91440" anchor="b">
            <a:normAutofit fontScale="96818"/>
          </a:bodyPr>
          <a:p>
            <a:pPr indent="0" algn="ctr">
              <a:lnSpc>
                <a:spcPct val="100000"/>
              </a:lnSpc>
              <a:buNone/>
              <a:tabLst>
                <a:tab pos="0" algn="l"/>
              </a:tabLst>
            </a:pPr>
            <a:r>
              <a:rPr lang="en-GB" sz="6000" b="0" strike="noStrike" spc="-1">
                <a:solidFill>
                  <a:schemeClr val="dk1"/>
                </a:solidFill>
                <a:latin typeface="Maven Pro"/>
                <a:ea typeface="Maven Pro"/>
              </a:rPr>
              <a:t>Thank you!</a:t>
            </a:r>
            <a:endParaRPr lang="fr-FR" sz="6000" b="0" strike="noStrike" spc="-1">
              <a:solidFill>
                <a:schemeClr val="dk1"/>
              </a:solidFill>
              <a:latin typeface="Arial" panose="020B0604020202020204"/>
            </a:endParaRPr>
          </a:p>
        </p:txBody>
      </p:sp>
      <p:sp>
        <p:nvSpPr>
          <p:cNvPr id="145" name="PlaceHolder 2"/>
          <p:cNvSpPr>
            <a:spLocks noGrp="1"/>
          </p:cNvSpPr>
          <p:nvPr>
            <p:ph type="subTitle"/>
          </p:nvPr>
        </p:nvSpPr>
        <p:spPr>
          <a:xfrm>
            <a:off x="2352600" y="1762200"/>
            <a:ext cx="4447800" cy="105696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1400" b="1" strike="noStrike" spc="-1">
                <a:solidFill>
                  <a:schemeClr val="dk1"/>
                </a:solidFill>
                <a:latin typeface="Maven Pro"/>
                <a:ea typeface="Maven Pro"/>
              </a:rPr>
              <a:t>Do you have any questions?</a:t>
            </a:r>
            <a:endParaRPr lang="en-US" sz="1400" b="0" strike="noStrike" spc="-1">
              <a:solidFill>
                <a:srgbClr val="FFFFFF"/>
              </a:solidFill>
              <a:latin typeface="OpenSymbol"/>
            </a:endParaRPr>
          </a:p>
        </p:txBody>
      </p:sp>
      <p:sp>
        <p:nvSpPr>
          <p:cNvPr id="146" name="Google Shape;703;p71"/>
          <p:cNvSpPr/>
          <p:nvPr/>
        </p:nvSpPr>
        <p:spPr>
          <a:xfrm>
            <a:off x="3371760" y="3952800"/>
            <a:ext cx="2390400" cy="437760"/>
          </a:xfrm>
          <a:prstGeom prst="rect">
            <a:avLst/>
          </a:prstGeom>
          <a:noFill/>
          <a:ln w="0">
            <a:noFill/>
          </a:ln>
        </p:spPr>
        <p:style>
          <a:lnRef idx="0">
            <a:srgbClr val="FFFFFF"/>
          </a:lnRef>
          <a:fillRef idx="0">
            <a:srgbClr val="FFFFFF"/>
          </a:fillRef>
          <a:effectRef idx="0">
            <a:srgbClr val="FFFFFF"/>
          </a:effectRef>
          <a:fontRef idx="minor"/>
        </p:style>
        <p:txBody>
          <a:bodyPr lIns="870823080" tIns="218880" rIns="870823080" bIns="218880" anchor="t">
            <a:normAutofit fontScale="12222"/>
          </a:bodyPr>
          <a:p>
            <a:pPr algn="ctr" defTabSz="914400">
              <a:lnSpc>
                <a:spcPct val="100000"/>
              </a:lnSpc>
              <a:spcBef>
                <a:spcPts val="300"/>
              </a:spcBef>
              <a:tabLst>
                <a:tab pos="0" algn="l"/>
              </a:tabLst>
            </a:pPr>
            <a:r>
              <a:rPr lang="en-GB" sz="1000" b="0" strike="noStrike" spc="-1">
                <a:solidFill>
                  <a:schemeClr val="dk1"/>
                </a:solidFill>
                <a:latin typeface="Arial" panose="020B0604020202020204"/>
              </a:rPr>
              <a:t>+91 620 421 838</a:t>
            </a:r>
            <a:endParaRPr lang="en-US" sz="1000" b="0" strike="noStrike" spc="-1">
              <a:solidFill>
                <a:srgbClr val="FFFFFF"/>
              </a:solidFill>
              <a:latin typeface="OpenSymbol"/>
            </a:endParaRPr>
          </a:p>
        </p:txBody>
      </p:sp>
      <p:sp>
        <p:nvSpPr>
          <p:cNvPr id="147" name="Google Shape;704;p71"/>
          <p:cNvSpPr/>
          <p:nvPr/>
        </p:nvSpPr>
        <p:spPr>
          <a:xfrm>
            <a:off x="3949560" y="3528360"/>
            <a:ext cx="345240" cy="345600"/>
          </a:xfrm>
          <a:custGeom>
            <a:avLst/>
            <a:gdLst>
              <a:gd name="textAreaLeft" fmla="*/ 0 w 345240"/>
              <a:gd name="textAreaRight" fmla="*/ 345600 w 345240"/>
              <a:gd name="textAreaTop" fmla="*/ 0 h 345600"/>
              <a:gd name="textAreaBottom" fmla="*/ 345960 h 3456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148" name="Google Shape;705;p71"/>
          <p:cNvGrpSpPr/>
          <p:nvPr/>
        </p:nvGrpSpPr>
        <p:grpSpPr>
          <a:xfrm>
            <a:off x="4399200" y="3528720"/>
            <a:ext cx="345600" cy="345240"/>
            <a:chOff x="4399200" y="3528720"/>
            <a:chExt cx="345600" cy="345240"/>
          </a:xfrm>
        </p:grpSpPr>
        <p:sp>
          <p:nvSpPr>
            <p:cNvPr id="149" name="Google Shape;706;p71"/>
            <p:cNvSpPr/>
            <p:nvPr/>
          </p:nvSpPr>
          <p:spPr>
            <a:xfrm>
              <a:off x="4399200" y="3528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0" name="Google Shape;707;p71"/>
            <p:cNvSpPr/>
            <p:nvPr/>
          </p:nvSpPr>
          <p:spPr>
            <a:xfrm>
              <a:off x="4464000" y="3593880"/>
              <a:ext cx="214920" cy="214920"/>
            </a:xfrm>
            <a:custGeom>
              <a:avLst/>
              <a:gdLst>
                <a:gd name="textAreaLeft" fmla="*/ 0 w 214920"/>
                <a:gd name="textAreaRight" fmla="*/ 215280 w 214920"/>
                <a:gd name="textAreaTop" fmla="*/ 0 h 214920"/>
                <a:gd name="textAreaBottom" fmla="*/ 215280 h 2149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1" name="Google Shape;708;p71"/>
            <p:cNvSpPr/>
            <p:nvPr/>
          </p:nvSpPr>
          <p:spPr>
            <a:xfrm>
              <a:off x="4514040" y="3645000"/>
              <a:ext cx="114480" cy="112320"/>
            </a:xfrm>
            <a:custGeom>
              <a:avLst/>
              <a:gdLst>
                <a:gd name="textAreaLeft" fmla="*/ 0 w 114480"/>
                <a:gd name="textAreaRight" fmla="*/ 114840 w 114480"/>
                <a:gd name="textAreaTop" fmla="*/ 0 h 112320"/>
                <a:gd name="textAreaBottom" fmla="*/ 112680 h 11232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56160" bIns="561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2" name="Google Shape;709;p71"/>
            <p:cNvSpPr/>
            <p:nvPr/>
          </p:nvSpPr>
          <p:spPr>
            <a:xfrm>
              <a:off x="4615200" y="3621240"/>
              <a:ext cx="29160" cy="28800"/>
            </a:xfrm>
            <a:custGeom>
              <a:avLst/>
              <a:gdLst>
                <a:gd name="textAreaLeft" fmla="*/ 0 w 29160"/>
                <a:gd name="textAreaRight" fmla="*/ 29520 w 2916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14400" bIns="1440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53" name="Google Shape;710;p71"/>
          <p:cNvGrpSpPr/>
          <p:nvPr/>
        </p:nvGrpSpPr>
        <p:grpSpPr>
          <a:xfrm>
            <a:off x="4848120" y="3528720"/>
            <a:ext cx="345600" cy="345240"/>
            <a:chOff x="4848120" y="3528720"/>
            <a:chExt cx="345600" cy="345240"/>
          </a:xfrm>
        </p:grpSpPr>
        <p:sp>
          <p:nvSpPr>
            <p:cNvPr id="154" name="Google Shape;711;p71"/>
            <p:cNvSpPr/>
            <p:nvPr/>
          </p:nvSpPr>
          <p:spPr>
            <a:xfrm>
              <a:off x="4848120" y="3528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5" name="Google Shape;712;p71"/>
            <p:cNvSpPr/>
            <p:nvPr/>
          </p:nvSpPr>
          <p:spPr>
            <a:xfrm>
              <a:off x="4927680" y="366696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60120" bIns="6012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6" name="Google Shape;713;p71"/>
            <p:cNvSpPr/>
            <p:nvPr/>
          </p:nvSpPr>
          <p:spPr>
            <a:xfrm>
              <a:off x="4920480" y="360144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7360" bIns="27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7" name="Google Shape;714;p71"/>
            <p:cNvSpPr/>
            <p:nvPr/>
          </p:nvSpPr>
          <p:spPr>
            <a:xfrm>
              <a:off x="5000400" y="366696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60120" bIns="6012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p>
            <a:pPr indent="0">
              <a:lnSpc>
                <a:spcPct val="100000"/>
              </a:lnSpc>
              <a:buNone/>
              <a:tabLst>
                <a:tab pos="0" algn="l"/>
              </a:tabLst>
            </a:pPr>
            <a:r>
              <a:rPr lang="en-GB" sz="5000" b="0" strike="noStrike" spc="-1">
                <a:solidFill>
                  <a:schemeClr val="dk1"/>
                </a:solidFill>
                <a:latin typeface="Maven Pro"/>
                <a:ea typeface="Maven Pro"/>
              </a:rPr>
              <a:t>Introduction</a:t>
            </a:r>
            <a:endParaRPr lang="fr-FR" sz="5000" b="0" strike="noStrike" spc="-1">
              <a:solidFill>
                <a:schemeClr val="dk1"/>
              </a:solidFill>
              <a:latin typeface="Arial" panose="020B0604020202020204"/>
            </a:endParaRPr>
          </a:p>
        </p:txBody>
      </p:sp>
      <p:sp>
        <p:nvSpPr>
          <p:cNvPr id="12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7123"/>
          </a:bodyPr>
          <a:p>
            <a:pPr indent="0">
              <a:lnSpc>
                <a:spcPct val="100000"/>
              </a:lnSpc>
              <a:buNone/>
              <a:tabLst>
                <a:tab pos="0" algn="l"/>
              </a:tabLst>
            </a:pPr>
            <a:r>
              <a:rPr lang="en-GB" sz="1400" b="0" strike="noStrike" spc="-1">
                <a:solidFill>
                  <a:schemeClr val="dk1"/>
                </a:solidFill>
                <a:latin typeface="Maven Pro"/>
                <a:ea typeface="Maven Pro"/>
              </a:rPr>
              <a:t>GCTConnect is a custom social networking platform tailored for Government Graduate College Township, Lahore, designed to facilitate efficient communication among students, teachers, and management.</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a:bodyPr>
          <a:p>
            <a:pPr indent="0">
              <a:lnSpc>
                <a:spcPct val="100000"/>
              </a:lnSpc>
              <a:buNone/>
              <a:tabLst>
                <a:tab pos="0" algn="l"/>
              </a:tabLst>
            </a:pPr>
            <a:r>
              <a:rPr lang="en-GB" sz="4000" b="0" strike="noStrike" spc="-1">
                <a:solidFill>
                  <a:schemeClr val="dk1"/>
                </a:solidFill>
                <a:latin typeface="Maven Pro"/>
                <a:ea typeface="Maven Pro"/>
              </a:rPr>
              <a:t>Project Overview</a:t>
            </a:r>
            <a:endParaRPr lang="fr-FR" sz="4000" b="0" strike="noStrike" spc="-1">
              <a:solidFill>
                <a:schemeClr val="dk1"/>
              </a:solidFill>
              <a:latin typeface="Arial" panose="020B0604020202020204"/>
            </a:endParaRPr>
          </a:p>
        </p:txBody>
      </p:sp>
      <p:sp>
        <p:nvSpPr>
          <p:cNvPr id="124"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2"/>
                </a:solidFill>
                <a:latin typeface="Maven Pro"/>
                <a:ea typeface="Maven Pro"/>
              </a:rPr>
              <a:t>01</a:t>
            </a:r>
            <a:endParaRPr lang="fr-FR" sz="6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359;p52"/>
          <p:cNvPicPr/>
          <p:nvPr/>
        </p:nvPicPr>
        <p:blipFill>
          <a:blip r:embed="rId1"/>
          <a:srcRect l="24958" r="27454"/>
          <a:stretch>
            <a:fillRect/>
          </a:stretch>
        </p:blipFill>
        <p:spPr>
          <a:xfrm>
            <a:off x="1284480" y="533880"/>
            <a:ext cx="2909520" cy="4075560"/>
          </a:xfrm>
          <a:prstGeom prst="rect">
            <a:avLst/>
          </a:prstGeom>
          <a:ln w="0">
            <a:noFill/>
          </a:ln>
        </p:spPr>
      </p:pic>
      <p:sp>
        <p:nvSpPr>
          <p:cNvPr id="126"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Maven Pro"/>
                <a:ea typeface="Maven Pro"/>
              </a:rPr>
              <a:t>Description of GCTConnect</a:t>
            </a:r>
            <a:endParaRPr lang="fr-FR" sz="3000" b="0" strike="noStrike" spc="-1">
              <a:solidFill>
                <a:schemeClr val="dk1"/>
              </a:solidFill>
              <a:latin typeface="Arial" panose="020B0604020202020204"/>
            </a:endParaRPr>
          </a:p>
        </p:txBody>
      </p:sp>
      <p:sp>
        <p:nvSpPr>
          <p:cNvPr id="127"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p>
            <a:pPr indent="0">
              <a:lnSpc>
                <a:spcPct val="100000"/>
              </a:lnSpc>
              <a:buNone/>
              <a:tabLst>
                <a:tab pos="0" algn="l"/>
              </a:tabLst>
            </a:pPr>
            <a:r>
              <a:rPr lang="en-GB" sz="1200" b="0" strike="noStrike" spc="-1">
                <a:solidFill>
                  <a:schemeClr val="dk1"/>
                </a:solidFill>
                <a:latin typeface="Maven Pro"/>
                <a:ea typeface="Maven Pro"/>
              </a:rPr>
              <a:t>GCTConnect is designed to streamline communication in the college by eliminating the inefficiencies of multiple WhatsApp groups. The platform allows users to communicate in an organized manner, ensuring that everyone stays informed.</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87394"/>
          </a:bodyPr>
          <a:p>
            <a:pPr indent="0">
              <a:lnSpc>
                <a:spcPct val="100000"/>
              </a:lnSpc>
              <a:buNone/>
              <a:tabLst>
                <a:tab pos="0" algn="l"/>
              </a:tabLst>
            </a:pPr>
            <a:r>
              <a:rPr lang="en-GB" sz="5000" b="0" strike="noStrike" spc="-1">
                <a:solidFill>
                  <a:schemeClr val="dk1"/>
                </a:solidFill>
                <a:latin typeface="Maven Pro"/>
                <a:ea typeface="Maven Pro"/>
              </a:rPr>
              <a:t>Target Users and Purpose</a:t>
            </a:r>
            <a:br>
              <a:rPr lang="en-GB" sz="5000" b="0" strike="noStrike" spc="-1">
                <a:solidFill>
                  <a:schemeClr val="dk1"/>
                </a:solidFill>
                <a:latin typeface="Maven Pro"/>
                <a:ea typeface="Maven Pro"/>
              </a:rPr>
            </a:br>
            <a:endParaRPr lang="fr-FR" sz="5000" b="0" strike="noStrike" spc="-1">
              <a:solidFill>
                <a:schemeClr val="dk1"/>
              </a:solidFill>
              <a:latin typeface="Arial" panose="020B0604020202020204"/>
            </a:endParaRPr>
          </a:p>
        </p:txBody>
      </p:sp>
      <p:sp>
        <p:nvSpPr>
          <p:cNvPr id="129"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93550" lnSpcReduction="10000"/>
          </a:bodyPr>
          <a:p>
            <a:pPr indent="0">
              <a:lnSpc>
                <a:spcPct val="100000"/>
              </a:lnSpc>
              <a:buNone/>
              <a:tabLst>
                <a:tab pos="0" algn="l"/>
              </a:tabLst>
            </a:pPr>
            <a:r>
              <a:rPr lang="en-GB" sz="1400" b="0" strike="noStrike" spc="-1">
                <a:solidFill>
                  <a:schemeClr val="dk1"/>
                </a:solidFill>
                <a:latin typeface="Maven Pro"/>
                <a:ea typeface="Maven Pro"/>
              </a:rPr>
              <a:t>The platform serves students, teachers, department heads, and higher management, aiming to enhance educational collaboration and administrative communication effectively.</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p>
            <a:pPr indent="0">
              <a:lnSpc>
                <a:spcPct val="100000"/>
              </a:lnSpc>
              <a:buNone/>
              <a:tabLst>
                <a:tab pos="0" algn="l"/>
              </a:tabLst>
            </a:pPr>
            <a:r>
              <a:rPr lang="en-GB" sz="5000" b="0" strike="noStrike" spc="-1">
                <a:solidFill>
                  <a:schemeClr val="dk1"/>
                </a:solidFill>
                <a:latin typeface="Maven Pro"/>
                <a:ea typeface="Maven Pro"/>
              </a:rPr>
              <a:t>Current Communication Challenges</a:t>
            </a:r>
            <a:br>
              <a:rPr lang="en-GB" sz="5000" b="0" strike="noStrike" spc="-1">
                <a:solidFill>
                  <a:schemeClr val="dk1"/>
                </a:solidFill>
                <a:latin typeface="Maven Pro"/>
                <a:ea typeface="Maven Pro"/>
              </a:rPr>
            </a:br>
            <a:endParaRPr lang="fr-FR" sz="5000" b="0" strike="noStrike" spc="-1">
              <a:solidFill>
                <a:schemeClr val="dk1"/>
              </a:solidFill>
              <a:latin typeface="Arial" panose="020B0604020202020204"/>
            </a:endParaRPr>
          </a:p>
        </p:txBody>
      </p:sp>
      <p:sp>
        <p:nvSpPr>
          <p:cNvPr id="131"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7123"/>
          </a:bodyPr>
          <a:p>
            <a:pPr indent="0">
              <a:lnSpc>
                <a:spcPct val="100000"/>
              </a:lnSpc>
              <a:buNone/>
              <a:tabLst>
                <a:tab pos="0" algn="l"/>
              </a:tabLst>
            </a:pPr>
            <a:r>
              <a:rPr lang="en-GB" sz="1400" b="0" strike="noStrike" spc="-1">
                <a:solidFill>
                  <a:schemeClr val="dk1"/>
                </a:solidFill>
                <a:latin typeface="Maven Pro"/>
                <a:ea typeface="Maven Pro"/>
              </a:rPr>
              <a:t>The college currently relies on WhatsApp for communication, resulting in the creation of multiple groups. This leads to issues like missed announcements, improper group memberships, and fragmented communication channels, impacting both students and faculty.</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p>
            <a:pPr indent="0" algn="r">
              <a:lnSpc>
                <a:spcPct val="100000"/>
              </a:lnSpc>
              <a:buNone/>
              <a:tabLst>
                <a:tab pos="0" algn="l"/>
              </a:tabLst>
            </a:pPr>
            <a:r>
              <a:rPr lang="en-GB" sz="4000" b="0" strike="noStrike" spc="-1">
                <a:solidFill>
                  <a:schemeClr val="dk1"/>
                </a:solidFill>
                <a:latin typeface="Maven Pro"/>
                <a:ea typeface="Maven Pro"/>
              </a:rPr>
              <a:t>Project Phases</a:t>
            </a:r>
            <a:endParaRPr lang="fr-FR" sz="4000" b="0" strike="noStrike" spc="-1">
              <a:solidFill>
                <a:schemeClr val="dk1"/>
              </a:solidFill>
              <a:latin typeface="Arial" panose="020B0604020202020204"/>
            </a:endParaRPr>
          </a:p>
        </p:txBody>
      </p:sp>
      <p:sp>
        <p:nvSpPr>
          <p:cNvPr id="133"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p>
            <a:pPr indent="0" algn="r">
              <a:lnSpc>
                <a:spcPct val="100000"/>
              </a:lnSpc>
              <a:buNone/>
              <a:tabLst>
                <a:tab pos="0" algn="l"/>
              </a:tabLst>
            </a:pPr>
            <a:r>
              <a:rPr lang="en-GB" sz="6000" b="0" strike="noStrike" spc="-1">
                <a:solidFill>
                  <a:schemeClr val="dk2"/>
                </a:solidFill>
                <a:latin typeface="Maven Pro"/>
                <a:ea typeface="Maven Pro"/>
              </a:rPr>
              <a:t>02</a:t>
            </a:r>
            <a:endParaRPr lang="fr-FR" sz="6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p>
            <a:pPr indent="0">
              <a:lnSpc>
                <a:spcPct val="100000"/>
              </a:lnSpc>
              <a:buNone/>
              <a:tabLst>
                <a:tab pos="0" algn="l"/>
              </a:tabLst>
            </a:pPr>
            <a:r>
              <a:rPr lang="en-GB" sz="5000" b="0" strike="noStrike" spc="-1">
                <a:solidFill>
                  <a:schemeClr val="dk1"/>
                </a:solidFill>
                <a:latin typeface="Maven Pro"/>
                <a:ea typeface="Maven Pro"/>
              </a:rPr>
              <a:t>Phase 1: User Registration and Basics</a:t>
            </a:r>
            <a:br>
              <a:rPr lang="en-GB" sz="5000" b="0" strike="noStrike" spc="-1">
                <a:solidFill>
                  <a:schemeClr val="dk1"/>
                </a:solidFill>
                <a:latin typeface="Maven Pro"/>
                <a:ea typeface="Maven Pro"/>
              </a:rPr>
            </a:br>
            <a:endParaRPr lang="fr-FR" sz="5000" b="0" strike="noStrike" spc="-1">
              <a:solidFill>
                <a:schemeClr val="dk1"/>
              </a:solidFill>
              <a:latin typeface="Arial" panose="020B0604020202020204"/>
            </a:endParaRPr>
          </a:p>
        </p:txBody>
      </p:sp>
      <p:sp>
        <p:nvSpPr>
          <p:cNvPr id="135"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p>
            <a:pPr indent="0">
              <a:lnSpc>
                <a:spcPct val="100000"/>
              </a:lnSpc>
              <a:buNone/>
              <a:tabLst>
                <a:tab pos="0" algn="l"/>
              </a:tabLst>
            </a:pPr>
            <a:r>
              <a:rPr lang="en-GB" sz="1400" b="0" strike="noStrike" spc="-1">
                <a:solidFill>
                  <a:schemeClr val="dk1"/>
                </a:solidFill>
                <a:latin typeface="Maven Pro"/>
                <a:ea typeface="Maven Pro"/>
              </a:rPr>
              <a:t>The first phase focuses on user registration through an admin interface, automating group creation, and joining users to relevant groups. Key features include basic chat functionalities, a user-friendly dashboard, and 70% backend and 80% database completion ensuring robust performance.</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359;p52"/>
          <p:cNvPicPr/>
          <p:nvPr/>
        </p:nvPicPr>
        <p:blipFill>
          <a:blip r:embed="rId1"/>
          <a:srcRect l="24958" r="27454"/>
          <a:stretch>
            <a:fillRect/>
          </a:stretch>
        </p:blipFill>
        <p:spPr>
          <a:xfrm>
            <a:off x="1284480" y="533880"/>
            <a:ext cx="2909520" cy="4075560"/>
          </a:xfrm>
          <a:prstGeom prst="rect">
            <a:avLst/>
          </a:prstGeom>
          <a:ln w="0">
            <a:noFill/>
          </a:ln>
        </p:spPr>
      </p:pic>
      <p:sp>
        <p:nvSpPr>
          <p:cNvPr id="137"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Maven Pro"/>
                <a:ea typeface="Maven Pro"/>
              </a:rPr>
              <a:t>Phase 2: AI Chatbot Integration</a:t>
            </a:r>
            <a:endParaRPr lang="fr-FR" sz="3000" b="0" strike="noStrike" spc="-1">
              <a:solidFill>
                <a:schemeClr val="dk1"/>
              </a:solidFill>
              <a:latin typeface="Arial" panose="020B0604020202020204"/>
            </a:endParaRPr>
          </a:p>
        </p:txBody>
      </p:sp>
      <p:sp>
        <p:nvSpPr>
          <p:cNvPr id="138"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p>
            <a:pPr indent="0">
              <a:lnSpc>
                <a:spcPct val="100000"/>
              </a:lnSpc>
              <a:buNone/>
              <a:tabLst>
                <a:tab pos="0" algn="l"/>
              </a:tabLst>
            </a:pPr>
            <a:r>
              <a:rPr lang="en-GB" sz="1200" b="0" strike="noStrike" spc="-1">
                <a:solidFill>
                  <a:schemeClr val="dk1"/>
                </a:solidFill>
                <a:latin typeface="Maven Pro"/>
                <a:ea typeface="Maven Pro"/>
              </a:rPr>
              <a:t>In the second phase, an AI chatbot will be integrated to handle frequently asked questions related to admissions, event dates, and college activities. This feature aims to provide quick and reliable information to users, enhancing user experience.</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WPS Presentation</Application>
  <PresentationFormat/>
  <Paragraphs>50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34</vt:i4>
      </vt:variant>
      <vt:variant>
        <vt:lpstr>幻灯片标题</vt:lpstr>
      </vt:variant>
      <vt:variant>
        <vt:i4>12</vt:i4>
      </vt:variant>
    </vt:vector>
  </HeadingPairs>
  <TitlesOfParts>
    <vt:vector size="57" baseType="lpstr">
      <vt:lpstr>Arial</vt:lpstr>
      <vt:lpstr>SimSun</vt:lpstr>
      <vt:lpstr>Wingdings</vt:lpstr>
      <vt:lpstr>Arial</vt:lpstr>
      <vt:lpstr>Symbol</vt:lpstr>
      <vt:lpstr>OpenSymbol</vt:lpstr>
      <vt:lpstr>Maven Pro</vt:lpstr>
      <vt:lpstr>Segoe Print</vt:lpstr>
      <vt:lpstr>Microsoft YaHei</vt:lpstr>
      <vt:lpstr>Arial Unicode MS</vt:lpstr>
      <vt:lpstr>Calibri</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GCTConnect</vt:lpstr>
      <vt:lpstr>Introduction</vt:lpstr>
      <vt:lpstr>01</vt:lpstr>
      <vt:lpstr>Description of GCTConnect</vt:lpstr>
      <vt:lpstr>Target Users and Purpose</vt:lpstr>
      <vt:lpstr>Current Communication Challenges</vt:lpstr>
      <vt:lpstr>02</vt:lpstr>
      <vt:lpstr>Phase 1: User Registration and Basics</vt:lpstr>
      <vt:lpstr>Phase 2: AI Chatbot Integration</vt:lpstr>
      <vt:lpstr>Phase 3: Advanced Features Development</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GCTConnect</dc:title>
  <dc:creator/>
  <cp:lastModifiedBy>earning online in dollars</cp:lastModifiedBy>
  <cp:revision>3</cp:revision>
  <dcterms:created xsi:type="dcterms:W3CDTF">2025-02-28T06:36:19Z</dcterms:created>
  <dcterms:modified xsi:type="dcterms:W3CDTF">2025-02-28T06:37:41Z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84A9E288B8514A6EA9E000959552BE50_12</vt:lpwstr>
  </property>
  <property fmtid="{D5CDD505-2E9C-101B-9397-08002B2CF9AE}" pid="4" name="KSOProductBuildVer">
    <vt:lpwstr>1033-12.2.0.20323</vt:lpwstr>
  </property>
</Properties>
</file>