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Oswald Bold" charset="1" panose="00000800000000000000"/>
      <p:regular r:id="rId19"/>
    </p:embeddedFont>
    <p:embeddedFont>
      <p:font typeface="Montserrat Classic Bold" charset="1" panose="00000800000000000000"/>
      <p:regular r:id="rId20"/>
    </p:embeddedFont>
    <p:embeddedFont>
      <p:font typeface="Montserrat Classic" charset="1" panose="00000500000000000000"/>
      <p:regular r:id="rId21"/>
    </p:embeddedFont>
    <p:embeddedFont>
      <p:font typeface="Oswald" charset="1" panose="00000500000000000000"/>
      <p:regular r:id="rId22"/>
    </p:embeddedFont>
    <p:embeddedFont>
      <p:font typeface="DM Sans Bold" charset="1" panose="00000000000000000000"/>
      <p:regular r:id="rId23"/>
    </p:embeddedFont>
    <p:embeddedFont>
      <p:font typeface="Canva Sans Bold Italics" charset="1" panose="020B0803030501040103"/>
      <p:regular r:id="rId24"/>
    </p:embeddedFont>
    <p:embeddedFont>
      <p:font typeface="DM Sans" charset="1" panose="00000000000000000000"/>
      <p:regular r:id="rId25"/>
    </p:embeddedFont>
    <p:embeddedFont>
      <p:font typeface="Canva Sans Italics" charset="1" panose="020B0503030501040103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png" Type="http://schemas.openxmlformats.org/officeDocument/2006/relationships/image"/><Relationship Id="rId11" Target="../media/image39.png" Type="http://schemas.openxmlformats.org/officeDocument/2006/relationships/image"/><Relationship Id="rId12" Target="../media/image40.png" Type="http://schemas.openxmlformats.org/officeDocument/2006/relationships/image"/><Relationship Id="rId2" Target="../media/image1.png" Type="http://schemas.openxmlformats.org/officeDocument/2006/relationships/image"/><Relationship Id="rId3" Target="../media/image31.png" Type="http://schemas.openxmlformats.org/officeDocument/2006/relationships/image"/><Relationship Id="rId4" Target="../media/image32.svg" Type="http://schemas.openxmlformats.org/officeDocument/2006/relationships/image"/><Relationship Id="rId5" Target="../media/image33.png" Type="http://schemas.openxmlformats.org/officeDocument/2006/relationships/image"/><Relationship Id="rId6" Target="../media/image34.svg" Type="http://schemas.openxmlformats.org/officeDocument/2006/relationships/image"/><Relationship Id="rId7" Target="../media/image35.png" Type="http://schemas.openxmlformats.org/officeDocument/2006/relationships/image"/><Relationship Id="rId8" Target="../media/image36.png" Type="http://schemas.openxmlformats.org/officeDocument/2006/relationships/image"/><Relationship Id="rId9" Target="../media/image3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1.png" Type="http://schemas.openxmlformats.org/officeDocument/2006/relationships/image"/><Relationship Id="rId6" Target="../media/image42.svg" Type="http://schemas.openxmlformats.org/officeDocument/2006/relationships/image"/><Relationship Id="rId7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13.png" Type="http://schemas.openxmlformats.org/officeDocument/2006/relationships/image"/><Relationship Id="rId12" Target="../media/image14.svg" Type="http://schemas.openxmlformats.org/officeDocument/2006/relationships/image"/><Relationship Id="rId13" Target="../media/image15.png" Type="http://schemas.openxmlformats.org/officeDocument/2006/relationships/image"/><Relationship Id="rId14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svg" Type="http://schemas.openxmlformats.org/officeDocument/2006/relationships/image"/><Relationship Id="rId2" Target="../media/image1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21.png" Type="http://schemas.openxmlformats.org/officeDocument/2006/relationships/image"/><Relationship Id="rId8" Target="../media/image22.sv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1792080"/>
            <a:ext cx="9815307" cy="1784169"/>
            <a:chOff x="0" y="0"/>
            <a:chExt cx="1895495" cy="34455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344552"/>
            </a:xfrm>
            <a:custGeom>
              <a:avLst/>
              <a:gdLst/>
              <a:ahLst/>
              <a:cxnLst/>
              <a:rect r="r" b="b" t="t" l="l"/>
              <a:pathLst>
                <a:path h="344552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344552"/>
                  </a:lnTo>
                  <a:lnTo>
                    <a:pt x="0" y="3445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363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189317" y="455979"/>
            <a:ext cx="2585814" cy="2585814"/>
          </a:xfrm>
          <a:custGeom>
            <a:avLst/>
            <a:gdLst/>
            <a:ahLst/>
            <a:cxnLst/>
            <a:rect r="r" b="b" t="t" l="l"/>
            <a:pathLst>
              <a:path h="2585814" w="2585814">
                <a:moveTo>
                  <a:pt x="0" y="0"/>
                </a:moveTo>
                <a:lnTo>
                  <a:pt x="2585814" y="0"/>
                </a:lnTo>
                <a:lnTo>
                  <a:pt x="2585814" y="2585814"/>
                </a:lnTo>
                <a:lnTo>
                  <a:pt x="0" y="25858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236347" y="2033563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EGOLD HAVEN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9596" y="3757548"/>
            <a:ext cx="12848809" cy="444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A C2C/B2C Web Application for Gold Jewelry Trading.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93439" y="4431500"/>
            <a:ext cx="4380208" cy="755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45"/>
              </a:lnSpc>
            </a:pPr>
            <a:r>
              <a:rPr lang="en-US" sz="4452" spc="236">
                <a:solidFill>
                  <a:srgbClr val="231F20"/>
                </a:solidFill>
                <a:latin typeface="Montserrat Classic"/>
              </a:rPr>
              <a:t>IT-F23-01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10073" y="5388215"/>
            <a:ext cx="4380208" cy="721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69"/>
              </a:lnSpc>
            </a:pPr>
            <a:r>
              <a:rPr lang="en-US" sz="4253" spc="225">
                <a:solidFill>
                  <a:srgbClr val="231F20"/>
                </a:solidFill>
                <a:latin typeface="Montserrat Classic"/>
              </a:rPr>
              <a:t>Talha Ayub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10073" y="6174620"/>
            <a:ext cx="4380208" cy="503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5"/>
              </a:lnSpc>
            </a:pPr>
            <a:r>
              <a:rPr lang="en-US" sz="2953" spc="156">
                <a:solidFill>
                  <a:srgbClr val="231F20"/>
                </a:solidFill>
                <a:latin typeface="Montserrat Classic"/>
              </a:rPr>
              <a:t>01-135202-098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10073" y="6831014"/>
            <a:ext cx="4380208" cy="721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69"/>
              </a:lnSpc>
            </a:pPr>
            <a:r>
              <a:rPr lang="en-US" sz="4253" spc="225">
                <a:solidFill>
                  <a:srgbClr val="231F20"/>
                </a:solidFill>
                <a:latin typeface="Montserrat Classic"/>
              </a:rPr>
              <a:t>Hijab Sharif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10073" y="7617418"/>
            <a:ext cx="4380208" cy="503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5"/>
              </a:lnSpc>
            </a:pPr>
            <a:r>
              <a:rPr lang="en-US" sz="2953" spc="156">
                <a:solidFill>
                  <a:srgbClr val="231F20"/>
                </a:solidFill>
                <a:latin typeface="Montserrat Classic"/>
              </a:rPr>
              <a:t>01-135202-031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604217" y="8448196"/>
            <a:ext cx="9079566" cy="721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69"/>
              </a:lnSpc>
            </a:pPr>
            <a:r>
              <a:rPr lang="en-US" sz="4253" spc="225">
                <a:solidFill>
                  <a:srgbClr val="231F20"/>
                </a:solidFill>
                <a:latin typeface="Montserrat Classic Bold"/>
              </a:rPr>
              <a:t>Supervisor:</a:t>
            </a:r>
            <a:r>
              <a:rPr lang="en-US" sz="4253" spc="225">
                <a:solidFill>
                  <a:srgbClr val="231F20"/>
                </a:solidFill>
                <a:latin typeface="Montserrat Classic"/>
              </a:rPr>
              <a:t> Mr. Ali Irfan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-7213034" y="813430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4618998" y="-3652236"/>
            <a:ext cx="7032580" cy="7216267"/>
          </a:xfrm>
          <a:custGeom>
            <a:avLst/>
            <a:gdLst/>
            <a:ahLst/>
            <a:cxnLst/>
            <a:rect r="r" b="b" t="t" l="l"/>
            <a:pathLst>
              <a:path h="7216267" w="7032580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535182" y="8768715"/>
            <a:ext cx="2094695" cy="2377721"/>
            <a:chOff x="0" y="0"/>
            <a:chExt cx="551689" cy="62623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1689" cy="626231"/>
            </a:xfrm>
            <a:custGeom>
              <a:avLst/>
              <a:gdLst/>
              <a:ahLst/>
              <a:cxnLst/>
              <a:rect r="r" b="b" t="t" l="l"/>
              <a:pathLst>
                <a:path h="626231" w="551689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224419" y="-1349021"/>
            <a:ext cx="2094695" cy="2377721"/>
            <a:chOff x="0" y="0"/>
            <a:chExt cx="551689" cy="6262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51689" cy="626231"/>
            </a:xfrm>
            <a:custGeom>
              <a:avLst/>
              <a:gdLst/>
              <a:ahLst/>
              <a:cxnLst/>
              <a:rect r="r" b="b" t="t" l="l"/>
              <a:pathLst>
                <a:path h="626231" w="551689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274464" y="234355"/>
            <a:ext cx="14074536" cy="1165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566"/>
              </a:lnSpc>
              <a:spcBef>
                <a:spcPct val="0"/>
              </a:spcBef>
            </a:pPr>
            <a:r>
              <a:rPr lang="en-US" sz="6932" spc="679">
                <a:solidFill>
                  <a:srgbClr val="231F20"/>
                </a:solidFill>
                <a:latin typeface="Oswald Bold"/>
              </a:rPr>
              <a:t>ADMIN FUNCTIONALITIES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74464" y="1736675"/>
            <a:ext cx="12061983" cy="2103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8"/>
              </a:lnSpc>
            </a:pPr>
            <a:r>
              <a:rPr lang="en-US" sz="2891">
                <a:solidFill>
                  <a:srgbClr val="231F20"/>
                </a:solidFill>
                <a:latin typeface="Canva Sans Italics"/>
              </a:rPr>
              <a:t>Admins have a dashboard to handle requests such as:</a:t>
            </a:r>
          </a:p>
          <a:p>
            <a:pPr algn="l">
              <a:lnSpc>
                <a:spcPts val="4048"/>
              </a:lnSpc>
            </a:pPr>
          </a:p>
          <a:p>
            <a:pPr algn="l">
              <a:lnSpc>
                <a:spcPts val="3348"/>
              </a:lnSpc>
            </a:pPr>
            <a:r>
              <a:rPr lang="en-US" sz="2391">
                <a:solidFill>
                  <a:srgbClr val="231F20"/>
                </a:solidFill>
                <a:latin typeface="Canva Sans Italics"/>
              </a:rPr>
              <a:t> </a:t>
            </a:r>
          </a:p>
          <a:p>
            <a:pPr algn="l">
              <a:lnSpc>
                <a:spcPts val="5616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274464" y="2526273"/>
            <a:ext cx="11433155" cy="8273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6"/>
              </a:lnSpc>
            </a:pPr>
            <a:r>
              <a:rPr lang="en-US" sz="3697">
                <a:solidFill>
                  <a:srgbClr val="231F20"/>
                </a:solidFill>
                <a:latin typeface="DM Sans"/>
                <a:ea typeface="DM Sans"/>
              </a:rPr>
              <a:t>➔Handle Requests</a:t>
            </a:r>
          </a:p>
          <a:p>
            <a:pPr algn="l" marL="798209" indent="-399105" lvl="1">
              <a:lnSpc>
                <a:spcPts val="4806"/>
              </a:lnSpc>
              <a:buFont typeface="Arial"/>
              <a:buChar char="•"/>
            </a:pPr>
            <a:r>
              <a:rPr lang="en-US" sz="3697">
                <a:solidFill>
                  <a:srgbClr val="231F20"/>
                </a:solidFill>
                <a:latin typeface="DM Sans"/>
              </a:rPr>
              <a:t>Approve / Reject Jeweler Status Requests</a:t>
            </a:r>
          </a:p>
          <a:p>
            <a:pPr algn="l" marL="798209" indent="-399105" lvl="1">
              <a:lnSpc>
                <a:spcPts val="4806"/>
              </a:lnSpc>
              <a:buFont typeface="Arial"/>
              <a:buChar char="•"/>
            </a:pPr>
            <a:r>
              <a:rPr lang="en-US" sz="3697">
                <a:solidFill>
                  <a:srgbClr val="231F20"/>
                </a:solidFill>
                <a:latin typeface="DM Sans"/>
              </a:rPr>
              <a:t>Approve / Reject Listings</a:t>
            </a:r>
          </a:p>
          <a:p>
            <a:pPr algn="l" marL="798209" indent="-399105" lvl="1">
              <a:lnSpc>
                <a:spcPts val="4806"/>
              </a:lnSpc>
              <a:buFont typeface="Arial"/>
              <a:buChar char="•"/>
            </a:pPr>
            <a:r>
              <a:rPr lang="en-US" sz="3697">
                <a:solidFill>
                  <a:srgbClr val="231F20"/>
                </a:solidFill>
                <a:latin typeface="DM Sans"/>
              </a:rPr>
              <a:t>Approve / Reject Products</a:t>
            </a:r>
          </a:p>
          <a:p>
            <a:pPr algn="l" marL="798209" indent="-399105" lvl="1">
              <a:lnSpc>
                <a:spcPts val="4806"/>
              </a:lnSpc>
              <a:buFont typeface="Arial"/>
              <a:buChar char="•"/>
            </a:pPr>
            <a:r>
              <a:rPr lang="en-US" sz="3697">
                <a:solidFill>
                  <a:srgbClr val="231F20"/>
                </a:solidFill>
                <a:latin typeface="DM Sans"/>
              </a:rPr>
              <a:t>Approve / Reject Commission Change Requests</a:t>
            </a:r>
          </a:p>
          <a:p>
            <a:pPr algn="l">
              <a:lnSpc>
                <a:spcPts val="4806"/>
              </a:lnSpc>
            </a:pPr>
          </a:p>
          <a:p>
            <a:pPr algn="l">
              <a:lnSpc>
                <a:spcPts val="4806"/>
              </a:lnSpc>
            </a:pPr>
            <a:r>
              <a:rPr lang="en-US" sz="3697">
                <a:solidFill>
                  <a:srgbClr val="231F20"/>
                </a:solidFill>
                <a:latin typeface="DM Sans"/>
                <a:ea typeface="DM Sans"/>
              </a:rPr>
              <a:t>➔View Dashboard</a:t>
            </a:r>
          </a:p>
          <a:p>
            <a:pPr algn="l" marL="798209" indent="-399105" lvl="1">
              <a:lnSpc>
                <a:spcPts val="4806"/>
              </a:lnSpc>
              <a:buFont typeface="Arial"/>
              <a:buChar char="•"/>
            </a:pPr>
            <a:r>
              <a:rPr lang="en-US" sz="3697">
                <a:solidFill>
                  <a:srgbClr val="231F20"/>
                </a:solidFill>
                <a:latin typeface="DM Sans"/>
              </a:rPr>
              <a:t>View Stats</a:t>
            </a:r>
          </a:p>
          <a:p>
            <a:pPr algn="l" marL="798209" indent="-399105" lvl="1">
              <a:lnSpc>
                <a:spcPts val="4806"/>
              </a:lnSpc>
              <a:buFont typeface="Arial"/>
              <a:buChar char="•"/>
            </a:pPr>
            <a:r>
              <a:rPr lang="en-US" sz="3697">
                <a:solidFill>
                  <a:srgbClr val="231F20"/>
                </a:solidFill>
                <a:latin typeface="DM Sans"/>
              </a:rPr>
              <a:t>View Users</a:t>
            </a:r>
          </a:p>
          <a:p>
            <a:pPr algn="l" marL="798209" indent="-399105" lvl="1">
              <a:lnSpc>
                <a:spcPts val="4806"/>
              </a:lnSpc>
              <a:buFont typeface="Arial"/>
              <a:buChar char="•"/>
            </a:pPr>
            <a:r>
              <a:rPr lang="en-US" sz="3697">
                <a:solidFill>
                  <a:srgbClr val="231F20"/>
                </a:solidFill>
                <a:latin typeface="DM Sans"/>
              </a:rPr>
              <a:t>View Jewelers</a:t>
            </a:r>
          </a:p>
          <a:p>
            <a:pPr algn="l" marL="798209" indent="-399105" lvl="1">
              <a:lnSpc>
                <a:spcPts val="4806"/>
              </a:lnSpc>
              <a:buFont typeface="Arial"/>
              <a:buChar char="•"/>
            </a:pPr>
            <a:r>
              <a:rPr lang="en-US" sz="3697">
                <a:solidFill>
                  <a:srgbClr val="231F20"/>
                </a:solidFill>
                <a:latin typeface="DM Sans"/>
              </a:rPr>
              <a:t>Browse Listings &amp; Products</a:t>
            </a:r>
          </a:p>
          <a:p>
            <a:pPr algn="l">
              <a:lnSpc>
                <a:spcPts val="4416"/>
              </a:lnSpc>
            </a:pPr>
          </a:p>
          <a:p>
            <a:pPr algn="l">
              <a:lnSpc>
                <a:spcPts val="4416"/>
              </a:lnSpc>
            </a:pPr>
          </a:p>
          <a:p>
            <a:pPr algn="ctr">
              <a:lnSpc>
                <a:spcPts val="373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5551261" y="-9115032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87923">
            <a:off x="-9180462" y="4695004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598716" y="38078"/>
            <a:ext cx="9090568" cy="990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048"/>
              </a:lnSpc>
              <a:spcBef>
                <a:spcPct val="0"/>
              </a:spcBef>
            </a:pPr>
            <a:r>
              <a:rPr lang="en-US" sz="5832" spc="571">
                <a:solidFill>
                  <a:srgbClr val="231F20"/>
                </a:solidFill>
                <a:latin typeface="Oswald Bold"/>
              </a:rPr>
              <a:t>AGILE METHODOLOGY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20698" y="1360650"/>
            <a:ext cx="3660308" cy="1011550"/>
            <a:chOff x="0" y="0"/>
            <a:chExt cx="964032" cy="26641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64032" cy="266417"/>
            </a:xfrm>
            <a:custGeom>
              <a:avLst/>
              <a:gdLst/>
              <a:ahLst/>
              <a:cxnLst/>
              <a:rect r="r" b="b" t="t" l="l"/>
              <a:pathLst>
                <a:path h="266417" w="964032">
                  <a:moveTo>
                    <a:pt x="0" y="0"/>
                  </a:moveTo>
                  <a:lnTo>
                    <a:pt x="964032" y="0"/>
                  </a:lnTo>
                  <a:lnTo>
                    <a:pt x="964032" y="266417"/>
                  </a:lnTo>
                  <a:lnTo>
                    <a:pt x="0" y="266417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964032" cy="3045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562"/>
                </a:lnSpc>
                <a:spcBef>
                  <a:spcPct val="0"/>
                </a:spcBef>
              </a:pPr>
              <a:r>
                <a:rPr lang="en-US" sz="2581" spc="25">
                  <a:solidFill>
                    <a:srgbClr val="FFFFFF"/>
                  </a:solidFill>
                  <a:latin typeface="DM Sans Bold"/>
                </a:rPr>
                <a:t>Requirement Gathering &amp; Analysis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781006" y="1360650"/>
            <a:ext cx="2615629" cy="1011550"/>
            <a:chOff x="0" y="0"/>
            <a:chExt cx="688890" cy="26641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88890" cy="266417"/>
            </a:xfrm>
            <a:custGeom>
              <a:avLst/>
              <a:gdLst/>
              <a:ahLst/>
              <a:cxnLst/>
              <a:rect r="r" b="b" t="t" l="l"/>
              <a:pathLst>
                <a:path h="266417" w="688890">
                  <a:moveTo>
                    <a:pt x="0" y="0"/>
                  </a:moveTo>
                  <a:lnTo>
                    <a:pt x="688890" y="0"/>
                  </a:lnTo>
                  <a:lnTo>
                    <a:pt x="688890" y="266417"/>
                  </a:lnTo>
                  <a:lnTo>
                    <a:pt x="0" y="266417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688890" cy="3045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562"/>
                </a:lnSpc>
                <a:spcBef>
                  <a:spcPct val="0"/>
                </a:spcBef>
              </a:pPr>
              <a:r>
                <a:rPr lang="en-US" sz="2581" spc="25">
                  <a:solidFill>
                    <a:srgbClr val="FFFFFF"/>
                  </a:solidFill>
                  <a:latin typeface="DM Sans Bold"/>
                </a:rPr>
                <a:t>Planning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396635" y="1360650"/>
            <a:ext cx="2615629" cy="1011550"/>
            <a:chOff x="0" y="0"/>
            <a:chExt cx="688890" cy="26641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88890" cy="266417"/>
            </a:xfrm>
            <a:custGeom>
              <a:avLst/>
              <a:gdLst/>
              <a:ahLst/>
              <a:cxnLst/>
              <a:rect r="r" b="b" t="t" l="l"/>
              <a:pathLst>
                <a:path h="266417" w="688890">
                  <a:moveTo>
                    <a:pt x="0" y="0"/>
                  </a:moveTo>
                  <a:lnTo>
                    <a:pt x="688890" y="0"/>
                  </a:lnTo>
                  <a:lnTo>
                    <a:pt x="688890" y="266417"/>
                  </a:lnTo>
                  <a:lnTo>
                    <a:pt x="0" y="266417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688890" cy="3045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562"/>
                </a:lnSpc>
                <a:spcBef>
                  <a:spcPct val="0"/>
                </a:spcBef>
              </a:pPr>
              <a:r>
                <a:rPr lang="en-US" sz="2581" spc="25">
                  <a:solidFill>
                    <a:srgbClr val="FFFFFF"/>
                  </a:solidFill>
                  <a:latin typeface="DM Sans Bold"/>
                </a:rPr>
                <a:t>Design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012264" y="1360650"/>
            <a:ext cx="2929954" cy="1011550"/>
            <a:chOff x="0" y="0"/>
            <a:chExt cx="771675" cy="26641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71675" cy="266417"/>
            </a:xfrm>
            <a:custGeom>
              <a:avLst/>
              <a:gdLst/>
              <a:ahLst/>
              <a:cxnLst/>
              <a:rect r="r" b="b" t="t" l="l"/>
              <a:pathLst>
                <a:path h="266417" w="771675">
                  <a:moveTo>
                    <a:pt x="0" y="0"/>
                  </a:moveTo>
                  <a:lnTo>
                    <a:pt x="771675" y="0"/>
                  </a:lnTo>
                  <a:lnTo>
                    <a:pt x="771675" y="266417"/>
                  </a:lnTo>
                  <a:lnTo>
                    <a:pt x="0" y="266417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771675" cy="3045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562"/>
                </a:lnSpc>
                <a:spcBef>
                  <a:spcPct val="0"/>
                </a:spcBef>
              </a:pPr>
              <a:r>
                <a:rPr lang="en-US" sz="2581" spc="25">
                  <a:solidFill>
                    <a:srgbClr val="FFFFFF"/>
                  </a:solidFill>
                  <a:latin typeface="DM Sans Bold"/>
                </a:rPr>
                <a:t>Development (Weekly Sprints)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942217" y="1360650"/>
            <a:ext cx="2929954" cy="1011550"/>
            <a:chOff x="0" y="0"/>
            <a:chExt cx="771675" cy="26641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71675" cy="266417"/>
            </a:xfrm>
            <a:custGeom>
              <a:avLst/>
              <a:gdLst/>
              <a:ahLst/>
              <a:cxnLst/>
              <a:rect r="r" b="b" t="t" l="l"/>
              <a:pathLst>
                <a:path h="266417" w="771675">
                  <a:moveTo>
                    <a:pt x="0" y="0"/>
                  </a:moveTo>
                  <a:lnTo>
                    <a:pt x="771675" y="0"/>
                  </a:lnTo>
                  <a:lnTo>
                    <a:pt x="771675" y="266417"/>
                  </a:lnTo>
                  <a:lnTo>
                    <a:pt x="0" y="266417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771675" cy="3045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562"/>
                </a:lnSpc>
                <a:spcBef>
                  <a:spcPct val="0"/>
                </a:spcBef>
              </a:pPr>
              <a:r>
                <a:rPr lang="en-US" sz="2581" spc="25">
                  <a:solidFill>
                    <a:srgbClr val="FFFFFF"/>
                  </a:solidFill>
                  <a:latin typeface="DM Sans Bold"/>
                </a:rPr>
                <a:t>Iteration &amp; Feedback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4872171" y="1360650"/>
            <a:ext cx="2929954" cy="1011550"/>
            <a:chOff x="0" y="0"/>
            <a:chExt cx="771675" cy="26641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771675" cy="266417"/>
            </a:xfrm>
            <a:custGeom>
              <a:avLst/>
              <a:gdLst/>
              <a:ahLst/>
              <a:cxnLst/>
              <a:rect r="r" b="b" t="t" l="l"/>
              <a:pathLst>
                <a:path h="266417" w="771675">
                  <a:moveTo>
                    <a:pt x="0" y="0"/>
                  </a:moveTo>
                  <a:lnTo>
                    <a:pt x="771675" y="0"/>
                  </a:lnTo>
                  <a:lnTo>
                    <a:pt x="771675" y="266417"/>
                  </a:lnTo>
                  <a:lnTo>
                    <a:pt x="0" y="266417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771675" cy="3045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562"/>
                </a:lnSpc>
                <a:spcBef>
                  <a:spcPct val="0"/>
                </a:spcBef>
              </a:pPr>
              <a:r>
                <a:rPr lang="en-US" sz="2581" spc="25">
                  <a:solidFill>
                    <a:srgbClr val="FFFFFF"/>
                  </a:solidFill>
                  <a:latin typeface="DM Sans Bold"/>
                </a:rPr>
                <a:t>Testing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-159013" y="2511549"/>
            <a:ext cx="4219729" cy="1243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30"/>
              </a:lnSpc>
            </a:pPr>
            <a:r>
              <a:rPr lang="en-US" sz="1833" spc="179">
                <a:solidFill>
                  <a:srgbClr val="231F20"/>
                </a:solidFill>
                <a:latin typeface="DM Sans Bold"/>
              </a:rPr>
              <a:t>Conduct Research</a:t>
            </a:r>
          </a:p>
          <a:p>
            <a:pPr algn="ctr">
              <a:lnSpc>
                <a:spcPts val="2530"/>
              </a:lnSpc>
            </a:pPr>
          </a:p>
          <a:p>
            <a:pPr algn="ctr">
              <a:lnSpc>
                <a:spcPts val="2530"/>
              </a:lnSpc>
            </a:pPr>
            <a:r>
              <a:rPr lang="en-US" sz="1833" spc="179">
                <a:solidFill>
                  <a:srgbClr val="231F20"/>
                </a:solidFill>
                <a:latin typeface="DM Sans Bold"/>
              </a:rPr>
              <a:t>Identify Potential users &amp; needs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379981" y="3898384"/>
            <a:ext cx="3417679" cy="300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30"/>
              </a:lnSpc>
            </a:pPr>
            <a:r>
              <a:rPr lang="en-US" sz="1833" spc="179">
                <a:solidFill>
                  <a:srgbClr val="231F20"/>
                </a:solidFill>
                <a:latin typeface="DM Sans Bold"/>
              </a:rPr>
              <a:t>Defining Project Scope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995610" y="4260822"/>
            <a:ext cx="3417679" cy="1929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30"/>
              </a:lnSpc>
            </a:pPr>
            <a:r>
              <a:rPr lang="en-US" sz="1833" spc="179">
                <a:solidFill>
                  <a:srgbClr val="231F20"/>
                </a:solidFill>
                <a:latin typeface="DM Sans Bold"/>
              </a:rPr>
              <a:t>Database Design</a:t>
            </a:r>
          </a:p>
          <a:p>
            <a:pPr algn="ctr">
              <a:lnSpc>
                <a:spcPts val="1840"/>
              </a:lnSpc>
            </a:pPr>
          </a:p>
          <a:p>
            <a:pPr algn="ctr">
              <a:lnSpc>
                <a:spcPts val="2530"/>
              </a:lnSpc>
            </a:pPr>
            <a:r>
              <a:rPr lang="en-US" sz="1833" spc="179">
                <a:solidFill>
                  <a:srgbClr val="231F20"/>
                </a:solidFill>
                <a:latin typeface="DM Sans Bold"/>
              </a:rPr>
              <a:t>Component Design</a:t>
            </a:r>
          </a:p>
          <a:p>
            <a:pPr algn="ctr">
              <a:lnSpc>
                <a:spcPts val="1840"/>
              </a:lnSpc>
            </a:pPr>
          </a:p>
          <a:p>
            <a:pPr algn="ctr">
              <a:lnSpc>
                <a:spcPts val="2530"/>
              </a:lnSpc>
            </a:pPr>
            <a:r>
              <a:rPr lang="en-US" sz="1833" spc="179">
                <a:solidFill>
                  <a:srgbClr val="231F20"/>
                </a:solidFill>
                <a:latin typeface="DM Sans Bold"/>
              </a:rPr>
              <a:t>System Architecture</a:t>
            </a:r>
          </a:p>
          <a:p>
            <a:pPr algn="ctr">
              <a:lnSpc>
                <a:spcPts val="1840"/>
              </a:lnSpc>
            </a:pPr>
          </a:p>
          <a:p>
            <a:pPr algn="ctr">
              <a:lnSpc>
                <a:spcPts val="2530"/>
              </a:lnSpc>
            </a:pPr>
            <a:r>
              <a:rPr lang="en-US" sz="1833" spc="179">
                <a:solidFill>
                  <a:srgbClr val="231F20"/>
                </a:solidFill>
                <a:latin typeface="DM Sans Bold"/>
              </a:rPr>
              <a:t>UI Design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367376" y="6162008"/>
            <a:ext cx="4219729" cy="119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30"/>
              </a:lnSpc>
            </a:pPr>
            <a:r>
              <a:rPr lang="en-US" sz="1833" spc="179">
                <a:solidFill>
                  <a:srgbClr val="231F20"/>
                </a:solidFill>
                <a:latin typeface="DM Sans Bold"/>
              </a:rPr>
              <a:t>Set up environment</a:t>
            </a:r>
          </a:p>
          <a:p>
            <a:pPr algn="ctr">
              <a:lnSpc>
                <a:spcPts val="2116"/>
              </a:lnSpc>
            </a:pPr>
          </a:p>
          <a:p>
            <a:pPr algn="ctr">
              <a:lnSpc>
                <a:spcPts val="2530"/>
              </a:lnSpc>
            </a:pPr>
            <a:r>
              <a:rPr lang="en-US" sz="1833" spc="179">
                <a:solidFill>
                  <a:srgbClr val="231F20"/>
                </a:solidFill>
                <a:latin typeface="DM Sans Bold"/>
              </a:rPr>
              <a:t>Incremental feature development &amp; integration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579419" y="7529753"/>
            <a:ext cx="4219729" cy="117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30"/>
              </a:lnSpc>
            </a:pPr>
            <a:r>
              <a:rPr lang="en-US" sz="1833" spc="179">
                <a:solidFill>
                  <a:srgbClr val="231F20"/>
                </a:solidFill>
                <a:latin typeface="DM Sans Bold"/>
              </a:rPr>
              <a:t>Weekly meetings with Supervisor</a:t>
            </a:r>
          </a:p>
          <a:p>
            <a:pPr algn="ctr">
              <a:lnSpc>
                <a:spcPts val="1978"/>
              </a:lnSpc>
            </a:pPr>
          </a:p>
          <a:p>
            <a:pPr algn="ctr">
              <a:lnSpc>
                <a:spcPts val="2530"/>
              </a:lnSpc>
            </a:pPr>
            <a:r>
              <a:rPr lang="en-US" sz="1833" spc="179">
                <a:solidFill>
                  <a:srgbClr val="231F20"/>
                </a:solidFill>
                <a:latin typeface="DM Sans Bold"/>
              </a:rPr>
              <a:t>Incorporate feedback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4677928" y="8845870"/>
            <a:ext cx="3318440" cy="796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30"/>
              </a:lnSpc>
            </a:pPr>
            <a:r>
              <a:rPr lang="en-US" sz="1833" spc="179">
                <a:solidFill>
                  <a:srgbClr val="231F20"/>
                </a:solidFill>
                <a:latin typeface="DM Sans Bold"/>
              </a:rPr>
              <a:t>Unit testing</a:t>
            </a:r>
          </a:p>
          <a:p>
            <a:pPr algn="ctr">
              <a:lnSpc>
                <a:spcPts val="1426"/>
              </a:lnSpc>
            </a:pPr>
          </a:p>
          <a:p>
            <a:pPr algn="ctr">
              <a:lnSpc>
                <a:spcPts val="2530"/>
              </a:lnSpc>
            </a:pPr>
            <a:r>
              <a:rPr lang="en-US" sz="1833" spc="179">
                <a:solidFill>
                  <a:srgbClr val="231F20"/>
                </a:solidFill>
                <a:latin typeface="DM Sans Bold"/>
              </a:rPr>
              <a:t>Integration testing</a:t>
            </a:r>
          </a:p>
        </p:txBody>
      </p:sp>
      <p:sp>
        <p:nvSpPr>
          <p:cNvPr name="AutoShape 30" id="30"/>
          <p:cNvSpPr/>
          <p:nvPr/>
        </p:nvSpPr>
        <p:spPr>
          <a:xfrm>
            <a:off x="1931802" y="2810327"/>
            <a:ext cx="0" cy="33749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31" id="31"/>
          <p:cNvSpPr/>
          <p:nvPr/>
        </p:nvSpPr>
        <p:spPr>
          <a:xfrm>
            <a:off x="1950852" y="3755509"/>
            <a:ext cx="1429129" cy="307655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>
            <a:off x="5088820" y="4199369"/>
            <a:ext cx="906789" cy="1040621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33" id="33"/>
          <p:cNvSpPr/>
          <p:nvPr/>
        </p:nvSpPr>
        <p:spPr>
          <a:xfrm>
            <a:off x="7704449" y="6190583"/>
            <a:ext cx="662927" cy="58388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34" id="34"/>
          <p:cNvSpPr/>
          <p:nvPr/>
        </p:nvSpPr>
        <p:spPr>
          <a:xfrm>
            <a:off x="10477241" y="7358343"/>
            <a:ext cx="1102179" cy="77434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35" id="35"/>
          <p:cNvSpPr/>
          <p:nvPr/>
        </p:nvSpPr>
        <p:spPr>
          <a:xfrm>
            <a:off x="13689284" y="8707038"/>
            <a:ext cx="988644" cy="551262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6396" y="2425828"/>
            <a:ext cx="1598562" cy="2428755"/>
          </a:xfrm>
          <a:custGeom>
            <a:avLst/>
            <a:gdLst/>
            <a:ahLst/>
            <a:cxnLst/>
            <a:rect r="r" b="b" t="t" l="l"/>
            <a:pathLst>
              <a:path h="2428755" w="1598562">
                <a:moveTo>
                  <a:pt x="0" y="0"/>
                </a:moveTo>
                <a:lnTo>
                  <a:pt x="1598562" y="0"/>
                </a:lnTo>
                <a:lnTo>
                  <a:pt x="1598562" y="2428754"/>
                </a:lnTo>
                <a:lnTo>
                  <a:pt x="0" y="24287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035253">
            <a:off x="16564846" y="5641079"/>
            <a:ext cx="7835077" cy="10939025"/>
          </a:xfrm>
          <a:custGeom>
            <a:avLst/>
            <a:gdLst/>
            <a:ahLst/>
            <a:cxnLst/>
            <a:rect r="r" b="b" t="t" l="l"/>
            <a:pathLst>
              <a:path h="10939025" w="7835077">
                <a:moveTo>
                  <a:pt x="0" y="0"/>
                </a:moveTo>
                <a:lnTo>
                  <a:pt x="7835077" y="0"/>
                </a:lnTo>
                <a:lnTo>
                  <a:pt x="7835077" y="10939025"/>
                </a:lnTo>
                <a:lnTo>
                  <a:pt x="0" y="109390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641550" y="5510854"/>
            <a:ext cx="1510891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391009" y="5295262"/>
            <a:ext cx="501082" cy="50108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627777" y="2658055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01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7206457" y="2380292"/>
            <a:ext cx="1628533" cy="2474291"/>
          </a:xfrm>
          <a:custGeom>
            <a:avLst/>
            <a:gdLst/>
            <a:ahLst/>
            <a:cxnLst/>
            <a:rect r="r" b="b" t="t" l="l"/>
            <a:pathLst>
              <a:path h="2474291" w="1628533">
                <a:moveTo>
                  <a:pt x="0" y="0"/>
                </a:moveTo>
                <a:lnTo>
                  <a:pt x="1628533" y="0"/>
                </a:lnTo>
                <a:lnTo>
                  <a:pt x="1628533" y="2474290"/>
                </a:lnTo>
                <a:lnTo>
                  <a:pt x="0" y="24742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7785168" y="5261630"/>
            <a:ext cx="501082" cy="50108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138863" y="2425828"/>
            <a:ext cx="1598562" cy="2428755"/>
          </a:xfrm>
          <a:custGeom>
            <a:avLst/>
            <a:gdLst/>
            <a:ahLst/>
            <a:cxnLst/>
            <a:rect r="r" b="b" t="t" l="l"/>
            <a:pathLst>
              <a:path h="2428755" w="1598562">
                <a:moveTo>
                  <a:pt x="0" y="0"/>
                </a:moveTo>
                <a:lnTo>
                  <a:pt x="1598562" y="0"/>
                </a:lnTo>
                <a:lnTo>
                  <a:pt x="1598562" y="2428754"/>
                </a:lnTo>
                <a:lnTo>
                  <a:pt x="0" y="24287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0687603" y="5261630"/>
            <a:ext cx="501082" cy="501082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2980098" y="2380292"/>
            <a:ext cx="1628533" cy="2474291"/>
          </a:xfrm>
          <a:custGeom>
            <a:avLst/>
            <a:gdLst/>
            <a:ahLst/>
            <a:cxnLst/>
            <a:rect r="r" b="b" t="t" l="l"/>
            <a:pathLst>
              <a:path h="2474291" w="1628533">
                <a:moveTo>
                  <a:pt x="0" y="0"/>
                </a:moveTo>
                <a:lnTo>
                  <a:pt x="1628533" y="0"/>
                </a:lnTo>
                <a:lnTo>
                  <a:pt x="1628533" y="2474290"/>
                </a:lnTo>
                <a:lnTo>
                  <a:pt x="0" y="24742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3543824" y="5261630"/>
            <a:ext cx="501082" cy="501082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-10799999">
            <a:off x="-3770765" y="-7742418"/>
            <a:ext cx="7835077" cy="10939025"/>
          </a:xfrm>
          <a:custGeom>
            <a:avLst/>
            <a:gdLst/>
            <a:ahLst/>
            <a:cxnLst/>
            <a:rect r="r" b="b" t="t" l="l"/>
            <a:pathLst>
              <a:path h="10939025" w="7835077">
                <a:moveTo>
                  <a:pt x="0" y="0"/>
                </a:moveTo>
                <a:lnTo>
                  <a:pt x="7835077" y="0"/>
                </a:lnTo>
                <a:lnTo>
                  <a:pt x="7835077" y="10939025"/>
                </a:lnTo>
                <a:lnTo>
                  <a:pt x="0" y="109390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5826793" y="2380292"/>
            <a:ext cx="1628533" cy="2474291"/>
          </a:xfrm>
          <a:custGeom>
            <a:avLst/>
            <a:gdLst/>
            <a:ahLst/>
            <a:cxnLst/>
            <a:rect r="r" b="b" t="t" l="l"/>
            <a:pathLst>
              <a:path h="2474291" w="1628533">
                <a:moveTo>
                  <a:pt x="0" y="0"/>
                </a:moveTo>
                <a:lnTo>
                  <a:pt x="1628534" y="0"/>
                </a:lnTo>
                <a:lnTo>
                  <a:pt x="1628534" y="2474290"/>
                </a:lnTo>
                <a:lnTo>
                  <a:pt x="0" y="24742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16395909" y="5261630"/>
            <a:ext cx="501082" cy="501082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3688137" y="2425828"/>
            <a:ext cx="1598562" cy="2428755"/>
          </a:xfrm>
          <a:custGeom>
            <a:avLst/>
            <a:gdLst/>
            <a:ahLst/>
            <a:cxnLst/>
            <a:rect r="r" b="b" t="t" l="l"/>
            <a:pathLst>
              <a:path h="2428755" w="1598562">
                <a:moveTo>
                  <a:pt x="0" y="0"/>
                </a:moveTo>
                <a:lnTo>
                  <a:pt x="1598562" y="0"/>
                </a:lnTo>
                <a:lnTo>
                  <a:pt x="1598562" y="2428754"/>
                </a:lnTo>
                <a:lnTo>
                  <a:pt x="0" y="24287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4236877" y="5261630"/>
            <a:ext cx="501082" cy="501082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840554" y="6205918"/>
            <a:ext cx="1666817" cy="1966844"/>
          </a:xfrm>
          <a:custGeom>
            <a:avLst/>
            <a:gdLst/>
            <a:ahLst/>
            <a:cxnLst/>
            <a:rect r="r" b="b" t="t" l="l"/>
            <a:pathLst>
              <a:path h="1966844" w="1666817">
                <a:moveTo>
                  <a:pt x="0" y="0"/>
                </a:moveTo>
                <a:lnTo>
                  <a:pt x="1666817" y="0"/>
                </a:lnTo>
                <a:lnTo>
                  <a:pt x="1666817" y="1966844"/>
                </a:lnTo>
                <a:lnTo>
                  <a:pt x="0" y="196684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3594206" y="6305823"/>
            <a:ext cx="1851250" cy="1866939"/>
          </a:xfrm>
          <a:custGeom>
            <a:avLst/>
            <a:gdLst/>
            <a:ahLst/>
            <a:cxnLst/>
            <a:rect r="r" b="b" t="t" l="l"/>
            <a:pathLst>
              <a:path h="1866939" w="1851250">
                <a:moveTo>
                  <a:pt x="0" y="0"/>
                </a:moveTo>
                <a:lnTo>
                  <a:pt x="1851250" y="0"/>
                </a:lnTo>
                <a:lnTo>
                  <a:pt x="1851250" y="1866939"/>
                </a:lnTo>
                <a:lnTo>
                  <a:pt x="0" y="186693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7634479" y="6255871"/>
            <a:ext cx="802459" cy="1866939"/>
          </a:xfrm>
          <a:custGeom>
            <a:avLst/>
            <a:gdLst/>
            <a:ahLst/>
            <a:cxnLst/>
            <a:rect r="r" b="b" t="t" l="l"/>
            <a:pathLst>
              <a:path h="1866939" w="802459">
                <a:moveTo>
                  <a:pt x="0" y="0"/>
                </a:moveTo>
                <a:lnTo>
                  <a:pt x="802459" y="0"/>
                </a:lnTo>
                <a:lnTo>
                  <a:pt x="802459" y="1866939"/>
                </a:lnTo>
                <a:lnTo>
                  <a:pt x="0" y="186693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642" t="0" r="-23481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0037087" y="6305823"/>
            <a:ext cx="1866939" cy="1866939"/>
          </a:xfrm>
          <a:custGeom>
            <a:avLst/>
            <a:gdLst/>
            <a:ahLst/>
            <a:cxnLst/>
            <a:rect r="r" b="b" t="t" l="l"/>
            <a:pathLst>
              <a:path h="1866939" w="1866939">
                <a:moveTo>
                  <a:pt x="0" y="0"/>
                </a:moveTo>
                <a:lnTo>
                  <a:pt x="1866939" y="0"/>
                </a:lnTo>
                <a:lnTo>
                  <a:pt x="1866939" y="1866939"/>
                </a:lnTo>
                <a:lnTo>
                  <a:pt x="0" y="186693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2759955" y="6255871"/>
            <a:ext cx="2133645" cy="1866939"/>
          </a:xfrm>
          <a:custGeom>
            <a:avLst/>
            <a:gdLst/>
            <a:ahLst/>
            <a:cxnLst/>
            <a:rect r="r" b="b" t="t" l="l"/>
            <a:pathLst>
              <a:path h="1866939" w="2133645">
                <a:moveTo>
                  <a:pt x="0" y="0"/>
                </a:moveTo>
                <a:lnTo>
                  <a:pt x="2133644" y="0"/>
                </a:lnTo>
                <a:lnTo>
                  <a:pt x="2133644" y="1866939"/>
                </a:lnTo>
                <a:lnTo>
                  <a:pt x="0" y="186693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5750849" y="6255871"/>
            <a:ext cx="1691375" cy="1916891"/>
          </a:xfrm>
          <a:custGeom>
            <a:avLst/>
            <a:gdLst/>
            <a:ahLst/>
            <a:cxnLst/>
            <a:rect r="r" b="b" t="t" l="l"/>
            <a:pathLst>
              <a:path h="1916891" w="1691375">
                <a:moveTo>
                  <a:pt x="0" y="0"/>
                </a:moveTo>
                <a:lnTo>
                  <a:pt x="1691375" y="0"/>
                </a:lnTo>
                <a:lnTo>
                  <a:pt x="1691375" y="1916891"/>
                </a:lnTo>
                <a:lnTo>
                  <a:pt x="0" y="191689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7021936" y="2624423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03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9924371" y="2624423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04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2780592" y="2658055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05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5627287" y="2658055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06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3473646" y="2624423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02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695192" y="8344212"/>
            <a:ext cx="1992543" cy="621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1"/>
              </a:lnSpc>
            </a:pPr>
            <a:r>
              <a:rPr lang="en-US" sz="3653" spc="193">
                <a:solidFill>
                  <a:srgbClr val="000000"/>
                </a:solidFill>
                <a:latin typeface="Montserrat Classic"/>
              </a:rPr>
              <a:t>CSS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3114398" y="8344212"/>
            <a:ext cx="2810867" cy="621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1"/>
              </a:lnSpc>
            </a:pPr>
            <a:r>
              <a:rPr lang="en-US" sz="3653" spc="193">
                <a:solidFill>
                  <a:srgbClr val="000000"/>
                </a:solidFill>
                <a:latin typeface="Montserrat Classic"/>
              </a:rPr>
              <a:t>JavaScript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6783036" y="8294260"/>
            <a:ext cx="2505345" cy="621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1"/>
              </a:lnSpc>
            </a:pPr>
            <a:r>
              <a:rPr lang="en-US" sz="3653" spc="193">
                <a:solidFill>
                  <a:srgbClr val="000000"/>
                </a:solidFill>
                <a:latin typeface="Montserrat Classic"/>
              </a:rPr>
              <a:t>MongoDB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9974285" y="8344212"/>
            <a:ext cx="1992543" cy="621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1"/>
              </a:lnSpc>
            </a:pPr>
            <a:r>
              <a:rPr lang="en-US" sz="3653" spc="193">
                <a:solidFill>
                  <a:srgbClr val="000000"/>
                </a:solidFill>
                <a:latin typeface="Montserrat Classic"/>
              </a:rPr>
              <a:t>Express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2830505" y="8344212"/>
            <a:ext cx="1992543" cy="621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1"/>
              </a:lnSpc>
            </a:pPr>
            <a:r>
              <a:rPr lang="en-US" sz="3653" spc="193">
                <a:solidFill>
                  <a:srgbClr val="000000"/>
                </a:solidFill>
                <a:latin typeface="Montserrat Classic"/>
              </a:rPr>
              <a:t>React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5600265" y="8344212"/>
            <a:ext cx="1992543" cy="621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1"/>
              </a:lnSpc>
            </a:pPr>
            <a:r>
              <a:rPr lang="en-US" sz="3653" spc="193">
                <a:solidFill>
                  <a:srgbClr val="000000"/>
                </a:solidFill>
                <a:latin typeface="Montserrat Classic"/>
              </a:rPr>
              <a:t>Node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2474958" y="464097"/>
            <a:ext cx="12971965" cy="1303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03"/>
              </a:lnSpc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TOOLS &amp; TECHNOLOGY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8630167" y="-895645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9"/>
                </a:lnTo>
                <a:lnTo>
                  <a:pt x="0" y="246641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46918" y="2654912"/>
            <a:ext cx="8097687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 YOU !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961700" y="3260094"/>
            <a:ext cx="3766813" cy="3766813"/>
          </a:xfrm>
          <a:custGeom>
            <a:avLst/>
            <a:gdLst/>
            <a:ahLst/>
            <a:cxnLst/>
            <a:rect r="r" b="b" t="t" l="l"/>
            <a:pathLst>
              <a:path h="3766813" w="3766813">
                <a:moveTo>
                  <a:pt x="0" y="0"/>
                </a:moveTo>
                <a:lnTo>
                  <a:pt x="3766812" y="0"/>
                </a:lnTo>
                <a:lnTo>
                  <a:pt x="3766812" y="3766812"/>
                </a:lnTo>
                <a:lnTo>
                  <a:pt x="0" y="37668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19320" y="2362414"/>
            <a:ext cx="1400485" cy="7491582"/>
            <a:chOff x="0" y="0"/>
            <a:chExt cx="368852" cy="19730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1973092"/>
            </a:xfrm>
            <a:custGeom>
              <a:avLst/>
              <a:gdLst/>
              <a:ahLst/>
              <a:cxnLst/>
              <a:rect r="r" b="b" t="t" l="l"/>
              <a:pathLst>
                <a:path h="1973092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973092"/>
                  </a:lnTo>
                  <a:lnTo>
                    <a:pt x="0" y="1973092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19921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019320" y="274994"/>
            <a:ext cx="7416941" cy="1686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OUTLINE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50954" y="2476382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70555" y="32028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70555" y="39267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70555" y="46506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70555" y="53745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70555" y="60984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"/>
              </a:rPr>
              <a:t>06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270555" y="68223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"/>
              </a:rPr>
              <a:t>07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870191" y="2621029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 Bold"/>
              </a:rPr>
              <a:t>INTRODUCTION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870191" y="3347532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 Bold"/>
              </a:rPr>
              <a:t>PROBLEM STATEMENT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870191" y="4071432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 Bold"/>
              </a:rPr>
              <a:t>OBJECTIVE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870191" y="4795332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 Bold"/>
              </a:rPr>
              <a:t>SCOPE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870191" y="6203536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 Bold"/>
              </a:rPr>
              <a:t>USER FUNCTIONALITIES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870191" y="6927436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 Bold"/>
              </a:rPr>
              <a:t>JEWELER FUNCTIONALITIES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870191" y="7651336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 Bold"/>
              </a:rPr>
              <a:t>ADMIN FUNCTIONALITIES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270555" y="75462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"/>
              </a:rPr>
              <a:t>08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270555" y="82701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"/>
              </a:rPr>
              <a:t>09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270555" y="89940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"/>
              </a:rPr>
              <a:t>10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870191" y="8375236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 Bold"/>
              </a:rPr>
              <a:t>METHODOLOGY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870191" y="9099136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 Bold"/>
              </a:rPr>
              <a:t>TOOLS &amp; TECHNOLOGIES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870191" y="5479636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 Bold"/>
              </a:rPr>
              <a:t>CORE CONCEPT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07472" y="7036262"/>
            <a:ext cx="7673056" cy="7673056"/>
          </a:xfrm>
          <a:custGeom>
            <a:avLst/>
            <a:gdLst/>
            <a:ahLst/>
            <a:cxnLst/>
            <a:rect r="r" b="b" t="t" l="l"/>
            <a:pathLst>
              <a:path h="7673056" w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24816" y="5864682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8" y="0"/>
                </a:lnTo>
                <a:lnTo>
                  <a:pt x="2238368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539534" y="7741115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510099" y="7741115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279244" y="3371686"/>
            <a:ext cx="4219729" cy="647719"/>
            <a:chOff x="0" y="0"/>
            <a:chExt cx="1111369" cy="17059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11369" cy="170593"/>
            </a:xfrm>
            <a:custGeom>
              <a:avLst/>
              <a:gdLst/>
              <a:ahLst/>
              <a:cxnLst/>
              <a:rect r="r" b="b" t="t" l="l"/>
              <a:pathLst>
                <a:path h="170593" w="1111369">
                  <a:moveTo>
                    <a:pt x="0" y="0"/>
                  </a:moveTo>
                  <a:lnTo>
                    <a:pt x="1111369" y="0"/>
                  </a:lnTo>
                  <a:lnTo>
                    <a:pt x="1111369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111369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Empowering Sellers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911817" y="3371686"/>
            <a:ext cx="4219729" cy="647719"/>
            <a:chOff x="0" y="0"/>
            <a:chExt cx="1111369" cy="1705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11369" cy="170593"/>
            </a:xfrm>
            <a:custGeom>
              <a:avLst/>
              <a:gdLst/>
              <a:ahLst/>
              <a:cxnLst/>
              <a:rect r="r" b="b" t="t" l="l"/>
              <a:pathLst>
                <a:path h="170593" w="1111369">
                  <a:moveTo>
                    <a:pt x="0" y="0"/>
                  </a:moveTo>
                  <a:lnTo>
                    <a:pt x="1111369" y="0"/>
                  </a:lnTo>
                  <a:lnTo>
                    <a:pt x="1111369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1111369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Benefitting Buyers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789027" y="3362992"/>
            <a:ext cx="4219729" cy="647719"/>
            <a:chOff x="0" y="0"/>
            <a:chExt cx="1111369" cy="17059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11369" cy="170593"/>
            </a:xfrm>
            <a:custGeom>
              <a:avLst/>
              <a:gdLst/>
              <a:ahLst/>
              <a:cxnLst/>
              <a:rect r="r" b="b" t="t" l="l"/>
              <a:pathLst>
                <a:path h="170593" w="1111369">
                  <a:moveTo>
                    <a:pt x="0" y="0"/>
                  </a:moveTo>
                  <a:lnTo>
                    <a:pt x="1111369" y="0"/>
                  </a:lnTo>
                  <a:lnTo>
                    <a:pt x="1111369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1111369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Ensuring Authenticity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787751" y="8131532"/>
            <a:ext cx="1683064" cy="1354145"/>
          </a:xfrm>
          <a:custGeom>
            <a:avLst/>
            <a:gdLst/>
            <a:ahLst/>
            <a:cxnLst/>
            <a:rect r="r" b="b" t="t" l="l"/>
            <a:pathLst>
              <a:path h="1354145" w="1683064">
                <a:moveTo>
                  <a:pt x="0" y="0"/>
                </a:moveTo>
                <a:lnTo>
                  <a:pt x="1683063" y="0"/>
                </a:lnTo>
                <a:lnTo>
                  <a:pt x="1683063" y="1354145"/>
                </a:lnTo>
                <a:lnTo>
                  <a:pt x="0" y="135414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611422" y="6288706"/>
            <a:ext cx="1065155" cy="1176376"/>
          </a:xfrm>
          <a:custGeom>
            <a:avLst/>
            <a:gdLst/>
            <a:ahLst/>
            <a:cxnLst/>
            <a:rect r="r" b="b" t="t" l="l"/>
            <a:pathLst>
              <a:path h="1176376" w="1065155">
                <a:moveTo>
                  <a:pt x="0" y="0"/>
                </a:moveTo>
                <a:lnTo>
                  <a:pt x="1065156" y="0"/>
                </a:lnTo>
                <a:lnTo>
                  <a:pt x="1065156" y="1176376"/>
                </a:lnTo>
                <a:lnTo>
                  <a:pt x="0" y="117637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2093097" y="8168985"/>
            <a:ext cx="1131240" cy="1382627"/>
          </a:xfrm>
          <a:custGeom>
            <a:avLst/>
            <a:gdLst/>
            <a:ahLst/>
            <a:cxnLst/>
            <a:rect r="r" b="b" t="t" l="l"/>
            <a:pathLst>
              <a:path h="1382627" w="1131240">
                <a:moveTo>
                  <a:pt x="0" y="0"/>
                </a:moveTo>
                <a:lnTo>
                  <a:pt x="1131241" y="0"/>
                </a:lnTo>
                <a:lnTo>
                  <a:pt x="1131241" y="1382627"/>
                </a:lnTo>
                <a:lnTo>
                  <a:pt x="0" y="138262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3367511" y="406155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INTRODUCTION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4186238"/>
            <a:ext cx="4219729" cy="2077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5398" indent="-262699" lvl="1">
              <a:lnSpc>
                <a:spcPts val="3358"/>
              </a:lnSpc>
              <a:buFont typeface="Arial"/>
              <a:buChar char="•"/>
            </a:pPr>
            <a:r>
              <a:rPr lang="en-US" sz="2433" spc="238">
                <a:solidFill>
                  <a:srgbClr val="231F20"/>
                </a:solidFill>
                <a:latin typeface="DM Sans Bold"/>
              </a:rPr>
              <a:t>Independent Pricing for gold items.</a:t>
            </a:r>
          </a:p>
          <a:p>
            <a:pPr algn="l">
              <a:lnSpc>
                <a:spcPts val="3358"/>
              </a:lnSpc>
            </a:pPr>
          </a:p>
          <a:p>
            <a:pPr algn="l" marL="525398" indent="-262699" lvl="1">
              <a:lnSpc>
                <a:spcPts val="3358"/>
              </a:lnSpc>
              <a:buFont typeface="Arial"/>
              <a:buChar char="•"/>
            </a:pPr>
            <a:r>
              <a:rPr lang="en-US" sz="2433" spc="238">
                <a:solidFill>
                  <a:srgbClr val="231F20"/>
                </a:solidFill>
                <a:latin typeface="DM Sans Bold"/>
              </a:rPr>
              <a:t>Elimination of Intermediary fees.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99970" y="1725337"/>
            <a:ext cx="15633597" cy="1961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>
                <a:solidFill>
                  <a:srgbClr val="231F20"/>
                </a:solidFill>
                <a:latin typeface="Canva Sans Bold Italics"/>
              </a:rPr>
              <a:t>EGold Haven is a specialized online marketplace (Web Application) exclusively dedicated to gold jewelry trading. </a:t>
            </a:r>
          </a:p>
          <a:p>
            <a:pPr algn="ctr">
              <a:lnSpc>
                <a:spcPts val="7279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6748466" y="4210737"/>
            <a:ext cx="4736604" cy="165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5398" indent="-262699" lvl="1">
              <a:lnSpc>
                <a:spcPts val="3358"/>
              </a:lnSpc>
              <a:buFont typeface="Arial"/>
              <a:buChar char="•"/>
            </a:pPr>
            <a:r>
              <a:rPr lang="en-US" sz="2433" spc="238">
                <a:solidFill>
                  <a:srgbClr val="231F20"/>
                </a:solidFill>
                <a:latin typeface="DM Sans Bold"/>
              </a:rPr>
              <a:t>Reduced market rates.</a:t>
            </a:r>
          </a:p>
          <a:p>
            <a:pPr algn="l">
              <a:lnSpc>
                <a:spcPts val="3358"/>
              </a:lnSpc>
            </a:pPr>
          </a:p>
          <a:p>
            <a:pPr algn="l" marL="525398" indent="-262699" lvl="1">
              <a:lnSpc>
                <a:spcPts val="3358"/>
              </a:lnSpc>
              <a:buFont typeface="Arial"/>
              <a:buChar char="•"/>
            </a:pPr>
            <a:r>
              <a:rPr lang="en-US" sz="2433" spc="238">
                <a:solidFill>
                  <a:srgbClr val="231F20"/>
                </a:solidFill>
                <a:latin typeface="DM Sans Bold"/>
              </a:rPr>
              <a:t>Transparent Pricing Insights.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658717" y="4210737"/>
            <a:ext cx="4915989" cy="2077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5398" indent="-262699" lvl="1">
              <a:lnSpc>
                <a:spcPts val="3358"/>
              </a:lnSpc>
              <a:buFont typeface="Arial"/>
              <a:buChar char="•"/>
            </a:pPr>
            <a:r>
              <a:rPr lang="en-US" sz="2433" spc="238">
                <a:solidFill>
                  <a:srgbClr val="231F20"/>
                </a:solidFill>
                <a:latin typeface="DM Sans Bold"/>
              </a:rPr>
              <a:t>Certification by Accredited Jewelers.</a:t>
            </a:r>
          </a:p>
          <a:p>
            <a:pPr algn="l">
              <a:lnSpc>
                <a:spcPts val="3358"/>
              </a:lnSpc>
            </a:pPr>
          </a:p>
          <a:p>
            <a:pPr algn="l" marL="525398" indent="-262699" lvl="1">
              <a:lnSpc>
                <a:spcPts val="3358"/>
              </a:lnSpc>
              <a:buFont typeface="Arial"/>
              <a:buChar char="•"/>
            </a:pPr>
            <a:r>
              <a:rPr lang="en-US" sz="2433" spc="238">
                <a:solidFill>
                  <a:srgbClr val="231F20"/>
                </a:solidFill>
                <a:latin typeface="DM Sans Bold"/>
              </a:rPr>
              <a:t>Jewelers earn commission in return.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140389" y="3467030"/>
            <a:ext cx="16007223" cy="3039876"/>
            <a:chOff x="0" y="0"/>
            <a:chExt cx="3091255" cy="5870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091255" cy="587049"/>
            </a:xfrm>
            <a:custGeom>
              <a:avLst/>
              <a:gdLst/>
              <a:ahLst/>
              <a:cxnLst/>
              <a:rect r="r" b="b" t="t" l="l"/>
              <a:pathLst>
                <a:path h="587049" w="3091255">
                  <a:moveTo>
                    <a:pt x="0" y="0"/>
                  </a:moveTo>
                  <a:lnTo>
                    <a:pt x="3091255" y="0"/>
                  </a:lnTo>
                  <a:lnTo>
                    <a:pt x="3091255" y="587049"/>
                  </a:lnTo>
                  <a:lnTo>
                    <a:pt x="0" y="5870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3091255" cy="6060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327201" y="3772606"/>
            <a:ext cx="15633597" cy="3047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>
                <a:solidFill>
                  <a:srgbClr val="231F20"/>
                </a:solidFill>
                <a:latin typeface="Canva Sans Bold Italics"/>
              </a:rPr>
              <a:t>"In the gold jewelry trade, existing e-commerce platforms lack tailored solutions, leading to inflated prices and a lack of transparency. This highlights the need for a specialized platform like “EGold Haven” that empowers sellers, ensures authenticity, and enhances the buyer experience."</a:t>
            </a:r>
          </a:p>
          <a:p>
            <a:pPr algn="just">
              <a:lnSpc>
                <a:spcPts val="7279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1030012" y="6677341"/>
            <a:ext cx="4690900" cy="3031447"/>
            <a:chOff x="0" y="0"/>
            <a:chExt cx="1235463" cy="79840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35463" cy="798406"/>
            </a:xfrm>
            <a:custGeom>
              <a:avLst/>
              <a:gdLst/>
              <a:ahLst/>
              <a:cxnLst/>
              <a:rect r="r" b="b" t="t" l="l"/>
              <a:pathLst>
                <a:path h="798406" w="1235463">
                  <a:moveTo>
                    <a:pt x="84171" y="0"/>
                  </a:moveTo>
                  <a:lnTo>
                    <a:pt x="1151292" y="0"/>
                  </a:lnTo>
                  <a:cubicBezTo>
                    <a:pt x="1197779" y="0"/>
                    <a:pt x="1235463" y="37685"/>
                    <a:pt x="1235463" y="84171"/>
                  </a:cubicBezTo>
                  <a:lnTo>
                    <a:pt x="1235463" y="714235"/>
                  </a:lnTo>
                  <a:cubicBezTo>
                    <a:pt x="1235463" y="736558"/>
                    <a:pt x="1226595" y="757967"/>
                    <a:pt x="1210810" y="773753"/>
                  </a:cubicBezTo>
                  <a:cubicBezTo>
                    <a:pt x="1195025" y="789538"/>
                    <a:pt x="1173616" y="798406"/>
                    <a:pt x="1151292" y="798406"/>
                  </a:cubicBezTo>
                  <a:lnTo>
                    <a:pt x="84171" y="798406"/>
                  </a:lnTo>
                  <a:cubicBezTo>
                    <a:pt x="61847" y="798406"/>
                    <a:pt x="40438" y="789538"/>
                    <a:pt x="24653" y="773753"/>
                  </a:cubicBezTo>
                  <a:cubicBezTo>
                    <a:pt x="8868" y="757967"/>
                    <a:pt x="0" y="736558"/>
                    <a:pt x="0" y="714235"/>
                  </a:cubicBezTo>
                  <a:lnTo>
                    <a:pt x="0" y="84171"/>
                  </a:lnTo>
                  <a:cubicBezTo>
                    <a:pt x="0" y="61847"/>
                    <a:pt x="8868" y="40438"/>
                    <a:pt x="24653" y="24653"/>
                  </a:cubicBezTo>
                  <a:cubicBezTo>
                    <a:pt x="40438" y="8868"/>
                    <a:pt x="61847" y="0"/>
                    <a:pt x="8417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66675"/>
              <a:ext cx="1235463" cy="865081"/>
            </a:xfrm>
            <a:prstGeom prst="rect">
              <a:avLst/>
            </a:prstGeom>
          </p:spPr>
          <p:txBody>
            <a:bodyPr anchor="t" rtlCol="false" tIns="190500" lIns="190500" bIns="190500" rIns="190500"/>
            <a:lstStyle/>
            <a:p>
              <a:pPr algn="ctr">
                <a:lnSpc>
                  <a:spcPts val="4945"/>
                </a:lnSpc>
              </a:pPr>
              <a:r>
                <a:rPr lang="en-US" sz="3532">
                  <a:solidFill>
                    <a:srgbClr val="FFFFFF"/>
                  </a:solidFill>
                  <a:latin typeface="DM Sans"/>
                </a:rPr>
                <a:t>Price Disparities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798550" y="6677341"/>
            <a:ext cx="4690900" cy="3031447"/>
            <a:chOff x="0" y="0"/>
            <a:chExt cx="1235463" cy="79840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35463" cy="798406"/>
            </a:xfrm>
            <a:custGeom>
              <a:avLst/>
              <a:gdLst/>
              <a:ahLst/>
              <a:cxnLst/>
              <a:rect r="r" b="b" t="t" l="l"/>
              <a:pathLst>
                <a:path h="798406" w="1235463">
                  <a:moveTo>
                    <a:pt x="84171" y="0"/>
                  </a:moveTo>
                  <a:lnTo>
                    <a:pt x="1151292" y="0"/>
                  </a:lnTo>
                  <a:cubicBezTo>
                    <a:pt x="1197779" y="0"/>
                    <a:pt x="1235463" y="37685"/>
                    <a:pt x="1235463" y="84171"/>
                  </a:cubicBezTo>
                  <a:lnTo>
                    <a:pt x="1235463" y="714235"/>
                  </a:lnTo>
                  <a:cubicBezTo>
                    <a:pt x="1235463" y="736558"/>
                    <a:pt x="1226595" y="757967"/>
                    <a:pt x="1210810" y="773753"/>
                  </a:cubicBezTo>
                  <a:cubicBezTo>
                    <a:pt x="1195025" y="789538"/>
                    <a:pt x="1173616" y="798406"/>
                    <a:pt x="1151292" y="798406"/>
                  </a:cubicBezTo>
                  <a:lnTo>
                    <a:pt x="84171" y="798406"/>
                  </a:lnTo>
                  <a:cubicBezTo>
                    <a:pt x="61847" y="798406"/>
                    <a:pt x="40438" y="789538"/>
                    <a:pt x="24653" y="773753"/>
                  </a:cubicBezTo>
                  <a:cubicBezTo>
                    <a:pt x="8868" y="757967"/>
                    <a:pt x="0" y="736558"/>
                    <a:pt x="0" y="714235"/>
                  </a:cubicBezTo>
                  <a:lnTo>
                    <a:pt x="0" y="84171"/>
                  </a:lnTo>
                  <a:cubicBezTo>
                    <a:pt x="0" y="61847"/>
                    <a:pt x="8868" y="40438"/>
                    <a:pt x="24653" y="24653"/>
                  </a:cubicBezTo>
                  <a:cubicBezTo>
                    <a:pt x="40438" y="8868"/>
                    <a:pt x="61847" y="0"/>
                    <a:pt x="8417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66675"/>
              <a:ext cx="1235463" cy="731731"/>
            </a:xfrm>
            <a:prstGeom prst="rect">
              <a:avLst/>
            </a:prstGeom>
          </p:spPr>
          <p:txBody>
            <a:bodyPr anchor="t" rtlCol="false" tIns="88900" lIns="88900" bIns="88900" rIns="88900"/>
            <a:lstStyle/>
            <a:p>
              <a:pPr algn="ctr">
                <a:lnSpc>
                  <a:spcPts val="3807"/>
                </a:lnSpc>
              </a:pPr>
              <a:r>
                <a:rPr lang="en-US" sz="3732" spc="22">
                  <a:solidFill>
                    <a:srgbClr val="FFFFFF"/>
                  </a:solidFill>
                  <a:latin typeface="DM Sans"/>
                </a:rPr>
                <a:t>Lack of Transparency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565775" y="6677341"/>
            <a:ext cx="4690900" cy="3031447"/>
            <a:chOff x="0" y="0"/>
            <a:chExt cx="1235463" cy="79840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35463" cy="798406"/>
            </a:xfrm>
            <a:custGeom>
              <a:avLst/>
              <a:gdLst/>
              <a:ahLst/>
              <a:cxnLst/>
              <a:rect r="r" b="b" t="t" l="l"/>
              <a:pathLst>
                <a:path h="798406" w="1235463">
                  <a:moveTo>
                    <a:pt x="84171" y="0"/>
                  </a:moveTo>
                  <a:lnTo>
                    <a:pt x="1151292" y="0"/>
                  </a:lnTo>
                  <a:cubicBezTo>
                    <a:pt x="1197779" y="0"/>
                    <a:pt x="1235463" y="37685"/>
                    <a:pt x="1235463" y="84171"/>
                  </a:cubicBezTo>
                  <a:lnTo>
                    <a:pt x="1235463" y="714235"/>
                  </a:lnTo>
                  <a:cubicBezTo>
                    <a:pt x="1235463" y="736558"/>
                    <a:pt x="1226595" y="757967"/>
                    <a:pt x="1210810" y="773753"/>
                  </a:cubicBezTo>
                  <a:cubicBezTo>
                    <a:pt x="1195025" y="789538"/>
                    <a:pt x="1173616" y="798406"/>
                    <a:pt x="1151292" y="798406"/>
                  </a:cubicBezTo>
                  <a:lnTo>
                    <a:pt x="84171" y="798406"/>
                  </a:lnTo>
                  <a:cubicBezTo>
                    <a:pt x="61847" y="798406"/>
                    <a:pt x="40438" y="789538"/>
                    <a:pt x="24653" y="773753"/>
                  </a:cubicBezTo>
                  <a:cubicBezTo>
                    <a:pt x="8868" y="757967"/>
                    <a:pt x="0" y="736558"/>
                    <a:pt x="0" y="714235"/>
                  </a:cubicBezTo>
                  <a:lnTo>
                    <a:pt x="0" y="84171"/>
                  </a:lnTo>
                  <a:cubicBezTo>
                    <a:pt x="0" y="61847"/>
                    <a:pt x="8868" y="40438"/>
                    <a:pt x="24653" y="24653"/>
                  </a:cubicBezTo>
                  <a:cubicBezTo>
                    <a:pt x="40438" y="8868"/>
                    <a:pt x="61847" y="0"/>
                    <a:pt x="8417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76200"/>
              <a:ext cx="1235463" cy="722206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3732"/>
                </a:lnSpc>
              </a:pPr>
              <a:r>
                <a:rPr lang="en-US" sz="3732" spc="175">
                  <a:solidFill>
                    <a:srgbClr val="FFFFFF"/>
                  </a:solidFill>
                  <a:latin typeface="DM Sans"/>
                </a:rPr>
                <a:t>Limited Market Exposure</a:t>
              </a:r>
            </a:p>
          </p:txBody>
        </p:sp>
      </p:grpSp>
      <p:sp>
        <p:nvSpPr>
          <p:cNvPr name="AutoShape 21" id="21"/>
          <p:cNvSpPr/>
          <p:nvPr/>
        </p:nvSpPr>
        <p:spPr>
          <a:xfrm>
            <a:off x="5720913" y="8193065"/>
            <a:ext cx="107763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11489450" y="8193065"/>
            <a:ext cx="107632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2393927" y="7678716"/>
            <a:ext cx="1963071" cy="1695380"/>
          </a:xfrm>
          <a:custGeom>
            <a:avLst/>
            <a:gdLst/>
            <a:ahLst/>
            <a:cxnLst/>
            <a:rect r="r" b="b" t="t" l="l"/>
            <a:pathLst>
              <a:path h="1695380" w="1963071">
                <a:moveTo>
                  <a:pt x="0" y="0"/>
                </a:moveTo>
                <a:lnTo>
                  <a:pt x="1963071" y="0"/>
                </a:lnTo>
                <a:lnTo>
                  <a:pt x="1963071" y="1695379"/>
                </a:lnTo>
                <a:lnTo>
                  <a:pt x="0" y="16953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8593854" y="8067745"/>
            <a:ext cx="1328082" cy="1306350"/>
          </a:xfrm>
          <a:custGeom>
            <a:avLst/>
            <a:gdLst/>
            <a:ahLst/>
            <a:cxnLst/>
            <a:rect r="r" b="b" t="t" l="l"/>
            <a:pathLst>
              <a:path h="1306350" w="1328082">
                <a:moveTo>
                  <a:pt x="0" y="0"/>
                </a:moveTo>
                <a:lnTo>
                  <a:pt x="1328082" y="0"/>
                </a:lnTo>
                <a:lnTo>
                  <a:pt x="1328082" y="1306350"/>
                </a:lnTo>
                <a:lnTo>
                  <a:pt x="0" y="13063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4084370" y="7894065"/>
            <a:ext cx="1653711" cy="1653711"/>
          </a:xfrm>
          <a:custGeom>
            <a:avLst/>
            <a:gdLst/>
            <a:ahLst/>
            <a:cxnLst/>
            <a:rect r="r" b="b" t="t" l="l"/>
            <a:pathLst>
              <a:path h="1653711" w="1653711">
                <a:moveTo>
                  <a:pt x="0" y="0"/>
                </a:moveTo>
                <a:lnTo>
                  <a:pt x="1653711" y="0"/>
                </a:lnTo>
                <a:lnTo>
                  <a:pt x="1653711" y="1653711"/>
                </a:lnTo>
                <a:lnTo>
                  <a:pt x="0" y="165371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PROBLEM STATEMENT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407869">
            <a:off x="12052165" y="1118883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407869">
            <a:off x="-4696947" y="1015045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390919" y="5345501"/>
            <a:ext cx="3405951" cy="3494912"/>
          </a:xfrm>
          <a:custGeom>
            <a:avLst/>
            <a:gdLst/>
            <a:ahLst/>
            <a:cxnLst/>
            <a:rect r="r" b="b" t="t" l="l"/>
            <a:pathLst>
              <a:path h="3494912" w="3405951">
                <a:moveTo>
                  <a:pt x="0" y="0"/>
                </a:moveTo>
                <a:lnTo>
                  <a:pt x="3405950" y="0"/>
                </a:lnTo>
                <a:lnTo>
                  <a:pt x="3405950" y="3494912"/>
                </a:lnTo>
                <a:lnTo>
                  <a:pt x="0" y="34949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38888" y="926747"/>
            <a:ext cx="7241638" cy="1303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03"/>
              </a:lnSpc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OBJECTIVE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38888" y="2634520"/>
            <a:ext cx="14257981" cy="3047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>
                <a:solidFill>
                  <a:srgbClr val="231F20"/>
                </a:solidFill>
                <a:latin typeface="Canva Sans Bold Italics"/>
              </a:rPr>
              <a:t>“To develop a cost-effective gold jewelry marketplace web application, "EGold Haven," empowering sellers to set prices independently, reducing intermediary fees, and ensuring authenticity through certified jewelers, fostering trust and efficiency in the industry.” </a:t>
            </a:r>
          </a:p>
          <a:p>
            <a:pPr algn="just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517906" y="-9250029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74518" y="-3174345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003643" y="2414965"/>
            <a:ext cx="4280714" cy="1420881"/>
            <a:chOff x="0" y="0"/>
            <a:chExt cx="1127431" cy="37422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27431" cy="374224"/>
            </a:xfrm>
            <a:custGeom>
              <a:avLst/>
              <a:gdLst/>
              <a:ahLst/>
              <a:cxnLst/>
              <a:rect r="r" b="b" t="t" l="l"/>
              <a:pathLst>
                <a:path h="374224" w="1127431">
                  <a:moveTo>
                    <a:pt x="92236" y="0"/>
                  </a:moveTo>
                  <a:lnTo>
                    <a:pt x="1035194" y="0"/>
                  </a:lnTo>
                  <a:cubicBezTo>
                    <a:pt x="1059657" y="0"/>
                    <a:pt x="1083118" y="9718"/>
                    <a:pt x="1100415" y="27015"/>
                  </a:cubicBezTo>
                  <a:cubicBezTo>
                    <a:pt x="1117713" y="44313"/>
                    <a:pt x="1127431" y="67774"/>
                    <a:pt x="1127431" y="92236"/>
                  </a:cubicBezTo>
                  <a:lnTo>
                    <a:pt x="1127431" y="281987"/>
                  </a:lnTo>
                  <a:cubicBezTo>
                    <a:pt x="1127431" y="306450"/>
                    <a:pt x="1117713" y="329911"/>
                    <a:pt x="1100415" y="347208"/>
                  </a:cubicBezTo>
                  <a:cubicBezTo>
                    <a:pt x="1083118" y="364506"/>
                    <a:pt x="1059657" y="374224"/>
                    <a:pt x="1035194" y="374224"/>
                  </a:cubicBezTo>
                  <a:lnTo>
                    <a:pt x="92236" y="374224"/>
                  </a:lnTo>
                  <a:cubicBezTo>
                    <a:pt x="67774" y="374224"/>
                    <a:pt x="44313" y="364506"/>
                    <a:pt x="27015" y="347208"/>
                  </a:cubicBezTo>
                  <a:cubicBezTo>
                    <a:pt x="9718" y="329911"/>
                    <a:pt x="0" y="306450"/>
                    <a:pt x="0" y="281987"/>
                  </a:cubicBezTo>
                  <a:lnTo>
                    <a:pt x="0" y="92236"/>
                  </a:lnTo>
                  <a:cubicBezTo>
                    <a:pt x="0" y="67774"/>
                    <a:pt x="9718" y="44313"/>
                    <a:pt x="27015" y="27015"/>
                  </a:cubicBezTo>
                  <a:cubicBezTo>
                    <a:pt x="44313" y="9718"/>
                    <a:pt x="67774" y="0"/>
                    <a:pt x="9223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1127431" cy="4027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79"/>
                </a:lnSpc>
              </a:pPr>
              <a:r>
                <a:rPr lang="en-US" sz="3599">
                  <a:solidFill>
                    <a:srgbClr val="000000"/>
                  </a:solidFill>
                  <a:latin typeface="DM Sans Bold"/>
                </a:rPr>
                <a:t>EGOLD HAVEN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445180" y="557054"/>
            <a:ext cx="12057353" cy="170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48"/>
              </a:lnSpc>
            </a:pPr>
            <a:r>
              <a:rPr lang="en-US" sz="10107" spc="990">
                <a:solidFill>
                  <a:srgbClr val="FFFFFF"/>
                </a:solidFill>
                <a:latin typeface="Oswald Bold"/>
              </a:rPr>
              <a:t>SCOPE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2183590" y="4433060"/>
            <a:ext cx="4280714" cy="1420881"/>
            <a:chOff x="0" y="0"/>
            <a:chExt cx="1127431" cy="37422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27431" cy="374224"/>
            </a:xfrm>
            <a:custGeom>
              <a:avLst/>
              <a:gdLst/>
              <a:ahLst/>
              <a:cxnLst/>
              <a:rect r="r" b="b" t="t" l="l"/>
              <a:pathLst>
                <a:path h="374224" w="1127431">
                  <a:moveTo>
                    <a:pt x="92236" y="0"/>
                  </a:moveTo>
                  <a:lnTo>
                    <a:pt x="1035194" y="0"/>
                  </a:lnTo>
                  <a:cubicBezTo>
                    <a:pt x="1059657" y="0"/>
                    <a:pt x="1083118" y="9718"/>
                    <a:pt x="1100415" y="27015"/>
                  </a:cubicBezTo>
                  <a:cubicBezTo>
                    <a:pt x="1117713" y="44313"/>
                    <a:pt x="1127431" y="67774"/>
                    <a:pt x="1127431" y="92236"/>
                  </a:cubicBezTo>
                  <a:lnTo>
                    <a:pt x="1127431" y="281987"/>
                  </a:lnTo>
                  <a:cubicBezTo>
                    <a:pt x="1127431" y="306450"/>
                    <a:pt x="1117713" y="329911"/>
                    <a:pt x="1100415" y="347208"/>
                  </a:cubicBezTo>
                  <a:cubicBezTo>
                    <a:pt x="1083118" y="364506"/>
                    <a:pt x="1059657" y="374224"/>
                    <a:pt x="1035194" y="374224"/>
                  </a:cubicBezTo>
                  <a:lnTo>
                    <a:pt x="92236" y="374224"/>
                  </a:lnTo>
                  <a:cubicBezTo>
                    <a:pt x="67774" y="374224"/>
                    <a:pt x="44313" y="364506"/>
                    <a:pt x="27015" y="347208"/>
                  </a:cubicBezTo>
                  <a:cubicBezTo>
                    <a:pt x="9718" y="329911"/>
                    <a:pt x="0" y="306450"/>
                    <a:pt x="0" y="281987"/>
                  </a:cubicBezTo>
                  <a:lnTo>
                    <a:pt x="0" y="92236"/>
                  </a:lnTo>
                  <a:cubicBezTo>
                    <a:pt x="0" y="67774"/>
                    <a:pt x="9718" y="44313"/>
                    <a:pt x="27015" y="27015"/>
                  </a:cubicBezTo>
                  <a:cubicBezTo>
                    <a:pt x="44313" y="9718"/>
                    <a:pt x="67774" y="0"/>
                    <a:pt x="9223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127431" cy="4027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79"/>
                </a:lnSpc>
              </a:pPr>
              <a:r>
                <a:rPr lang="en-US" sz="3599">
                  <a:solidFill>
                    <a:srgbClr val="000000"/>
                  </a:solidFill>
                  <a:latin typeface="DM Sans Bold"/>
                </a:rPr>
                <a:t>USERS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003643" y="4433060"/>
            <a:ext cx="4280714" cy="1420881"/>
            <a:chOff x="0" y="0"/>
            <a:chExt cx="1127431" cy="37422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27431" cy="374224"/>
            </a:xfrm>
            <a:custGeom>
              <a:avLst/>
              <a:gdLst/>
              <a:ahLst/>
              <a:cxnLst/>
              <a:rect r="r" b="b" t="t" l="l"/>
              <a:pathLst>
                <a:path h="374224" w="1127431">
                  <a:moveTo>
                    <a:pt x="92236" y="0"/>
                  </a:moveTo>
                  <a:lnTo>
                    <a:pt x="1035194" y="0"/>
                  </a:lnTo>
                  <a:cubicBezTo>
                    <a:pt x="1059657" y="0"/>
                    <a:pt x="1083118" y="9718"/>
                    <a:pt x="1100415" y="27015"/>
                  </a:cubicBezTo>
                  <a:cubicBezTo>
                    <a:pt x="1117713" y="44313"/>
                    <a:pt x="1127431" y="67774"/>
                    <a:pt x="1127431" y="92236"/>
                  </a:cubicBezTo>
                  <a:lnTo>
                    <a:pt x="1127431" y="281987"/>
                  </a:lnTo>
                  <a:cubicBezTo>
                    <a:pt x="1127431" y="306450"/>
                    <a:pt x="1117713" y="329911"/>
                    <a:pt x="1100415" y="347208"/>
                  </a:cubicBezTo>
                  <a:cubicBezTo>
                    <a:pt x="1083118" y="364506"/>
                    <a:pt x="1059657" y="374224"/>
                    <a:pt x="1035194" y="374224"/>
                  </a:cubicBezTo>
                  <a:lnTo>
                    <a:pt x="92236" y="374224"/>
                  </a:lnTo>
                  <a:cubicBezTo>
                    <a:pt x="67774" y="374224"/>
                    <a:pt x="44313" y="364506"/>
                    <a:pt x="27015" y="347208"/>
                  </a:cubicBezTo>
                  <a:cubicBezTo>
                    <a:pt x="9718" y="329911"/>
                    <a:pt x="0" y="306450"/>
                    <a:pt x="0" y="281987"/>
                  </a:cubicBezTo>
                  <a:lnTo>
                    <a:pt x="0" y="92236"/>
                  </a:lnTo>
                  <a:cubicBezTo>
                    <a:pt x="0" y="67774"/>
                    <a:pt x="9718" y="44313"/>
                    <a:pt x="27015" y="27015"/>
                  </a:cubicBezTo>
                  <a:cubicBezTo>
                    <a:pt x="44313" y="9718"/>
                    <a:pt x="67774" y="0"/>
                    <a:pt x="9223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1127431" cy="4027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79"/>
                </a:lnSpc>
              </a:pPr>
              <a:r>
                <a:rPr lang="en-US" sz="3599">
                  <a:solidFill>
                    <a:srgbClr val="000000"/>
                  </a:solidFill>
                  <a:latin typeface="DM Sans Bold"/>
                </a:rPr>
                <a:t>JEWELERS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827282" y="4433060"/>
            <a:ext cx="4280714" cy="1420881"/>
            <a:chOff x="0" y="0"/>
            <a:chExt cx="1127431" cy="37422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27431" cy="374224"/>
            </a:xfrm>
            <a:custGeom>
              <a:avLst/>
              <a:gdLst/>
              <a:ahLst/>
              <a:cxnLst/>
              <a:rect r="r" b="b" t="t" l="l"/>
              <a:pathLst>
                <a:path h="374224" w="1127431">
                  <a:moveTo>
                    <a:pt x="92236" y="0"/>
                  </a:moveTo>
                  <a:lnTo>
                    <a:pt x="1035194" y="0"/>
                  </a:lnTo>
                  <a:cubicBezTo>
                    <a:pt x="1059657" y="0"/>
                    <a:pt x="1083118" y="9718"/>
                    <a:pt x="1100415" y="27015"/>
                  </a:cubicBezTo>
                  <a:cubicBezTo>
                    <a:pt x="1117713" y="44313"/>
                    <a:pt x="1127431" y="67774"/>
                    <a:pt x="1127431" y="92236"/>
                  </a:cubicBezTo>
                  <a:lnTo>
                    <a:pt x="1127431" y="281987"/>
                  </a:lnTo>
                  <a:cubicBezTo>
                    <a:pt x="1127431" y="306450"/>
                    <a:pt x="1117713" y="329911"/>
                    <a:pt x="1100415" y="347208"/>
                  </a:cubicBezTo>
                  <a:cubicBezTo>
                    <a:pt x="1083118" y="364506"/>
                    <a:pt x="1059657" y="374224"/>
                    <a:pt x="1035194" y="374224"/>
                  </a:cubicBezTo>
                  <a:lnTo>
                    <a:pt x="92236" y="374224"/>
                  </a:lnTo>
                  <a:cubicBezTo>
                    <a:pt x="67774" y="374224"/>
                    <a:pt x="44313" y="364506"/>
                    <a:pt x="27015" y="347208"/>
                  </a:cubicBezTo>
                  <a:cubicBezTo>
                    <a:pt x="9718" y="329911"/>
                    <a:pt x="0" y="306450"/>
                    <a:pt x="0" y="281987"/>
                  </a:cubicBezTo>
                  <a:lnTo>
                    <a:pt x="0" y="92236"/>
                  </a:lnTo>
                  <a:cubicBezTo>
                    <a:pt x="0" y="67774"/>
                    <a:pt x="9718" y="44313"/>
                    <a:pt x="27015" y="27015"/>
                  </a:cubicBezTo>
                  <a:cubicBezTo>
                    <a:pt x="44313" y="9718"/>
                    <a:pt x="67774" y="0"/>
                    <a:pt x="9223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1127431" cy="4027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79"/>
                </a:lnSpc>
              </a:pPr>
              <a:r>
                <a:rPr lang="en-US" sz="3599">
                  <a:solidFill>
                    <a:srgbClr val="000000"/>
                  </a:solidFill>
                  <a:latin typeface="DM Sans Bold"/>
                </a:rPr>
                <a:t>ADMINS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50937" y="7005603"/>
            <a:ext cx="3665307" cy="1420881"/>
            <a:chOff x="0" y="0"/>
            <a:chExt cx="965348" cy="37422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65348" cy="374224"/>
            </a:xfrm>
            <a:custGeom>
              <a:avLst/>
              <a:gdLst/>
              <a:ahLst/>
              <a:cxnLst/>
              <a:rect r="r" b="b" t="t" l="l"/>
              <a:pathLst>
                <a:path h="374224" w="965348">
                  <a:moveTo>
                    <a:pt x="107723" y="0"/>
                  </a:moveTo>
                  <a:lnTo>
                    <a:pt x="857625" y="0"/>
                  </a:lnTo>
                  <a:cubicBezTo>
                    <a:pt x="917119" y="0"/>
                    <a:pt x="965348" y="48229"/>
                    <a:pt x="965348" y="107723"/>
                  </a:cubicBezTo>
                  <a:lnTo>
                    <a:pt x="965348" y="266501"/>
                  </a:lnTo>
                  <a:cubicBezTo>
                    <a:pt x="965348" y="295071"/>
                    <a:pt x="953999" y="322470"/>
                    <a:pt x="933797" y="342672"/>
                  </a:cubicBezTo>
                  <a:cubicBezTo>
                    <a:pt x="913595" y="362874"/>
                    <a:pt x="886195" y="374224"/>
                    <a:pt x="857625" y="374224"/>
                  </a:cubicBezTo>
                  <a:lnTo>
                    <a:pt x="107723" y="374224"/>
                  </a:lnTo>
                  <a:cubicBezTo>
                    <a:pt x="48229" y="374224"/>
                    <a:pt x="0" y="325994"/>
                    <a:pt x="0" y="266501"/>
                  </a:cubicBezTo>
                  <a:lnTo>
                    <a:pt x="0" y="107723"/>
                  </a:lnTo>
                  <a:cubicBezTo>
                    <a:pt x="0" y="48229"/>
                    <a:pt x="48229" y="0"/>
                    <a:pt x="10772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965348" cy="4027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79"/>
                </a:lnSpc>
              </a:pPr>
              <a:r>
                <a:rPr lang="en-US" sz="3599">
                  <a:solidFill>
                    <a:srgbClr val="000000"/>
                  </a:solidFill>
                  <a:latin typeface="DM Sans Bold"/>
                </a:rPr>
                <a:t>BUYERS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631650" y="7005603"/>
            <a:ext cx="3665307" cy="1420881"/>
            <a:chOff x="0" y="0"/>
            <a:chExt cx="965348" cy="37422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65348" cy="374224"/>
            </a:xfrm>
            <a:custGeom>
              <a:avLst/>
              <a:gdLst/>
              <a:ahLst/>
              <a:cxnLst/>
              <a:rect r="r" b="b" t="t" l="l"/>
              <a:pathLst>
                <a:path h="374224" w="965348">
                  <a:moveTo>
                    <a:pt x="107723" y="0"/>
                  </a:moveTo>
                  <a:lnTo>
                    <a:pt x="857625" y="0"/>
                  </a:lnTo>
                  <a:cubicBezTo>
                    <a:pt x="917119" y="0"/>
                    <a:pt x="965348" y="48229"/>
                    <a:pt x="965348" y="107723"/>
                  </a:cubicBezTo>
                  <a:lnTo>
                    <a:pt x="965348" y="266501"/>
                  </a:lnTo>
                  <a:cubicBezTo>
                    <a:pt x="965348" y="295071"/>
                    <a:pt x="953999" y="322470"/>
                    <a:pt x="933797" y="342672"/>
                  </a:cubicBezTo>
                  <a:cubicBezTo>
                    <a:pt x="913595" y="362874"/>
                    <a:pt x="886195" y="374224"/>
                    <a:pt x="857625" y="374224"/>
                  </a:cubicBezTo>
                  <a:lnTo>
                    <a:pt x="107723" y="374224"/>
                  </a:lnTo>
                  <a:cubicBezTo>
                    <a:pt x="48229" y="374224"/>
                    <a:pt x="0" y="325994"/>
                    <a:pt x="0" y="266501"/>
                  </a:cubicBezTo>
                  <a:lnTo>
                    <a:pt x="0" y="107723"/>
                  </a:lnTo>
                  <a:cubicBezTo>
                    <a:pt x="0" y="48229"/>
                    <a:pt x="48229" y="0"/>
                    <a:pt x="10772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965348" cy="4027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79"/>
                </a:lnSpc>
              </a:pPr>
              <a:r>
                <a:rPr lang="en-US" sz="3599">
                  <a:solidFill>
                    <a:srgbClr val="000000"/>
                  </a:solidFill>
                  <a:latin typeface="DM Sans Bold"/>
                </a:rPr>
                <a:t>SELLERS</a:t>
              </a:r>
            </a:p>
          </p:txBody>
        </p:sp>
      </p:grpSp>
      <p:sp>
        <p:nvSpPr>
          <p:cNvPr name="AutoShape 23" id="23"/>
          <p:cNvSpPr/>
          <p:nvPr/>
        </p:nvSpPr>
        <p:spPr>
          <a:xfrm flipH="true">
            <a:off x="4323947" y="3125406"/>
            <a:ext cx="2679696" cy="130765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4" id="24"/>
          <p:cNvSpPr/>
          <p:nvPr/>
        </p:nvSpPr>
        <p:spPr>
          <a:xfrm>
            <a:off x="11284357" y="3125406"/>
            <a:ext cx="2683282" cy="130765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5" id="25"/>
          <p:cNvSpPr/>
          <p:nvPr/>
        </p:nvSpPr>
        <p:spPr>
          <a:xfrm>
            <a:off x="6464304" y="5143500"/>
            <a:ext cx="53933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6" id="26"/>
          <p:cNvSpPr/>
          <p:nvPr/>
        </p:nvSpPr>
        <p:spPr>
          <a:xfrm flipH="true">
            <a:off x="2183590" y="5853940"/>
            <a:ext cx="2140357" cy="1151663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7" id="27"/>
          <p:cNvSpPr/>
          <p:nvPr/>
        </p:nvSpPr>
        <p:spPr>
          <a:xfrm>
            <a:off x="4323947" y="5853940"/>
            <a:ext cx="2140357" cy="1151663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08891" y="-2108891"/>
            <a:ext cx="4217782" cy="421778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58232" y="2341936"/>
            <a:ext cx="14627441" cy="6916364"/>
            <a:chOff x="0" y="0"/>
            <a:chExt cx="2824797" cy="133566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24797" cy="1335662"/>
            </a:xfrm>
            <a:custGeom>
              <a:avLst/>
              <a:gdLst/>
              <a:ahLst/>
              <a:cxnLst/>
              <a:rect r="r" b="b" t="t" l="l"/>
              <a:pathLst>
                <a:path h="1335662" w="2824797">
                  <a:moveTo>
                    <a:pt x="0" y="0"/>
                  </a:moveTo>
                  <a:lnTo>
                    <a:pt x="2824797" y="0"/>
                  </a:lnTo>
                  <a:lnTo>
                    <a:pt x="2824797" y="1335662"/>
                  </a:lnTo>
                  <a:lnTo>
                    <a:pt x="0" y="13356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5FFF5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824797" cy="13547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45005" y="3207588"/>
            <a:ext cx="2796497" cy="1114351"/>
            <a:chOff x="0" y="0"/>
            <a:chExt cx="736526" cy="2934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36526" cy="293492"/>
            </a:xfrm>
            <a:custGeom>
              <a:avLst/>
              <a:gdLst/>
              <a:ahLst/>
              <a:cxnLst/>
              <a:rect r="r" b="b" t="t" l="l"/>
              <a:pathLst>
                <a:path h="293492" w="736526">
                  <a:moveTo>
                    <a:pt x="141190" y="0"/>
                  </a:moveTo>
                  <a:lnTo>
                    <a:pt x="595336" y="0"/>
                  </a:lnTo>
                  <a:cubicBezTo>
                    <a:pt x="673313" y="0"/>
                    <a:pt x="736526" y="63213"/>
                    <a:pt x="736526" y="141190"/>
                  </a:cubicBezTo>
                  <a:lnTo>
                    <a:pt x="736526" y="152301"/>
                  </a:lnTo>
                  <a:cubicBezTo>
                    <a:pt x="736526" y="230279"/>
                    <a:pt x="673313" y="293492"/>
                    <a:pt x="595336" y="293492"/>
                  </a:cubicBezTo>
                  <a:lnTo>
                    <a:pt x="141190" y="293492"/>
                  </a:lnTo>
                  <a:cubicBezTo>
                    <a:pt x="63213" y="293492"/>
                    <a:pt x="0" y="230279"/>
                    <a:pt x="0" y="152301"/>
                  </a:cubicBezTo>
                  <a:lnTo>
                    <a:pt x="0" y="141190"/>
                  </a:lnTo>
                  <a:cubicBezTo>
                    <a:pt x="0" y="63213"/>
                    <a:pt x="63213" y="0"/>
                    <a:pt x="14119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736526" cy="3220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79"/>
                </a:lnSpc>
              </a:pPr>
              <a:r>
                <a:rPr lang="en-US" sz="3599">
                  <a:solidFill>
                    <a:srgbClr val="000000"/>
                  </a:solidFill>
                  <a:latin typeface="DM Sans Bold"/>
                </a:rPr>
                <a:t>SELLER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17449" y="6274053"/>
            <a:ext cx="2572836" cy="2572836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79"/>
                </a:lnSpc>
              </a:pPr>
              <a:r>
                <a:rPr lang="en-US" sz="3599">
                  <a:solidFill>
                    <a:srgbClr val="000000"/>
                  </a:solidFill>
                  <a:latin typeface="DM Sans Bold"/>
                </a:rPr>
                <a:t>LISTINGS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416089" y="3207588"/>
            <a:ext cx="2796497" cy="1114351"/>
            <a:chOff x="0" y="0"/>
            <a:chExt cx="736526" cy="29349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36526" cy="293492"/>
            </a:xfrm>
            <a:custGeom>
              <a:avLst/>
              <a:gdLst/>
              <a:ahLst/>
              <a:cxnLst/>
              <a:rect r="r" b="b" t="t" l="l"/>
              <a:pathLst>
                <a:path h="293492" w="736526">
                  <a:moveTo>
                    <a:pt x="141190" y="0"/>
                  </a:moveTo>
                  <a:lnTo>
                    <a:pt x="595336" y="0"/>
                  </a:lnTo>
                  <a:cubicBezTo>
                    <a:pt x="673313" y="0"/>
                    <a:pt x="736526" y="63213"/>
                    <a:pt x="736526" y="141190"/>
                  </a:cubicBezTo>
                  <a:lnTo>
                    <a:pt x="736526" y="152301"/>
                  </a:lnTo>
                  <a:cubicBezTo>
                    <a:pt x="736526" y="230279"/>
                    <a:pt x="673313" y="293492"/>
                    <a:pt x="595336" y="293492"/>
                  </a:cubicBezTo>
                  <a:lnTo>
                    <a:pt x="141190" y="293492"/>
                  </a:lnTo>
                  <a:cubicBezTo>
                    <a:pt x="63213" y="293492"/>
                    <a:pt x="0" y="230279"/>
                    <a:pt x="0" y="152301"/>
                  </a:cubicBezTo>
                  <a:lnTo>
                    <a:pt x="0" y="141190"/>
                  </a:lnTo>
                  <a:cubicBezTo>
                    <a:pt x="0" y="63213"/>
                    <a:pt x="63213" y="0"/>
                    <a:pt x="14119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736526" cy="3220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79"/>
                </a:lnSpc>
              </a:pPr>
              <a:r>
                <a:rPr lang="en-US" sz="3599">
                  <a:solidFill>
                    <a:srgbClr val="000000"/>
                  </a:solidFill>
                  <a:latin typeface="DM Sans Bold"/>
                </a:rPr>
                <a:t>BUYER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792967" y="7003296"/>
            <a:ext cx="2796497" cy="1114351"/>
            <a:chOff x="0" y="0"/>
            <a:chExt cx="736526" cy="29349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36526" cy="293492"/>
            </a:xfrm>
            <a:custGeom>
              <a:avLst/>
              <a:gdLst/>
              <a:ahLst/>
              <a:cxnLst/>
              <a:rect r="r" b="b" t="t" l="l"/>
              <a:pathLst>
                <a:path h="293492" w="736526">
                  <a:moveTo>
                    <a:pt x="141190" y="0"/>
                  </a:moveTo>
                  <a:lnTo>
                    <a:pt x="595336" y="0"/>
                  </a:lnTo>
                  <a:cubicBezTo>
                    <a:pt x="673313" y="0"/>
                    <a:pt x="736526" y="63213"/>
                    <a:pt x="736526" y="141190"/>
                  </a:cubicBezTo>
                  <a:lnTo>
                    <a:pt x="736526" y="152301"/>
                  </a:lnTo>
                  <a:cubicBezTo>
                    <a:pt x="736526" y="230279"/>
                    <a:pt x="673313" y="293492"/>
                    <a:pt x="595336" y="293492"/>
                  </a:cubicBezTo>
                  <a:lnTo>
                    <a:pt x="141190" y="293492"/>
                  </a:lnTo>
                  <a:cubicBezTo>
                    <a:pt x="63213" y="293492"/>
                    <a:pt x="0" y="230279"/>
                    <a:pt x="0" y="152301"/>
                  </a:cubicBezTo>
                  <a:lnTo>
                    <a:pt x="0" y="141190"/>
                  </a:lnTo>
                  <a:cubicBezTo>
                    <a:pt x="0" y="63213"/>
                    <a:pt x="63213" y="0"/>
                    <a:pt x="14119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736526" cy="3220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79"/>
                </a:lnSpc>
              </a:pPr>
              <a:r>
                <a:rPr lang="en-US" sz="3599">
                  <a:solidFill>
                    <a:srgbClr val="000000"/>
                  </a:solidFill>
                  <a:latin typeface="DM Sans Bold"/>
                </a:rPr>
                <a:t>JEWELER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363117" y="2656259"/>
            <a:ext cx="2468773" cy="2217008"/>
            <a:chOff x="0" y="0"/>
            <a:chExt cx="905102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05102" cy="812800"/>
            </a:xfrm>
            <a:custGeom>
              <a:avLst/>
              <a:gdLst/>
              <a:ahLst/>
              <a:cxnLst/>
              <a:rect r="r" b="b" t="t" l="l"/>
              <a:pathLst>
                <a:path h="812800" w="905102">
                  <a:moveTo>
                    <a:pt x="452551" y="0"/>
                  </a:moveTo>
                  <a:cubicBezTo>
                    <a:pt x="202614" y="0"/>
                    <a:pt x="0" y="181951"/>
                    <a:pt x="0" y="406400"/>
                  </a:cubicBezTo>
                  <a:cubicBezTo>
                    <a:pt x="0" y="630849"/>
                    <a:pt x="202614" y="812800"/>
                    <a:pt x="452551" y="812800"/>
                  </a:cubicBezTo>
                  <a:cubicBezTo>
                    <a:pt x="702488" y="812800"/>
                    <a:pt x="905102" y="630849"/>
                    <a:pt x="905102" y="406400"/>
                  </a:cubicBezTo>
                  <a:cubicBezTo>
                    <a:pt x="905102" y="181951"/>
                    <a:pt x="702488" y="0"/>
                    <a:pt x="45255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84853" y="47625"/>
              <a:ext cx="735395" cy="688975"/>
            </a:xfrm>
            <a:prstGeom prst="rect">
              <a:avLst/>
            </a:prstGeom>
          </p:spPr>
          <p:txBody>
            <a:bodyPr anchor="ctr" rtlCol="false" tIns="25400" lIns="25400" bIns="25400" rIns="25400"/>
            <a:lstStyle/>
            <a:p>
              <a:pPr algn="ctr">
                <a:lnSpc>
                  <a:spcPts val="3769"/>
                </a:lnSpc>
              </a:pPr>
              <a:r>
                <a:rPr lang="en-US" sz="2899">
                  <a:solidFill>
                    <a:srgbClr val="000000"/>
                  </a:solidFill>
                  <a:latin typeface="DM Sans Bold"/>
                </a:rPr>
                <a:t>PRODUCTS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2648813" y="6611781"/>
            <a:ext cx="1897380" cy="1897380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5" id="25"/>
            <p:cNvSpPr txBox="true"/>
            <p:nvPr/>
          </p:nvSpPr>
          <p:spPr>
            <a:xfrm>
              <a:off x="63500" y="25400"/>
              <a:ext cx="685800" cy="723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549"/>
                </a:lnSpc>
              </a:pPr>
              <a:r>
                <a:rPr lang="en-US" sz="3499">
                  <a:solidFill>
                    <a:srgbClr val="000000"/>
                  </a:solidFill>
                  <a:latin typeface="DM Sans Bold"/>
                </a:rPr>
                <a:t>STORE</a:t>
              </a:r>
            </a:p>
          </p:txBody>
        </p:sp>
      </p:grpSp>
      <p:sp>
        <p:nvSpPr>
          <p:cNvPr name="AutoShape 26" id="26"/>
          <p:cNvSpPr/>
          <p:nvPr/>
        </p:nvSpPr>
        <p:spPr>
          <a:xfrm flipH="true">
            <a:off x="2517449" y="4321939"/>
            <a:ext cx="325804" cy="3238533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7" id="27"/>
          <p:cNvSpPr/>
          <p:nvPr/>
        </p:nvSpPr>
        <p:spPr>
          <a:xfrm flipH="true">
            <a:off x="3803867" y="4321939"/>
            <a:ext cx="3010470" cy="195211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8" id="28"/>
          <p:cNvSpPr/>
          <p:nvPr/>
        </p:nvSpPr>
        <p:spPr>
          <a:xfrm flipH="true" flipV="true">
            <a:off x="5090285" y="7560471"/>
            <a:ext cx="2702682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9" id="29"/>
          <p:cNvSpPr/>
          <p:nvPr/>
        </p:nvSpPr>
        <p:spPr>
          <a:xfrm>
            <a:off x="8212586" y="3764763"/>
            <a:ext cx="415053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0" id="30"/>
          <p:cNvSpPr/>
          <p:nvPr/>
        </p:nvSpPr>
        <p:spPr>
          <a:xfrm flipV="true">
            <a:off x="10589463" y="7560471"/>
            <a:ext cx="205934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1" id="31"/>
          <p:cNvSpPr/>
          <p:nvPr/>
        </p:nvSpPr>
        <p:spPr>
          <a:xfrm flipV="true">
            <a:off x="13597503" y="4873267"/>
            <a:ext cx="0" cy="173851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2" id="32"/>
          <p:cNvGrpSpPr/>
          <p:nvPr/>
        </p:nvGrpSpPr>
        <p:grpSpPr>
          <a:xfrm rot="0">
            <a:off x="15305751" y="7786839"/>
            <a:ext cx="2796497" cy="1114351"/>
            <a:chOff x="0" y="0"/>
            <a:chExt cx="736526" cy="293492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736526" cy="293492"/>
            </a:xfrm>
            <a:custGeom>
              <a:avLst/>
              <a:gdLst/>
              <a:ahLst/>
              <a:cxnLst/>
              <a:rect r="r" b="b" t="t" l="l"/>
              <a:pathLst>
                <a:path h="293492" w="736526">
                  <a:moveTo>
                    <a:pt x="141190" y="0"/>
                  </a:moveTo>
                  <a:lnTo>
                    <a:pt x="595336" y="0"/>
                  </a:lnTo>
                  <a:cubicBezTo>
                    <a:pt x="673313" y="0"/>
                    <a:pt x="736526" y="63213"/>
                    <a:pt x="736526" y="141190"/>
                  </a:cubicBezTo>
                  <a:lnTo>
                    <a:pt x="736526" y="152301"/>
                  </a:lnTo>
                  <a:cubicBezTo>
                    <a:pt x="736526" y="230279"/>
                    <a:pt x="673313" y="293492"/>
                    <a:pt x="595336" y="293492"/>
                  </a:cubicBezTo>
                  <a:lnTo>
                    <a:pt x="141190" y="293492"/>
                  </a:lnTo>
                  <a:cubicBezTo>
                    <a:pt x="63213" y="293492"/>
                    <a:pt x="0" y="230279"/>
                    <a:pt x="0" y="152301"/>
                  </a:cubicBezTo>
                  <a:lnTo>
                    <a:pt x="0" y="141190"/>
                  </a:lnTo>
                  <a:cubicBezTo>
                    <a:pt x="0" y="63213"/>
                    <a:pt x="63213" y="0"/>
                    <a:pt x="14119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28575"/>
              <a:ext cx="736526" cy="3220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79"/>
                </a:lnSpc>
              </a:pPr>
              <a:r>
                <a:rPr lang="en-US" sz="3599">
                  <a:solidFill>
                    <a:srgbClr val="000000"/>
                  </a:solidFill>
                  <a:latin typeface="DM Sans Bold"/>
                </a:rPr>
                <a:t>ADMINS</a:t>
              </a:r>
            </a:p>
          </p:txBody>
        </p:sp>
      </p:grpSp>
      <p:sp>
        <p:nvSpPr>
          <p:cNvPr name="AutoShape 35" id="35"/>
          <p:cNvSpPr/>
          <p:nvPr/>
        </p:nvSpPr>
        <p:spPr>
          <a:xfrm>
            <a:off x="14985673" y="5800118"/>
            <a:ext cx="1718326" cy="1986721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36" id="36"/>
          <p:cNvSpPr/>
          <p:nvPr/>
        </p:nvSpPr>
        <p:spPr>
          <a:xfrm flipH="false" flipV="false" rot="0">
            <a:off x="0" y="60940"/>
            <a:ext cx="1383022" cy="1635833"/>
          </a:xfrm>
          <a:custGeom>
            <a:avLst/>
            <a:gdLst/>
            <a:ahLst/>
            <a:cxnLst/>
            <a:rect r="r" b="b" t="t" l="l"/>
            <a:pathLst>
              <a:path h="1635833" w="1383022">
                <a:moveTo>
                  <a:pt x="0" y="0"/>
                </a:moveTo>
                <a:lnTo>
                  <a:pt x="1383022" y="0"/>
                </a:lnTo>
                <a:lnTo>
                  <a:pt x="1383022" y="1635833"/>
                </a:lnTo>
                <a:lnTo>
                  <a:pt x="0" y="16358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2245319" y="412350"/>
            <a:ext cx="7942168" cy="139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49"/>
              </a:lnSpc>
            </a:pPr>
            <a:r>
              <a:rPr lang="en-US" sz="8224" spc="806">
                <a:solidFill>
                  <a:srgbClr val="FFFFFF"/>
                </a:solidFill>
                <a:latin typeface="Oswald Bold"/>
              </a:rPr>
              <a:t>CORE CONCEPT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95330" y="5786824"/>
            <a:ext cx="1992543" cy="48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7"/>
              </a:lnSpc>
            </a:pPr>
            <a:r>
              <a:rPr lang="en-US" sz="2853" spc="151">
                <a:solidFill>
                  <a:srgbClr val="F5FFF5"/>
                </a:solidFill>
                <a:latin typeface="Montserrat Classic"/>
              </a:rPr>
              <a:t>Creates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4419817" y="5356744"/>
            <a:ext cx="1992543" cy="48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7"/>
              </a:lnSpc>
            </a:pPr>
            <a:r>
              <a:rPr lang="en-US" sz="2853" spc="151">
                <a:solidFill>
                  <a:srgbClr val="F5FFF5"/>
                </a:solidFill>
                <a:latin typeface="Montserrat Classic"/>
              </a:rPr>
              <a:t>Views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9191215" y="3150438"/>
            <a:ext cx="1992543" cy="48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7"/>
              </a:lnSpc>
            </a:pPr>
            <a:r>
              <a:rPr lang="en-US" sz="2853" spc="151">
                <a:solidFill>
                  <a:srgbClr val="F5FFF5"/>
                </a:solidFill>
                <a:latin typeface="Montserrat Classic"/>
              </a:rPr>
              <a:t>Views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5416089" y="7630417"/>
            <a:ext cx="1992543" cy="48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7"/>
              </a:lnSpc>
            </a:pPr>
            <a:r>
              <a:rPr lang="en-US" sz="2853" spc="151">
                <a:solidFill>
                  <a:srgbClr val="F5FFF5"/>
                </a:solidFill>
                <a:latin typeface="Montserrat Classic"/>
              </a:rPr>
              <a:t>Certifies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0589463" y="7627146"/>
            <a:ext cx="1992543" cy="48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7"/>
              </a:lnSpc>
            </a:pPr>
            <a:r>
              <a:rPr lang="en-US" sz="2853" spc="151">
                <a:solidFill>
                  <a:srgbClr val="F5FFF5"/>
                </a:solidFill>
                <a:latin typeface="Montserrat Classic"/>
              </a:rPr>
              <a:t>Manages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1652541" y="5571784"/>
            <a:ext cx="1992543" cy="48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7"/>
              </a:lnSpc>
            </a:pPr>
            <a:r>
              <a:rPr lang="en-US" sz="2853" spc="151">
                <a:solidFill>
                  <a:srgbClr val="F5FFF5"/>
                </a:solidFill>
                <a:latin typeface="Montserrat Classic"/>
              </a:rPr>
              <a:t>Contains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5305751" y="5086350"/>
            <a:ext cx="2714598" cy="48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7"/>
              </a:lnSpc>
            </a:pPr>
            <a:r>
              <a:rPr lang="en-US" sz="2853" spc="151">
                <a:solidFill>
                  <a:srgbClr val="F5FFF5"/>
                </a:solidFill>
                <a:latin typeface="Montserrat Classic"/>
              </a:rPr>
              <a:t>Administrate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-7213034" y="813430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4618998" y="-3652236"/>
            <a:ext cx="7032580" cy="7216267"/>
          </a:xfrm>
          <a:custGeom>
            <a:avLst/>
            <a:gdLst/>
            <a:ahLst/>
            <a:cxnLst/>
            <a:rect r="r" b="b" t="t" l="l"/>
            <a:pathLst>
              <a:path h="7216267" w="7032580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535182" y="8768715"/>
            <a:ext cx="2094695" cy="2377721"/>
            <a:chOff x="0" y="0"/>
            <a:chExt cx="551689" cy="62623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1689" cy="626231"/>
            </a:xfrm>
            <a:custGeom>
              <a:avLst/>
              <a:gdLst/>
              <a:ahLst/>
              <a:cxnLst/>
              <a:rect r="r" b="b" t="t" l="l"/>
              <a:pathLst>
                <a:path h="626231" w="551689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224419" y="-1349021"/>
            <a:ext cx="2094695" cy="2377721"/>
            <a:chOff x="0" y="0"/>
            <a:chExt cx="551689" cy="6262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51689" cy="626231"/>
            </a:xfrm>
            <a:custGeom>
              <a:avLst/>
              <a:gdLst/>
              <a:ahLst/>
              <a:cxnLst/>
              <a:rect r="r" b="b" t="t" l="l"/>
              <a:pathLst>
                <a:path h="626231" w="551689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274464" y="198733"/>
            <a:ext cx="14074536" cy="122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80"/>
              </a:lnSpc>
              <a:spcBef>
                <a:spcPct val="0"/>
              </a:spcBef>
            </a:pPr>
            <a:r>
              <a:rPr lang="en-US" sz="7232" spc="708">
                <a:solidFill>
                  <a:srgbClr val="231F20"/>
                </a:solidFill>
                <a:latin typeface="Oswald Bold"/>
              </a:rPr>
              <a:t>USER FUNCTIONALITIES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74464" y="1736675"/>
            <a:ext cx="12061983" cy="1598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8"/>
              </a:lnSpc>
            </a:pPr>
            <a:r>
              <a:rPr lang="en-US" sz="2891">
                <a:solidFill>
                  <a:srgbClr val="231F20"/>
                </a:solidFill>
                <a:latin typeface="Canva Sans Italics"/>
              </a:rPr>
              <a:t>These include functionalities for both buyer and sellers.</a:t>
            </a:r>
          </a:p>
          <a:p>
            <a:pPr algn="l">
              <a:lnSpc>
                <a:spcPts val="3348"/>
              </a:lnSpc>
            </a:pPr>
            <a:r>
              <a:rPr lang="en-US" sz="2391">
                <a:solidFill>
                  <a:srgbClr val="231F20"/>
                </a:solidFill>
                <a:latin typeface="Canva Sans Italics"/>
              </a:rPr>
              <a:t> </a:t>
            </a:r>
          </a:p>
          <a:p>
            <a:pPr algn="l">
              <a:lnSpc>
                <a:spcPts val="5616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274464" y="2535798"/>
            <a:ext cx="8396191" cy="7687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5"/>
              </a:lnSpc>
            </a:pPr>
            <a:r>
              <a:rPr lang="en-US" sz="3373">
                <a:solidFill>
                  <a:srgbClr val="231F20"/>
                </a:solidFill>
                <a:latin typeface="DM Sans"/>
                <a:ea typeface="DM Sans"/>
              </a:rPr>
              <a:t>➔Register User</a:t>
            </a:r>
          </a:p>
          <a:p>
            <a:pPr algn="l">
              <a:lnSpc>
                <a:spcPts val="4385"/>
              </a:lnSpc>
            </a:pPr>
            <a:r>
              <a:rPr lang="en-US" sz="3373">
                <a:solidFill>
                  <a:srgbClr val="231F20"/>
                </a:solidFill>
                <a:latin typeface="DM Sans"/>
                <a:ea typeface="DM Sans"/>
              </a:rPr>
              <a:t>➔Login User (Manual + SSO Login)</a:t>
            </a:r>
          </a:p>
          <a:p>
            <a:pPr algn="l">
              <a:lnSpc>
                <a:spcPts val="4385"/>
              </a:lnSpc>
            </a:pPr>
            <a:r>
              <a:rPr lang="en-US" sz="3373">
                <a:solidFill>
                  <a:srgbClr val="231F20"/>
                </a:solidFill>
                <a:latin typeface="DM Sans"/>
                <a:ea typeface="DM Sans"/>
              </a:rPr>
              <a:t>➔Reset Password</a:t>
            </a:r>
          </a:p>
          <a:p>
            <a:pPr algn="l">
              <a:lnSpc>
                <a:spcPts val="4385"/>
              </a:lnSpc>
            </a:pPr>
            <a:r>
              <a:rPr lang="en-US" sz="3373">
                <a:solidFill>
                  <a:srgbClr val="231F20"/>
                </a:solidFill>
                <a:latin typeface="DM Sans"/>
                <a:ea typeface="DM Sans"/>
              </a:rPr>
              <a:t>➔Edit Profile</a:t>
            </a:r>
          </a:p>
          <a:p>
            <a:pPr algn="l">
              <a:lnSpc>
                <a:spcPts val="4385"/>
              </a:lnSpc>
            </a:pPr>
            <a:r>
              <a:rPr lang="en-US" sz="3373">
                <a:solidFill>
                  <a:srgbClr val="231F20"/>
                </a:solidFill>
                <a:latin typeface="DM Sans"/>
                <a:ea typeface="DM Sans"/>
              </a:rPr>
              <a:t>➔Manage Listing (Create, Edit and Delete)</a:t>
            </a:r>
          </a:p>
          <a:p>
            <a:pPr algn="l">
              <a:lnSpc>
                <a:spcPts val="4385"/>
              </a:lnSpc>
            </a:pPr>
            <a:r>
              <a:rPr lang="en-US" sz="3373">
                <a:solidFill>
                  <a:srgbClr val="231F20"/>
                </a:solidFill>
                <a:latin typeface="DM Sans"/>
                <a:ea typeface="DM Sans"/>
              </a:rPr>
              <a:t>➔Request for Jeweler Status</a:t>
            </a:r>
          </a:p>
          <a:p>
            <a:pPr algn="l">
              <a:lnSpc>
                <a:spcPts val="4385"/>
              </a:lnSpc>
            </a:pPr>
            <a:r>
              <a:rPr lang="en-US" sz="3373">
                <a:solidFill>
                  <a:srgbClr val="231F20"/>
                </a:solidFill>
                <a:latin typeface="DM Sans"/>
                <a:ea typeface="DM Sans"/>
              </a:rPr>
              <a:t>➔Browse Listings</a:t>
            </a:r>
          </a:p>
          <a:p>
            <a:pPr algn="l">
              <a:lnSpc>
                <a:spcPts val="4385"/>
              </a:lnSpc>
            </a:pPr>
            <a:r>
              <a:rPr lang="en-US" sz="3373">
                <a:solidFill>
                  <a:srgbClr val="231F20"/>
                </a:solidFill>
                <a:latin typeface="DM Sans"/>
                <a:ea typeface="DM Sans"/>
              </a:rPr>
              <a:t>➔Search Listings</a:t>
            </a:r>
          </a:p>
          <a:p>
            <a:pPr algn="l">
              <a:lnSpc>
                <a:spcPts val="4385"/>
              </a:lnSpc>
            </a:pPr>
            <a:r>
              <a:rPr lang="en-US" sz="3373">
                <a:solidFill>
                  <a:srgbClr val="231F20"/>
                </a:solidFill>
                <a:latin typeface="DM Sans"/>
                <a:ea typeface="DM Sans"/>
              </a:rPr>
              <a:t>➔View Listing Details (Set Favorite)</a:t>
            </a:r>
          </a:p>
          <a:p>
            <a:pPr algn="l">
              <a:lnSpc>
                <a:spcPts val="4385"/>
              </a:lnSpc>
            </a:pPr>
            <a:r>
              <a:rPr lang="en-US" sz="3373">
                <a:solidFill>
                  <a:srgbClr val="231F20"/>
                </a:solidFill>
                <a:latin typeface="DM Sans"/>
                <a:ea typeface="DM Sans"/>
              </a:rPr>
              <a:t>➔Request Gold Certification</a:t>
            </a:r>
          </a:p>
          <a:p>
            <a:pPr algn="l">
              <a:lnSpc>
                <a:spcPts val="4385"/>
              </a:lnSpc>
            </a:pPr>
            <a:r>
              <a:rPr lang="en-US" sz="3373">
                <a:solidFill>
                  <a:srgbClr val="231F20"/>
                </a:solidFill>
                <a:latin typeface="DM Sans"/>
                <a:ea typeface="DM Sans"/>
              </a:rPr>
              <a:t>➔Access Forum</a:t>
            </a:r>
          </a:p>
          <a:p>
            <a:pPr algn="l">
              <a:lnSpc>
                <a:spcPts val="4385"/>
              </a:lnSpc>
            </a:pPr>
            <a:r>
              <a:rPr lang="en-US" sz="3373">
                <a:solidFill>
                  <a:srgbClr val="231F20"/>
                </a:solidFill>
                <a:latin typeface="DM Sans"/>
                <a:ea typeface="DM Sans"/>
              </a:rPr>
              <a:t>➔Initiate Chat </a:t>
            </a:r>
          </a:p>
          <a:p>
            <a:pPr algn="l">
              <a:lnSpc>
                <a:spcPts val="4385"/>
              </a:lnSpc>
            </a:pPr>
            <a:r>
              <a:rPr lang="en-US" sz="3373">
                <a:solidFill>
                  <a:srgbClr val="231F20"/>
                </a:solidFill>
                <a:latin typeface="DM Sans"/>
                <a:ea typeface="DM Sans"/>
              </a:rPr>
              <a:t>➔Receive Notifications</a:t>
            </a:r>
          </a:p>
          <a:p>
            <a:pPr algn="ctr">
              <a:lnSpc>
                <a:spcPts val="371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-7213034" y="813430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4618998" y="-3652236"/>
            <a:ext cx="7032580" cy="7216267"/>
          </a:xfrm>
          <a:custGeom>
            <a:avLst/>
            <a:gdLst/>
            <a:ahLst/>
            <a:cxnLst/>
            <a:rect r="r" b="b" t="t" l="l"/>
            <a:pathLst>
              <a:path h="7216267" w="7032580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535182" y="8768715"/>
            <a:ext cx="2094695" cy="2377721"/>
            <a:chOff x="0" y="0"/>
            <a:chExt cx="551689" cy="62623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1689" cy="626231"/>
            </a:xfrm>
            <a:custGeom>
              <a:avLst/>
              <a:gdLst/>
              <a:ahLst/>
              <a:cxnLst/>
              <a:rect r="r" b="b" t="t" l="l"/>
              <a:pathLst>
                <a:path h="626231" w="551689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224419" y="-1349021"/>
            <a:ext cx="2094695" cy="2377721"/>
            <a:chOff x="0" y="0"/>
            <a:chExt cx="551689" cy="6262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51689" cy="626231"/>
            </a:xfrm>
            <a:custGeom>
              <a:avLst/>
              <a:gdLst/>
              <a:ahLst/>
              <a:cxnLst/>
              <a:rect r="r" b="b" t="t" l="l"/>
              <a:pathLst>
                <a:path h="626231" w="551689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274464" y="234355"/>
            <a:ext cx="14074536" cy="1165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566"/>
              </a:lnSpc>
              <a:spcBef>
                <a:spcPct val="0"/>
              </a:spcBef>
            </a:pPr>
            <a:r>
              <a:rPr lang="en-US" sz="6932" spc="679">
                <a:solidFill>
                  <a:srgbClr val="231F20"/>
                </a:solidFill>
                <a:latin typeface="Oswald Bold"/>
              </a:rPr>
              <a:t>JEWELER FUNCTIONALITIES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74464" y="1736675"/>
            <a:ext cx="12061983" cy="2103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8"/>
              </a:lnSpc>
            </a:pPr>
            <a:r>
              <a:rPr lang="en-US" sz="2891">
                <a:solidFill>
                  <a:srgbClr val="231F20"/>
                </a:solidFill>
                <a:latin typeface="Canva Sans Italics"/>
              </a:rPr>
              <a:t>Jeweler incorporates user functionalities as well as: </a:t>
            </a:r>
          </a:p>
          <a:p>
            <a:pPr algn="l">
              <a:lnSpc>
                <a:spcPts val="4048"/>
              </a:lnSpc>
            </a:pPr>
          </a:p>
          <a:p>
            <a:pPr algn="l">
              <a:lnSpc>
                <a:spcPts val="3348"/>
              </a:lnSpc>
            </a:pPr>
            <a:r>
              <a:rPr lang="en-US" sz="2391">
                <a:solidFill>
                  <a:srgbClr val="231F20"/>
                </a:solidFill>
                <a:latin typeface="Canva Sans Italics"/>
              </a:rPr>
              <a:t> </a:t>
            </a:r>
          </a:p>
          <a:p>
            <a:pPr algn="l">
              <a:lnSpc>
                <a:spcPts val="5616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274464" y="2535798"/>
            <a:ext cx="9256883" cy="7454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4"/>
              </a:lnSpc>
            </a:pPr>
            <a:r>
              <a:rPr lang="en-US" sz="3549">
                <a:solidFill>
                  <a:srgbClr val="231F20"/>
                </a:solidFill>
                <a:latin typeface="DM Sans"/>
                <a:ea typeface="DM Sans"/>
              </a:rPr>
              <a:t>➔Manage Page</a:t>
            </a:r>
          </a:p>
          <a:p>
            <a:pPr algn="l" marL="766289" indent="-383145" lvl="1">
              <a:lnSpc>
                <a:spcPts val="4614"/>
              </a:lnSpc>
              <a:buFont typeface="Arial"/>
              <a:buChar char="•"/>
            </a:pPr>
            <a:r>
              <a:rPr lang="en-US" sz="3549">
                <a:solidFill>
                  <a:srgbClr val="231F20"/>
                </a:solidFill>
                <a:latin typeface="DM Sans"/>
              </a:rPr>
              <a:t>Add Products</a:t>
            </a:r>
          </a:p>
          <a:p>
            <a:pPr algn="l" marL="766289" indent="-383145" lvl="1">
              <a:lnSpc>
                <a:spcPts val="4614"/>
              </a:lnSpc>
              <a:buFont typeface="Arial"/>
              <a:buChar char="•"/>
            </a:pPr>
            <a:r>
              <a:rPr lang="en-US" sz="3549">
                <a:solidFill>
                  <a:srgbClr val="231F20"/>
                </a:solidFill>
                <a:latin typeface="DM Sans"/>
              </a:rPr>
              <a:t>Edit Products</a:t>
            </a:r>
          </a:p>
          <a:p>
            <a:pPr algn="l" marL="766289" indent="-383145" lvl="1">
              <a:lnSpc>
                <a:spcPts val="4614"/>
              </a:lnSpc>
              <a:buFont typeface="Arial"/>
              <a:buChar char="•"/>
            </a:pPr>
            <a:r>
              <a:rPr lang="en-US" sz="3549">
                <a:solidFill>
                  <a:srgbClr val="231F20"/>
                </a:solidFill>
                <a:latin typeface="DM Sans"/>
              </a:rPr>
              <a:t>Delete Products</a:t>
            </a:r>
          </a:p>
          <a:p>
            <a:pPr algn="l" marL="766289" indent="-383145" lvl="1">
              <a:lnSpc>
                <a:spcPts val="4614"/>
              </a:lnSpc>
              <a:buFont typeface="Arial"/>
              <a:buChar char="•"/>
            </a:pPr>
            <a:r>
              <a:rPr lang="en-US" sz="3549">
                <a:solidFill>
                  <a:srgbClr val="231F20"/>
                </a:solidFill>
                <a:latin typeface="DM Sans"/>
              </a:rPr>
              <a:t>Browse Products</a:t>
            </a:r>
          </a:p>
          <a:p>
            <a:pPr algn="l">
              <a:lnSpc>
                <a:spcPts val="4614"/>
              </a:lnSpc>
            </a:pPr>
          </a:p>
          <a:p>
            <a:pPr algn="l">
              <a:lnSpc>
                <a:spcPts val="4614"/>
              </a:lnSpc>
            </a:pPr>
            <a:r>
              <a:rPr lang="en-US" sz="3549">
                <a:solidFill>
                  <a:srgbClr val="231F20"/>
                </a:solidFill>
                <a:latin typeface="DM Sans"/>
                <a:ea typeface="DM Sans"/>
              </a:rPr>
              <a:t>➔Edit Profile</a:t>
            </a:r>
          </a:p>
          <a:p>
            <a:pPr algn="l">
              <a:lnSpc>
                <a:spcPts val="4614"/>
              </a:lnSpc>
            </a:pPr>
            <a:r>
              <a:rPr lang="en-US" sz="3549">
                <a:solidFill>
                  <a:srgbClr val="231F20"/>
                </a:solidFill>
                <a:latin typeface="DM Sans"/>
                <a:ea typeface="DM Sans"/>
              </a:rPr>
              <a:t>➔Initiate Chat</a:t>
            </a:r>
          </a:p>
          <a:p>
            <a:pPr algn="l">
              <a:lnSpc>
                <a:spcPts val="4614"/>
              </a:lnSpc>
            </a:pPr>
            <a:r>
              <a:rPr lang="en-US" sz="3549">
                <a:solidFill>
                  <a:srgbClr val="231F20"/>
                </a:solidFill>
                <a:latin typeface="DM Sans"/>
                <a:ea typeface="DM Sans"/>
              </a:rPr>
              <a:t>➔Request Commission Change</a:t>
            </a:r>
          </a:p>
          <a:p>
            <a:pPr algn="l">
              <a:lnSpc>
                <a:spcPts val="4614"/>
              </a:lnSpc>
            </a:pPr>
            <a:r>
              <a:rPr lang="en-US" sz="3549">
                <a:solidFill>
                  <a:srgbClr val="231F20"/>
                </a:solidFill>
                <a:latin typeface="DM Sans"/>
                <a:ea typeface="DM Sans"/>
              </a:rPr>
              <a:t>➔Receive Notifications</a:t>
            </a:r>
          </a:p>
          <a:p>
            <a:pPr algn="l">
              <a:lnSpc>
                <a:spcPts val="4614"/>
              </a:lnSpc>
            </a:pPr>
            <a:r>
              <a:rPr lang="en-US" sz="3549">
                <a:solidFill>
                  <a:srgbClr val="231F20"/>
                </a:solidFill>
                <a:latin typeface="DM Sans"/>
                <a:ea typeface="DM Sans"/>
              </a:rPr>
              <a:t>➔Approve / Reject Certification Requests</a:t>
            </a:r>
          </a:p>
          <a:p>
            <a:pPr algn="l">
              <a:lnSpc>
                <a:spcPts val="4614"/>
              </a:lnSpc>
            </a:pPr>
          </a:p>
          <a:p>
            <a:pPr algn="ctr">
              <a:lnSpc>
                <a:spcPts val="390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DAGFPZFhZOE</dc:identifier>
  <dcterms:modified xsi:type="dcterms:W3CDTF">2011-08-01T06:04:30Z</dcterms:modified>
  <cp:revision>1</cp:revision>
  <dc:title>FYP External Presentation</dc:title>
</cp:coreProperties>
</file>