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1E0"/>
    <a:srgbClr val="1B00FE"/>
    <a:srgbClr val="56BB51"/>
    <a:srgbClr val="000000"/>
    <a:srgbClr val="C75806"/>
    <a:srgbClr val="65482B"/>
    <a:srgbClr val="00499F"/>
    <a:srgbClr val="FFFFFF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3" autoAdjust="0"/>
    <p:restoredTop sz="94660"/>
  </p:normalViewPr>
  <p:slideViewPr>
    <p:cSldViewPr>
      <p:cViewPr>
        <p:scale>
          <a:sx n="60" d="100"/>
          <a:sy n="60" d="100"/>
        </p:scale>
        <p:origin x="17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2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FA500B2-B66F-41F6-93A3-D18C0254E08E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8557-9A08-48BD-8DC1-F46A06B80826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C6FE-9C0C-4CA6-B079-373A323326CD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B7589-5845-4253-9913-C4F4962A382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DB4BF-F58C-4ADF-9B9D-498E59C80D6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0E900-ED77-4C9A-9ABF-093FD1A2F9EE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99780-6032-4681-A21E-BD8A3DD3CCF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7BDF-6A75-4268-BE43-F21B6AA7F4FC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633E-9E25-45B5-8877-5B793A005FF7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8016F-4499-4664-9F24-7289E526D55F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424B-AC60-4A20-B555-336330F8D968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963E9-6050-4871-B39E-6473F260492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AC0282F-4496-46F0-AE6D-9AFD4346C006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0" y="4797424"/>
            <a:ext cx="4392613" cy="1079847"/>
          </a:xfrm>
        </p:spPr>
        <p:txBody>
          <a:bodyPr/>
          <a:lstStyle/>
          <a:p>
            <a:pPr algn="l"/>
            <a:r>
              <a:rPr lang="en-US" sz="2400" i="1" dirty="0" smtClean="0"/>
              <a:t>Presentation on </a:t>
            </a:r>
            <a:r>
              <a:rPr lang="en-US" sz="2400" i="1" dirty="0" err="1" smtClean="0"/>
              <a:t>NoSQL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708920"/>
            <a:ext cx="1990725" cy="1828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79" y="5589240"/>
            <a:ext cx="283572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1720" y="1340768"/>
            <a:ext cx="6624173" cy="460851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182563" lvl="0" indent="-182563" algn="just">
              <a:lnSpc>
                <a:spcPct val="150000"/>
              </a:lnSpc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400" b="1" kern="1200" dirty="0">
                <a:solidFill>
                  <a:srgbClr val="292934"/>
                </a:solidFill>
              </a:rPr>
              <a:t>ACID </a:t>
            </a:r>
            <a:endParaRPr lang="en-US" altLang="en-US" sz="1400" b="1" kern="1200" dirty="0" smtClean="0">
              <a:solidFill>
                <a:srgbClr val="292934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93A299"/>
              </a:buClr>
              <a:buSzPct val="85000"/>
              <a:buNone/>
            </a:pPr>
            <a:r>
              <a:rPr lang="en-US" sz="1400" dirty="0"/>
              <a:t>In computer science, ACID (atomicity, consistency, isolation, durability) is a set of properties of database transactions intended to guarantee data validity despite errors, power failures, and other mishaps. In the context of databases, a sequence of database operations that satisfies the ACID properties (which can be perceived as a single logical operation on the data) is called a </a:t>
            </a:r>
            <a:r>
              <a:rPr lang="en-US" sz="1400" dirty="0" smtClean="0"/>
              <a:t>transaction.</a:t>
            </a:r>
          </a:p>
          <a:p>
            <a:pPr marL="182563" indent="-182563" algn="just">
              <a:lnSpc>
                <a:spcPct val="150000"/>
              </a:lnSpc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endParaRPr lang="en-US" altLang="en-US" sz="1400" b="1" kern="1200" dirty="0">
              <a:solidFill>
                <a:srgbClr val="292934"/>
              </a:solidFill>
            </a:endParaRPr>
          </a:p>
          <a:p>
            <a:pPr marL="274637" lvl="1" indent="0" algn="just">
              <a:buClr>
                <a:srgbClr val="93A299"/>
              </a:buClr>
              <a:buSzPct val="85000"/>
              <a:buNone/>
            </a:pPr>
            <a:r>
              <a:rPr lang="en-US" altLang="en-US" sz="1400" kern="1200" dirty="0">
                <a:solidFill>
                  <a:srgbClr val="292934"/>
                </a:solidFill>
              </a:rPr>
              <a:t>A DBMS is expected to support “ACID transactions,” processes that are:</a:t>
            </a:r>
          </a:p>
          <a:p>
            <a:pPr marL="457200" lvl="1" indent="-182563" algn="just"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400" b="1" kern="1200" dirty="0" smtClean="0">
                <a:solidFill>
                  <a:srgbClr val="FF0000"/>
                </a:solidFill>
              </a:rPr>
              <a:t>A</a:t>
            </a:r>
            <a:r>
              <a:rPr lang="en-US" altLang="en-US" sz="1400" b="1" kern="1200" dirty="0" smtClean="0">
                <a:solidFill>
                  <a:srgbClr val="292934"/>
                </a:solidFill>
              </a:rPr>
              <a:t>tomicity</a:t>
            </a:r>
          </a:p>
          <a:p>
            <a:pPr marL="457200" lvl="1" indent="-182563" algn="just"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400" b="1" kern="1200" dirty="0" smtClean="0">
                <a:solidFill>
                  <a:srgbClr val="FF0000"/>
                </a:solidFill>
              </a:rPr>
              <a:t>C</a:t>
            </a:r>
            <a:r>
              <a:rPr lang="en-US" altLang="en-US" sz="1400" b="1" kern="1200" dirty="0" smtClean="0">
                <a:solidFill>
                  <a:srgbClr val="292934"/>
                </a:solidFill>
              </a:rPr>
              <a:t>onsistency</a:t>
            </a:r>
          </a:p>
          <a:p>
            <a:pPr marL="457200" lvl="1" indent="-182563" algn="just"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400" b="1" kern="1200" dirty="0" smtClean="0">
                <a:solidFill>
                  <a:srgbClr val="FF0000"/>
                </a:solidFill>
              </a:rPr>
              <a:t>I</a:t>
            </a:r>
            <a:r>
              <a:rPr lang="en-US" altLang="en-US" sz="1400" b="1" kern="1200" dirty="0" smtClean="0">
                <a:solidFill>
                  <a:srgbClr val="292934"/>
                </a:solidFill>
              </a:rPr>
              <a:t>solation</a:t>
            </a:r>
          </a:p>
          <a:p>
            <a:pPr marL="457200" lvl="1" indent="-182563" algn="just"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400" b="1" kern="1200" dirty="0" smtClean="0">
                <a:solidFill>
                  <a:srgbClr val="FF0000"/>
                </a:solidFill>
              </a:rPr>
              <a:t>D</a:t>
            </a:r>
            <a:r>
              <a:rPr lang="en-US" altLang="en-US" sz="1400" b="1" kern="1200" dirty="0" smtClean="0">
                <a:solidFill>
                  <a:srgbClr val="292934"/>
                </a:solidFill>
              </a:rPr>
              <a:t>urability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980464" y="188640"/>
            <a:ext cx="676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 smtClean="0">
                <a:solidFill>
                  <a:srgbClr val="000000"/>
                </a:solidFill>
                <a:latin typeface="inherit"/>
              </a:rPr>
              <a:t>5.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/>
              <a:t>ACID  </a:t>
            </a:r>
            <a:r>
              <a:rPr lang="fr-FR" sz="2400" dirty="0" err="1"/>
              <a:t>theorem</a:t>
            </a: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92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 bwMode="auto">
          <a:xfrm>
            <a:off x="1980464" y="188640"/>
            <a:ext cx="676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 smtClean="0">
                <a:solidFill>
                  <a:srgbClr val="000000"/>
                </a:solidFill>
                <a:latin typeface="inherit"/>
              </a:rPr>
              <a:t>5.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/>
              <a:t>ACID  </a:t>
            </a:r>
            <a:r>
              <a:rPr lang="fr-FR" sz="2400" dirty="0" err="1"/>
              <a:t>theorem</a:t>
            </a: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768000" cy="4840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95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2283" y="1052736"/>
            <a:ext cx="6624173" cy="54006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Eric Brewer a distributed system has 3 properties :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FF0000"/>
                </a:solidFill>
              </a:rPr>
              <a:t>Consistency</a:t>
            </a:r>
            <a:endParaRPr lang="en-US" sz="16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FF0000"/>
                </a:solidFill>
              </a:rPr>
              <a:t>Availability</a:t>
            </a:r>
            <a:endParaRPr lang="en-US" sz="16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FF0000"/>
                </a:solidFill>
              </a:rPr>
              <a:t>Partitions</a:t>
            </a:r>
            <a:endParaRPr lang="en-US" sz="16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have at most two of these three properties for any shared-data system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scale out, we have to partition. It leaves a choice between consistency and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600" dirty="0">
                <a:solidFill>
                  <a:srgbClr val="1B00FE"/>
                </a:solidFill>
              </a:rPr>
              <a:t>( In almost all cases, we would choose availability over consistency)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Everyone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who builds big applications builds them on CAP : Google, Yahoo,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Facebook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Amazon, eBay, etc.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980464" y="188640"/>
            <a:ext cx="676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 smtClean="0">
                <a:solidFill>
                  <a:srgbClr val="000000"/>
                </a:solidFill>
                <a:latin typeface="inherit"/>
              </a:rPr>
              <a:t>5.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/>
              <a:t>CAP </a:t>
            </a:r>
            <a:r>
              <a:rPr lang="fr-FR" sz="2400" dirty="0" err="1"/>
              <a:t>theorem</a:t>
            </a: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97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617" y="1216952"/>
            <a:ext cx="6624173" cy="480433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Cheap and easy to implement (open source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Massive scalability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replicated to multiple nodes (therefore identical and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fault-tolerant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and can be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partitioned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written, the latest version is on at least one node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     then replicated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other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nodes.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point of failure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Easy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availability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Don't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 a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schema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Schema flexibility, sparse &amp; semi-structured data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907704" y="260648"/>
            <a:ext cx="6768000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 smtClean="0">
                <a:solidFill>
                  <a:srgbClr val="000000"/>
                </a:solidFill>
                <a:latin typeface="inherit"/>
              </a:rPr>
              <a:t>5.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Advantages of </a:t>
            </a:r>
            <a:r>
              <a:rPr lang="en-US" sz="2400" dirty="0" err="1">
                <a:solidFill>
                  <a:srgbClr val="000000"/>
                </a:solidFill>
              </a:rPr>
              <a:t>NoSQL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34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cs typeface="Arial" panose="020B0604020202020204" pitchFamily="34" charset="0"/>
              </a:rPr>
              <a:t>Stands for Not Only SQL. Term was redefined by Eric </a:t>
            </a:r>
            <a:r>
              <a:rPr lang="en-US" sz="1600" dirty="0" smtClean="0">
                <a:cs typeface="Arial" panose="020B0604020202020204" pitchFamily="34" charset="0"/>
              </a:rPr>
              <a:t>Evans after </a:t>
            </a:r>
            <a:r>
              <a:rPr lang="en-US" sz="1600" dirty="0">
                <a:cs typeface="Arial" panose="020B0604020202020204" pitchFamily="34" charset="0"/>
              </a:rPr>
              <a:t>Carlo </a:t>
            </a:r>
            <a:r>
              <a:rPr lang="en-US" sz="1600" dirty="0" err="1" smtClean="0">
                <a:cs typeface="Arial" panose="020B0604020202020204" pitchFamily="34" charset="0"/>
              </a:rPr>
              <a:t>Strozzi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Class of non-relational data storage  systems.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Do not require a fixed table schema nor do they use the concept of joins.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Relaxation for one or more of the ACID properties (Atomicity, Consistency, </a:t>
            </a:r>
            <a:r>
              <a:rPr lang="en-US" sz="1600" dirty="0" smtClean="0">
                <a:cs typeface="Arial" panose="020B0604020202020204" pitchFamily="34" charset="0"/>
              </a:rPr>
              <a:t>Isolation</a:t>
            </a:r>
            <a:r>
              <a:rPr lang="en-US" sz="1600" dirty="0">
                <a:cs typeface="Arial" panose="020B0604020202020204" pitchFamily="34" charset="0"/>
              </a:rPr>
              <a:t>, Durability) using CAP theorem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907704" y="548680"/>
            <a:ext cx="6768000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3200" kern="0" dirty="0" smtClean="0">
                <a:latin typeface="inherit"/>
              </a:rPr>
              <a:t>1. What </a:t>
            </a:r>
            <a:r>
              <a:rPr lang="en-US" sz="3200" kern="0" dirty="0">
                <a:latin typeface="inherit"/>
              </a:rPr>
              <a:t>is </a:t>
            </a:r>
            <a:r>
              <a:rPr lang="en-US" sz="3200" kern="0" dirty="0" err="1">
                <a:latin typeface="inherit"/>
              </a:rPr>
              <a:t>NoSQL</a:t>
            </a:r>
            <a:r>
              <a:rPr lang="en-US" sz="3200" kern="0" dirty="0">
                <a:latin typeface="inherit"/>
              </a:rPr>
              <a:t> ?</a:t>
            </a:r>
            <a:endParaRPr kumimoji="0" lang="fr-FR" sz="18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437112"/>
            <a:ext cx="3786955" cy="2205193"/>
          </a:xfrm>
          <a:prstGeom prst="rect">
            <a:avLst/>
          </a:prstGeom>
          <a:ln>
            <a:solidFill>
              <a:srgbClr val="0CC1E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Arial" panose="020B0604020202020204" pitchFamily="34" charset="0"/>
              </a:rPr>
              <a:t>Explosion of social media sites (Facebook, Twitter, Google etc.) with large </a:t>
            </a:r>
            <a:r>
              <a:rPr lang="en-US" sz="1400" dirty="0" smtClean="0">
                <a:cs typeface="Arial" panose="020B0604020202020204" pitchFamily="34" charset="0"/>
              </a:rPr>
              <a:t>data </a:t>
            </a:r>
            <a:r>
              <a:rPr lang="en-US" sz="1400" dirty="0">
                <a:cs typeface="Arial" panose="020B0604020202020204" pitchFamily="34" charset="0"/>
              </a:rPr>
              <a:t>needs. (</a:t>
            </a:r>
            <a:r>
              <a:rPr lang="en-US" sz="1400" dirty="0" err="1">
                <a:cs typeface="Arial" panose="020B0604020202020204" pitchFamily="34" charset="0"/>
              </a:rPr>
              <a:t>Sharding</a:t>
            </a:r>
            <a:r>
              <a:rPr lang="en-US" sz="1400" dirty="0">
                <a:cs typeface="Arial" panose="020B0604020202020204" pitchFamily="34" charset="0"/>
              </a:rPr>
              <a:t> is a problem)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cs typeface="Arial" panose="020B0604020202020204" pitchFamily="34" charset="0"/>
              </a:rPr>
              <a:t>Rise </a:t>
            </a:r>
            <a:r>
              <a:rPr lang="en-US" sz="1400" dirty="0">
                <a:cs typeface="Arial" panose="020B0604020202020204" pitchFamily="34" charset="0"/>
              </a:rPr>
              <a:t>of cloud-based solutions such as Amazon S3 (simple storage solution).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cs typeface="Arial" panose="020B0604020202020204" pitchFamily="34" charset="0"/>
              </a:rPr>
              <a:t>Just </a:t>
            </a:r>
            <a:r>
              <a:rPr lang="en-US" sz="1400" dirty="0">
                <a:cs typeface="Arial" panose="020B0604020202020204" pitchFamily="34" charset="0"/>
              </a:rPr>
              <a:t>as moving to dynamically-typed languages (Ruby/Groovy), a shift to </a:t>
            </a:r>
            <a:r>
              <a:rPr lang="en-US" sz="1400" dirty="0" smtClean="0">
                <a:cs typeface="Arial" panose="020B0604020202020204" pitchFamily="34" charset="0"/>
              </a:rPr>
              <a:t>dynamically-typed </a:t>
            </a:r>
            <a:r>
              <a:rPr lang="en-US" sz="1400" dirty="0">
                <a:cs typeface="Arial" panose="020B0604020202020204" pitchFamily="34" charset="0"/>
              </a:rPr>
              <a:t>data with frequent schema changes.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cs typeface="Arial" panose="020B0604020202020204" pitchFamily="34" charset="0"/>
              </a:rPr>
              <a:t>Expansion </a:t>
            </a:r>
            <a:r>
              <a:rPr lang="en-US" sz="1400" dirty="0">
                <a:cs typeface="Arial" panose="020B0604020202020204" pitchFamily="34" charset="0"/>
              </a:rPr>
              <a:t>of Open-source community.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 smtClean="0">
                <a:cs typeface="Arial" panose="020B0604020202020204" pitchFamily="34" charset="0"/>
              </a:rPr>
              <a:t>NoSQL</a:t>
            </a:r>
            <a:r>
              <a:rPr lang="en-US" sz="1400" dirty="0" smtClean="0">
                <a:cs typeface="Arial" panose="020B0604020202020204" pitchFamily="34" charset="0"/>
              </a:rPr>
              <a:t> </a:t>
            </a:r>
            <a:r>
              <a:rPr lang="en-US" sz="1400" dirty="0">
                <a:cs typeface="Arial" panose="020B0604020202020204" pitchFamily="34" charset="0"/>
              </a:rPr>
              <a:t>solution is more acceptable to a client now than a year ago.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907704" y="548680"/>
            <a:ext cx="6768000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3200" kern="0" dirty="0" smtClean="0">
                <a:latin typeface="inherit"/>
              </a:rPr>
              <a:t>2.</a:t>
            </a:r>
            <a:r>
              <a:rPr lang="en-US" sz="3200" dirty="0" smtClean="0"/>
              <a:t> </a:t>
            </a:r>
            <a:r>
              <a:rPr lang="en-US" sz="3200" dirty="0"/>
              <a:t>Why </a:t>
            </a:r>
            <a:r>
              <a:rPr lang="en-US" sz="3200" dirty="0" err="1" smtClean="0"/>
              <a:t>NoSQL</a:t>
            </a:r>
            <a:r>
              <a:rPr lang="en-US" sz="3200" b="0" dirty="0"/>
              <a:t> </a:t>
            </a:r>
            <a:r>
              <a:rPr lang="en-US" sz="3200" kern="0" dirty="0" smtClean="0">
                <a:latin typeface="inherit"/>
              </a:rPr>
              <a:t>?</a:t>
            </a:r>
            <a:endParaRPr kumimoji="0" lang="fr-FR" sz="18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37112"/>
            <a:ext cx="3918992" cy="2307564"/>
          </a:xfrm>
          <a:prstGeom prst="rect">
            <a:avLst/>
          </a:prstGeom>
          <a:ln>
            <a:solidFill>
              <a:srgbClr val="0CC1E0"/>
            </a:solidFill>
          </a:ln>
        </p:spPr>
      </p:pic>
    </p:spTree>
    <p:extLst>
      <p:ext uri="{BB962C8B-B14F-4D97-AF65-F5344CB8AC3E}">
        <p14:creationId xmlns:p14="http://schemas.microsoft.com/office/powerpoint/2010/main" val="11447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1907704" y="116632"/>
            <a:ext cx="6768000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3200" kern="0" dirty="0" smtClean="0">
                <a:latin typeface="inherit"/>
              </a:rPr>
              <a:t>3.</a:t>
            </a:r>
            <a:r>
              <a:rPr lang="en-US" sz="3200" dirty="0"/>
              <a:t> </a:t>
            </a:r>
            <a:r>
              <a:rPr lang="fr-FR" sz="3200" dirty="0" err="1"/>
              <a:t>Characteristics</a:t>
            </a:r>
            <a:r>
              <a:rPr lang="fr-FR" sz="3200" dirty="0"/>
              <a:t> of </a:t>
            </a:r>
            <a:r>
              <a:rPr lang="fr-FR" sz="3200" dirty="0" err="1"/>
              <a:t>NoSQL</a:t>
            </a:r>
            <a:endParaRPr kumimoji="0" lang="fr-FR" sz="18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334" y="998664"/>
            <a:ext cx="5256584" cy="2164478"/>
          </a:xfrm>
          <a:ln>
            <a:solidFill>
              <a:srgbClr val="0CC1E0"/>
            </a:solidFill>
          </a:ln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fr-FR" sz="1800" b="1" dirty="0" err="1" smtClean="0">
                <a:solidFill>
                  <a:srgbClr val="1B00FE"/>
                </a:solidFill>
              </a:rPr>
              <a:t>Scalability</a:t>
            </a:r>
            <a:r>
              <a:rPr lang="fr-FR" sz="1800" b="1" dirty="0" smtClean="0">
                <a:solidFill>
                  <a:srgbClr val="1B00FE"/>
                </a:solidFill>
              </a:rPr>
              <a:t>: </a:t>
            </a:r>
            <a:r>
              <a:rPr lang="en-US" sz="1600" dirty="0"/>
              <a:t>the ability of a system to </a:t>
            </a:r>
            <a:r>
              <a:rPr lang="en-US" sz="1600" dirty="0" smtClean="0"/>
              <a:t>handle a</a:t>
            </a:r>
            <a:r>
              <a:rPr lang="en-US" sz="1600" dirty="0"/>
              <a:t> growing amount of </a:t>
            </a:r>
            <a:r>
              <a:rPr lang="en-US" sz="1600" dirty="0" smtClean="0"/>
              <a:t>work.</a:t>
            </a:r>
            <a:endParaRPr lang="fr-FR" sz="1600" dirty="0" smtClean="0">
              <a:solidFill>
                <a:srgbClr val="1B00FE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fr-FR" sz="1800" b="1" dirty="0" err="1" smtClean="0">
                <a:solidFill>
                  <a:srgbClr val="1B00FE"/>
                </a:solidFill>
              </a:rPr>
              <a:t>Availability</a:t>
            </a:r>
            <a:r>
              <a:rPr lang="fr-FR" sz="1800" b="1" dirty="0" smtClean="0">
                <a:solidFill>
                  <a:srgbClr val="1B00FE"/>
                </a:solidFill>
              </a:rPr>
              <a:t>: </a:t>
            </a:r>
            <a:r>
              <a:rPr lang="en-US" sz="1600" dirty="0" smtClean="0"/>
              <a:t>the likelihood</a:t>
            </a:r>
            <a:r>
              <a:rPr lang="en-US" sz="1600" dirty="0"/>
              <a:t> </a:t>
            </a:r>
            <a:r>
              <a:rPr lang="en-US" sz="1600" dirty="0" smtClean="0"/>
              <a:t>that the</a:t>
            </a:r>
            <a:r>
              <a:rPr lang="en-US" sz="1600" dirty="0"/>
              <a:t> system is </a:t>
            </a:r>
            <a:r>
              <a:rPr lang="en-US" sz="1600" dirty="0" smtClean="0"/>
              <a:t>operational.</a:t>
            </a:r>
            <a:endParaRPr lang="fr-FR" sz="1600" dirty="0" smtClean="0">
              <a:solidFill>
                <a:srgbClr val="1B00FE"/>
              </a:solidFill>
            </a:endParaRPr>
          </a:p>
          <a:p>
            <a:pPr algn="just"/>
            <a:r>
              <a:rPr lang="fr-FR" sz="1800" b="1" dirty="0" smtClean="0">
                <a:solidFill>
                  <a:srgbClr val="1B00FE"/>
                </a:solidFill>
              </a:rPr>
              <a:t>High performance: </a:t>
            </a:r>
            <a:r>
              <a:rPr lang="en-US" sz="1600" dirty="0"/>
              <a:t>The performance </a:t>
            </a:r>
            <a:r>
              <a:rPr lang="en-US" sz="1600" dirty="0" smtClean="0"/>
              <a:t>of a</a:t>
            </a:r>
            <a:r>
              <a:rPr lang="en-US" sz="1600" dirty="0"/>
              <a:t> system is often measured </a:t>
            </a:r>
            <a:r>
              <a:rPr lang="en-US" sz="1600" dirty="0" smtClean="0"/>
              <a:t>by(</a:t>
            </a:r>
            <a:r>
              <a:rPr lang="en-US" sz="1600" dirty="0"/>
              <a:t>the </a:t>
            </a:r>
            <a:r>
              <a:rPr lang="en-US" sz="1600" b="1" dirty="0"/>
              <a:t>response time</a:t>
            </a:r>
            <a:r>
              <a:rPr lang="en-US" sz="1600" dirty="0"/>
              <a:t> of an </a:t>
            </a:r>
            <a:r>
              <a:rPr lang="en-US" sz="1600" b="1" dirty="0"/>
              <a:t>action/request</a:t>
            </a:r>
            <a:r>
              <a:rPr lang="en-US" sz="1600" dirty="0"/>
              <a:t>  </a:t>
            </a:r>
            <a:r>
              <a:rPr lang="en-US" sz="1600" dirty="0" smtClean="0"/>
              <a:t>)</a:t>
            </a:r>
            <a:endParaRPr lang="fr-FR" sz="1600" dirty="0">
              <a:solidFill>
                <a:srgbClr val="1B00FE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15"/>
          <a:stretch/>
        </p:blipFill>
        <p:spPr>
          <a:xfrm>
            <a:off x="1856170" y="3429000"/>
            <a:ext cx="7108318" cy="3316982"/>
          </a:xfrm>
          <a:prstGeom prst="rect">
            <a:avLst/>
          </a:prstGeom>
          <a:ln>
            <a:solidFill>
              <a:srgbClr val="0CC1E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976490"/>
            <a:ext cx="3600400" cy="2740542"/>
          </a:xfrm>
          <a:prstGeom prst="rect">
            <a:avLst/>
          </a:prstGeom>
          <a:solidFill>
            <a:schemeClr val="tx1"/>
          </a:solidFill>
          <a:ln w="6350">
            <a:solidFill>
              <a:srgbClr val="0CC1E0"/>
            </a:solidFill>
          </a:ln>
        </p:spPr>
      </p:pic>
    </p:spTree>
    <p:extLst>
      <p:ext uri="{BB962C8B-B14F-4D97-AF65-F5344CB8AC3E}">
        <p14:creationId xmlns:p14="http://schemas.microsoft.com/office/powerpoint/2010/main" val="33810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888232"/>
            <a:ext cx="6778625" cy="254888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err="1">
                <a:cs typeface="Arial" panose="020B0604020202020204" pitchFamily="34" charset="0"/>
              </a:rPr>
              <a:t>NoSQL</a:t>
            </a:r>
            <a:r>
              <a:rPr lang="en-US" sz="1800" b="1" dirty="0">
                <a:cs typeface="Arial" panose="020B0604020202020204" pitchFamily="34" charset="0"/>
              </a:rPr>
              <a:t> database are classified into four types: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cs typeface="Arial" panose="020B0604020202020204" pitchFamily="34" charset="0"/>
              </a:rPr>
              <a:t>           • Key </a:t>
            </a:r>
            <a:r>
              <a:rPr lang="en-US" sz="1600" dirty="0">
                <a:cs typeface="Arial" panose="020B0604020202020204" pitchFamily="34" charset="0"/>
              </a:rPr>
              <a:t>Value pair based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cs typeface="Arial" panose="020B0604020202020204" pitchFamily="34" charset="0"/>
              </a:rPr>
              <a:t>           • </a:t>
            </a:r>
            <a:r>
              <a:rPr lang="en-US" sz="1600" dirty="0">
                <a:cs typeface="Arial" panose="020B0604020202020204" pitchFamily="34" charset="0"/>
              </a:rPr>
              <a:t>Column based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cs typeface="Arial" panose="020B0604020202020204" pitchFamily="34" charset="0"/>
              </a:rPr>
              <a:t>           • </a:t>
            </a:r>
            <a:r>
              <a:rPr lang="en-US" sz="1600" dirty="0">
                <a:cs typeface="Arial" panose="020B0604020202020204" pitchFamily="34" charset="0"/>
              </a:rPr>
              <a:t>Document based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cs typeface="Arial" panose="020B0604020202020204" pitchFamily="34" charset="0"/>
              </a:rPr>
              <a:t>           • </a:t>
            </a:r>
            <a:r>
              <a:rPr lang="en-US" sz="1600" dirty="0">
                <a:cs typeface="Arial" panose="020B0604020202020204" pitchFamily="34" charset="0"/>
              </a:rPr>
              <a:t>Graph based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907704" y="548680"/>
            <a:ext cx="6768000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3200" kern="0" dirty="0">
                <a:latin typeface="inherit"/>
              </a:rPr>
              <a:t>4</a:t>
            </a:r>
            <a:r>
              <a:rPr lang="en-US" sz="3200" kern="0" dirty="0" smtClean="0">
                <a:latin typeface="inherit"/>
              </a:rPr>
              <a:t>.</a:t>
            </a:r>
            <a:r>
              <a:rPr lang="en-US" sz="3200" dirty="0" smtClean="0"/>
              <a:t> </a:t>
            </a:r>
            <a:r>
              <a:rPr lang="en-US" sz="3200" dirty="0" err="1"/>
              <a:t>NoSQL</a:t>
            </a:r>
            <a:r>
              <a:rPr lang="en-US" sz="3200" dirty="0"/>
              <a:t> databases types </a:t>
            </a:r>
            <a:endParaRPr kumimoji="0" lang="fr-FR" sz="18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0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1600200"/>
            <a:ext cx="4175993" cy="485313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cs typeface="Arial" panose="020B0604020202020204" pitchFamily="34" charset="0"/>
              </a:rPr>
              <a:t>Designed for processing dictionary . Dictionaries contain </a:t>
            </a:r>
            <a:r>
              <a:rPr lang="en-US" sz="1400" dirty="0" smtClean="0">
                <a:cs typeface="Arial" panose="020B0604020202020204" pitchFamily="34" charset="0"/>
              </a:rPr>
              <a:t>a collection </a:t>
            </a:r>
            <a:r>
              <a:rPr lang="en-US" sz="1400" dirty="0">
                <a:cs typeface="Arial" panose="020B0604020202020204" pitchFamily="34" charset="0"/>
              </a:rPr>
              <a:t>of records having fields containing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cs typeface="Arial" panose="020B0604020202020204" pitchFamily="34" charset="0"/>
              </a:rPr>
              <a:t>• Records are stored and retrieved using a key that </a:t>
            </a:r>
            <a:r>
              <a:rPr lang="en-US" sz="1400" dirty="0" smtClean="0">
                <a:cs typeface="Arial" panose="020B0604020202020204" pitchFamily="34" charset="0"/>
              </a:rPr>
              <a:t>uniquely identifies </a:t>
            </a:r>
            <a:r>
              <a:rPr lang="en-US" sz="1400" dirty="0">
                <a:cs typeface="Arial" panose="020B0604020202020204" pitchFamily="34" charset="0"/>
              </a:rPr>
              <a:t>the record, and is used to quickly find the </a:t>
            </a:r>
            <a:r>
              <a:rPr lang="en-US" sz="1400" dirty="0" smtClean="0">
                <a:cs typeface="Arial" panose="020B0604020202020204" pitchFamily="34" charset="0"/>
              </a:rPr>
              <a:t>data within </a:t>
            </a:r>
            <a:r>
              <a:rPr lang="en-US" sz="1400" dirty="0">
                <a:cs typeface="Arial" panose="020B0604020202020204" pitchFamily="34" charset="0"/>
              </a:rPr>
              <a:t>the database.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</a:rPr>
              <a:t>Example</a:t>
            </a:r>
            <a:r>
              <a:rPr lang="en-US" sz="1400" dirty="0"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1B00FE"/>
                </a:solidFill>
                <a:cs typeface="Arial" panose="020B0604020202020204" pitchFamily="34" charset="0"/>
              </a:rPr>
              <a:t>CouchDB</a:t>
            </a:r>
            <a:r>
              <a:rPr lang="en-US" sz="1400" dirty="0">
                <a:solidFill>
                  <a:srgbClr val="1B00FE"/>
                </a:solidFill>
                <a:cs typeface="Arial" panose="020B0604020202020204" pitchFamily="34" charset="0"/>
              </a:rPr>
              <a:t>, Oracle </a:t>
            </a:r>
            <a:r>
              <a:rPr lang="en-US" sz="1400" dirty="0" err="1">
                <a:solidFill>
                  <a:srgbClr val="1B00FE"/>
                </a:solidFill>
                <a:cs typeface="Arial" panose="020B0604020202020204" pitchFamily="34" charset="0"/>
              </a:rPr>
              <a:t>NoSQL</a:t>
            </a:r>
            <a:r>
              <a:rPr lang="en-US" sz="1400" dirty="0">
                <a:solidFill>
                  <a:srgbClr val="1B00FE"/>
                </a:solidFill>
                <a:cs typeface="Arial" panose="020B0604020202020204" pitchFamily="34" charset="0"/>
              </a:rPr>
              <a:t> Database, </a:t>
            </a:r>
            <a:r>
              <a:rPr lang="en-US" sz="1400" dirty="0" err="1">
                <a:solidFill>
                  <a:srgbClr val="1B00FE"/>
                </a:solidFill>
                <a:cs typeface="Arial" panose="020B0604020202020204" pitchFamily="34" charset="0"/>
              </a:rPr>
              <a:t>Riak</a:t>
            </a:r>
            <a:r>
              <a:rPr lang="en-US" sz="1400" dirty="0">
                <a:solidFill>
                  <a:srgbClr val="1B00FE"/>
                </a:solidFill>
                <a:cs typeface="Arial" panose="020B0604020202020204" pitchFamily="34" charset="0"/>
              </a:rPr>
              <a:t> etc.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B050"/>
                </a:solidFill>
                <a:cs typeface="Arial" panose="020B0604020202020204" pitchFamily="34" charset="0"/>
              </a:rPr>
              <a:t>We use it </a:t>
            </a:r>
            <a:r>
              <a:rPr lang="en-US" sz="1400" dirty="0">
                <a:cs typeface="Arial" panose="020B0604020202020204" pitchFamily="34" charset="0"/>
              </a:rPr>
              <a:t>for storing session information, user profiles, </a:t>
            </a:r>
            <a:r>
              <a:rPr lang="en-US" sz="1400" dirty="0" smtClean="0">
                <a:cs typeface="Arial" panose="020B0604020202020204" pitchFamily="34" charset="0"/>
              </a:rPr>
              <a:t>preferences, shopping </a:t>
            </a:r>
            <a:r>
              <a:rPr lang="en-US" sz="1400" dirty="0">
                <a:cs typeface="Arial" panose="020B0604020202020204" pitchFamily="34" charset="0"/>
              </a:rPr>
              <a:t>cart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</a:rPr>
              <a:t>We would avoid it </a:t>
            </a:r>
            <a:r>
              <a:rPr lang="en-US" sz="1400" dirty="0">
                <a:cs typeface="Arial" panose="020B0604020202020204" pitchFamily="34" charset="0"/>
              </a:rPr>
              <a:t>when we need to query data having </a:t>
            </a:r>
            <a:r>
              <a:rPr lang="en-US" sz="1400" dirty="0" smtClean="0">
                <a:cs typeface="Arial" panose="020B0604020202020204" pitchFamily="34" charset="0"/>
              </a:rPr>
              <a:t>relationships between </a:t>
            </a:r>
            <a:r>
              <a:rPr lang="en-US" sz="1400" dirty="0">
                <a:cs typeface="Arial" panose="020B0604020202020204" pitchFamily="34" charset="0"/>
              </a:rPr>
              <a:t>entities.</a:t>
            </a:r>
            <a:endParaRPr lang="en-US" sz="1200" dirty="0">
              <a:cs typeface="Arial" panose="020B0604020202020204" pitchFamily="34" charset="0"/>
            </a:endParaRP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908175" y="188640"/>
            <a:ext cx="6768000" cy="12241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3200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4</a:t>
            </a:r>
            <a:r>
              <a:rPr lang="en-US" sz="32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.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NoSQL</a:t>
            </a: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databases </a:t>
            </a:r>
            <a:r>
              <a:rPr 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 smtClean="0"/>
              <a:t> </a:t>
            </a:r>
            <a:r>
              <a:rPr lang="en-US" sz="2400" dirty="0">
                <a:cs typeface="Arial" panose="020B0604020202020204" pitchFamily="34" charset="0"/>
              </a:rPr>
              <a:t>Key Value pair based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600200"/>
            <a:ext cx="2952328" cy="4853136"/>
          </a:xfrm>
          <a:prstGeom prst="rect">
            <a:avLst/>
          </a:prstGeom>
          <a:ln w="3175">
            <a:solidFill>
              <a:schemeClr val="accent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4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2002" y="1395359"/>
            <a:ext cx="6624454" cy="318576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store data as Column families containing rows that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have many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columns associated with a row key . Each row can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have different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Column families are groups of related data that is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accessed together 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400" dirty="0">
                <a:solidFill>
                  <a:srgbClr val="FF0000"/>
                </a:solidFill>
              </a:rPr>
              <a:t>Example: </a:t>
            </a:r>
            <a:r>
              <a:rPr lang="en-US" sz="1400" dirty="0">
                <a:solidFill>
                  <a:srgbClr val="1B00FE"/>
                </a:solidFill>
              </a:rPr>
              <a:t>Cassandra, </a:t>
            </a:r>
            <a:r>
              <a:rPr lang="en-US" sz="1400" dirty="0" err="1">
                <a:solidFill>
                  <a:srgbClr val="1B00FE"/>
                </a:solidFill>
              </a:rPr>
              <a:t>HBase</a:t>
            </a:r>
            <a:r>
              <a:rPr lang="en-US" sz="1400" dirty="0">
                <a:solidFill>
                  <a:srgbClr val="1B00FE"/>
                </a:solidFill>
              </a:rPr>
              <a:t>, </a:t>
            </a:r>
            <a:r>
              <a:rPr lang="en-US" sz="1400" dirty="0" err="1">
                <a:solidFill>
                  <a:srgbClr val="1B00FE"/>
                </a:solidFill>
              </a:rPr>
              <a:t>Hypertable</a:t>
            </a:r>
            <a:r>
              <a:rPr lang="en-US" sz="1400" dirty="0">
                <a:solidFill>
                  <a:srgbClr val="1B00FE"/>
                </a:solidFill>
              </a:rPr>
              <a:t>, and Amazon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 err="1">
                <a:solidFill>
                  <a:srgbClr val="1B00FE"/>
                </a:solidFill>
              </a:rPr>
              <a:t>DynamoDB</a:t>
            </a:r>
            <a:r>
              <a:rPr lang="en-US" sz="1400" dirty="0" smtClean="0">
                <a:solidFill>
                  <a:srgbClr val="1B00FE"/>
                </a:solidFill>
              </a:rPr>
              <a:t>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>
                <a:solidFill>
                  <a:srgbClr val="00B050"/>
                </a:solidFill>
              </a:rPr>
              <a:t>We use it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content management systems, blogging platforms, log aggregation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400" dirty="0">
                <a:solidFill>
                  <a:srgbClr val="FF0000"/>
                </a:solidFill>
              </a:rPr>
              <a:t>We would avoid it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systems that are in early development, changing query patterns.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908175" y="116752"/>
            <a:ext cx="6768000" cy="108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4</a:t>
            </a:r>
            <a:r>
              <a:rPr lang="en-US" sz="24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.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NoSQL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databases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 smtClean="0"/>
              <a:t> </a:t>
            </a:r>
            <a:r>
              <a:rPr lang="en-US" sz="2400" dirty="0">
                <a:cs typeface="Arial" panose="020B0604020202020204" pitchFamily="34" charset="0"/>
              </a:rPr>
              <a:t>Column based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49" y="4653136"/>
            <a:ext cx="6611225" cy="20008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7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986" y="1395359"/>
            <a:ext cx="3744134" cy="505797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database stores and retrieves documents. It stores documents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the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 part of the key-value store.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Self- describing, hierarchical tree data structures consisting of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maps, collections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scalar values.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Example: </a:t>
            </a:r>
            <a:r>
              <a:rPr lang="en-US" sz="1200" dirty="0">
                <a:solidFill>
                  <a:srgbClr val="1B00FE"/>
                </a:solidFill>
              </a:rPr>
              <a:t>Lotus Notes, </a:t>
            </a:r>
            <a:r>
              <a:rPr lang="en-US" sz="1200" dirty="0" err="1">
                <a:solidFill>
                  <a:srgbClr val="1B00FE"/>
                </a:solidFill>
              </a:rPr>
              <a:t>MongoDB</a:t>
            </a:r>
            <a:r>
              <a:rPr lang="en-US" sz="1200" dirty="0">
                <a:solidFill>
                  <a:srgbClr val="1B00FE"/>
                </a:solidFill>
              </a:rPr>
              <a:t>, Couch DB, Orient DB, Raven DB.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rgbClr val="56BB51"/>
                </a:solidFill>
              </a:rPr>
              <a:t>We use it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content management systems, blogging platforms, web analytics, real-time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analytics, e-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commerce applications.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We would avoid it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systems that need complex transactions spanning multiple operations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queries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against varying aggregate structures.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908175" y="116752"/>
            <a:ext cx="6768000" cy="108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4</a:t>
            </a:r>
            <a:r>
              <a:rPr lang="en-US" sz="24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.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NoSQL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databases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Document based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cs typeface="Arial" panose="020B0604020202020204" pitchFamily="34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3238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2001" y="1395359"/>
            <a:ext cx="6624173" cy="328746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 entities and relationships between these entities as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nodes and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edges of a graph respectively . Entities have properties.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Traversing the relationships is very fast as relationship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between nodes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not calculated at query time but is actually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persisted as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relationship .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Example: </a:t>
            </a:r>
            <a:r>
              <a:rPr lang="en-US" sz="1400" dirty="0">
                <a:solidFill>
                  <a:srgbClr val="1B00FE"/>
                </a:solidFill>
              </a:rPr>
              <a:t>Neo4J, Infinite Graph, </a:t>
            </a:r>
            <a:r>
              <a:rPr lang="en-US" sz="1400" dirty="0" err="1">
                <a:solidFill>
                  <a:srgbClr val="1B00FE"/>
                </a:solidFill>
              </a:rPr>
              <a:t>OrientDB</a:t>
            </a:r>
            <a:r>
              <a:rPr lang="en-US" sz="1400" dirty="0">
                <a:solidFill>
                  <a:srgbClr val="1B00FE"/>
                </a:solidFill>
              </a:rPr>
              <a:t>, </a:t>
            </a:r>
            <a:r>
              <a:rPr lang="en-US" sz="1400" dirty="0" err="1">
                <a:solidFill>
                  <a:srgbClr val="1B00FE"/>
                </a:solidFill>
              </a:rPr>
              <a:t>FlockDB</a:t>
            </a:r>
            <a:r>
              <a:rPr lang="en-US" sz="1400" dirty="0">
                <a:solidFill>
                  <a:srgbClr val="1B00FE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B050"/>
                </a:solidFill>
              </a:rPr>
              <a:t>It is well suited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connected data, such as social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networks, spatial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data, routing information for goods and supply .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1908175" y="116752"/>
            <a:ext cx="6768000" cy="108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4</a:t>
            </a:r>
            <a:r>
              <a:rPr lang="en-US" sz="24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inherit"/>
              </a:rPr>
              <a:t>.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NoSQL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databases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rial" panose="020B0604020202020204" pitchFamily="34" charset="0"/>
              </a:rPr>
              <a:t>Graph based</a:t>
            </a:r>
            <a:endParaRPr lang="en-US" sz="2400" dirty="0">
              <a:cs typeface="Arial" panose="020B0604020202020204" pitchFamily="34" charset="0"/>
            </a:endParaRPr>
          </a:p>
          <a:p>
            <a:pPr marL="457200" indent="-457200" 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cs typeface="Arial" panose="020B0604020202020204" pitchFamily="34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59" y="4797152"/>
            <a:ext cx="2105025" cy="1914525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6738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</TotalTime>
  <Words>819</Words>
  <Application>Microsoft Office PowerPoint</Application>
  <PresentationFormat>Affichage à l'écran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inherit</vt:lpstr>
      <vt:lpstr>Verdana</vt:lpstr>
      <vt:lpstr>Wingdings</vt:lpstr>
      <vt:lpstr>template</vt:lpstr>
      <vt:lpstr>Custom Design</vt:lpstr>
      <vt:lpstr>Presentation on NoSQL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user</cp:lastModifiedBy>
  <cp:revision>176</cp:revision>
  <dcterms:created xsi:type="dcterms:W3CDTF">2006-06-29T12:15:01Z</dcterms:created>
  <dcterms:modified xsi:type="dcterms:W3CDTF">2020-10-08T11:12:23Z</dcterms:modified>
</cp:coreProperties>
</file>