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5482B"/>
    <a:srgbClr val="C75806"/>
    <a:srgbClr val="00499F"/>
    <a:srgbClr val="0CC1E0"/>
    <a:srgbClr val="1B00FE"/>
    <a:srgbClr val="FFFFFF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3" autoAdjust="0"/>
    <p:restoredTop sz="94660"/>
  </p:normalViewPr>
  <p:slideViewPr>
    <p:cSldViewPr>
      <p:cViewPr varScale="1">
        <p:scale>
          <a:sx n="71" d="100"/>
          <a:sy n="71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26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FA500B2-B66F-41F6-93A3-D18C0254E08E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08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3141663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813175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F8557-9A08-48BD-8DC1-F46A06B80826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BC6FE-9C0C-4CA6-B079-373A323326CD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B7589-5845-4253-9913-C4F4962A382B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DB4BF-F58C-4ADF-9B9D-498E59C80D62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0E900-ED77-4C9A-9ABF-093FD1A2F9EE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99780-6032-4681-A21E-BD8A3DD3CCFB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27BDF-6A75-4268-BE43-F21B6AA7F4FC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B633E-9E25-45B5-8877-5B793A005FF7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8016F-4499-4664-9F24-7289E526D55F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1424B-AC60-4A20-B555-336330F8D968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963E9-6050-4871-B39E-6473F2604922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74638"/>
            <a:ext cx="67071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BAC0282F-4496-46F0-AE6D-9AFD4346C006}" type="slidenum">
              <a:rPr lang="ru-RU"/>
              <a:pPr/>
              <a:t>‹N°›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racle.com/in/database/what-is-databas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xplang.html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article/Document+Stores" TargetMode="External"/><Relationship Id="rId2" Type="http://schemas.openxmlformats.org/officeDocument/2006/relationships/hyperlink" Target="https://db-engines.com/en/article/RDBM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b-engines.com/en/article/Graph+DBM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572000" y="4797425"/>
            <a:ext cx="4392613" cy="647700"/>
          </a:xfrm>
        </p:spPr>
        <p:txBody>
          <a:bodyPr/>
          <a:lstStyle/>
          <a:p>
            <a:pPr algn="l"/>
            <a:r>
              <a:rPr lang="en-US" sz="2800" i="1" dirty="0"/>
              <a:t>Relational </a:t>
            </a:r>
            <a:r>
              <a:rPr lang="en-US" sz="2800" i="1" dirty="0" smtClean="0"/>
              <a:t>DBMS: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643438" y="5446043"/>
            <a:ext cx="4681090" cy="503237"/>
          </a:xfrm>
        </p:spPr>
        <p:txBody>
          <a:bodyPr/>
          <a:lstStyle/>
          <a:p>
            <a:pPr algn="l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MySQL,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and SQL SERVER</a:t>
            </a:r>
            <a:endParaRPr lang="uk-UA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5588025"/>
            <a:ext cx="5616575" cy="649287"/>
          </a:xfrm>
        </p:spPr>
        <p:txBody>
          <a:bodyPr/>
          <a:lstStyle/>
          <a:p>
            <a:pPr algn="l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Relational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78" y="404664"/>
            <a:ext cx="4751759" cy="447767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/>
          <a:lstStyle/>
          <a:p>
            <a:pPr marL="17100" indent="0" algn="just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RDBMS: </a:t>
            </a:r>
          </a:p>
          <a:p>
            <a:pPr marL="17100" indent="0" algn="just">
              <a:buNone/>
            </a:pPr>
            <a:endParaRPr lang="en-US" sz="2400" dirty="0" smtClean="0"/>
          </a:p>
          <a:p>
            <a:pPr marL="302850" indent="-285750" algn="just">
              <a:buFontTx/>
              <a:buChar char="-"/>
            </a:pPr>
            <a:r>
              <a:rPr lang="en-US" sz="1600" dirty="0" smtClean="0">
                <a:cs typeface="Arial" panose="020B0604020202020204" pitchFamily="34" charset="0"/>
              </a:rPr>
              <a:t>Stands </a:t>
            </a:r>
            <a:r>
              <a:rPr lang="en-US" sz="1600" dirty="0">
                <a:cs typeface="Arial" panose="020B0604020202020204" pitchFamily="34" charset="0"/>
              </a:rPr>
              <a:t>for "Relational Database Management System." An </a:t>
            </a:r>
            <a:r>
              <a:rPr lang="en-US" sz="1600" dirty="0" smtClean="0">
                <a:cs typeface="Arial" panose="020B0604020202020204" pitchFamily="34" charset="0"/>
              </a:rPr>
              <a:t>RDBMS </a:t>
            </a:r>
            <a:r>
              <a:rPr lang="en-US" sz="1600" dirty="0">
                <a:cs typeface="Arial" panose="020B0604020202020204" pitchFamily="34" charset="0"/>
              </a:rPr>
              <a:t>is </a:t>
            </a:r>
            <a:r>
              <a:rPr lang="en-US" sz="1600" dirty="0" smtClean="0"/>
              <a:t>A</a:t>
            </a:r>
            <a:r>
              <a:rPr lang="en-US" sz="1600" dirty="0"/>
              <a:t> </a:t>
            </a:r>
            <a:r>
              <a:rPr lang="en-US" sz="1600" i="1" dirty="0"/>
              <a:t>relational database</a:t>
            </a:r>
            <a:r>
              <a:rPr lang="en-US" sz="1600" dirty="0"/>
              <a:t> </a:t>
            </a:r>
            <a:r>
              <a:rPr lang="en-US" sz="1600" dirty="0" smtClean="0"/>
              <a:t>(type </a:t>
            </a:r>
            <a:r>
              <a:rPr lang="en-US" sz="1600" dirty="0"/>
              <a:t>of </a:t>
            </a:r>
            <a:r>
              <a:rPr lang="en-US" sz="1600" dirty="0" smtClean="0">
                <a:hlinkClick r:id="rId2"/>
              </a:rPr>
              <a:t>database</a:t>
            </a:r>
            <a:r>
              <a:rPr lang="en-US" sz="1600" dirty="0" smtClean="0"/>
              <a:t>)</a:t>
            </a:r>
            <a:r>
              <a:rPr lang="en-US" sz="1600" dirty="0"/>
              <a:t> that stores and provides access to data points that are related to one </a:t>
            </a:r>
            <a:r>
              <a:rPr lang="en-US" sz="1600" dirty="0" smtClean="0"/>
              <a:t>another. </a:t>
            </a:r>
            <a:r>
              <a:rPr lang="en-US" sz="1600" dirty="0"/>
              <a:t>Relational databases are based on the relational model, an intuitive, straightforward way of representing data in </a:t>
            </a:r>
            <a:r>
              <a:rPr lang="en-US" sz="1600" dirty="0" smtClean="0"/>
              <a:t>tables.</a:t>
            </a:r>
            <a:endParaRPr lang="en-US" sz="1600" dirty="0"/>
          </a:p>
          <a:p>
            <a:pPr marL="17100" indent="0" algn="just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052736"/>
            <a:ext cx="4030879" cy="367240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894433" y="620688"/>
            <a:ext cx="19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Example</a:t>
            </a:r>
            <a:r>
              <a:rPr lang="fr-FR" dirty="0" smtClean="0"/>
              <a:t>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707188" cy="1143000"/>
          </a:xfrm>
        </p:spPr>
        <p:txBody>
          <a:bodyPr/>
          <a:lstStyle/>
          <a:p>
            <a:pPr algn="l"/>
            <a:r>
              <a:rPr lang="fr-FR" sz="3200" dirty="0">
                <a:cs typeface="Arial" panose="020B0604020202020204" pitchFamily="34" charset="0"/>
              </a:rPr>
              <a:t>SQL(</a:t>
            </a:r>
            <a:r>
              <a:rPr lang="fr-FR" sz="3200" dirty="0" err="1">
                <a:cs typeface="Arial" panose="020B0604020202020204" pitchFamily="34" charset="0"/>
              </a:rPr>
              <a:t>Structured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 smtClean="0">
                <a:cs typeface="Arial" panose="020B0604020202020204" pitchFamily="34" charset="0"/>
              </a:rPr>
              <a:t>- SQL </a:t>
            </a:r>
            <a:r>
              <a:rPr lang="en-US" sz="1800" b="1" dirty="0">
                <a:cs typeface="Arial" panose="020B0604020202020204" pitchFamily="34" charset="0"/>
              </a:rPr>
              <a:t>is a standard language for accessing and manipulating databases.</a:t>
            </a:r>
            <a:endParaRPr lang="en-US" sz="1800" b="1" dirty="0" smtClean="0">
              <a:cs typeface="Arial" panose="020B0604020202020204" pitchFamily="34" charset="0"/>
            </a:endParaRPr>
          </a:p>
          <a:p>
            <a:r>
              <a:rPr lang="fr-FR" sz="1800" dirty="0" err="1"/>
              <a:t>What</a:t>
            </a:r>
            <a:r>
              <a:rPr lang="fr-FR" sz="1800" dirty="0"/>
              <a:t> Can SQL do</a:t>
            </a:r>
            <a:r>
              <a:rPr lang="fr-FR" sz="1800" dirty="0" smtClean="0"/>
              <a:t>?:</a:t>
            </a:r>
            <a:endParaRPr lang="fr-FR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smtClean="0">
                <a:cs typeface="Arial" panose="020B0604020202020204" pitchFamily="34" charset="0"/>
              </a:rPr>
              <a:t>SQL </a:t>
            </a:r>
            <a:r>
              <a:rPr lang="en-US" sz="1600" dirty="0">
                <a:cs typeface="Arial" panose="020B0604020202020204" pitchFamily="34" charset="0"/>
              </a:rPr>
              <a:t>can execute queries against a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cs typeface="Arial" panose="020B0604020202020204" pitchFamily="34" charset="0"/>
              </a:rPr>
              <a:t>SQL can retrieve data from a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cs typeface="Arial" panose="020B0604020202020204" pitchFamily="34" charset="0"/>
              </a:rPr>
              <a:t>SQL can insert records in a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cs typeface="Arial" panose="020B0604020202020204" pitchFamily="34" charset="0"/>
              </a:rPr>
              <a:t>SQL can update records in a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cs typeface="Arial" panose="020B0604020202020204" pitchFamily="34" charset="0"/>
              </a:rPr>
              <a:t>SQL can delete records from a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cs typeface="Arial" panose="020B0604020202020204" pitchFamily="34" charset="0"/>
              </a:rPr>
              <a:t>SQL can create new databases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cs typeface="Arial" panose="020B0604020202020204" pitchFamily="34" charset="0"/>
              </a:rPr>
              <a:t>SQL can create new tables in a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cs typeface="Arial" panose="020B0604020202020204" pitchFamily="34" charset="0"/>
              </a:rPr>
              <a:t>SQL can create stored procedures in a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cs typeface="Arial" panose="020B0604020202020204" pitchFamily="34" charset="0"/>
              </a:rPr>
              <a:t>SQL can create views in a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cs typeface="Arial" panose="020B0604020202020204" pitchFamily="34" charset="0"/>
              </a:rPr>
              <a:t>SQL can set permissions on tables, procedures, and views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>
                <a:cs typeface="Arial" panose="020B0604020202020204" pitchFamily="34" charset="0"/>
              </a:rPr>
              <a:t>SQL(</a:t>
            </a:r>
            <a:r>
              <a:rPr lang="fr-FR" sz="3200" dirty="0" err="1">
                <a:cs typeface="Arial" panose="020B0604020202020204" pitchFamily="34" charset="0"/>
              </a:rPr>
              <a:t>Structured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9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Using SQL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Site: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build a web site that shows data from a database, you will need:</a:t>
            </a:r>
          </a:p>
          <a:p>
            <a:pPr marL="342900" lvl="1" indent="-342900">
              <a:buFontTx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 RDBMS database program (i.e. MS Access, SQL Server, MySQL,</a:t>
            </a:r>
            <a:r>
              <a:rPr lang="en-US" dirty="0"/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 a server-side scripting language, like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Node.js,PHP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ASP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use SQL to get the data you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21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613" y="260648"/>
            <a:ext cx="6707187" cy="1143000"/>
          </a:xfrm>
        </p:spPr>
        <p:txBody>
          <a:bodyPr/>
          <a:lstStyle/>
          <a:p>
            <a:r>
              <a:rPr lang="fr-FR" dirty="0"/>
              <a:t>MySQL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8175" y="1613647"/>
            <a:ext cx="6778625" cy="4525963"/>
          </a:xfrm>
          <a:ln>
            <a:solidFill>
              <a:schemeClr val="accent1">
                <a:lumMod val="90000"/>
              </a:schemeClr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en-US" sz="1800" b="1" dirty="0">
                <a:cs typeface="Arial" panose="020B0604020202020204" pitchFamily="34" charset="0"/>
              </a:rPr>
              <a:t>MySQL is a database system used on the </a:t>
            </a:r>
            <a:r>
              <a:rPr lang="en-US" sz="1800" b="1" dirty="0" smtClean="0">
                <a:cs typeface="Arial" panose="020B0604020202020204" pitchFamily="34" charset="0"/>
              </a:rPr>
              <a:t>web , The </a:t>
            </a:r>
            <a:r>
              <a:rPr lang="en-US" sz="1800" b="1" dirty="0">
                <a:cs typeface="Arial" panose="020B0604020202020204" pitchFamily="34" charset="0"/>
              </a:rPr>
              <a:t>data in a MySQL database are stored in tables. A table is a collection of related data, and it consists of columns and rows.</a:t>
            </a:r>
            <a:endParaRPr lang="en-US" sz="1800" b="1" dirty="0" smtClean="0">
              <a:cs typeface="Arial" panose="020B0604020202020204" pitchFamily="34" charset="0"/>
            </a:endParaRPr>
          </a:p>
          <a:p>
            <a:r>
              <a:rPr lang="en-US" sz="1600" dirty="0">
                <a:cs typeface="Arial" panose="020B0604020202020204" pitchFamily="34" charset="0"/>
              </a:rPr>
              <a:t>MySQL is a database system that runs on a server</a:t>
            </a:r>
          </a:p>
          <a:p>
            <a:r>
              <a:rPr lang="en-US" sz="1600" dirty="0">
                <a:cs typeface="Arial" panose="020B0604020202020204" pitchFamily="34" charset="0"/>
              </a:rPr>
              <a:t>MySQL is ideal for both small and large applications</a:t>
            </a:r>
          </a:p>
          <a:p>
            <a:r>
              <a:rPr lang="en-US" sz="1600" dirty="0">
                <a:cs typeface="Arial" panose="020B0604020202020204" pitchFamily="34" charset="0"/>
              </a:rPr>
              <a:t>MySQL is very fast, reliable, and easy to use</a:t>
            </a:r>
          </a:p>
          <a:p>
            <a:r>
              <a:rPr lang="en-US" sz="1600" dirty="0">
                <a:cs typeface="Arial" panose="020B0604020202020204" pitchFamily="34" charset="0"/>
              </a:rPr>
              <a:t>MySQL uses standard SQL</a:t>
            </a:r>
          </a:p>
          <a:p>
            <a:r>
              <a:rPr lang="en-US" sz="1600" dirty="0">
                <a:cs typeface="Arial" panose="020B0604020202020204" pitchFamily="34" charset="0"/>
              </a:rPr>
              <a:t>MySQL compiles on a number of platforms</a:t>
            </a:r>
          </a:p>
          <a:p>
            <a:r>
              <a:rPr lang="en-US" sz="1600" dirty="0">
                <a:cs typeface="Arial" panose="020B0604020202020204" pitchFamily="34" charset="0"/>
              </a:rPr>
              <a:t>MySQL is free to download and use</a:t>
            </a:r>
          </a:p>
          <a:p>
            <a:r>
              <a:rPr lang="en-US" sz="1600" dirty="0">
                <a:cs typeface="Arial" panose="020B0604020202020204" pitchFamily="34" charset="0"/>
              </a:rPr>
              <a:t>MySQL is developed, distributed, and supported by Oracle Corporation</a:t>
            </a:r>
          </a:p>
          <a:p>
            <a:r>
              <a:rPr lang="en-US" sz="1600" dirty="0">
                <a:cs typeface="Arial" panose="020B0604020202020204" pitchFamily="34" charset="0"/>
              </a:rPr>
              <a:t>MySQL is named after co-founder Monty </a:t>
            </a:r>
            <a:r>
              <a:rPr lang="en-US" sz="1600" dirty="0" err="1">
                <a:cs typeface="Arial" panose="020B0604020202020204" pitchFamily="34" charset="0"/>
              </a:rPr>
              <a:t>Widenius's</a:t>
            </a:r>
            <a:r>
              <a:rPr lang="en-US" sz="1600" dirty="0">
                <a:cs typeface="Arial" panose="020B0604020202020204" pitchFamily="34" charset="0"/>
              </a:rPr>
              <a:t> daughter: My</a:t>
            </a:r>
          </a:p>
          <a:p>
            <a:endParaRPr lang="en-US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4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PostgreSQL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90000"/>
              </a:schemeClr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600" b="1" dirty="0" err="1">
                <a:cs typeface="Arial" panose="020B0604020202020204" pitchFamily="34" charset="0"/>
              </a:rPr>
              <a:t>PostgreSQL</a:t>
            </a:r>
            <a:r>
              <a:rPr lang="en-US" sz="1600" dirty="0">
                <a:cs typeface="Arial" panose="020B0604020202020204" pitchFamily="34" charset="0"/>
              </a:rPr>
              <a:t> is a powerful, open source object-relational database system that uses and extends the SQL language combined with many features that safely store and scale the most complicated data workloads. </a:t>
            </a:r>
            <a:endParaRPr lang="en-US" sz="1600" dirty="0" smtClean="0"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 err="1" smtClean="0">
                <a:cs typeface="Arial" panose="020B0604020202020204" pitchFamily="34" charset="0"/>
              </a:rPr>
              <a:t>PostgreSQL</a:t>
            </a:r>
            <a:r>
              <a:rPr lang="en-US" sz="1600" dirty="0" smtClean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is highly extensible. For example, you can define your own data types, build out custom functions, even write code from </a:t>
            </a:r>
            <a:r>
              <a:rPr lang="en-US" sz="1600" u="sng" dirty="0">
                <a:cs typeface="Arial" panose="020B0604020202020204" pitchFamily="34" charset="0"/>
                <a:hlinkClick r:id="rId2"/>
              </a:rPr>
              <a:t>different programming languages</a:t>
            </a:r>
            <a:r>
              <a:rPr lang="en-US" sz="1600" u="sng" dirty="0">
                <a:cs typeface="Arial" panose="020B0604020202020204" pitchFamily="34" charset="0"/>
              </a:rPr>
              <a:t> </a:t>
            </a:r>
            <a:r>
              <a:rPr lang="en-US" sz="1600" dirty="0">
                <a:cs typeface="Arial" panose="020B0604020202020204" pitchFamily="34" charset="0"/>
              </a:rPr>
              <a:t>without recompiling your </a:t>
            </a:r>
            <a:r>
              <a:rPr lang="en-US" sz="1600" dirty="0" smtClean="0">
                <a:cs typeface="Arial" panose="020B0604020202020204" pitchFamily="34" charset="0"/>
              </a:rPr>
              <a:t>database.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It is a highly stable database management </a:t>
            </a:r>
            <a:r>
              <a:rPr lang="en-US" sz="1600" dirty="0" smtClean="0"/>
              <a:t>system.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err="1"/>
              <a:t>PostgreSQL</a:t>
            </a:r>
            <a:r>
              <a:rPr lang="en-US" sz="1600" dirty="0"/>
              <a:t> is used as the primary data store or data warehouse for many web, mobile, geospatial, and analytics applications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7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188640"/>
            <a:ext cx="6707187" cy="1143000"/>
          </a:xfrm>
        </p:spPr>
        <p:txBody>
          <a:bodyPr/>
          <a:lstStyle/>
          <a:p>
            <a:r>
              <a:rPr lang="fr-FR" dirty="0"/>
              <a:t>SQL Server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3893" y="1340768"/>
            <a:ext cx="6778625" cy="504056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600" b="1" dirty="0" smtClean="0"/>
              <a:t>SQL Server</a:t>
            </a:r>
            <a:r>
              <a:rPr lang="en-US" sz="1600" dirty="0"/>
              <a:t> is a RDMS developed by Microsoft. As a database server it is a software product with the primary function of storing and retrieving data as requested by other software applications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Similar to other RDBMS software, SQL Server is built on top of SQL, a standard programming language for interacting with the relational databases. </a:t>
            </a:r>
            <a:endParaRPr lang="en-US" sz="1600" dirty="0" smtClean="0"/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SQL </a:t>
            </a:r>
            <a:r>
              <a:rPr lang="en-US" sz="1600" dirty="0"/>
              <a:t>server is tied to Transact-SQL, or T-SQL, the Microsoft’s implementation of SQL that adds a set of proprietary programming constructs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SQL Server is ensuring the security of your </a:t>
            </a:r>
            <a:r>
              <a:rPr lang="en-US" sz="1600" dirty="0" smtClean="0"/>
              <a:t>database.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SQL Server </a:t>
            </a:r>
            <a:r>
              <a:rPr lang="en-US" sz="1600" dirty="0" smtClean="0"/>
              <a:t>installation </a:t>
            </a:r>
            <a:r>
              <a:rPr lang="en-US" sz="1600" dirty="0"/>
              <a:t>and configuration of Microsoft SQL Server are easier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661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613" y="234297"/>
            <a:ext cx="6707187" cy="1143000"/>
          </a:xfrm>
        </p:spPr>
        <p:txBody>
          <a:bodyPr/>
          <a:lstStyle/>
          <a:p>
            <a:r>
              <a:rPr lang="fr-FR" sz="3200" dirty="0" err="1"/>
              <a:t>Difference</a:t>
            </a:r>
            <a:r>
              <a:rPr lang="fr-FR" sz="3200" dirty="0"/>
              <a:t> </a:t>
            </a:r>
            <a:r>
              <a:rPr lang="fr-FR" sz="3200" dirty="0" err="1"/>
              <a:t>Between</a:t>
            </a:r>
            <a:r>
              <a:rPr lang="fr-FR" sz="3200" dirty="0"/>
              <a:t> the </a:t>
            </a:r>
            <a:r>
              <a:rPr lang="fr-FR" sz="3200" dirty="0" smtClean="0"/>
              <a:t>RDBMS</a:t>
            </a:r>
            <a:endParaRPr lang="fr-FR" sz="3200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553354"/>
              </p:ext>
            </p:extLst>
          </p:nvPr>
        </p:nvGraphicFramePr>
        <p:xfrm>
          <a:off x="1933692" y="1268760"/>
          <a:ext cx="7030796" cy="532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99"/>
                <a:gridCol w="1757699"/>
                <a:gridCol w="1757699"/>
                <a:gridCol w="1757699"/>
              </a:tblGrid>
              <a:tr h="702207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Name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MySQL</a:t>
                      </a:r>
                      <a:endParaRPr lang="fr-FR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01772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Microsofts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relational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DBMS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Widely used open source </a:t>
                      </a:r>
                      <a:r>
                        <a:rPr lang="en-US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hlinkClick r:id="rId2"/>
                        </a:rPr>
                        <a:t>RDBMS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Widely used open source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hlinkClick r:id="rId2"/>
                        </a:rPr>
                        <a:t>RDBMS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862099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fr-FR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fr-FR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Relational</a:t>
                      </a:r>
                      <a:r>
                        <a:rPr lang="fr-FR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DBMS</a:t>
                      </a:r>
                      <a:endParaRPr lang="fr-FR" sz="1800" b="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Relational</a:t>
                      </a:r>
                      <a:r>
                        <a:rPr lang="fr-FR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DBMS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hlinkClick r:id="rId2"/>
                        </a:rPr>
                        <a:t>Relational</a:t>
                      </a:r>
                      <a:r>
                        <a:rPr lang="fr-FR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hlinkClick r:id="rId2"/>
                        </a:rPr>
                        <a:t> DBMS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862099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Secondary</a:t>
                      </a:r>
                      <a:r>
                        <a:rPr lang="fr-FR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fr-FR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models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Document store</a:t>
                      </a:r>
                      <a:r>
                        <a:rPr lang="fr-FR" dirty="0" smtClean="0">
                          <a:solidFill>
                            <a:schemeClr val="bg1"/>
                          </a:solidFill>
                          <a:latin typeface="+mn-lt"/>
                        </a:rPr>
                        <a:t/>
                      </a:r>
                      <a:br>
                        <a:rPr lang="fr-FR" dirty="0" smtClean="0">
                          <a:solidFill>
                            <a:schemeClr val="bg1"/>
                          </a:solidFill>
                          <a:latin typeface="+mn-lt"/>
                        </a:rPr>
                      </a:br>
                      <a:r>
                        <a:rPr lang="fr-FR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Graph DBMS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Document store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Document store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120729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oracle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Global </a:t>
                      </a:r>
                      <a:r>
                        <a:rPr lang="fr-F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Group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702207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scheme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yes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yes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yes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07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030266"/>
              </p:ext>
            </p:extLst>
          </p:nvPr>
        </p:nvGraphicFramePr>
        <p:xfrm>
          <a:off x="1908175" y="1600200"/>
          <a:ext cx="6778624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656"/>
                <a:gridCol w="1694656"/>
                <a:gridCol w="1694656"/>
                <a:gridCol w="1694656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Microsoft SQL Server  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MySQL  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err="1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PostgreSQL</a:t>
                      </a:r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  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bg1"/>
                          </a:solidFill>
                        </a:rPr>
                        <a:t>commercial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Server-</a:t>
                      </a:r>
                      <a:r>
                        <a:rPr lang="fr-FR" sz="16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</a:t>
                      </a:r>
                      <a:r>
                        <a:rPr lang="fr-FR" sz="16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scripts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 SQL, .NET languages, R, Python and (with SQL Server 2019) Java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</a:t>
                      </a:r>
                      <a:r>
                        <a:rPr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defined</a:t>
                      </a:r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In-memory </a:t>
                      </a:r>
                      <a:r>
                        <a:rPr lang="fr-FR" sz="16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capabilities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solidFill>
                            <a:schemeClr val="bg1"/>
                          </a:solidFill>
                        </a:rPr>
                        <a:t>Yes</a:t>
                      </a:r>
                      <a:r>
                        <a:rPr lang="fr-FR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...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[col1], [col2]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col1, col2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col1, col2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fr-FR" sz="16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quotation</a:t>
                      </a:r>
                      <a:r>
                        <a:rPr lang="fr-FR" sz="16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marks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‘John’ </a:t>
                      </a:r>
                      <a:r>
                        <a:rPr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= ‘John’ or name = “John”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‘John’ </a:t>
                      </a:r>
                      <a:r>
                        <a:rPr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err="1"/>
              <a:t>Difference</a:t>
            </a:r>
            <a:r>
              <a:rPr lang="fr-FR" sz="3200" dirty="0"/>
              <a:t> </a:t>
            </a:r>
            <a:r>
              <a:rPr lang="fr-FR" sz="3200" dirty="0" err="1"/>
              <a:t>Between</a:t>
            </a:r>
            <a:r>
              <a:rPr lang="fr-FR" sz="3200" dirty="0"/>
              <a:t> the </a:t>
            </a:r>
            <a:r>
              <a:rPr lang="fr-FR" sz="3200" dirty="0" smtClean="0"/>
              <a:t>RDBMS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270385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495</Words>
  <Application>Microsoft Office PowerPoint</Application>
  <PresentationFormat>Affichage à l'écran (4:3)</PresentationFormat>
  <Paragraphs>97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Tahoma</vt:lpstr>
      <vt:lpstr>Verdana</vt:lpstr>
      <vt:lpstr>Wingdings</vt:lpstr>
      <vt:lpstr>template</vt:lpstr>
      <vt:lpstr>Custom Design</vt:lpstr>
      <vt:lpstr>Relational DBMS:</vt:lpstr>
      <vt:lpstr>Relational Database</vt:lpstr>
      <vt:lpstr>SQL(Structured Query Language)</vt:lpstr>
      <vt:lpstr>SQL(Structured Query Language)</vt:lpstr>
      <vt:lpstr>MySQL</vt:lpstr>
      <vt:lpstr>PostgreSQL</vt:lpstr>
      <vt:lpstr>SQL Server</vt:lpstr>
      <vt:lpstr>Difference Between the RDBMS</vt:lpstr>
      <vt:lpstr>Difference Between the RDBMS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user</cp:lastModifiedBy>
  <cp:revision>144</cp:revision>
  <dcterms:created xsi:type="dcterms:W3CDTF">2006-06-29T12:15:01Z</dcterms:created>
  <dcterms:modified xsi:type="dcterms:W3CDTF">2020-09-29T15:41:49Z</dcterms:modified>
</cp:coreProperties>
</file>