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66" r:id="rId9"/>
    <p:sldId id="259" r:id="rId10"/>
    <p:sldId id="260" r:id="rId11"/>
    <p:sldId id="261" r:id="rId12"/>
    <p:sldId id="262" r:id="rId13"/>
    <p:sldId id="265" r:id="rId14"/>
    <p:sldId id="263"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82" d="100"/>
          <a:sy n="82"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340194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104207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304167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253364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183056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250421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8" name="Altbilgi Yer Tutucusu 7"/>
          <p:cNvSpPr>
            <a:spLocks noGrp="1"/>
          </p:cNvSpPr>
          <p:nvPr>
            <p:ph type="ftr" sz="quarter" idx="11"/>
          </p:nvPr>
        </p:nvSpPr>
        <p:spPr/>
        <p:txBody>
          <a:bodyPr/>
          <a:lstStyle/>
          <a:p>
            <a:endParaRPr lang="tr-TR" dirty="0"/>
          </a:p>
        </p:txBody>
      </p:sp>
      <p:sp>
        <p:nvSpPr>
          <p:cNvPr id="9" name="Slayt Numarası Yer Tutucusu 8"/>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2920447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4" name="Altbilgi Yer Tutucusu 3"/>
          <p:cNvSpPr>
            <a:spLocks noGrp="1"/>
          </p:cNvSpPr>
          <p:nvPr>
            <p:ph type="ftr" sz="quarter" idx="11"/>
          </p:nvPr>
        </p:nvSpPr>
        <p:spPr/>
        <p:txBody>
          <a:bodyPr/>
          <a:lstStyle/>
          <a:p>
            <a:endParaRPr lang="tr-TR" dirty="0"/>
          </a:p>
        </p:txBody>
      </p:sp>
      <p:sp>
        <p:nvSpPr>
          <p:cNvPr id="5" name="Slayt Numarası Yer Tutucusu 4"/>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84577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3" name="Altbilgi Yer Tutucusu 2"/>
          <p:cNvSpPr>
            <a:spLocks noGrp="1"/>
          </p:cNvSpPr>
          <p:nvPr>
            <p:ph type="ftr" sz="quarter" idx="11"/>
          </p:nvPr>
        </p:nvSpPr>
        <p:spPr/>
        <p:txBody>
          <a:bodyPr/>
          <a:lstStyle/>
          <a:p>
            <a:endParaRPr lang="tr-TR" dirty="0"/>
          </a:p>
        </p:txBody>
      </p:sp>
      <p:sp>
        <p:nvSpPr>
          <p:cNvPr id="4" name="Slayt Numarası Yer Tutucusu 3"/>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398155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66827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0093A721-D48C-4348-A937-424EAE5D236D}" type="datetimeFigureOut">
              <a:rPr lang="tr-TR" smtClean="0"/>
              <a:t>28.12.2023</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CA473C2F-7520-4851-A986-9FC0F5836901}" type="slidenum">
              <a:rPr lang="tr-TR" smtClean="0"/>
              <a:t>‹#›</a:t>
            </a:fld>
            <a:endParaRPr lang="tr-TR" dirty="0"/>
          </a:p>
        </p:txBody>
      </p:sp>
    </p:spTree>
    <p:extLst>
      <p:ext uri="{BB962C8B-B14F-4D97-AF65-F5344CB8AC3E}">
        <p14:creationId xmlns:p14="http://schemas.microsoft.com/office/powerpoint/2010/main" val="234902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3A721-D48C-4348-A937-424EAE5D236D}" type="datetimeFigureOut">
              <a:rPr lang="tr-TR" smtClean="0"/>
              <a:t>28.12.2023</a:t>
            </a:fld>
            <a:endParaRPr lang="tr-TR" dirty="0"/>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73C2F-7520-4851-A986-9FC0F5836901}" type="slidenum">
              <a:rPr lang="tr-TR" smtClean="0"/>
              <a:t>‹#›</a:t>
            </a:fld>
            <a:endParaRPr lang="tr-TR" dirty="0"/>
          </a:p>
        </p:txBody>
      </p:sp>
    </p:spTree>
    <p:extLst>
      <p:ext uri="{BB962C8B-B14F-4D97-AF65-F5344CB8AC3E}">
        <p14:creationId xmlns:p14="http://schemas.microsoft.com/office/powerpoint/2010/main" val="2744061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ehra.gulbil@stu.fbu.edu.tr"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ege.deniz@stu.fbu.edu.tr" TargetMode="External"/><Relationship Id="rId5" Type="http://schemas.openxmlformats.org/officeDocument/2006/relationships/hyperlink" Target="mailto:kanan.jafarli@stu.fbu.edu.tr" TargetMode="External"/><Relationship Id="rId4" Type="http://schemas.openxmlformats.org/officeDocument/2006/relationships/hyperlink" Target="mailto:Efkan.kasaboglu@stu.fbu.edu.t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33C8BAA-483C-4326-AEF2-52F8FAE8252D}"/>
              </a:ext>
            </a:extLst>
          </p:cNvPr>
          <p:cNvSpPr txBox="1"/>
          <p:nvPr/>
        </p:nvSpPr>
        <p:spPr>
          <a:xfrm>
            <a:off x="5334000" y="4118995"/>
            <a:ext cx="6715125" cy="1908215"/>
          </a:xfrm>
          <a:prstGeom prst="rect">
            <a:avLst/>
          </a:prstGeom>
          <a:noFill/>
        </p:spPr>
        <p:txBody>
          <a:bodyPr wrap="square" rtlCol="0">
            <a:spAutoFit/>
          </a:bodyPr>
          <a:lstStyle/>
          <a:p>
            <a:r>
              <a:rPr lang="tr-TR" sz="2400" b="1" dirty="0">
                <a:solidFill>
                  <a:schemeClr val="accent5">
                    <a:lumMod val="50000"/>
                  </a:schemeClr>
                </a:solidFill>
              </a:rPr>
              <a:t>LOGICAL SYSTEM DESIGN PROJECT :</a:t>
            </a:r>
          </a:p>
          <a:p>
            <a:r>
              <a:rPr lang="tr-TR" sz="1400" b="1" dirty="0">
                <a:solidFill>
                  <a:schemeClr val="accent5">
                    <a:lumMod val="50000"/>
                  </a:schemeClr>
                </a:solidFill>
              </a:rPr>
              <a:t>Zehra </a:t>
            </a:r>
            <a:r>
              <a:rPr lang="en-US" sz="1400" b="1" dirty="0">
                <a:solidFill>
                  <a:schemeClr val="accent5">
                    <a:lumMod val="50000"/>
                  </a:schemeClr>
                </a:solidFill>
              </a:rPr>
              <a:t>Gülbil</a:t>
            </a:r>
            <a:r>
              <a:rPr lang="tr-TR" sz="1400" b="1" dirty="0">
                <a:solidFill>
                  <a:schemeClr val="accent5">
                    <a:lumMod val="50000"/>
                  </a:schemeClr>
                </a:solidFill>
              </a:rPr>
              <a:t>(</a:t>
            </a:r>
            <a:r>
              <a:rPr lang="tr-TR" sz="1400" b="1" dirty="0">
                <a:solidFill>
                  <a:schemeClr val="accent5">
                    <a:lumMod val="50000"/>
                  </a:schemeClr>
                </a:solidFill>
                <a:hlinkClick r:id="rId3"/>
              </a:rPr>
              <a:t>zehra.gulbil@stu.fbu.edu.tr</a:t>
            </a:r>
            <a:r>
              <a:rPr lang="tr-TR" sz="1400" b="1" dirty="0">
                <a:solidFill>
                  <a:schemeClr val="accent5">
                    <a:lumMod val="50000"/>
                  </a:schemeClr>
                </a:solidFill>
              </a:rPr>
              <a:t>)</a:t>
            </a:r>
          </a:p>
          <a:p>
            <a:r>
              <a:rPr lang="tr-TR" sz="1400" b="1" dirty="0">
                <a:solidFill>
                  <a:schemeClr val="accent5">
                    <a:lumMod val="50000"/>
                  </a:schemeClr>
                </a:solidFill>
              </a:rPr>
              <a:t>Efkan Kasaboğlu(</a:t>
            </a:r>
            <a:r>
              <a:rPr lang="tr-TR" sz="1400" b="1" dirty="0">
                <a:solidFill>
                  <a:schemeClr val="accent1">
                    <a:lumMod val="75000"/>
                  </a:schemeClr>
                </a:solidFill>
              </a:rPr>
              <a:t>e</a:t>
            </a:r>
            <a:r>
              <a:rPr lang="tr-TR" sz="1400" b="1" dirty="0">
                <a:solidFill>
                  <a:schemeClr val="accent5">
                    <a:lumMod val="50000"/>
                  </a:schemeClr>
                </a:solidFill>
                <a:hlinkClick r:id="rId4"/>
              </a:rPr>
              <a:t>fkan.kasaboglu@stu.fbu.edu.tr</a:t>
            </a:r>
            <a:r>
              <a:rPr lang="tr-TR" sz="1400" b="1" dirty="0">
                <a:solidFill>
                  <a:schemeClr val="accent5">
                    <a:lumMod val="50000"/>
                  </a:schemeClr>
                </a:solidFill>
              </a:rPr>
              <a:t>)</a:t>
            </a:r>
          </a:p>
          <a:p>
            <a:pPr algn="just"/>
            <a:r>
              <a:rPr lang="tr-TR" sz="1400" b="1" dirty="0">
                <a:solidFill>
                  <a:schemeClr val="accent5">
                    <a:lumMod val="50000"/>
                  </a:schemeClr>
                </a:solidFill>
              </a:rPr>
              <a:t>Kanan Jafarli(</a:t>
            </a:r>
            <a:r>
              <a:rPr lang="tr-TR" sz="1400" b="1" dirty="0">
                <a:solidFill>
                  <a:schemeClr val="accent5">
                    <a:lumMod val="50000"/>
                  </a:schemeClr>
                </a:solidFill>
                <a:hlinkClick r:id="rId5"/>
              </a:rPr>
              <a:t>kanan.jafarli@stu.fbu.edu.tr</a:t>
            </a:r>
            <a:r>
              <a:rPr lang="tr-TR" sz="1400" b="1" dirty="0">
                <a:solidFill>
                  <a:schemeClr val="accent5">
                    <a:lumMod val="50000"/>
                  </a:schemeClr>
                </a:solidFill>
              </a:rPr>
              <a:t>)</a:t>
            </a:r>
          </a:p>
          <a:p>
            <a:pPr algn="just"/>
            <a:r>
              <a:rPr lang="tr-TR" sz="1400" b="1" dirty="0">
                <a:solidFill>
                  <a:schemeClr val="accent5">
                    <a:lumMod val="50000"/>
                  </a:schemeClr>
                </a:solidFill>
              </a:rPr>
              <a:t>Ege Deniz (</a:t>
            </a:r>
            <a:r>
              <a:rPr lang="tr-TR" sz="1400" b="1" dirty="0">
                <a:solidFill>
                  <a:schemeClr val="accent5">
                    <a:lumMod val="50000"/>
                  </a:schemeClr>
                </a:solidFill>
                <a:hlinkClick r:id="rId6"/>
              </a:rPr>
              <a:t>ege.deniz@stu.fbu.edu.tr</a:t>
            </a:r>
            <a:r>
              <a:rPr lang="tr-TR" sz="1400" b="1" dirty="0">
                <a:solidFill>
                  <a:schemeClr val="accent5">
                    <a:lumMod val="50000"/>
                  </a:schemeClr>
                </a:solidFill>
              </a:rPr>
              <a:t>)</a:t>
            </a:r>
          </a:p>
          <a:p>
            <a:pPr algn="just"/>
            <a:r>
              <a:rPr lang="tr-TR" sz="1400" b="1" dirty="0">
                <a:solidFill>
                  <a:schemeClr val="accent5">
                    <a:lumMod val="50000"/>
                  </a:schemeClr>
                </a:solidFill>
              </a:rPr>
              <a:t>Talha Semih Gündüz(talha.gunduz@stu.fbu.edu.tr)</a:t>
            </a:r>
          </a:p>
          <a:p>
            <a:endParaRPr lang="tr-TR" sz="2400" b="1" dirty="0">
              <a:solidFill>
                <a:schemeClr val="accent5">
                  <a:lumMod val="50000"/>
                </a:schemeClr>
              </a:solidFill>
            </a:endParaRPr>
          </a:p>
        </p:txBody>
      </p:sp>
    </p:spTree>
    <p:extLst>
      <p:ext uri="{BB962C8B-B14F-4D97-AF65-F5344CB8AC3E}">
        <p14:creationId xmlns:p14="http://schemas.microsoft.com/office/powerpoint/2010/main" val="2965255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EADA2A-90EF-032B-938C-B0D0102A737D}"/>
              </a:ext>
            </a:extLst>
          </p:cNvPr>
          <p:cNvSpPr>
            <a:spLocks noGrp="1"/>
          </p:cNvSpPr>
          <p:nvPr>
            <p:ph type="title"/>
          </p:nvPr>
        </p:nvSpPr>
        <p:spPr>
          <a:xfrm>
            <a:off x="466722" y="586855"/>
            <a:ext cx="3201366" cy="3387497"/>
          </a:xfrm>
        </p:spPr>
        <p:txBody>
          <a:bodyPr anchor="b">
            <a:normAutofit/>
          </a:bodyPr>
          <a:lstStyle/>
          <a:p>
            <a:pPr algn="r"/>
            <a:r>
              <a:rPr lang="tr-CY" sz="4000">
                <a:solidFill>
                  <a:srgbClr val="FFFFFF"/>
                </a:solidFill>
              </a:rPr>
              <a:t>State 4</a:t>
            </a:r>
            <a:endParaRPr lang="en-GB" sz="4000" dirty="0">
              <a:solidFill>
                <a:srgbClr val="FFFFFF"/>
              </a:solidFill>
            </a:endParaRPr>
          </a:p>
        </p:txBody>
      </p:sp>
      <p:sp>
        <p:nvSpPr>
          <p:cNvPr id="3" name="Content Placeholder 2">
            <a:extLst>
              <a:ext uri="{FF2B5EF4-FFF2-40B4-BE49-F238E27FC236}">
                <a16:creationId xmlns:a16="http://schemas.microsoft.com/office/drawing/2014/main" id="{05FC5D8B-3E48-7BBA-4DD8-DB47B5522E31}"/>
              </a:ext>
            </a:extLst>
          </p:cNvPr>
          <p:cNvSpPr>
            <a:spLocks noGrp="1"/>
          </p:cNvSpPr>
          <p:nvPr>
            <p:ph idx="1"/>
          </p:nvPr>
        </p:nvSpPr>
        <p:spPr>
          <a:xfrm>
            <a:off x="4810259" y="649480"/>
            <a:ext cx="6555347" cy="5546047"/>
          </a:xfrm>
        </p:spPr>
        <p:txBody>
          <a:bodyPr anchor="ctr">
            <a:normAutofit/>
          </a:bodyPr>
          <a:lstStyle/>
          <a:p>
            <a:r>
              <a:rPr lang="en-GB" sz="2000" dirty="0"/>
              <a:t>In state 4, there is not any operations. So it is a halt state that finishes the algorithm.</a:t>
            </a:r>
          </a:p>
        </p:txBody>
      </p:sp>
    </p:spTree>
    <p:extLst>
      <p:ext uri="{BB962C8B-B14F-4D97-AF65-F5344CB8AC3E}">
        <p14:creationId xmlns:p14="http://schemas.microsoft.com/office/powerpoint/2010/main" val="398134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F8408D4-BE52-78B3-679A-0161A8BD2C8C}"/>
              </a:ext>
            </a:extLst>
          </p:cNvPr>
          <p:cNvSpPr>
            <a:spLocks noGrp="1"/>
          </p:cNvSpPr>
          <p:nvPr>
            <p:ph idx="1"/>
          </p:nvPr>
        </p:nvSpPr>
        <p:spPr>
          <a:xfrm>
            <a:off x="4810259" y="649480"/>
            <a:ext cx="6555347" cy="5546047"/>
          </a:xfrm>
        </p:spPr>
        <p:txBody>
          <a:bodyPr anchor="ctr">
            <a:normAutofit/>
          </a:bodyPr>
          <a:lstStyle/>
          <a:p>
            <a:r>
              <a:rPr lang="tr-CY" sz="9600" b="1"/>
              <a:t>THANK YOU FOR YOUR ATTENTION</a:t>
            </a:r>
            <a:endParaRPr lang="en-GB" sz="9600" b="1" dirty="0"/>
          </a:p>
        </p:txBody>
      </p:sp>
    </p:spTree>
    <p:extLst>
      <p:ext uri="{BB962C8B-B14F-4D97-AF65-F5344CB8AC3E}">
        <p14:creationId xmlns:p14="http://schemas.microsoft.com/office/powerpoint/2010/main" val="407847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84F042F3-B3DB-D4E4-2A5C-3E5C668750A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How we created this FBU CPU :</a:t>
            </a:r>
          </a:p>
        </p:txBody>
      </p:sp>
      <p:pic>
        <p:nvPicPr>
          <p:cNvPr id="5" name="İçerik Yer Tutucusu 4" descr="metin, diyagram, plan, teknik çizim içeren bir resim&#10;&#10;Açıklama otomatik olarak oluşturuldu">
            <a:extLst>
              <a:ext uri="{FF2B5EF4-FFF2-40B4-BE49-F238E27FC236}">
                <a16:creationId xmlns:a16="http://schemas.microsoft.com/office/drawing/2014/main" id="{B0788920-D0E2-1BE8-05BA-006C91CBF0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6087" y="467208"/>
            <a:ext cx="5938430" cy="5923584"/>
          </a:xfrm>
          <a:prstGeom prst="rect">
            <a:avLst/>
          </a:prstGeom>
        </p:spPr>
      </p:pic>
    </p:spTree>
    <p:extLst>
      <p:ext uri="{BB962C8B-B14F-4D97-AF65-F5344CB8AC3E}">
        <p14:creationId xmlns:p14="http://schemas.microsoft.com/office/powerpoint/2010/main" val="320305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867910D-A38E-ED45-22FB-DCEB28DD781C}"/>
              </a:ext>
            </a:extLst>
          </p:cNvPr>
          <p:cNvSpPr>
            <a:spLocks noGrp="1"/>
          </p:cNvSpPr>
          <p:nvPr>
            <p:ph type="title"/>
          </p:nvPr>
        </p:nvSpPr>
        <p:spPr>
          <a:xfrm>
            <a:off x="466722" y="586855"/>
            <a:ext cx="3201366" cy="3387497"/>
          </a:xfrm>
        </p:spPr>
        <p:txBody>
          <a:bodyPr anchor="b">
            <a:normAutofit/>
          </a:bodyPr>
          <a:lstStyle/>
          <a:p>
            <a:pPr algn="r"/>
            <a:r>
              <a:rPr lang="tr-CY" sz="4000">
                <a:solidFill>
                  <a:srgbClr val="FFFFFF"/>
                </a:solidFill>
              </a:rPr>
              <a:t>Firstly;</a:t>
            </a:r>
            <a:endParaRPr lang="tr-TR" sz="4000" dirty="0">
              <a:solidFill>
                <a:srgbClr val="FFFFFF"/>
              </a:solidFill>
            </a:endParaRPr>
          </a:p>
        </p:txBody>
      </p:sp>
      <p:sp>
        <p:nvSpPr>
          <p:cNvPr id="3" name="İçerik Yer Tutucusu 2">
            <a:extLst>
              <a:ext uri="{FF2B5EF4-FFF2-40B4-BE49-F238E27FC236}">
                <a16:creationId xmlns:a16="http://schemas.microsoft.com/office/drawing/2014/main" id="{DE236E2A-832C-8335-0F59-68401F12F2ED}"/>
              </a:ext>
            </a:extLst>
          </p:cNvPr>
          <p:cNvSpPr>
            <a:spLocks noGrp="1"/>
          </p:cNvSpPr>
          <p:nvPr>
            <p:ph idx="1"/>
          </p:nvPr>
        </p:nvSpPr>
        <p:spPr>
          <a:xfrm>
            <a:off x="4810259" y="649480"/>
            <a:ext cx="6555347" cy="5546047"/>
          </a:xfrm>
        </p:spPr>
        <p:txBody>
          <a:bodyPr anchor="ctr">
            <a:normAutofit/>
          </a:bodyPr>
          <a:lstStyle/>
          <a:p>
            <a:r>
              <a:rPr lang="tr-CY" sz="2000"/>
              <a:t>We started by defining a module named tb_fbu_cpu. Inside this module, I instantiate instances of the CPU and memory module (b1ram).</a:t>
            </a:r>
          </a:p>
          <a:p>
            <a:r>
              <a:rPr lang="tr-CY" sz="2000"/>
              <a:t>We connected instances fb_cpu and b1ram to each other through various signals. For example, clock and reset, etc.</a:t>
            </a:r>
          </a:p>
          <a:p>
            <a:r>
              <a:rPr lang="tr-CY" sz="2000"/>
              <a:t>In the Initial block we set reset to 1 initially and error to 0 and repeated this 10 times at posedge clock. After a delay of one time unit, we assigned the reset to value to 0 and repeated 500 times in posedge clock.</a:t>
            </a:r>
            <a:endParaRPr lang="tr-TR" sz="2000" dirty="0"/>
          </a:p>
        </p:txBody>
      </p:sp>
    </p:spTree>
    <p:extLst>
      <p:ext uri="{BB962C8B-B14F-4D97-AF65-F5344CB8AC3E}">
        <p14:creationId xmlns:p14="http://schemas.microsoft.com/office/powerpoint/2010/main" val="182364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21C898-264A-6784-69AA-2F9ED24FFC7F}"/>
              </a:ext>
            </a:extLst>
          </p:cNvPr>
          <p:cNvSpPr>
            <a:spLocks noGrp="1"/>
          </p:cNvSpPr>
          <p:nvPr>
            <p:ph type="title"/>
          </p:nvPr>
        </p:nvSpPr>
        <p:spPr>
          <a:xfrm>
            <a:off x="466722" y="586855"/>
            <a:ext cx="3201366" cy="3387497"/>
          </a:xfrm>
        </p:spPr>
        <p:txBody>
          <a:bodyPr anchor="b">
            <a:normAutofit/>
          </a:bodyPr>
          <a:lstStyle/>
          <a:p>
            <a:pPr algn="r"/>
            <a:r>
              <a:rPr lang="tr-CY" sz="4000">
                <a:solidFill>
                  <a:srgbClr val="FFFFFF"/>
                </a:solidFill>
              </a:rPr>
              <a:t>Test Case</a:t>
            </a:r>
            <a:endParaRPr lang="en-GB" sz="4000" dirty="0">
              <a:solidFill>
                <a:srgbClr val="FFFFFF"/>
              </a:solidFill>
            </a:endParaRPr>
          </a:p>
        </p:txBody>
      </p:sp>
      <p:sp>
        <p:nvSpPr>
          <p:cNvPr id="3" name="Content Placeholder 2">
            <a:extLst>
              <a:ext uri="{FF2B5EF4-FFF2-40B4-BE49-F238E27FC236}">
                <a16:creationId xmlns:a16="http://schemas.microsoft.com/office/drawing/2014/main" id="{67970100-3839-088F-F058-AFA1910D05EF}"/>
              </a:ext>
            </a:extLst>
          </p:cNvPr>
          <p:cNvSpPr>
            <a:spLocks noGrp="1"/>
          </p:cNvSpPr>
          <p:nvPr>
            <p:ph idx="1"/>
          </p:nvPr>
        </p:nvSpPr>
        <p:spPr>
          <a:xfrm>
            <a:off x="4810259" y="649480"/>
            <a:ext cx="6555347" cy="5546047"/>
          </a:xfrm>
        </p:spPr>
        <p:txBody>
          <a:bodyPr anchor="ctr">
            <a:normAutofit/>
          </a:bodyPr>
          <a:lstStyle/>
          <a:p>
            <a:r>
              <a:rPr lang="en-GB" sz="2000" dirty="0"/>
              <a:t>This Verilog code is a testbench for a basic processor (fb_cpu) with a memory module (blram). It initializes memory with specific instructions and data for different test cases. The processor executes instructions and checks the results. Clock pulses drive the simulation. The TEST_CASE parameter determines the scenario, and any errors set an error flag. The code </a:t>
            </a:r>
            <a:r>
              <a:rPr lang="tr-CY" sz="2000" dirty="0"/>
              <a:t>is a </a:t>
            </a:r>
            <a:r>
              <a:rPr lang="en-GB" sz="2000" dirty="0"/>
              <a:t>project for designing and testing a simple processor in Verilog.</a:t>
            </a:r>
          </a:p>
        </p:txBody>
      </p:sp>
    </p:spTree>
    <p:extLst>
      <p:ext uri="{BB962C8B-B14F-4D97-AF65-F5344CB8AC3E}">
        <p14:creationId xmlns:p14="http://schemas.microsoft.com/office/powerpoint/2010/main" val="75469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0FD6319E-E7C6-2788-BFC0-C1998AC1BB2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Scheme</a:t>
            </a:r>
            <a:r>
              <a:rPr lang="tr-TR" sz="4000" dirty="0">
                <a:solidFill>
                  <a:srgbClr val="FFFFFF"/>
                </a:solidFill>
              </a:rPr>
              <a:t> of the </a:t>
            </a:r>
            <a:r>
              <a:rPr lang="en-MY" sz="4000" dirty="0">
                <a:solidFill>
                  <a:srgbClr val="FFFFFF"/>
                </a:solidFill>
              </a:rPr>
              <a:t>State</a:t>
            </a:r>
            <a:r>
              <a:rPr lang="tr-TR" sz="4000" dirty="0">
                <a:solidFill>
                  <a:srgbClr val="FFFFFF"/>
                </a:solidFill>
              </a:rPr>
              <a:t> Machine  </a:t>
            </a:r>
          </a:p>
        </p:txBody>
      </p:sp>
      <p:pic>
        <p:nvPicPr>
          <p:cNvPr id="5" name="İçerik Yer Tutucusu 4">
            <a:extLst>
              <a:ext uri="{FF2B5EF4-FFF2-40B4-BE49-F238E27FC236}">
                <a16:creationId xmlns:a16="http://schemas.microsoft.com/office/drawing/2014/main" id="{3D9BE2E3-DA1F-59CE-10DC-5E2CF0782DD9}"/>
              </a:ext>
            </a:extLst>
          </p:cNvPr>
          <p:cNvPicPr>
            <a:picLocks noGrp="1" noChangeAspect="1"/>
          </p:cNvPicPr>
          <p:nvPr>
            <p:ph idx="1"/>
          </p:nvPr>
        </p:nvPicPr>
        <p:blipFill>
          <a:blip r:embed="rId2"/>
          <a:stretch>
            <a:fillRect/>
          </a:stretch>
        </p:blipFill>
        <p:spPr>
          <a:xfrm>
            <a:off x="4450244" y="826850"/>
            <a:ext cx="7193765" cy="5165387"/>
          </a:xfrm>
        </p:spPr>
      </p:pic>
    </p:spTree>
    <p:extLst>
      <p:ext uri="{BB962C8B-B14F-4D97-AF65-F5344CB8AC3E}">
        <p14:creationId xmlns:p14="http://schemas.microsoft.com/office/powerpoint/2010/main" val="429496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7CA5C1-8852-5C40-EC11-8DB6A0E17E7B}"/>
              </a:ext>
            </a:extLst>
          </p:cNvPr>
          <p:cNvSpPr>
            <a:spLocks noGrp="1"/>
          </p:cNvSpPr>
          <p:nvPr>
            <p:ph type="title"/>
          </p:nvPr>
        </p:nvSpPr>
        <p:spPr>
          <a:xfrm>
            <a:off x="466722" y="586855"/>
            <a:ext cx="3201366" cy="3387497"/>
          </a:xfrm>
        </p:spPr>
        <p:txBody>
          <a:bodyPr anchor="b">
            <a:normAutofit/>
          </a:bodyPr>
          <a:lstStyle/>
          <a:p>
            <a:pPr algn="r"/>
            <a:r>
              <a:rPr lang="tr-CY" sz="4000">
                <a:solidFill>
                  <a:srgbClr val="FFFFFF"/>
                </a:solidFill>
              </a:rPr>
              <a:t>State 0</a:t>
            </a:r>
            <a:endParaRPr lang="en-GB" sz="4000" dirty="0">
              <a:solidFill>
                <a:srgbClr val="FFFFFF"/>
              </a:solidFill>
            </a:endParaRPr>
          </a:p>
        </p:txBody>
      </p:sp>
      <p:sp>
        <p:nvSpPr>
          <p:cNvPr id="3" name="Content Placeholder 2">
            <a:extLst>
              <a:ext uri="{FF2B5EF4-FFF2-40B4-BE49-F238E27FC236}">
                <a16:creationId xmlns:a16="http://schemas.microsoft.com/office/drawing/2014/main" id="{75EC654C-BA72-54A1-D25A-8E846BD399C5}"/>
              </a:ext>
            </a:extLst>
          </p:cNvPr>
          <p:cNvSpPr>
            <a:spLocks noGrp="1"/>
          </p:cNvSpPr>
          <p:nvPr>
            <p:ph idx="1"/>
          </p:nvPr>
        </p:nvSpPr>
        <p:spPr>
          <a:xfrm>
            <a:off x="4810259" y="649480"/>
            <a:ext cx="6555347" cy="5546047"/>
          </a:xfrm>
        </p:spPr>
        <p:txBody>
          <a:bodyPr anchor="ctr">
            <a:normAutofit/>
          </a:bodyPr>
          <a:lstStyle/>
          <a:p>
            <a:r>
              <a:rPr lang="tr-CY" sz="2000"/>
              <a:t>In state zero, we defined MAR as PC, this copies the value of the Program Counter to the Memory adress register.</a:t>
            </a:r>
          </a:p>
          <a:p>
            <a:r>
              <a:rPr lang="tr-CY" sz="2000"/>
              <a:t>We also set RamWr to zero, this line of code sets the signal to zero, this means that a write operation to the RAM is not being performed.</a:t>
            </a:r>
          </a:p>
          <a:p>
            <a:r>
              <a:rPr lang="tr-CY" sz="2000"/>
              <a:t>We also set stateNext = state + 1, this line increments the current state value by 1 and assigns the next result to stateNext. This is used to transition to the next state in the machine.</a:t>
            </a:r>
            <a:endParaRPr lang="en-GB" sz="2000" dirty="0"/>
          </a:p>
        </p:txBody>
      </p:sp>
    </p:spTree>
    <p:extLst>
      <p:ext uri="{BB962C8B-B14F-4D97-AF65-F5344CB8AC3E}">
        <p14:creationId xmlns:p14="http://schemas.microsoft.com/office/powerpoint/2010/main" val="370848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3FD97C-D293-162E-B4F5-519D040BAA1E}"/>
              </a:ext>
            </a:extLst>
          </p:cNvPr>
          <p:cNvSpPr>
            <a:spLocks noGrp="1"/>
          </p:cNvSpPr>
          <p:nvPr>
            <p:ph type="title"/>
          </p:nvPr>
        </p:nvSpPr>
        <p:spPr>
          <a:xfrm>
            <a:off x="466722" y="586855"/>
            <a:ext cx="3201366" cy="3387497"/>
          </a:xfrm>
        </p:spPr>
        <p:txBody>
          <a:bodyPr anchor="b">
            <a:normAutofit/>
          </a:bodyPr>
          <a:lstStyle/>
          <a:p>
            <a:pPr algn="r"/>
            <a:r>
              <a:rPr lang="tr-CY" sz="4000">
                <a:solidFill>
                  <a:srgbClr val="FFFFFF"/>
                </a:solidFill>
              </a:rPr>
              <a:t>State 1</a:t>
            </a:r>
            <a:endParaRPr lang="en-GB" sz="4000" dirty="0">
              <a:solidFill>
                <a:srgbClr val="FFFFFF"/>
              </a:solidFill>
            </a:endParaRPr>
          </a:p>
        </p:txBody>
      </p:sp>
      <p:sp>
        <p:nvSpPr>
          <p:cNvPr id="3" name="Content Placeholder 2">
            <a:extLst>
              <a:ext uri="{FF2B5EF4-FFF2-40B4-BE49-F238E27FC236}">
                <a16:creationId xmlns:a16="http://schemas.microsoft.com/office/drawing/2014/main" id="{0E7E55F9-D32A-05AB-48A7-D1743FCE0255}"/>
              </a:ext>
            </a:extLst>
          </p:cNvPr>
          <p:cNvSpPr>
            <a:spLocks noGrp="1"/>
          </p:cNvSpPr>
          <p:nvPr>
            <p:ph idx="1"/>
          </p:nvPr>
        </p:nvSpPr>
        <p:spPr>
          <a:xfrm>
            <a:off x="4810259" y="649480"/>
            <a:ext cx="6555347" cy="5546047"/>
          </a:xfrm>
        </p:spPr>
        <p:txBody>
          <a:bodyPr anchor="ctr">
            <a:normAutofit/>
          </a:bodyPr>
          <a:lstStyle/>
          <a:p>
            <a:r>
              <a:rPr lang="tr-CY" sz="2000"/>
              <a:t>In stage 1 operations are performed based on the content in the Instruction Register and It is used to update the content in IRNext, PCNext and stateNext.</a:t>
            </a:r>
            <a:endParaRPr lang="en-GB" sz="2000" dirty="0"/>
          </a:p>
        </p:txBody>
      </p:sp>
    </p:spTree>
    <p:extLst>
      <p:ext uri="{BB962C8B-B14F-4D97-AF65-F5344CB8AC3E}">
        <p14:creationId xmlns:p14="http://schemas.microsoft.com/office/powerpoint/2010/main" val="94399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7E3D65-C58C-EFD3-29C0-0188EAB6C32A}"/>
              </a:ext>
            </a:extLst>
          </p:cNvPr>
          <p:cNvSpPr>
            <a:spLocks noGrp="1"/>
          </p:cNvSpPr>
          <p:nvPr>
            <p:ph type="title"/>
          </p:nvPr>
        </p:nvSpPr>
        <p:spPr>
          <a:xfrm>
            <a:off x="466722" y="586855"/>
            <a:ext cx="3201366" cy="3387497"/>
          </a:xfrm>
        </p:spPr>
        <p:txBody>
          <a:bodyPr anchor="b">
            <a:normAutofit/>
          </a:bodyPr>
          <a:lstStyle/>
          <a:p>
            <a:pPr algn="r"/>
            <a:r>
              <a:rPr lang="tr-CY" sz="4000">
                <a:solidFill>
                  <a:srgbClr val="FFFFFF"/>
                </a:solidFill>
              </a:rPr>
              <a:t>State 2</a:t>
            </a:r>
            <a:endParaRPr lang="en-GB" sz="4000" dirty="0">
              <a:solidFill>
                <a:srgbClr val="FFFFFF"/>
              </a:solidFill>
            </a:endParaRPr>
          </a:p>
        </p:txBody>
      </p:sp>
      <p:sp>
        <p:nvSpPr>
          <p:cNvPr id="3" name="Content Placeholder 2">
            <a:extLst>
              <a:ext uri="{FF2B5EF4-FFF2-40B4-BE49-F238E27FC236}">
                <a16:creationId xmlns:a16="http://schemas.microsoft.com/office/drawing/2014/main" id="{3B94347A-49FD-BC2D-C035-5684C5E09047}"/>
              </a:ext>
            </a:extLst>
          </p:cNvPr>
          <p:cNvSpPr>
            <a:spLocks noGrp="1"/>
          </p:cNvSpPr>
          <p:nvPr>
            <p:ph idx="1"/>
          </p:nvPr>
        </p:nvSpPr>
        <p:spPr>
          <a:xfrm>
            <a:off x="4810259" y="649480"/>
            <a:ext cx="6555347" cy="5546047"/>
          </a:xfrm>
        </p:spPr>
        <p:txBody>
          <a:bodyPr anchor="ctr">
            <a:normAutofit/>
          </a:bodyPr>
          <a:lstStyle/>
          <a:p>
            <a:r>
              <a:rPr lang="tr-CY" sz="2000"/>
              <a:t>In state 2, the machine checks the value in bits of the Instruction Register. Depending of the value, it performs different operations such as updating the Memory adress Register. When transfering to state 3 it also updates PCNext and performs conditional jumps based on the value of ACC.</a:t>
            </a:r>
            <a:endParaRPr lang="en-GB" sz="2000" dirty="0"/>
          </a:p>
        </p:txBody>
      </p:sp>
    </p:spTree>
    <p:extLst>
      <p:ext uri="{BB962C8B-B14F-4D97-AF65-F5344CB8AC3E}">
        <p14:creationId xmlns:p14="http://schemas.microsoft.com/office/powerpoint/2010/main" val="17603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B2338-97F3-69A0-73EC-6F43329E9877}"/>
              </a:ext>
            </a:extLst>
          </p:cNvPr>
          <p:cNvSpPr>
            <a:spLocks noGrp="1"/>
          </p:cNvSpPr>
          <p:nvPr>
            <p:ph type="title"/>
          </p:nvPr>
        </p:nvSpPr>
        <p:spPr>
          <a:xfrm>
            <a:off x="466722" y="586855"/>
            <a:ext cx="3201366" cy="3387497"/>
          </a:xfrm>
        </p:spPr>
        <p:txBody>
          <a:bodyPr anchor="b">
            <a:normAutofit/>
          </a:bodyPr>
          <a:lstStyle/>
          <a:p>
            <a:pPr algn="r"/>
            <a:r>
              <a:rPr lang="tr-CY" sz="4000">
                <a:solidFill>
                  <a:srgbClr val="FFFFFF"/>
                </a:solidFill>
              </a:rPr>
              <a:t>State 3</a:t>
            </a:r>
            <a:endParaRPr lang="en-GB" sz="4000" dirty="0">
              <a:solidFill>
                <a:srgbClr val="FFFFFF"/>
              </a:solidFill>
            </a:endParaRPr>
          </a:p>
        </p:txBody>
      </p:sp>
      <p:sp>
        <p:nvSpPr>
          <p:cNvPr id="3" name="Content Placeholder 2">
            <a:extLst>
              <a:ext uri="{FF2B5EF4-FFF2-40B4-BE49-F238E27FC236}">
                <a16:creationId xmlns:a16="http://schemas.microsoft.com/office/drawing/2014/main" id="{A02428DE-74D1-476A-FA04-767B5EC39B91}"/>
              </a:ext>
            </a:extLst>
          </p:cNvPr>
          <p:cNvSpPr>
            <a:spLocks noGrp="1"/>
          </p:cNvSpPr>
          <p:nvPr>
            <p:ph idx="1"/>
          </p:nvPr>
        </p:nvSpPr>
        <p:spPr>
          <a:xfrm>
            <a:off x="4810259" y="649480"/>
            <a:ext cx="6555347" cy="5546047"/>
          </a:xfrm>
        </p:spPr>
        <p:txBody>
          <a:bodyPr anchor="ctr">
            <a:normAutofit/>
          </a:bodyPr>
          <a:lstStyle/>
          <a:p>
            <a:r>
              <a:rPr lang="tr-CY" sz="2000"/>
              <a:t>In stage 3, Various signals are adjusted based on the instruction in the Instruction Register. This is to perform memory operations, arithmetic operations and data movement.</a:t>
            </a:r>
            <a:endParaRPr lang="en-GB" sz="2000" dirty="0"/>
          </a:p>
        </p:txBody>
      </p:sp>
    </p:spTree>
    <p:extLst>
      <p:ext uri="{BB962C8B-B14F-4D97-AF65-F5344CB8AC3E}">
        <p14:creationId xmlns:p14="http://schemas.microsoft.com/office/powerpoint/2010/main" val="336013357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D66DFC272646AD4F84181DA0873DB507" ma:contentTypeVersion="7" ma:contentTypeDescription="Yeni belge oluşturun." ma:contentTypeScope="" ma:versionID="dd33527d04f4b35735c3d66977da59f3">
  <xsd:schema xmlns:xsd="http://www.w3.org/2001/XMLSchema" xmlns:xs="http://www.w3.org/2001/XMLSchema" xmlns:p="http://schemas.microsoft.com/office/2006/metadata/properties" xmlns:ns3="5ce2f77c-32d0-4fff-b53d-933c1c14f92f" xmlns:ns4="d5141e70-d4e9-4a99-81cb-c7e608d943e7" targetNamespace="http://schemas.microsoft.com/office/2006/metadata/properties" ma:root="true" ma:fieldsID="f3961665190cfeef6e77cd8681cd0cab" ns3:_="" ns4:_="">
    <xsd:import namespace="5ce2f77c-32d0-4fff-b53d-933c1c14f92f"/>
    <xsd:import namespace="d5141e70-d4e9-4a99-81cb-c7e608d943e7"/>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e2f77c-32d0-4fff-b53d-933c1c14f9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141e70-d4e9-4a99-81cb-c7e608d943e7" elementFormDefault="qualified">
    <xsd:import namespace="http://schemas.microsoft.com/office/2006/documentManagement/types"/>
    <xsd:import namespace="http://schemas.microsoft.com/office/infopath/2007/PartnerControls"/>
    <xsd:element name="SharedWithUsers" ma:index="12"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Ayrıntıları ile Paylaşıldı" ma:internalName="SharedWithDetails" ma:readOnly="true">
      <xsd:simpleType>
        <xsd:restriction base="dms:Note">
          <xsd:maxLength value="255"/>
        </xsd:restriction>
      </xsd:simpleType>
    </xsd:element>
    <xsd:element name="SharingHintHash" ma:index="14"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ce2f77c-32d0-4fff-b53d-933c1c14f92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10E7DF-691A-41A1-9846-B2D6CCB6F5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e2f77c-32d0-4fff-b53d-933c1c14f92f"/>
    <ds:schemaRef ds:uri="d5141e70-d4e9-4a99-81cb-c7e608d943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3AD4E2-F166-4C4F-B9C8-2C425D070B47}">
  <ds:schemaRefs>
    <ds:schemaRef ds:uri="http://www.w3.org/XML/1998/namespace"/>
    <ds:schemaRef ds:uri="http://purl.org/dc/terms/"/>
    <ds:schemaRef ds:uri="d5141e70-d4e9-4a99-81cb-c7e608d943e7"/>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5ce2f77c-32d0-4fff-b53d-933c1c14f92f"/>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6B0B96A-CC73-4171-B37E-EE4B85A29FB1}">
  <ds:schemaRefs>
    <ds:schemaRef ds:uri="http://schemas.microsoft.com/sharepoint/v3/contenttype/forms"/>
  </ds:schemaRefs>
</ds:datastoreItem>
</file>

<file path=docMetadata/LabelInfo.xml><?xml version="1.0" encoding="utf-8"?>
<clbl:labelList xmlns:clbl="http://schemas.microsoft.com/office/2020/mipLabelMetadata">
  <clbl:label id="{dc718077-bfeb-4008-8a36-f0633b36a83e}" enabled="0" method="" siteId="{dc718077-bfeb-4008-8a36-f0633b36a83e}" removed="1"/>
</clbl:labelList>
</file>

<file path=docProps/app.xml><?xml version="1.0" encoding="utf-8"?>
<Properties xmlns="http://schemas.openxmlformats.org/officeDocument/2006/extended-properties" xmlns:vt="http://schemas.openxmlformats.org/officeDocument/2006/docPropsVTypes">
  <Template>TM04033923[[fn=Derinlik]]</Template>
  <TotalTime>971</TotalTime>
  <Words>521</Words>
  <Application>Microsoft Office PowerPoint</Application>
  <PresentationFormat>Geniş ekran</PresentationFormat>
  <Paragraphs>27</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Office Teması</vt:lpstr>
      <vt:lpstr>PowerPoint Sunusu</vt:lpstr>
      <vt:lpstr>How we created this FBU CPU :</vt:lpstr>
      <vt:lpstr>Firstly;</vt:lpstr>
      <vt:lpstr>Test Case</vt:lpstr>
      <vt:lpstr>Scheme of the State Machine  </vt:lpstr>
      <vt:lpstr>State 0</vt:lpstr>
      <vt:lpstr>State 1</vt:lpstr>
      <vt:lpstr>State 2</vt:lpstr>
      <vt:lpstr>State 3</vt:lpstr>
      <vt:lpstr>State 4</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Bartu Seçilmiş</dc:creator>
  <cp:lastModifiedBy>Talha Semih Gündüz</cp:lastModifiedBy>
  <cp:revision>162</cp:revision>
  <dcterms:created xsi:type="dcterms:W3CDTF">2021-04-20T12:50:01Z</dcterms:created>
  <dcterms:modified xsi:type="dcterms:W3CDTF">2023-12-28T20:49:26Z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0x010100D66DFC272646AD4F84181DA0873DB507</vt:lpwstr>
  </property>
</Properties>
</file>