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3" r:id="rId2"/>
    <p:sldId id="304" r:id="rId3"/>
    <p:sldId id="338" r:id="rId4"/>
    <p:sldId id="471" r:id="rId5"/>
    <p:sldId id="486" r:id="rId6"/>
    <p:sldId id="487" r:id="rId7"/>
    <p:sldId id="497" r:id="rId8"/>
    <p:sldId id="488" r:id="rId9"/>
    <p:sldId id="489" r:id="rId10"/>
    <p:sldId id="491" r:id="rId11"/>
    <p:sldId id="496" r:id="rId12"/>
    <p:sldId id="492" r:id="rId13"/>
    <p:sldId id="493" r:id="rId14"/>
    <p:sldId id="494" r:id="rId15"/>
    <p:sldId id="485" r:id="rId16"/>
    <p:sldId id="49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819"/>
    <a:srgbClr val="5B0505"/>
    <a:srgbClr val="050875"/>
    <a:srgbClr val="7C3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 snapToGrid="0" snapToObjects="1">
      <p:cViewPr varScale="1">
        <p:scale>
          <a:sx n="66" d="100"/>
          <a:sy n="66" d="100"/>
        </p:scale>
        <p:origin x="-1398" y="-96"/>
      </p:cViewPr>
      <p:guideLst>
        <p:guide orient="horz" pos="725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7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43576" y="2949090"/>
            <a:ext cx="3787352" cy="17001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5B0505"/>
                </a:solidFill>
                <a:latin typeface="+mj-lt"/>
                <a:cs typeface="Arial"/>
              </a:rPr>
              <a:t>Network Security</a:t>
            </a:r>
            <a:endParaRPr lang="en-US" sz="36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Initialization of S</a:t>
            </a: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:</a:t>
            </a:r>
          </a:p>
          <a:p>
            <a:r>
              <a:rPr lang="en-US" dirty="0" smtClean="0"/>
              <a:t>entries </a:t>
            </a:r>
            <a:r>
              <a:rPr lang="en-US" dirty="0"/>
              <a:t>of S are set equal to the values from </a:t>
            </a:r>
            <a:r>
              <a:rPr lang="en-US" dirty="0" smtClean="0"/>
              <a:t>0 through </a:t>
            </a:r>
            <a:r>
              <a:rPr lang="en-US" dirty="0"/>
              <a:t>255 in ascending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T is a temporary vector.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61" y="3737178"/>
            <a:ext cx="34668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7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b="1" dirty="0" smtClean="0">
              <a:solidFill>
                <a:srgbClr val="5B0505"/>
              </a:solidFill>
              <a:cs typeface="Arial"/>
            </a:endParaRPr>
          </a:p>
          <a:p>
            <a:endParaRPr lang="en-US" dirty="0" smtClean="0"/>
          </a:p>
          <a:p>
            <a:r>
              <a:rPr lang="en-US" dirty="0"/>
              <a:t>If the length of the key K is 256 bytes, then K </a:t>
            </a:r>
            <a:r>
              <a:rPr lang="en-US" dirty="0" smtClean="0"/>
              <a:t>is transferred </a:t>
            </a:r>
            <a:r>
              <a:rPr lang="en-US" dirty="0"/>
              <a:t>to T.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 </a:t>
            </a:r>
            <a:r>
              <a:rPr lang="en-US" dirty="0" smtClean="0"/>
              <a:t>first </a:t>
            </a:r>
            <a:r>
              <a:rPr lang="en-US" dirty="0" err="1"/>
              <a:t>keylen</a:t>
            </a:r>
            <a:r>
              <a:rPr lang="en-US" dirty="0"/>
              <a:t> </a:t>
            </a:r>
            <a:r>
              <a:rPr lang="en-US" dirty="0" smtClean="0"/>
              <a:t>elements of </a:t>
            </a:r>
            <a:r>
              <a:rPr lang="en-US" dirty="0"/>
              <a:t>T are copied from K, and then K is repeated as many times as necessary to fill </a:t>
            </a:r>
            <a:r>
              <a:rPr lang="en-US" dirty="0" smtClean="0"/>
              <a:t>out T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61" y="1256600"/>
            <a:ext cx="34668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7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43429" y="1155524"/>
            <a:ext cx="7486421" cy="1123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Next </a:t>
            </a:r>
            <a:r>
              <a:rPr lang="en-US" sz="3200" b="1" dirty="0">
                <a:solidFill>
                  <a:srgbClr val="5B0505"/>
                </a:solidFill>
                <a:cs typeface="Arial"/>
              </a:rPr>
              <a:t>we use T to produce the initial permutation of S</a:t>
            </a: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.</a:t>
            </a:r>
            <a:endParaRPr lang="en-US" sz="3200" b="1" dirty="0">
              <a:solidFill>
                <a:srgbClr val="5B0505"/>
              </a:solidFill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3061154"/>
            <a:ext cx="51911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43429" y="1155524"/>
            <a:ext cx="7486421" cy="1297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Stream Generation</a:t>
            </a:r>
            <a:r>
              <a:rPr lang="en-US" sz="3200" b="1" dirty="0">
                <a:solidFill>
                  <a:srgbClr val="5B0505"/>
                </a:solidFill>
                <a:cs typeface="Arial"/>
              </a:rPr>
              <a:t>: Once the S vector is initialized, the input key is no </a:t>
            </a: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longer used</a:t>
            </a:r>
            <a:r>
              <a:rPr lang="en-US" sz="3200" b="1" dirty="0">
                <a:solidFill>
                  <a:srgbClr val="5B0505"/>
                </a:solidFill>
                <a:cs typeface="Arial"/>
              </a:rPr>
              <a:t>.</a:t>
            </a:r>
            <a:endParaRPr lang="en-US" sz="3200" b="1" dirty="0">
              <a:solidFill>
                <a:srgbClr val="5B0505"/>
              </a:solidFill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910800"/>
            <a:ext cx="45148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4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/>
              <a:t>To encrypt, XOR the value k with the next byte of plaintext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decrypt, XOR the </a:t>
            </a:r>
            <a:r>
              <a:rPr lang="en-US" dirty="0"/>
              <a:t>value k with the next byte of ciphertext.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/>
              <a:t>With the </a:t>
            </a:r>
            <a:r>
              <a:rPr lang="en-US" dirty="0"/>
              <a:t>current technology, a key length </a:t>
            </a:r>
            <a:r>
              <a:rPr lang="en-US" dirty="0" smtClean="0"/>
              <a:t>of at </a:t>
            </a:r>
            <a:r>
              <a:rPr lang="en-US" dirty="0"/>
              <a:t>least 128 bits is desirable.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6067" y="3891750"/>
            <a:ext cx="67586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End</a:t>
            </a:r>
            <a:endParaRPr lang="en-US" sz="2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5" y="1155523"/>
            <a:ext cx="7373257" cy="517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9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Strength of RC4:</a:t>
            </a:r>
          </a:p>
          <a:p>
            <a:r>
              <a:rPr lang="en-US" dirty="0">
                <a:cs typeface="Arial"/>
              </a:rPr>
              <a:t>A number of papers have been published analyzing </a:t>
            </a:r>
            <a:r>
              <a:rPr lang="en-US" dirty="0" smtClean="0">
                <a:cs typeface="Arial"/>
              </a:rPr>
              <a:t>methods of </a:t>
            </a:r>
            <a:r>
              <a:rPr lang="en-US" dirty="0">
                <a:cs typeface="Arial"/>
              </a:rPr>
              <a:t>attacking </a:t>
            </a:r>
            <a:r>
              <a:rPr lang="en-US" dirty="0" smtClean="0">
                <a:cs typeface="Arial"/>
              </a:rPr>
              <a:t>RC4.</a:t>
            </a:r>
          </a:p>
          <a:p>
            <a:r>
              <a:rPr lang="en-US" dirty="0" smtClean="0">
                <a:cs typeface="Arial"/>
              </a:rPr>
              <a:t>None </a:t>
            </a:r>
            <a:r>
              <a:rPr lang="en-US" dirty="0">
                <a:cs typeface="Arial"/>
              </a:rPr>
              <a:t>of </a:t>
            </a:r>
            <a:r>
              <a:rPr lang="en-US" dirty="0" smtClean="0">
                <a:cs typeface="Arial"/>
              </a:rPr>
              <a:t>these approaches </a:t>
            </a:r>
            <a:r>
              <a:rPr lang="en-US" dirty="0">
                <a:cs typeface="Arial"/>
              </a:rPr>
              <a:t>is practical against RC4 with a reasonable key length, such as 128 </a:t>
            </a:r>
            <a:r>
              <a:rPr lang="en-US">
                <a:cs typeface="Arial"/>
              </a:rPr>
              <a:t>bits</a:t>
            </a:r>
            <a:r>
              <a:rPr lang="en-US" smtClean="0">
                <a:cs typeface="Arial"/>
              </a:rPr>
              <a:t>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6067" y="3891750"/>
            <a:ext cx="67586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End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96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Objectives of the Topic 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r>
              <a:rPr lang="en-US" dirty="0">
                <a:latin typeface="+mj-lt"/>
                <a:cs typeface="Arial"/>
              </a:rPr>
              <a:t>After completing this topic, </a:t>
            </a:r>
            <a:r>
              <a:rPr lang="en-US" dirty="0" smtClean="0">
                <a:latin typeface="+mj-lt"/>
                <a:cs typeface="Arial"/>
              </a:rPr>
              <a:t>a student </a:t>
            </a:r>
            <a:r>
              <a:rPr lang="en-US" dirty="0">
                <a:latin typeface="+mj-lt"/>
                <a:cs typeface="Arial"/>
              </a:rPr>
              <a:t>will be able </a:t>
            </a:r>
            <a:r>
              <a:rPr lang="en-US" dirty="0" smtClean="0">
                <a:latin typeface="+mj-lt"/>
                <a:cs typeface="Arial"/>
              </a:rPr>
              <a:t>to</a:t>
            </a:r>
            <a:endParaRPr lang="en-US" sz="2400" dirty="0" smtClean="0">
              <a:latin typeface="+mj-lt"/>
              <a:cs typeface="Arial"/>
            </a:endParaRPr>
          </a:p>
          <a:p>
            <a:pPr lvl="1"/>
            <a:r>
              <a:rPr lang="en-US" sz="2800" dirty="0">
                <a:cs typeface="Arial" pitchFamily="34" charset="0"/>
              </a:rPr>
              <a:t>explain </a:t>
            </a:r>
            <a:r>
              <a:rPr lang="en-US" sz="2800" dirty="0" smtClean="0">
                <a:cs typeface="Arial" pitchFamily="34" charset="0"/>
              </a:rPr>
              <a:t>working of </a:t>
            </a:r>
            <a:r>
              <a:rPr lang="en-US" sz="2800" dirty="0">
                <a:cs typeface="Arial" pitchFamily="34" charset="0"/>
              </a:rPr>
              <a:t>RC4 </a:t>
            </a:r>
            <a:r>
              <a:rPr lang="en-US" sz="2800" dirty="0" smtClean="0">
                <a:cs typeface="Arial" pitchFamily="34" charset="0"/>
              </a:rPr>
              <a:t>algorithm.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Figures </a:t>
            </a:r>
            <a:r>
              <a:rPr lang="en-US" sz="3200" b="1" dirty="0">
                <a:solidFill>
                  <a:srgbClr val="5B0505"/>
                </a:solidFill>
                <a:latin typeface="+mj-lt"/>
                <a:cs typeface="Arial"/>
              </a:rPr>
              <a:t>and material in this topic have been</a:t>
            </a:r>
          </a:p>
          <a:p>
            <a:r>
              <a:rPr lang="en-US" dirty="0" smtClean="0">
                <a:latin typeface="+mj-lt"/>
                <a:cs typeface="Arial"/>
              </a:rPr>
              <a:t>adapted </a:t>
            </a:r>
            <a:r>
              <a:rPr lang="en-US" dirty="0">
                <a:latin typeface="+mj-lt"/>
                <a:cs typeface="Arial"/>
              </a:rPr>
              <a:t>from </a:t>
            </a:r>
            <a:r>
              <a:rPr lang="en-US" i="1" dirty="0" smtClean="0">
                <a:latin typeface="+mj-lt"/>
                <a:cs typeface="Arial"/>
              </a:rPr>
              <a:t>“</a:t>
            </a:r>
            <a:r>
              <a:rPr lang="en-US" i="1" dirty="0">
                <a:latin typeface="+mj-lt"/>
                <a:cs typeface="Arial"/>
              </a:rPr>
              <a:t>Network Security </a:t>
            </a:r>
            <a:r>
              <a:rPr lang="en-US" i="1" dirty="0" smtClean="0">
                <a:latin typeface="+mj-lt"/>
                <a:cs typeface="Arial"/>
              </a:rPr>
              <a:t>Essentials: Applications and Standards”</a:t>
            </a:r>
            <a:r>
              <a:rPr lang="en-US" dirty="0" smtClean="0">
                <a:latin typeface="+mj-lt"/>
                <a:cs typeface="Arial"/>
              </a:rPr>
              <a:t>, 2014, by </a:t>
            </a:r>
            <a:r>
              <a:rPr lang="en-US" dirty="0" smtClean="0">
                <a:cs typeface="Arial"/>
              </a:rPr>
              <a:t>William </a:t>
            </a:r>
            <a:r>
              <a:rPr lang="en-US" dirty="0">
                <a:cs typeface="Arial"/>
              </a:rPr>
              <a:t>Stallings</a:t>
            </a:r>
            <a:r>
              <a:rPr lang="en-US" dirty="0" smtClean="0">
                <a:latin typeface="+mj-lt"/>
                <a:cs typeface="Arial"/>
              </a:rPr>
              <a:t>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/>
              <a:t>RC4 is a stream cipher designed in 1987 by Ron </a:t>
            </a:r>
            <a:r>
              <a:rPr lang="en-US" dirty="0" err="1"/>
              <a:t>Rivest</a:t>
            </a:r>
            <a:r>
              <a:rPr lang="en-US" dirty="0"/>
              <a:t> for RSA Security. </a:t>
            </a:r>
            <a:endParaRPr lang="en-US" dirty="0" smtClean="0"/>
          </a:p>
          <a:p>
            <a:r>
              <a:rPr lang="en-US" dirty="0" smtClean="0"/>
              <a:t>It is a </a:t>
            </a:r>
            <a:r>
              <a:rPr lang="en-US" dirty="0"/>
              <a:t>variable key-size stream cipher with byte-oriented operations. 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/>
              <a:t>RC4 is </a:t>
            </a:r>
            <a:r>
              <a:rPr lang="en-US" dirty="0"/>
              <a:t>used in the Secure Sockets </a:t>
            </a:r>
            <a:r>
              <a:rPr lang="en-US" dirty="0" smtClean="0"/>
              <a:t>Layer/Transport </a:t>
            </a:r>
            <a:r>
              <a:rPr lang="en-US" dirty="0"/>
              <a:t>Layer Security (SSL/TLS) standards that have been defined for communication between Web browsers and </a:t>
            </a:r>
            <a:r>
              <a:rPr lang="en-US" dirty="0" smtClean="0"/>
              <a:t>servers.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/>
              <a:t>Also </a:t>
            </a:r>
            <a:r>
              <a:rPr lang="en-US" dirty="0"/>
              <a:t>used in the Wired Equivalent Privacy (WEP) protocol and the newer </a:t>
            </a:r>
            <a:r>
              <a:rPr lang="en-US" dirty="0" err="1"/>
              <a:t>WiFi</a:t>
            </a:r>
            <a:r>
              <a:rPr lang="en-US" dirty="0"/>
              <a:t> Protected Access (WPA) protocol that are part of the IEEE 802.11 wireless LAN </a:t>
            </a:r>
            <a:r>
              <a:rPr lang="en-US" dirty="0" smtClean="0"/>
              <a:t>standard.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" y="1145318"/>
            <a:ext cx="74168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60848" y="1145318"/>
            <a:ext cx="3787352" cy="639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A generic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5B0505"/>
                </a:solidFill>
                <a:cs typeface="Arial"/>
              </a:rPr>
              <a:t>v</a:t>
            </a: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iew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010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/>
              <a:t>The RC4 algorithm is remarkably </a:t>
            </a:r>
            <a:r>
              <a:rPr lang="en-US" dirty="0" smtClean="0"/>
              <a:t>simple. </a:t>
            </a:r>
          </a:p>
          <a:p>
            <a:r>
              <a:rPr lang="en-US" dirty="0" smtClean="0"/>
              <a:t>A variable-length </a:t>
            </a:r>
            <a:r>
              <a:rPr lang="en-US" dirty="0"/>
              <a:t>key of from 1 to 256 bytes (8 to 2048 bits) is used to initialize </a:t>
            </a:r>
            <a:r>
              <a:rPr lang="en-US" dirty="0" smtClean="0"/>
              <a:t>a 256-byte </a:t>
            </a:r>
            <a:r>
              <a:rPr lang="en-US" dirty="0"/>
              <a:t>state vector S, with elements S[0], S[1], . . . , S[255].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encryption and decryption</a:t>
            </a:r>
            <a:r>
              <a:rPr lang="en-US" dirty="0" smtClean="0"/>
              <a:t>, a </a:t>
            </a:r>
            <a:r>
              <a:rPr lang="en-US" dirty="0"/>
              <a:t>byte k </a:t>
            </a:r>
            <a:r>
              <a:rPr lang="en-US" dirty="0" smtClean="0"/>
              <a:t>is </a:t>
            </a:r>
            <a:r>
              <a:rPr lang="en-US" dirty="0"/>
              <a:t>generated from S by selecting one of the 255 </a:t>
            </a:r>
            <a:r>
              <a:rPr lang="en-US" dirty="0" smtClean="0"/>
              <a:t>entries in </a:t>
            </a:r>
            <a:r>
              <a:rPr lang="en-US" dirty="0"/>
              <a:t>a systematic fashion</a:t>
            </a:r>
            <a:r>
              <a:rPr lang="en-US" dirty="0" smtClean="0"/>
              <a:t>.</a:t>
            </a:r>
          </a:p>
          <a:p>
            <a:r>
              <a:rPr lang="en-US" dirty="0"/>
              <a:t>As each value of k  is generated, the entries in S are once again permuted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The RC4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482</Words>
  <Application>Microsoft Office PowerPoint</Application>
  <PresentationFormat>On-screen Show (4:3)</PresentationFormat>
  <Paragraphs>82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  <vt:lpstr>The RC4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Seemi</dc:creator>
  <cp:lastModifiedBy>kashif</cp:lastModifiedBy>
  <cp:revision>2639</cp:revision>
  <cp:lastPrinted>2015-04-15T04:00:00Z</cp:lastPrinted>
  <dcterms:created xsi:type="dcterms:W3CDTF">2015-04-10T12:56:27Z</dcterms:created>
  <dcterms:modified xsi:type="dcterms:W3CDTF">2016-04-14T05:44:11Z</dcterms:modified>
</cp:coreProperties>
</file>