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7" r:id="rId4"/>
    <p:sldId id="275" r:id="rId5"/>
    <p:sldId id="278" r:id="rId6"/>
    <p:sldId id="277" r:id="rId7"/>
    <p:sldId id="281" r:id="rId8"/>
    <p:sldId id="279" r:id="rId9"/>
    <p:sldId id="280" r:id="rId10"/>
    <p:sldId id="282" r:id="rId11"/>
    <p:sldId id="284" r:id="rId12"/>
    <p:sldId id="283" r:id="rId13"/>
    <p:sldId id="276" r:id="rId14"/>
    <p:sldId id="269" r:id="rId15"/>
    <p:sldId id="270" r:id="rId16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0599" autoAdjust="0"/>
  </p:normalViewPr>
  <p:slideViewPr>
    <p:cSldViewPr>
      <p:cViewPr varScale="1">
        <p:scale>
          <a:sx n="103" d="100"/>
          <a:sy n="103" d="100"/>
        </p:scale>
        <p:origin x="21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7667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d/da/Bluetooth.svg/1342px-Bluetooth.svg.png" TargetMode="External"/><Relationship Id="rId3" Type="http://schemas.openxmlformats.org/officeDocument/2006/relationships/hyperlink" Target="https://www.robotistan.com/hc-sr04-ultrasonik-mesafe-sensoru" TargetMode="External"/><Relationship Id="rId7" Type="http://schemas.openxmlformats.org/officeDocument/2006/relationships/hyperlink" Target="https://cdn4.iconfinder.com/data/icons/google-i-o-2016/512/google_firebase-2-512.png" TargetMode="External"/><Relationship Id="rId2" Type="http://schemas.openxmlformats.org/officeDocument/2006/relationships/hyperlink" Target="https://www.robotistan.com/esp32-esp-32s-wifi-bluetooth-dual-mode-gelistirme-kart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.dev/packages/flutter_blue/example" TargetMode="External"/><Relationship Id="rId5" Type="http://schemas.openxmlformats.org/officeDocument/2006/relationships/hyperlink" Target="https://www.youtube.com/watch?v=RStncO3zb8g&amp;t=88s&amp;pp=ygUPZXNwMzIgYmx1ZXRvb3Ro" TargetMode="External"/><Relationship Id="rId4" Type="http://schemas.openxmlformats.org/officeDocument/2006/relationships/hyperlink" Target="https://www.youtube.com/watch?v=6bvkTyNRSjI&amp;t=60s&amp;pp=ygUfZXNwMzIgdWx0cmFzb25pYyBzZW5zb3IgaGMtc3IwNA%3D%3D" TargetMode="External"/><Relationship Id="rId9" Type="http://schemas.openxmlformats.org/officeDocument/2006/relationships/hyperlink" Target="draw.i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err="1"/>
              <a:t>Valentine’s</a:t>
            </a:r>
            <a:r>
              <a:rPr lang="tr-TR" altLang="en-US" sz="3600" dirty="0"/>
              <a:t> Cup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CSE 496 </a:t>
            </a:r>
            <a:r>
              <a:rPr lang="tr-TR" altLang="en-US" sz="2000" b="1" dirty="0" err="1"/>
              <a:t>Graduation</a:t>
            </a:r>
            <a:r>
              <a:rPr lang="tr-TR" altLang="en-US" sz="2000" b="1" dirty="0"/>
              <a:t> Project 2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3rd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Yakup Talha Yolcu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Project Advisor: Doç. Dr. Mehmet Göktürk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/>
              <a:t>June</a:t>
            </a:r>
            <a:r>
              <a:rPr lang="tr-TR" altLang="en-US" sz="1800" b="1" dirty="0"/>
              <a:t>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535A66-D72E-5717-5D91-85B76416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Screens</a:t>
            </a:r>
            <a:r>
              <a:rPr lang="tr-TR" dirty="0"/>
              <a:t> - </a:t>
            </a:r>
            <a:r>
              <a:rPr lang="tr-TR" dirty="0" err="1"/>
              <a:t>contd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09765AE-6690-EA75-BEED-FB0ACB8542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10</a:t>
            </a:fld>
            <a:endParaRPr lang="tr-TR" altLang="en-US"/>
          </a:p>
        </p:txBody>
      </p:sp>
      <p:pic>
        <p:nvPicPr>
          <p:cNvPr id="6" name="Resim 5" descr="metin, ekran görüntüsü, yazılım, web sayfası içeren bir resim&#10;&#10;Açıklama otomatik olarak oluşturuldu">
            <a:extLst>
              <a:ext uri="{FF2B5EF4-FFF2-40B4-BE49-F238E27FC236}">
                <a16:creationId xmlns:a16="http://schemas.microsoft.com/office/drawing/2014/main" id="{AE5B031B-6758-057F-4A51-AE29F2E912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14400"/>
            <a:ext cx="2209799" cy="5029200"/>
          </a:xfrm>
          <a:prstGeom prst="rect">
            <a:avLst/>
          </a:prstGeom>
        </p:spPr>
      </p:pic>
      <p:pic>
        <p:nvPicPr>
          <p:cNvPr id="10" name="Resim 9" descr="metin, ekran görüntüsü, yazılım, web sayfası içeren bir resim&#10;&#10;Açıklama otomatik olarak oluşturuldu">
            <a:extLst>
              <a:ext uri="{FF2B5EF4-FFF2-40B4-BE49-F238E27FC236}">
                <a16:creationId xmlns:a16="http://schemas.microsoft.com/office/drawing/2014/main" id="{0B278B75-5716-FA3A-B0C4-A4111295F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4400"/>
            <a:ext cx="2195743" cy="5029200"/>
          </a:xfrm>
          <a:prstGeom prst="rect">
            <a:avLst/>
          </a:prstGeom>
        </p:spPr>
      </p:pic>
      <p:pic>
        <p:nvPicPr>
          <p:cNvPr id="12" name="Resim 11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00F057AF-425D-5380-C6BF-D365E43835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220979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3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23176D-F4B3-F3AF-8D67-D98C2763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Screens</a:t>
            </a:r>
            <a:r>
              <a:rPr lang="tr-TR" dirty="0"/>
              <a:t> - </a:t>
            </a:r>
            <a:r>
              <a:rPr lang="tr-TR" dirty="0" err="1"/>
              <a:t>contd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96D3BEE-79E7-5672-8D1C-E00F225E7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11</a:t>
            </a:fld>
            <a:endParaRPr lang="tr-TR" altLang="en-US"/>
          </a:p>
        </p:txBody>
      </p:sp>
      <p:pic>
        <p:nvPicPr>
          <p:cNvPr id="5" name="Resim 4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6116B58E-CB37-1A17-F5A8-0C23D2756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2209799" cy="5029200"/>
          </a:xfrm>
          <a:prstGeom prst="rect">
            <a:avLst/>
          </a:prstGeom>
        </p:spPr>
      </p:pic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784B71C3-497A-EB8D-1CE8-F8E6E4670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14400"/>
            <a:ext cx="2362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0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9B5D95-64C8-A3A8-8482-16F37288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Server Side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E1C4B8-7929-485F-17C6-21D02E961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12</a:t>
            </a:fld>
            <a:endParaRPr lang="tr-TR" alt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D6DA8EB-BAD1-96C6-580A-28A85F65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7848600" cy="294791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BE1A2E5-9108-1123-007D-0BEE736A3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" y="4038600"/>
            <a:ext cx="9144000" cy="189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9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600" dirty="0" err="1"/>
              <a:t>What</a:t>
            </a:r>
            <a:r>
              <a:rPr lang="tr-TR" altLang="en-US" sz="3600" dirty="0"/>
              <a:t> </a:t>
            </a:r>
            <a:r>
              <a:rPr lang="tr-TR" altLang="en-US" sz="3600" dirty="0" err="1"/>
              <a:t>could</a:t>
            </a:r>
            <a:r>
              <a:rPr lang="tr-TR" altLang="en-US" sz="3600" dirty="0"/>
              <a:t> be done </a:t>
            </a:r>
            <a:r>
              <a:rPr lang="tr-TR" altLang="en-US" sz="3600" dirty="0" err="1"/>
              <a:t>from</a:t>
            </a:r>
            <a:r>
              <a:rPr lang="tr-TR" altLang="en-US" sz="3600" dirty="0"/>
              <a:t> </a:t>
            </a:r>
            <a:r>
              <a:rPr lang="tr-TR" altLang="en-US" sz="3600" dirty="0" err="1"/>
              <a:t>now</a:t>
            </a:r>
            <a:r>
              <a:rPr lang="tr-TR" altLang="en-US" sz="3600" dirty="0"/>
              <a:t> on?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11CE10E-15CD-B028-E594-CFF4916FE241}"/>
              </a:ext>
            </a:extLst>
          </p:cNvPr>
          <p:cNvSpPr txBox="1"/>
          <p:nvPr/>
        </p:nvSpPr>
        <p:spPr>
          <a:xfrm>
            <a:off x="301841" y="2514600"/>
            <a:ext cx="88392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Music </a:t>
            </a:r>
            <a:r>
              <a:rPr lang="tr-TR" sz="2000" dirty="0" err="1"/>
              <a:t>options</a:t>
            </a:r>
            <a:r>
              <a:rPr lang="tr-TR" sz="2000" dirty="0"/>
              <a:t> can be </a:t>
            </a:r>
            <a:r>
              <a:rPr lang="tr-TR" sz="2000" dirty="0" err="1"/>
              <a:t>selected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phones</a:t>
            </a:r>
            <a:r>
              <a:rPr lang="tr-TR" sz="2000" dirty="0"/>
              <a:t> </a:t>
            </a:r>
            <a:r>
              <a:rPr lang="tr-TR" sz="2000" dirty="0" err="1"/>
              <a:t>music</a:t>
            </a:r>
            <a:r>
              <a:rPr lang="tr-TR" sz="2000" dirty="0"/>
              <a:t> </a:t>
            </a:r>
            <a:r>
              <a:rPr lang="tr-TR" sz="2000" dirty="0" err="1"/>
              <a:t>library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Success</a:t>
            </a:r>
            <a:r>
              <a:rPr lang="tr-TR" altLang="en-US" sz="4000" dirty="0"/>
              <a:t> </a:t>
            </a:r>
            <a:r>
              <a:rPr lang="tr-TR" altLang="en-US" sz="4000" dirty="0" err="1"/>
              <a:t>Criterias</a:t>
            </a:r>
            <a:endParaRPr lang="tr-TR" altLang="en-US" sz="40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00100"/>
            <a:ext cx="7848600" cy="5257800"/>
          </a:xfrm>
        </p:spPr>
        <p:txBody>
          <a:bodyPr/>
          <a:lstStyle/>
          <a:p>
            <a:pPr eaLnBrk="1" hangingPunct="1"/>
            <a:r>
              <a:rPr lang="tr-TR" altLang="en-US" sz="2400" dirty="0"/>
              <a:t>Sensor </a:t>
            </a:r>
            <a:r>
              <a:rPr lang="tr-TR" altLang="en-US" sz="2400" dirty="0" err="1"/>
              <a:t>accuracy</a:t>
            </a:r>
            <a:endParaRPr lang="tr-TR" altLang="en-US" sz="2400" dirty="0"/>
          </a:p>
          <a:p>
            <a:pPr lvl="1" eaLnBrk="1" hangingPunct="1"/>
            <a:r>
              <a:rPr lang="tr-TR" altLang="en-US" sz="2000" dirty="0"/>
              <a:t>U</a:t>
            </a:r>
            <a:r>
              <a:rPr lang="en-US" altLang="en-US" sz="2000" dirty="0" err="1"/>
              <a:t>ltrasonic</a:t>
            </a:r>
            <a:r>
              <a:rPr lang="en-US" altLang="en-US" sz="2000" dirty="0"/>
              <a:t> distance sensor must be accurate and provide reliable data to the ESP32, ensuring that the distance measurement </a:t>
            </a:r>
            <a:r>
              <a:rPr lang="tr-TR" altLang="en-US" sz="2000" dirty="0"/>
              <a:t>is</a:t>
            </a:r>
            <a:r>
              <a:rPr lang="en-US" altLang="en-US" sz="2000" dirty="0"/>
              <a:t> precise and consistent.</a:t>
            </a:r>
            <a:endParaRPr lang="tr-TR" altLang="en-US" sz="2000" dirty="0"/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eaLnBrk="1" hangingPunct="1"/>
            <a:r>
              <a:rPr lang="en-US" altLang="en-US" sz="2400" dirty="0"/>
              <a:t>Bluetooth connectivity</a:t>
            </a:r>
            <a:endParaRPr lang="tr-TR" altLang="en-US" sz="2400" dirty="0"/>
          </a:p>
          <a:p>
            <a:pPr lvl="1" eaLnBrk="1" hangingPunct="1"/>
            <a:r>
              <a:rPr lang="en-US" altLang="en-US" sz="2000" dirty="0"/>
              <a:t> The ESP32 must establish a stable Bluetooth connection with the phone and ensure that sensor data is transmitted accurately and in real-time</a:t>
            </a:r>
            <a:r>
              <a:rPr lang="tr-TR" altLang="en-US" sz="2000" dirty="0"/>
              <a:t>.</a:t>
            </a:r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eaLnBrk="1" hangingPunct="1"/>
            <a:r>
              <a:rPr lang="tr-TR" altLang="en-US" sz="2400" dirty="0"/>
              <a:t>Cloud </a:t>
            </a:r>
            <a:r>
              <a:rPr lang="tr-TR" altLang="en-US" sz="2400" dirty="0" err="1"/>
              <a:t>messaging</a:t>
            </a:r>
            <a:endParaRPr lang="tr-TR" altLang="en-US" sz="2400" dirty="0"/>
          </a:p>
          <a:p>
            <a:pPr lvl="1" eaLnBrk="1" hangingPunct="1"/>
            <a:r>
              <a:rPr lang="en-US" altLang="en-US" sz="2000" dirty="0"/>
              <a:t>The system must be able to send and receive notifications via Firebase Cloud Messaging. </a:t>
            </a:r>
            <a:endParaRPr lang="tr-TR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Resources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2"/>
              </a:rPr>
              <a:t>https://www.robotistan.com/esp32-esp-32s-wifi-bluetooth-dual-mode-gelistirme-karti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3"/>
              </a:rPr>
              <a:t>https://www.robotistan.com/hc-sr04-ultrasonik-mesafe-sensoru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4"/>
              </a:rPr>
              <a:t>ESP32 – </a:t>
            </a:r>
            <a:r>
              <a:rPr lang="tr-TR" altLang="en-US" sz="2000" dirty="0" err="1">
                <a:hlinkClick r:id="rId4"/>
              </a:rPr>
              <a:t>Ulrasonic</a:t>
            </a:r>
            <a:r>
              <a:rPr lang="tr-TR" altLang="en-US" sz="2000" dirty="0">
                <a:hlinkClick r:id="rId4"/>
              </a:rPr>
              <a:t> </a:t>
            </a:r>
            <a:r>
              <a:rPr lang="tr-TR" altLang="en-US" sz="2000" dirty="0" err="1">
                <a:hlinkClick r:id="rId4"/>
              </a:rPr>
              <a:t>distance</a:t>
            </a:r>
            <a:r>
              <a:rPr lang="tr-TR" altLang="en-US" sz="2000" dirty="0">
                <a:hlinkClick r:id="rId4"/>
              </a:rPr>
              <a:t> sensor </a:t>
            </a:r>
            <a:r>
              <a:rPr lang="tr-TR" altLang="en-US" sz="2000" dirty="0" err="1">
                <a:hlinkClick r:id="rId4"/>
              </a:rPr>
              <a:t>connection</a:t>
            </a:r>
            <a:r>
              <a:rPr lang="tr-TR" altLang="en-US" sz="2000" dirty="0"/>
              <a:t> video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5"/>
              </a:rPr>
              <a:t>ESP32 – Bluetooth </a:t>
            </a:r>
            <a:r>
              <a:rPr lang="tr-TR" altLang="en-US" sz="2000" dirty="0" err="1">
                <a:hlinkClick r:id="rId5"/>
              </a:rPr>
              <a:t>library</a:t>
            </a:r>
            <a:r>
              <a:rPr lang="tr-TR" altLang="en-US" sz="2000" dirty="0"/>
              <a:t> video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>
                <a:hlinkClick r:id="rId6"/>
              </a:rPr>
              <a:t>Flutter_blue</a:t>
            </a:r>
            <a:r>
              <a:rPr lang="tr-TR" altLang="en-US" sz="2000" dirty="0">
                <a:hlinkClick r:id="rId6"/>
              </a:rPr>
              <a:t> </a:t>
            </a:r>
            <a:r>
              <a:rPr lang="tr-TR" altLang="en-US" sz="2000" dirty="0" err="1"/>
              <a:t>library</a:t>
            </a:r>
            <a:r>
              <a:rPr lang="tr-TR" altLang="en-US" sz="2000" dirty="0"/>
              <a:t> </a:t>
            </a:r>
            <a:r>
              <a:rPr lang="tr-TR" altLang="en-US" sz="2000" dirty="0" err="1"/>
              <a:t>for</a:t>
            </a:r>
            <a:r>
              <a:rPr lang="tr-TR" altLang="en-US" sz="2000" dirty="0"/>
              <a:t> bluetooth </a:t>
            </a:r>
            <a:r>
              <a:rPr lang="tr-TR" altLang="en-US" sz="2000" dirty="0" err="1"/>
              <a:t>connection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7"/>
              </a:rPr>
              <a:t>https://cdn4.iconfinder.com/data/icons/google-i-o-2016/512/google_firebase-2-512.png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8"/>
              </a:rPr>
              <a:t>https://upload.wikimedia.org/wikipedia/commons/thumb/d/da/Bluetooth.svg/1342px-Bluetooth.svg.png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9" action="ppaction://hlinkfile"/>
              </a:rPr>
              <a:t>Draw.io </a:t>
            </a:r>
            <a:r>
              <a:rPr lang="tr-TR" altLang="en-US" sz="2000" dirty="0" err="1"/>
              <a:t>for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designs</a:t>
            </a:r>
            <a:endParaRPr lang="tr-TR" altLang="en-US" sz="2000" dirty="0"/>
          </a:p>
          <a:p>
            <a:pPr marL="0" indent="0" eaLnBrk="1" hangingPunct="1"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814" y="11049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Project Definition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Project Design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Plan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Timeline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What</a:t>
            </a:r>
            <a:r>
              <a:rPr lang="tr-TR" altLang="en-US" sz="2400" dirty="0"/>
              <a:t> is done </a:t>
            </a:r>
            <a:r>
              <a:rPr lang="tr-TR" altLang="en-US" sz="2400" dirty="0" err="1"/>
              <a:t>so</a:t>
            </a:r>
            <a:r>
              <a:rPr lang="tr-TR" altLang="en-US" sz="2400" dirty="0"/>
              <a:t> far?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Hardware </a:t>
            </a:r>
            <a:r>
              <a:rPr lang="tr-TR" altLang="en-US" sz="2400" dirty="0" err="1"/>
              <a:t>Code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Screens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What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could</a:t>
            </a:r>
            <a:r>
              <a:rPr lang="tr-TR" altLang="en-US" sz="2400" dirty="0"/>
              <a:t> be done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now</a:t>
            </a:r>
            <a:r>
              <a:rPr lang="tr-TR" altLang="en-US" sz="2400" dirty="0"/>
              <a:t> on?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Success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Criterias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Resources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References</a:t>
            </a: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Contents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Definition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259416" y="4405881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 err="1"/>
              <a:t>In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Project, </a:t>
            </a:r>
            <a:r>
              <a:rPr lang="tr-TR" altLang="en-US" sz="2400" dirty="0" err="1"/>
              <a:t>there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two </a:t>
            </a:r>
            <a:r>
              <a:rPr lang="tr-TR" altLang="en-US" sz="2400" dirty="0" err="1"/>
              <a:t>valentines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connected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their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individual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cups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via</a:t>
            </a:r>
            <a:r>
              <a:rPr lang="tr-TR" altLang="en-US" sz="2400" dirty="0"/>
              <a:t> bluetooth.</a:t>
            </a:r>
          </a:p>
          <a:p>
            <a:pPr eaLnBrk="1" hangingPunct="1"/>
            <a:r>
              <a:rPr lang="tr-TR" altLang="en-US" sz="2400" dirty="0" err="1"/>
              <a:t>When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one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drinks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their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coffee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other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Valentine’s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phone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plays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song</a:t>
            </a:r>
            <a:r>
              <a:rPr lang="tr-TR" altLang="en-US" sz="2400" dirty="0"/>
              <a:t>.</a:t>
            </a:r>
          </a:p>
        </p:txBody>
      </p:sp>
      <p:pic>
        <p:nvPicPr>
          <p:cNvPr id="2" name="Resim 1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3621791C-1A54-8956-F7FC-A8C067808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6" y="875965"/>
            <a:ext cx="7882727" cy="3447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Project Design </a:t>
            </a:r>
            <a:r>
              <a:rPr lang="tr-TR" altLang="en-US" sz="4000" dirty="0" err="1"/>
              <a:t>and</a:t>
            </a:r>
            <a:r>
              <a:rPr lang="tr-TR" altLang="en-US" sz="4000" dirty="0"/>
              <a:t> Plan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" y="4323126"/>
            <a:ext cx="9144000" cy="184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 err="1"/>
              <a:t>Each</a:t>
            </a:r>
            <a:r>
              <a:rPr lang="tr-TR" altLang="en-US" sz="2400" dirty="0"/>
              <a:t> cup has ESP32, </a:t>
            </a:r>
            <a:r>
              <a:rPr lang="tr-TR" altLang="en-US" sz="2400" dirty="0" err="1"/>
              <a:t>ultrasonic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distance</a:t>
            </a:r>
            <a:r>
              <a:rPr lang="tr-TR" altLang="en-US" sz="2400" dirty="0"/>
              <a:t> sensor </a:t>
            </a:r>
            <a:r>
              <a:rPr lang="tr-TR" altLang="en-US" sz="2400" dirty="0" err="1"/>
              <a:t>underneath</a:t>
            </a:r>
            <a:r>
              <a:rPr lang="tr-TR" altLang="en-US" sz="2400" dirty="0"/>
              <a:t>. ESP32 </a:t>
            </a:r>
            <a:r>
              <a:rPr lang="tr-TR" altLang="en-US" sz="2400" dirty="0" err="1"/>
              <a:t>will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connect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each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phone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via</a:t>
            </a:r>
            <a:r>
              <a:rPr lang="tr-TR" altLang="en-US" sz="2400" dirty="0"/>
              <a:t> bluetooth. ESP32 </a:t>
            </a:r>
            <a:r>
              <a:rPr lang="tr-TR" altLang="en-US" sz="2400" dirty="0" err="1"/>
              <a:t>will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send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current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state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cup </a:t>
            </a:r>
            <a:r>
              <a:rPr lang="tr-TR" altLang="en-US" sz="2400" dirty="0" err="1"/>
              <a:t>periodically</a:t>
            </a:r>
            <a:r>
              <a:rPr lang="tr-TR" altLang="en-US" sz="2400" dirty="0"/>
              <a:t>.</a:t>
            </a:r>
          </a:p>
        </p:txBody>
      </p:sp>
      <p:pic>
        <p:nvPicPr>
          <p:cNvPr id="22" name="Resim 21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ACDFB8E5-BF55-46BC-4B37-AA9B16081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6" y="875965"/>
            <a:ext cx="7882727" cy="3447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734218-7D43-1EA8-BCD3-2B6F7E3E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/>
              <a:t>Timeline</a:t>
            </a:r>
            <a:endParaRPr lang="tr-TR" sz="4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957C826-0598-3C4A-EDF5-2E92ABA59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03FD0D25-7503-1672-28C8-A41D43E6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52536"/>
              </p:ext>
            </p:extLst>
          </p:nvPr>
        </p:nvGraphicFramePr>
        <p:xfrm>
          <a:off x="0" y="838200"/>
          <a:ext cx="91440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19989665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8959021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785900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5414935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90623217"/>
                    </a:ext>
                  </a:extLst>
                </a:gridCol>
              </a:tblGrid>
              <a:tr h="504323">
                <a:tc>
                  <a:txBody>
                    <a:bodyPr/>
                    <a:lstStyle/>
                    <a:p>
                      <a:r>
                        <a:rPr lang="tr-TR" dirty="0"/>
                        <a:t>10.04-23.04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24.04-07.05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08.05-21.05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22.05-04.06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05.06-18.06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91636"/>
                  </a:ext>
                </a:extLst>
              </a:tr>
              <a:tr h="46010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etting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ready hardware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reating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mobile app project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reating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firebase database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Making connection of app with database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Communicate sides between each other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Set up hardware without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bluetooth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bluetooth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communication between hardware and phones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>
                          <a:solidFill>
                            <a:srgbClr val="00B050"/>
                          </a:solidFill>
                        </a:rPr>
                        <a:t>Run </a:t>
                      </a:r>
                      <a:r>
                        <a:rPr lang="tr-TR" dirty="0" err="1">
                          <a:solidFill>
                            <a:srgbClr val="00B050"/>
                          </a:solidFill>
                        </a:rPr>
                        <a:t>tests</a:t>
                      </a:r>
                      <a:endParaRPr lang="tr-T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 err="1"/>
                        <a:t>Prepare</a:t>
                      </a:r>
                      <a:r>
                        <a:rPr lang="tr-TR" dirty="0"/>
                        <a:t> cup </a:t>
                      </a:r>
                      <a:r>
                        <a:rPr lang="tr-TR" dirty="0" err="1"/>
                        <a:t>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9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4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What</a:t>
            </a:r>
            <a:r>
              <a:rPr lang="tr-TR" altLang="en-US" sz="4000" dirty="0"/>
              <a:t> is done </a:t>
            </a:r>
            <a:r>
              <a:rPr lang="tr-TR" altLang="en-US" sz="4000" dirty="0" err="1"/>
              <a:t>so</a:t>
            </a:r>
            <a:r>
              <a:rPr lang="tr-TR" altLang="en-US" sz="4000" dirty="0"/>
              <a:t> far?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I </a:t>
            </a:r>
            <a:r>
              <a:rPr lang="tr-TR" altLang="en-US" sz="2400" dirty="0" err="1"/>
              <a:t>got</a:t>
            </a:r>
            <a:r>
              <a:rPr lang="tr-TR" altLang="en-US" sz="2400" dirty="0"/>
              <a:t> two ESP32’s, two </a:t>
            </a:r>
            <a:r>
              <a:rPr lang="tr-TR" altLang="en-US" sz="2400" dirty="0" err="1"/>
              <a:t>ultransonic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distance</a:t>
            </a:r>
            <a:r>
              <a:rPr lang="tr-TR" altLang="en-US" sz="2400" dirty="0"/>
              <a:t> sensor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necesarry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covers</a:t>
            </a:r>
            <a:r>
              <a:rPr lang="tr-TR" altLang="en-US" sz="2400" dirty="0"/>
              <a:t>  </a:t>
            </a:r>
            <a:r>
              <a:rPr lang="tr-TR" altLang="en-US" sz="2400" dirty="0" err="1"/>
              <a:t>for</a:t>
            </a:r>
            <a:r>
              <a:rPr lang="tr-TR" altLang="en-US" sz="2400" dirty="0"/>
              <a:t> two </a:t>
            </a:r>
            <a:r>
              <a:rPr lang="tr-TR" altLang="en-US" sz="2400" dirty="0" err="1"/>
              <a:t>cups</a:t>
            </a:r>
            <a:r>
              <a:rPr lang="tr-TR" altLang="en-US" sz="2400" dirty="0"/>
              <a:t>. </a:t>
            </a:r>
          </a:p>
          <a:p>
            <a:pPr eaLnBrk="1" hangingPunct="1"/>
            <a:r>
              <a:rPr lang="tr-TR" altLang="en-US" sz="2400" dirty="0" err="1"/>
              <a:t>In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software </a:t>
            </a:r>
            <a:r>
              <a:rPr lang="tr-TR" altLang="en-US" sz="2400" dirty="0" err="1"/>
              <a:t>side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can </a:t>
            </a:r>
            <a:r>
              <a:rPr lang="tr-TR" altLang="en-US" sz="2400" dirty="0" err="1"/>
              <a:t>see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incoming</a:t>
            </a:r>
            <a:r>
              <a:rPr lang="tr-TR" altLang="en-US" sz="2400" dirty="0"/>
              <a:t> data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hardware.</a:t>
            </a:r>
          </a:p>
          <a:p>
            <a:pPr eaLnBrk="1" hangingPunct="1"/>
            <a:r>
              <a:rPr lang="tr-TR" altLang="en-US" sz="2400" dirty="0" err="1"/>
              <a:t>Designed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screens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implemented</a:t>
            </a:r>
            <a:r>
              <a:rPr lang="tr-TR" altLang="en-US" sz="2400" dirty="0"/>
              <a:t>, hardware </a:t>
            </a:r>
            <a:r>
              <a:rPr lang="tr-TR" altLang="en-US" sz="2400" dirty="0" err="1"/>
              <a:t>code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edited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that</a:t>
            </a:r>
            <a:r>
              <a:rPr lang="tr-TR" altLang="en-US" sz="2400" dirty="0"/>
              <a:t> esp32 </a:t>
            </a:r>
            <a:r>
              <a:rPr lang="tr-TR" altLang="en-US" sz="2400" dirty="0" err="1"/>
              <a:t>works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efficiently</a:t>
            </a:r>
            <a:r>
              <a:rPr lang="tr-TR" altLang="en-US" sz="2400" dirty="0"/>
              <a:t>. </a:t>
            </a:r>
            <a:r>
              <a:rPr lang="tr-TR" altLang="en-US" sz="2400" dirty="0" err="1"/>
              <a:t>When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app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closed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distance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won’t</a:t>
            </a:r>
            <a:r>
              <a:rPr lang="tr-TR" altLang="en-US" sz="2400" dirty="0"/>
              <a:t> be </a:t>
            </a:r>
            <a:r>
              <a:rPr lang="tr-TR" altLang="en-US" sz="2400" dirty="0" err="1"/>
              <a:t>measured</a:t>
            </a:r>
            <a:r>
              <a:rPr lang="tr-TR" altLang="en-US" sz="2400" dirty="0"/>
              <a:t>. 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1434BB-26FA-253A-AEBD-84DE4B05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Hardware </a:t>
            </a:r>
            <a:r>
              <a:rPr lang="tr-TR" dirty="0" err="1"/>
              <a:t>Code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BF83627-BA86-51BC-31A7-E36D34044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A275BCE-E73A-7091-0822-E2E883A0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14400"/>
            <a:ext cx="2829320" cy="124794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9A74963-CDE8-07DE-4602-349356E17AC2}"/>
              </a:ext>
            </a:extLst>
          </p:cNvPr>
          <p:cNvSpPr txBox="1"/>
          <p:nvPr/>
        </p:nvSpPr>
        <p:spPr>
          <a:xfrm>
            <a:off x="118369" y="838200"/>
            <a:ext cx="2472431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loop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digitalWrite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trigPin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, LOW);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delayMicroseconds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(2);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digitalWrite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trigPin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, HIGH);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delayMicroseconds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(10);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digitalWrite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trigPin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, LOW);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duration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 =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pulseIn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echoPin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, HIGH);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distance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 =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duration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 * 0.034 / 2;</a:t>
            </a:r>
          </a:p>
          <a:p>
            <a:br>
              <a:rPr lang="tr-TR" sz="500" b="0" dirty="0">
                <a:effectLst/>
                <a:latin typeface="Consolas" panose="020B0609020204030204" pitchFamily="49" charset="0"/>
              </a:rPr>
            </a:br>
            <a:r>
              <a:rPr lang="tr-TR" sz="500" b="0" dirty="0">
                <a:effectLst/>
                <a:latin typeface="Consolas" panose="020B0609020204030204" pitchFamily="49" charset="0"/>
              </a:rPr>
              <a:t>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stopSignal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 =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Serial.read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stopSignal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=='1')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halt=1;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isReady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else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stopSignal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=='2')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halt=0;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isReady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else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(halt==0)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isReady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==0)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readByte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SerialBT.read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Serial.print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("Read byte : ");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Serial.print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char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)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readByte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Serial.print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(" ");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Serial.println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readByte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);    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readByte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=='+')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isReady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=1;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else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readByte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=='-')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isReady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  halt=1;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else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Serial.println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("Read byte is not +");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else {</a:t>
            </a:r>
          </a:p>
          <a:p>
            <a:br>
              <a:rPr lang="tr-TR" sz="500" b="0" dirty="0">
                <a:effectLst/>
                <a:latin typeface="Consolas" panose="020B0609020204030204" pitchFamily="49" charset="0"/>
              </a:rPr>
            </a:br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Serial.print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("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Distance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 is : ");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Serial.println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distance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distance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 &lt; 10)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SerialBT.println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("DOWN");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else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SerialBT.println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("UP");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readByte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SerialBT.read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readByte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=='-')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isReady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  halt=1;          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}    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SerialBT.connected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} 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else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SerialBT.println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("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SerialBT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 not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available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isReady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  halt=0;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  }   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else {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Serial.println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("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Halted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  </a:t>
            </a:r>
            <a:r>
              <a:rPr lang="tr-TR" sz="500" b="0" dirty="0" err="1">
                <a:effectLst/>
                <a:latin typeface="Consolas" panose="020B0609020204030204" pitchFamily="49" charset="0"/>
              </a:rPr>
              <a:t>delay</a:t>
            </a:r>
            <a:r>
              <a:rPr lang="tr-TR" sz="500" b="0" dirty="0">
                <a:effectLst/>
                <a:latin typeface="Consolas" panose="020B0609020204030204" pitchFamily="49" charset="0"/>
              </a:rPr>
              <a:t>(100);</a:t>
            </a:r>
          </a:p>
          <a:p>
            <a:r>
              <a:rPr lang="tr-TR" sz="5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Resim 8" descr="ekran görüntüsü, daire, diyagram, tasarım içeren bir resim&#10;&#10;Açıklama otomatik olarak oluşturuldu">
            <a:extLst>
              <a:ext uri="{FF2B5EF4-FFF2-40B4-BE49-F238E27FC236}">
                <a16:creationId xmlns:a16="http://schemas.microsoft.com/office/drawing/2014/main" id="{1CD5EE93-B7CF-5C49-E86A-AFEA3464D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07" y="2971544"/>
            <a:ext cx="60007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D18678-B1C5-3702-050E-B5944091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Screens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E97E34C-35FD-E465-EFA7-97FD3E8D7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1DCB32C8-606F-5BB3-0F27-2D34D0304F8E}"/>
              </a:ext>
            </a:extLst>
          </p:cNvPr>
          <p:cNvSpPr/>
          <p:nvPr/>
        </p:nvSpPr>
        <p:spPr bwMode="auto">
          <a:xfrm>
            <a:off x="5181600" y="2057400"/>
            <a:ext cx="1143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Resim 12" descr="metin, ekran görüntüsü, logo, yazılım içeren bir resim&#10;&#10;Açıklama otomatik olarak oluşturuldu">
            <a:extLst>
              <a:ext uri="{FF2B5EF4-FFF2-40B4-BE49-F238E27FC236}">
                <a16:creationId xmlns:a16="http://schemas.microsoft.com/office/drawing/2014/main" id="{9A723E4F-D212-1C29-18C7-3EE3453EF5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75287"/>
            <a:ext cx="2264965" cy="4907424"/>
          </a:xfrm>
          <a:prstGeom prst="rect">
            <a:avLst/>
          </a:prstGeom>
        </p:spPr>
      </p:pic>
      <p:pic>
        <p:nvPicPr>
          <p:cNvPr id="15" name="Resim 14" descr="metin, ekran görüntüsü, multimedya, mobil telefon içeren bir resim&#10;&#10;Açıklama otomatik olarak oluşturuldu">
            <a:extLst>
              <a:ext uri="{FF2B5EF4-FFF2-40B4-BE49-F238E27FC236}">
                <a16:creationId xmlns:a16="http://schemas.microsoft.com/office/drawing/2014/main" id="{53BF5EC4-272A-C79E-EF28-018C0CD14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8" y="975287"/>
            <a:ext cx="2264965" cy="4907424"/>
          </a:xfrm>
          <a:prstGeom prst="rect">
            <a:avLst/>
          </a:prstGeom>
        </p:spPr>
      </p:pic>
      <p:pic>
        <p:nvPicPr>
          <p:cNvPr id="17" name="Resim 16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D1D623C8-5E9E-49DD-19D9-C0340FFD36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975287"/>
            <a:ext cx="2264965" cy="48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F77868-CE32-5A96-F536-90B57C24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Screens</a:t>
            </a:r>
            <a:r>
              <a:rPr lang="tr-TR" dirty="0"/>
              <a:t> – </a:t>
            </a:r>
            <a:r>
              <a:rPr lang="tr-TR" dirty="0" err="1"/>
              <a:t>contd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BBF74D8-E31B-54EF-A9B5-CB0DD99E3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9</a:t>
            </a:fld>
            <a:endParaRPr lang="tr-TR" altLang="en-US"/>
          </a:p>
        </p:txBody>
      </p:sp>
      <p:pic>
        <p:nvPicPr>
          <p:cNvPr id="5" name="Resim 4" descr="metin, ekran görüntüsü, yazılım, web sayfası içeren bir resim&#10;&#10;Açıklama otomatik olarak oluşturuldu">
            <a:extLst>
              <a:ext uri="{FF2B5EF4-FFF2-40B4-BE49-F238E27FC236}">
                <a16:creationId xmlns:a16="http://schemas.microsoft.com/office/drawing/2014/main" id="{CA3B73E7-97B5-0107-A22E-D3BE47A2A8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95350"/>
            <a:ext cx="2338755" cy="5067300"/>
          </a:xfrm>
          <a:prstGeom prst="rect">
            <a:avLst/>
          </a:prstGeom>
        </p:spPr>
      </p:pic>
      <p:pic>
        <p:nvPicPr>
          <p:cNvPr id="9" name="Resim 8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BC6B61F1-38CA-1227-E69A-CF63A5ED5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22" y="895350"/>
            <a:ext cx="2338755" cy="5067300"/>
          </a:xfrm>
          <a:prstGeom prst="rect">
            <a:avLst/>
          </a:prstGeom>
        </p:spPr>
      </p:pic>
      <p:pic>
        <p:nvPicPr>
          <p:cNvPr id="14" name="Resim 13" descr="metin, ekran görüntüsü, yazılım, işletim sistemi içeren bir resim&#10;&#10;Açıklama otomatik olarak oluşturuldu">
            <a:extLst>
              <a:ext uri="{FF2B5EF4-FFF2-40B4-BE49-F238E27FC236}">
                <a16:creationId xmlns:a16="http://schemas.microsoft.com/office/drawing/2014/main" id="{FF736484-76B9-2CF8-0D66-1A6DA89D5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44" y="895350"/>
            <a:ext cx="2338756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296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782</Words>
  <Application>Microsoft Office PowerPoint</Application>
  <PresentationFormat>Ekran Gösterisi (4:3)</PresentationFormat>
  <Paragraphs>164</Paragraphs>
  <Slides>15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Consolas</vt:lpstr>
      <vt:lpstr>Tahoma</vt:lpstr>
      <vt:lpstr>Default Design</vt:lpstr>
      <vt:lpstr>Valentine’s Cup</vt:lpstr>
      <vt:lpstr>Contents</vt:lpstr>
      <vt:lpstr>Project Definition</vt:lpstr>
      <vt:lpstr>Project Design and Plan</vt:lpstr>
      <vt:lpstr>Timeline</vt:lpstr>
      <vt:lpstr>What is done so far?</vt:lpstr>
      <vt:lpstr>Hardware Code</vt:lpstr>
      <vt:lpstr>Screens</vt:lpstr>
      <vt:lpstr>Screens – contd.</vt:lpstr>
      <vt:lpstr>Screens - contd</vt:lpstr>
      <vt:lpstr>Screens - contd</vt:lpstr>
      <vt:lpstr>Server Side</vt:lpstr>
      <vt:lpstr>What could be done from now on?</vt:lpstr>
      <vt:lpstr>Success Criterias</vt:lpstr>
      <vt:lpstr>Resources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Talha Yolcu</cp:lastModifiedBy>
  <cp:revision>282</cp:revision>
  <dcterms:created xsi:type="dcterms:W3CDTF">2007-08-26T20:02:13Z</dcterms:created>
  <dcterms:modified xsi:type="dcterms:W3CDTF">2023-06-20T21:20:48Z</dcterms:modified>
</cp:coreProperties>
</file>