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1"/>
  </p:notesMasterIdLst>
  <p:handoutMasterIdLst>
    <p:handoutMasterId r:id="rId12"/>
  </p:handoutMasterIdLst>
  <p:sldIdLst>
    <p:sldId id="256" r:id="rId2"/>
    <p:sldId id="265" r:id="rId3"/>
    <p:sldId id="267" r:id="rId4"/>
    <p:sldId id="275" r:id="rId5"/>
    <p:sldId id="278" r:id="rId6"/>
    <p:sldId id="277" r:id="rId7"/>
    <p:sldId id="276" r:id="rId8"/>
    <p:sldId id="269" r:id="rId9"/>
    <p:sldId id="270" r:id="rId10"/>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4660"/>
  </p:normalViewPr>
  <p:slideViewPr>
    <p:cSldViewPr>
      <p:cViewPr varScale="1">
        <p:scale>
          <a:sx n="81" d="100"/>
          <a:sy n="81" d="100"/>
        </p:scale>
        <p:origin x="1738"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dn4.iconfinder.com/data/icons/google-i-o-2016/512/google_firebase-2-512.png"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4" Type="http://schemas.openxmlformats.org/officeDocument/2006/relationships/hyperlink" Target="https://upload.wikimedia.org/wikipedia/commons/thumb/d/da/Bluetooth.svg/1342px-Bluetooth.svg.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err="1"/>
              <a:t>Valentine’s</a:t>
            </a:r>
            <a:r>
              <a:rPr lang="tr-TR" altLang="en-US" sz="3600" dirty="0"/>
              <a:t> Cup</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CSE 496</a:t>
            </a:r>
          </a:p>
          <a:p>
            <a:pPr eaLnBrk="1" hangingPunct="1">
              <a:lnSpc>
                <a:spcPct val="80000"/>
              </a:lnSpc>
            </a:pPr>
            <a:r>
              <a:rPr lang="tr-TR" altLang="en-US" sz="2000" b="1" dirty="0"/>
              <a:t>Preliminary Meeting – 1st Presentation</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Yakup Talha Yolcu</a:t>
            </a:r>
          </a:p>
          <a:p>
            <a:pPr eaLnBrk="1" hangingPunct="1">
              <a:lnSpc>
                <a:spcPct val="80000"/>
              </a:lnSpc>
            </a:pPr>
            <a:endParaRPr lang="tr-TR" altLang="en-US" sz="2000" b="1" dirty="0"/>
          </a:p>
          <a:p>
            <a:pPr eaLnBrk="1" hangingPunct="1">
              <a:lnSpc>
                <a:spcPct val="80000"/>
              </a:lnSpc>
            </a:pPr>
            <a:r>
              <a:rPr lang="tr-TR" altLang="en-US" sz="2000" b="1" dirty="0"/>
              <a:t>Project Advisor: Doç. Dr. Mehmet Göktürk</a:t>
            </a:r>
          </a:p>
          <a:p>
            <a:pPr eaLnBrk="1" hangingPunct="1">
              <a:lnSpc>
                <a:spcPct val="80000"/>
              </a:lnSpc>
            </a:pPr>
            <a:r>
              <a:rPr lang="tr-TR" altLang="en-US" sz="1800" b="1" dirty="0"/>
              <a:t>April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tr-TR" altLang="en-US" sz="2400" dirty="0"/>
              <a:t>Project Definition</a:t>
            </a:r>
          </a:p>
          <a:p>
            <a:pPr eaLnBrk="1" hangingPunct="1">
              <a:lnSpc>
                <a:spcPct val="90000"/>
              </a:lnSpc>
            </a:pPr>
            <a:endParaRPr lang="tr-TR" altLang="en-US" sz="2400" dirty="0"/>
          </a:p>
          <a:p>
            <a:pPr eaLnBrk="1" hangingPunct="1">
              <a:lnSpc>
                <a:spcPct val="90000"/>
              </a:lnSpc>
            </a:pPr>
            <a:r>
              <a:rPr lang="tr-TR" altLang="en-US" sz="2400" dirty="0"/>
              <a:t>Project Design </a:t>
            </a:r>
            <a:r>
              <a:rPr lang="tr-TR" altLang="en-US" sz="2400" dirty="0" err="1"/>
              <a:t>and</a:t>
            </a:r>
            <a:r>
              <a:rPr lang="tr-TR" altLang="en-US" sz="2400" dirty="0"/>
              <a:t> Plan</a:t>
            </a:r>
          </a:p>
          <a:p>
            <a:pPr marL="0" indent="0" eaLnBrk="1" hangingPunct="1">
              <a:lnSpc>
                <a:spcPct val="90000"/>
              </a:lnSpc>
              <a:buNone/>
            </a:pPr>
            <a:endParaRPr lang="tr-TR" altLang="en-US" sz="2400" dirty="0"/>
          </a:p>
          <a:p>
            <a:pPr eaLnBrk="1" hangingPunct="1">
              <a:lnSpc>
                <a:spcPct val="90000"/>
              </a:lnSpc>
            </a:pPr>
            <a:r>
              <a:rPr lang="tr-TR" altLang="en-US" sz="2400" dirty="0" err="1"/>
              <a:t>Timeline</a:t>
            </a:r>
            <a:endParaRPr lang="tr-TR" altLang="en-US" sz="2400" dirty="0"/>
          </a:p>
          <a:p>
            <a:pPr eaLnBrk="1" hangingPunct="1">
              <a:lnSpc>
                <a:spcPct val="90000"/>
              </a:lnSpc>
            </a:pPr>
            <a:endParaRPr lang="tr-TR" altLang="en-US" sz="2400" dirty="0"/>
          </a:p>
          <a:p>
            <a:pPr eaLnBrk="1" hangingPunct="1">
              <a:lnSpc>
                <a:spcPct val="90000"/>
              </a:lnSpc>
            </a:pPr>
            <a:r>
              <a:rPr lang="tr-TR" altLang="en-US" sz="2400" dirty="0"/>
              <a:t>Project </a:t>
            </a:r>
            <a:r>
              <a:rPr lang="tr-TR" altLang="en-US" sz="2400" dirty="0" err="1"/>
              <a:t>Requirements</a:t>
            </a:r>
            <a:endParaRPr lang="tr-TR" altLang="en-US" sz="2400" dirty="0"/>
          </a:p>
          <a:p>
            <a:pPr marL="0" indent="0" eaLnBrk="1" hangingPunct="1">
              <a:lnSpc>
                <a:spcPct val="90000"/>
              </a:lnSpc>
              <a:buNone/>
            </a:pPr>
            <a:endParaRPr lang="tr-TR" altLang="en-US" sz="2400" dirty="0"/>
          </a:p>
          <a:p>
            <a:pPr eaLnBrk="1" hangingPunct="1">
              <a:lnSpc>
                <a:spcPct val="90000"/>
              </a:lnSpc>
            </a:pPr>
            <a:r>
              <a:rPr lang="tr-TR" altLang="en-US" sz="2400" dirty="0" err="1"/>
              <a:t>Success</a:t>
            </a:r>
            <a:r>
              <a:rPr lang="tr-TR" altLang="en-US" sz="2400" dirty="0"/>
              <a:t> </a:t>
            </a:r>
            <a:r>
              <a:rPr lang="tr-TR" altLang="en-US" sz="2400" dirty="0" err="1"/>
              <a:t>Criterias</a:t>
            </a:r>
            <a:endParaRPr lang="tr-TR" altLang="en-US" sz="2400" dirty="0"/>
          </a:p>
          <a:p>
            <a:pPr marL="0" indent="0" eaLnBrk="1" hangingPunct="1">
              <a:lnSpc>
                <a:spcPct val="90000"/>
              </a:lnSpc>
              <a:buNone/>
            </a:pPr>
            <a:endParaRPr lang="tr-TR" altLang="en-US" sz="2400" dirty="0"/>
          </a:p>
          <a:p>
            <a:pPr eaLnBrk="1" hangingPunct="1">
              <a:lnSpc>
                <a:spcPct val="90000"/>
              </a:lnSpc>
            </a:pPr>
            <a:r>
              <a:rPr lang="tr-TR" altLang="en-US" sz="2400" dirty="0" err="1"/>
              <a:t>Resources</a:t>
            </a:r>
            <a:r>
              <a:rPr lang="tr-TR" altLang="en-US" sz="2400" dirty="0"/>
              <a:t> </a:t>
            </a:r>
            <a:r>
              <a:rPr lang="tr-TR" altLang="en-US" sz="2400" dirty="0" err="1"/>
              <a:t>and</a:t>
            </a:r>
            <a:r>
              <a:rPr lang="tr-TR" altLang="en-US" sz="2400" dirty="0"/>
              <a:t> </a:t>
            </a:r>
            <a:r>
              <a:rPr lang="tr-TR" altLang="en-US" sz="2400" dirty="0" err="1"/>
              <a:t>References</a:t>
            </a:r>
            <a:endParaRPr lang="tr-TR" altLang="en-US" sz="2400" dirty="0"/>
          </a:p>
        </p:txBody>
      </p:sp>
      <p:sp>
        <p:nvSpPr>
          <p:cNvPr id="7172" name="Rectangle 4"/>
          <p:cNvSpPr>
            <a:spLocks noGrp="1" noChangeArrowheads="1"/>
          </p:cNvSpPr>
          <p:nvPr>
            <p:ph type="title"/>
          </p:nvPr>
        </p:nvSpPr>
        <p:spPr/>
        <p:txBody>
          <a:bodyPr/>
          <a:lstStyle/>
          <a:p>
            <a:pPr eaLnBrk="1" hangingPunct="1"/>
            <a:r>
              <a:rPr lang="tr-TR" altLang="en-US" sz="4000"/>
              <a:t>Contents</a:t>
            </a:r>
            <a:endParaRPr lang="tr-TR"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tr-TR" altLang="en-US" sz="4000" dirty="0"/>
              <a:t>Project Definition</a:t>
            </a:r>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9222" name="Rectangle 8"/>
          <p:cNvSpPr>
            <a:spLocks noChangeArrowheads="1"/>
          </p:cNvSpPr>
          <p:nvPr/>
        </p:nvSpPr>
        <p:spPr bwMode="auto">
          <a:xfrm>
            <a:off x="259416" y="4405881"/>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err="1"/>
              <a:t>In</a:t>
            </a:r>
            <a:r>
              <a:rPr lang="tr-TR" altLang="en-US" sz="2400" dirty="0"/>
              <a:t> </a:t>
            </a:r>
            <a:r>
              <a:rPr lang="tr-TR" altLang="en-US" sz="2400" dirty="0" err="1"/>
              <a:t>this</a:t>
            </a:r>
            <a:r>
              <a:rPr lang="tr-TR" altLang="en-US" sz="2400" dirty="0"/>
              <a:t> Project, </a:t>
            </a:r>
            <a:r>
              <a:rPr lang="tr-TR" altLang="en-US" sz="2400" dirty="0" err="1"/>
              <a:t>there</a:t>
            </a:r>
            <a:r>
              <a:rPr lang="tr-TR" altLang="en-US" sz="2400" dirty="0"/>
              <a:t> </a:t>
            </a:r>
            <a:r>
              <a:rPr lang="tr-TR" altLang="en-US" sz="2400" dirty="0" err="1"/>
              <a:t>are</a:t>
            </a:r>
            <a:r>
              <a:rPr lang="tr-TR" altLang="en-US" sz="2400" dirty="0"/>
              <a:t> two </a:t>
            </a:r>
            <a:r>
              <a:rPr lang="tr-TR" altLang="en-US" sz="2400" dirty="0" err="1"/>
              <a:t>valentines</a:t>
            </a:r>
            <a:r>
              <a:rPr lang="tr-TR" altLang="en-US" sz="2400" dirty="0"/>
              <a:t> </a:t>
            </a:r>
            <a:r>
              <a:rPr lang="tr-TR" altLang="en-US" sz="2400" dirty="0" err="1"/>
              <a:t>connected</a:t>
            </a:r>
            <a:r>
              <a:rPr lang="tr-TR" altLang="en-US" sz="2400" dirty="0"/>
              <a:t> </a:t>
            </a:r>
            <a:r>
              <a:rPr lang="tr-TR" altLang="en-US" sz="2400" dirty="0" err="1"/>
              <a:t>to</a:t>
            </a:r>
            <a:r>
              <a:rPr lang="tr-TR" altLang="en-US" sz="2400" dirty="0"/>
              <a:t> </a:t>
            </a:r>
            <a:r>
              <a:rPr lang="tr-TR" altLang="en-US" sz="2400" dirty="0" err="1"/>
              <a:t>their</a:t>
            </a:r>
            <a:r>
              <a:rPr lang="tr-TR" altLang="en-US" sz="2400" dirty="0"/>
              <a:t> </a:t>
            </a:r>
            <a:r>
              <a:rPr lang="tr-TR" altLang="en-US" sz="2400" dirty="0" err="1"/>
              <a:t>individual</a:t>
            </a:r>
            <a:r>
              <a:rPr lang="tr-TR" altLang="en-US" sz="2400" dirty="0"/>
              <a:t> </a:t>
            </a:r>
            <a:r>
              <a:rPr lang="tr-TR" altLang="en-US" sz="2400" dirty="0" err="1"/>
              <a:t>cups</a:t>
            </a:r>
            <a:r>
              <a:rPr lang="tr-TR" altLang="en-US" sz="2400" dirty="0"/>
              <a:t> </a:t>
            </a:r>
            <a:r>
              <a:rPr lang="tr-TR" altLang="en-US" sz="2400" dirty="0" err="1"/>
              <a:t>via</a:t>
            </a:r>
            <a:r>
              <a:rPr lang="tr-TR" altLang="en-US" sz="2400" dirty="0"/>
              <a:t> bluetooth.</a:t>
            </a:r>
          </a:p>
          <a:p>
            <a:pPr eaLnBrk="1" hangingPunct="1"/>
            <a:r>
              <a:rPr lang="tr-TR" altLang="en-US" sz="2400" dirty="0" err="1"/>
              <a:t>When</a:t>
            </a:r>
            <a:r>
              <a:rPr lang="tr-TR" altLang="en-US" sz="2400" dirty="0"/>
              <a:t> </a:t>
            </a:r>
            <a:r>
              <a:rPr lang="tr-TR" altLang="en-US" sz="2400" dirty="0" err="1"/>
              <a:t>one</a:t>
            </a:r>
            <a:r>
              <a:rPr lang="tr-TR" altLang="en-US" sz="2400" dirty="0"/>
              <a:t> </a:t>
            </a:r>
            <a:r>
              <a:rPr lang="tr-TR" altLang="en-US" sz="2400" dirty="0" err="1"/>
              <a:t>drinks</a:t>
            </a:r>
            <a:r>
              <a:rPr lang="tr-TR" altLang="en-US" sz="2400" dirty="0"/>
              <a:t> </a:t>
            </a:r>
            <a:r>
              <a:rPr lang="tr-TR" altLang="en-US" sz="2400" dirty="0" err="1"/>
              <a:t>from</a:t>
            </a:r>
            <a:r>
              <a:rPr lang="tr-TR" altLang="en-US" sz="2400" dirty="0"/>
              <a:t> </a:t>
            </a:r>
            <a:r>
              <a:rPr lang="tr-TR" altLang="en-US" sz="2400" dirty="0" err="1"/>
              <a:t>their</a:t>
            </a:r>
            <a:r>
              <a:rPr lang="tr-TR" altLang="en-US" sz="2400" dirty="0"/>
              <a:t> </a:t>
            </a:r>
            <a:r>
              <a:rPr lang="tr-TR" altLang="en-US" sz="2400" dirty="0" err="1"/>
              <a:t>coffee</a:t>
            </a:r>
            <a:r>
              <a:rPr lang="tr-TR" altLang="en-US" sz="2400" dirty="0"/>
              <a:t> </a:t>
            </a:r>
            <a:r>
              <a:rPr lang="tr-TR" altLang="en-US" sz="2400" dirty="0" err="1"/>
              <a:t>or</a:t>
            </a:r>
            <a:r>
              <a:rPr lang="tr-TR" altLang="en-US" sz="2400" dirty="0"/>
              <a:t> </a:t>
            </a:r>
            <a:r>
              <a:rPr lang="tr-TR" altLang="en-US" sz="2400" dirty="0" err="1"/>
              <a:t>fills</a:t>
            </a:r>
            <a:r>
              <a:rPr lang="tr-TR" altLang="en-US" sz="2400" dirty="0"/>
              <a:t> </a:t>
            </a:r>
            <a:r>
              <a:rPr lang="tr-TR" altLang="en-US" sz="2400" dirty="0" err="1"/>
              <a:t>the</a:t>
            </a:r>
            <a:r>
              <a:rPr lang="tr-TR" altLang="en-US" sz="2400" dirty="0"/>
              <a:t> cup, </a:t>
            </a:r>
            <a:r>
              <a:rPr lang="tr-TR" altLang="en-US" sz="2400" dirty="0" err="1"/>
              <a:t>other</a:t>
            </a:r>
            <a:r>
              <a:rPr lang="tr-TR" altLang="en-US" sz="2400" dirty="0"/>
              <a:t> </a:t>
            </a:r>
            <a:r>
              <a:rPr lang="tr-TR" altLang="en-US" sz="2400" dirty="0" err="1"/>
              <a:t>Valentine’s</a:t>
            </a:r>
            <a:r>
              <a:rPr lang="tr-TR" altLang="en-US" sz="2400" dirty="0"/>
              <a:t> </a:t>
            </a:r>
            <a:r>
              <a:rPr lang="tr-TR" altLang="en-US" sz="2400" dirty="0" err="1"/>
              <a:t>phone</a:t>
            </a:r>
            <a:r>
              <a:rPr lang="tr-TR" altLang="en-US" sz="2400" dirty="0"/>
              <a:t> </a:t>
            </a:r>
            <a:r>
              <a:rPr lang="tr-TR" altLang="en-US" sz="2400" dirty="0" err="1"/>
              <a:t>plays</a:t>
            </a:r>
            <a:r>
              <a:rPr lang="tr-TR" altLang="en-US" sz="2400" dirty="0"/>
              <a:t> a </a:t>
            </a:r>
            <a:r>
              <a:rPr lang="tr-TR" altLang="en-US" sz="2400" dirty="0" err="1"/>
              <a:t>song</a:t>
            </a:r>
            <a:r>
              <a:rPr lang="tr-TR" altLang="en-US" sz="2400" dirty="0"/>
              <a:t>.</a:t>
            </a:r>
          </a:p>
        </p:txBody>
      </p:sp>
      <p:pic>
        <p:nvPicPr>
          <p:cNvPr id="8" name="Resim 7">
            <a:extLst>
              <a:ext uri="{FF2B5EF4-FFF2-40B4-BE49-F238E27FC236}">
                <a16:creationId xmlns:a16="http://schemas.microsoft.com/office/drawing/2014/main" id="{BBE67F4B-BAE6-256A-980F-16B25EC2A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9" y="785975"/>
            <a:ext cx="8530701" cy="36199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a:t>Project Design </a:t>
            </a:r>
            <a:r>
              <a:rPr lang="tr-TR" altLang="en-US" sz="4000" dirty="0" err="1"/>
              <a:t>and</a:t>
            </a:r>
            <a:r>
              <a:rPr lang="tr-TR" altLang="en-US" sz="4000" dirty="0"/>
              <a:t> Plan</a:t>
            </a:r>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sp>
        <p:nvSpPr>
          <p:cNvPr id="7" name="Rectangle 5"/>
          <p:cNvSpPr>
            <a:spLocks noChangeArrowheads="1"/>
          </p:cNvSpPr>
          <p:nvPr/>
        </p:nvSpPr>
        <p:spPr bwMode="auto">
          <a:xfrm>
            <a:off x="1" y="4323126"/>
            <a:ext cx="9144000" cy="184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err="1"/>
              <a:t>Each</a:t>
            </a:r>
            <a:r>
              <a:rPr lang="tr-TR" altLang="en-US" sz="2400" dirty="0"/>
              <a:t> cup has ESP32, </a:t>
            </a:r>
            <a:r>
              <a:rPr lang="tr-TR" altLang="en-US" sz="2400" dirty="0" err="1"/>
              <a:t>load</a:t>
            </a:r>
            <a:r>
              <a:rPr lang="tr-TR" altLang="en-US" sz="2400" dirty="0"/>
              <a:t> sensor, </a:t>
            </a:r>
            <a:r>
              <a:rPr lang="tr-TR" altLang="en-US" sz="2400" dirty="0" err="1"/>
              <a:t>ultrasonic</a:t>
            </a:r>
            <a:r>
              <a:rPr lang="tr-TR" altLang="en-US" sz="2400" dirty="0"/>
              <a:t> </a:t>
            </a:r>
            <a:r>
              <a:rPr lang="tr-TR" altLang="en-US" sz="2400" dirty="0" err="1"/>
              <a:t>distance</a:t>
            </a:r>
            <a:r>
              <a:rPr lang="tr-TR" altLang="en-US" sz="2400" dirty="0"/>
              <a:t> sensor </a:t>
            </a:r>
            <a:r>
              <a:rPr lang="tr-TR" altLang="en-US" sz="2400" dirty="0" err="1"/>
              <a:t>and</a:t>
            </a:r>
            <a:r>
              <a:rPr lang="tr-TR" altLang="en-US" sz="2400" dirty="0"/>
              <a:t> </a:t>
            </a:r>
            <a:r>
              <a:rPr lang="tr-TR" altLang="en-US" sz="2400" dirty="0" err="1"/>
              <a:t>switch</a:t>
            </a:r>
            <a:r>
              <a:rPr lang="tr-TR" altLang="en-US" sz="2400" dirty="0"/>
              <a:t> </a:t>
            </a:r>
            <a:r>
              <a:rPr lang="tr-TR" altLang="en-US" sz="2400" dirty="0" err="1"/>
              <a:t>tilt</a:t>
            </a:r>
            <a:r>
              <a:rPr lang="tr-TR" altLang="en-US" sz="2400" dirty="0"/>
              <a:t> sensor </a:t>
            </a:r>
            <a:r>
              <a:rPr lang="tr-TR" altLang="en-US" sz="2400" dirty="0" err="1"/>
              <a:t>underneath</a:t>
            </a:r>
            <a:r>
              <a:rPr lang="tr-TR" altLang="en-US" sz="2400" dirty="0"/>
              <a:t>. ESP32 </a:t>
            </a:r>
            <a:r>
              <a:rPr lang="tr-TR" altLang="en-US" sz="2400" dirty="0" err="1"/>
              <a:t>will</a:t>
            </a:r>
            <a:r>
              <a:rPr lang="tr-TR" altLang="en-US" sz="2400" dirty="0"/>
              <a:t> </a:t>
            </a:r>
            <a:r>
              <a:rPr lang="tr-TR" altLang="en-US" sz="2400" dirty="0" err="1"/>
              <a:t>connect</a:t>
            </a:r>
            <a:r>
              <a:rPr lang="tr-TR" altLang="en-US" sz="2400" dirty="0"/>
              <a:t> </a:t>
            </a:r>
            <a:r>
              <a:rPr lang="tr-TR" altLang="en-US" sz="2400" dirty="0" err="1"/>
              <a:t>the</a:t>
            </a:r>
            <a:r>
              <a:rPr lang="tr-TR" altLang="en-US" sz="2400" dirty="0"/>
              <a:t> </a:t>
            </a:r>
            <a:r>
              <a:rPr lang="tr-TR" altLang="en-US" sz="2400" dirty="0" err="1"/>
              <a:t>each</a:t>
            </a:r>
            <a:r>
              <a:rPr lang="tr-TR" altLang="en-US" sz="2400" dirty="0"/>
              <a:t> </a:t>
            </a:r>
            <a:r>
              <a:rPr lang="tr-TR" altLang="en-US" sz="2400" dirty="0" err="1"/>
              <a:t>phone</a:t>
            </a:r>
            <a:r>
              <a:rPr lang="tr-TR" altLang="en-US" sz="2400" dirty="0"/>
              <a:t> </a:t>
            </a:r>
            <a:r>
              <a:rPr lang="tr-TR" altLang="en-US" sz="2400" dirty="0" err="1"/>
              <a:t>via</a:t>
            </a:r>
            <a:r>
              <a:rPr lang="tr-TR" altLang="en-US" sz="2400" dirty="0"/>
              <a:t> bluetooth. ESP32 </a:t>
            </a:r>
            <a:r>
              <a:rPr lang="tr-TR" altLang="en-US" sz="2400" dirty="0" err="1"/>
              <a:t>will</a:t>
            </a:r>
            <a:r>
              <a:rPr lang="tr-TR" altLang="en-US" sz="2400" dirty="0"/>
              <a:t> </a:t>
            </a:r>
            <a:r>
              <a:rPr lang="tr-TR" altLang="en-US" sz="2400" dirty="0" err="1"/>
              <a:t>send</a:t>
            </a:r>
            <a:r>
              <a:rPr lang="tr-TR" altLang="en-US" sz="2400" dirty="0"/>
              <a:t> </a:t>
            </a:r>
            <a:r>
              <a:rPr lang="tr-TR" altLang="en-US" sz="2400" dirty="0" err="1"/>
              <a:t>the</a:t>
            </a:r>
            <a:r>
              <a:rPr lang="tr-TR" altLang="en-US" sz="2400" dirty="0"/>
              <a:t> </a:t>
            </a:r>
            <a:r>
              <a:rPr lang="tr-TR" altLang="en-US" sz="2400" dirty="0" err="1"/>
              <a:t>current</a:t>
            </a:r>
            <a:r>
              <a:rPr lang="tr-TR" altLang="en-US" sz="2400" dirty="0"/>
              <a:t> </a:t>
            </a:r>
            <a:r>
              <a:rPr lang="tr-TR" altLang="en-US" sz="2400" dirty="0" err="1"/>
              <a:t>state</a:t>
            </a:r>
            <a:r>
              <a:rPr lang="tr-TR" altLang="en-US" sz="2400" dirty="0"/>
              <a:t> of </a:t>
            </a:r>
            <a:r>
              <a:rPr lang="tr-TR" altLang="en-US" sz="2400" dirty="0" err="1"/>
              <a:t>the</a:t>
            </a:r>
            <a:r>
              <a:rPr lang="tr-TR" altLang="en-US" sz="2400" dirty="0"/>
              <a:t> cup </a:t>
            </a:r>
            <a:r>
              <a:rPr lang="tr-TR" altLang="en-US" sz="2400" dirty="0" err="1"/>
              <a:t>periodically</a:t>
            </a:r>
            <a:r>
              <a:rPr lang="tr-TR" altLang="en-US" sz="2400" dirty="0"/>
              <a:t>.</a:t>
            </a:r>
          </a:p>
        </p:txBody>
      </p:sp>
      <p:pic>
        <p:nvPicPr>
          <p:cNvPr id="2" name="Resim 1">
            <a:extLst>
              <a:ext uri="{FF2B5EF4-FFF2-40B4-BE49-F238E27FC236}">
                <a16:creationId xmlns:a16="http://schemas.microsoft.com/office/drawing/2014/main" id="{104EE317-AAC0-A301-E0AC-02AD7A749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657" y="828189"/>
            <a:ext cx="5790442" cy="3196882"/>
          </a:xfrm>
          <a:prstGeom prst="rect">
            <a:avLst/>
          </a:prstGeom>
        </p:spPr>
      </p:pic>
      <p:pic>
        <p:nvPicPr>
          <p:cNvPr id="4" name="Resim 3" descr="elektronik donanım, projektör içeren bir resim&#10;&#10;Açıklama otomatik olarak oluşturuldu">
            <a:extLst>
              <a:ext uri="{FF2B5EF4-FFF2-40B4-BE49-F238E27FC236}">
                <a16:creationId xmlns:a16="http://schemas.microsoft.com/office/drawing/2014/main" id="{EFFE7FBE-F422-A820-4EF2-7919EB3EAD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2863382"/>
            <a:ext cx="685800" cy="539424"/>
          </a:xfrm>
          <a:prstGeom prst="rect">
            <a:avLst/>
          </a:prstGeom>
        </p:spPr>
      </p:pic>
      <p:pic>
        <p:nvPicPr>
          <p:cNvPr id="6" name="Resim 5" descr="elektronik donanım, devre içeren bir resim&#10;&#10;Açıklama otomatik olarak oluşturuldu">
            <a:extLst>
              <a:ext uri="{FF2B5EF4-FFF2-40B4-BE49-F238E27FC236}">
                <a16:creationId xmlns:a16="http://schemas.microsoft.com/office/drawing/2014/main" id="{7EB68E37-56B3-E5BA-B701-70498D95C44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308" t="21777" r="8359" b="14855"/>
          <a:stretch/>
        </p:blipFill>
        <p:spPr>
          <a:xfrm>
            <a:off x="3798697" y="2260798"/>
            <a:ext cx="773303" cy="574241"/>
          </a:xfrm>
          <a:prstGeom prst="rect">
            <a:avLst/>
          </a:prstGeom>
        </p:spPr>
      </p:pic>
      <p:pic>
        <p:nvPicPr>
          <p:cNvPr id="9" name="Resim 8" descr="elektronik donanım, devre içeren bir resim&#10;&#10;Açıklama otomatik olarak oluşturuldu">
            <a:extLst>
              <a:ext uri="{FF2B5EF4-FFF2-40B4-BE49-F238E27FC236}">
                <a16:creationId xmlns:a16="http://schemas.microsoft.com/office/drawing/2014/main" id="{004368E2-63D9-2BF0-2A63-38AF0F1143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9387" y="3945858"/>
            <a:ext cx="539425" cy="476979"/>
          </a:xfrm>
          <a:prstGeom prst="rect">
            <a:avLst/>
          </a:prstGeom>
        </p:spPr>
      </p:pic>
      <p:pic>
        <p:nvPicPr>
          <p:cNvPr id="11" name="Resim 10">
            <a:extLst>
              <a:ext uri="{FF2B5EF4-FFF2-40B4-BE49-F238E27FC236}">
                <a16:creationId xmlns:a16="http://schemas.microsoft.com/office/drawing/2014/main" id="{A5035DC4-FA7D-E027-3216-900116D2CC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1989" y="3432564"/>
            <a:ext cx="476979" cy="476979"/>
          </a:xfrm>
          <a:prstGeom prst="rect">
            <a:avLst/>
          </a:prstGeom>
        </p:spPr>
      </p:pic>
      <p:cxnSp>
        <p:nvCxnSpPr>
          <p:cNvPr id="13" name="Düz Ok Bağlayıcısı 12">
            <a:extLst>
              <a:ext uri="{FF2B5EF4-FFF2-40B4-BE49-F238E27FC236}">
                <a16:creationId xmlns:a16="http://schemas.microsoft.com/office/drawing/2014/main" id="{B7A713FE-B39F-A7A3-4DC3-C8740C0E0D00}"/>
              </a:ext>
            </a:extLst>
          </p:cNvPr>
          <p:cNvCxnSpPr/>
          <p:nvPr/>
        </p:nvCxnSpPr>
        <p:spPr bwMode="auto">
          <a:xfrm flipH="1">
            <a:off x="3429000" y="2514600"/>
            <a:ext cx="381000" cy="7620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Düz Ok Bağlayıcısı 13">
            <a:extLst>
              <a:ext uri="{FF2B5EF4-FFF2-40B4-BE49-F238E27FC236}">
                <a16:creationId xmlns:a16="http://schemas.microsoft.com/office/drawing/2014/main" id="{5BDF28DA-AFBE-B128-290B-A80EFA631972}"/>
              </a:ext>
            </a:extLst>
          </p:cNvPr>
          <p:cNvCxnSpPr>
            <a:cxnSpLocks/>
            <a:stCxn id="4" idx="1"/>
          </p:cNvCxnSpPr>
          <p:nvPr/>
        </p:nvCxnSpPr>
        <p:spPr bwMode="auto">
          <a:xfrm flipH="1">
            <a:off x="3581400" y="3133094"/>
            <a:ext cx="304800" cy="295906"/>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6" name="Düz Ok Bağlayıcısı 15">
            <a:extLst>
              <a:ext uri="{FF2B5EF4-FFF2-40B4-BE49-F238E27FC236}">
                <a16:creationId xmlns:a16="http://schemas.microsoft.com/office/drawing/2014/main" id="{2844F6CF-E4B4-D4F2-809A-9368DA138BB1}"/>
              </a:ext>
            </a:extLst>
          </p:cNvPr>
          <p:cNvCxnSpPr>
            <a:cxnSpLocks/>
            <a:stCxn id="11" idx="1"/>
          </p:cNvCxnSpPr>
          <p:nvPr/>
        </p:nvCxnSpPr>
        <p:spPr bwMode="auto">
          <a:xfrm flipH="1" flipV="1">
            <a:off x="3581400" y="3429000"/>
            <a:ext cx="390589" cy="242054"/>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8" name="Düz Ok Bağlayıcısı 17">
            <a:extLst>
              <a:ext uri="{FF2B5EF4-FFF2-40B4-BE49-F238E27FC236}">
                <a16:creationId xmlns:a16="http://schemas.microsoft.com/office/drawing/2014/main" id="{BA40181A-C77D-B3DA-24C6-C8B74F7D0F0F}"/>
              </a:ext>
            </a:extLst>
          </p:cNvPr>
          <p:cNvCxnSpPr>
            <a:cxnSpLocks/>
            <a:stCxn id="9" idx="1"/>
          </p:cNvCxnSpPr>
          <p:nvPr/>
        </p:nvCxnSpPr>
        <p:spPr bwMode="auto">
          <a:xfrm flipH="1" flipV="1">
            <a:off x="3581400" y="3429000"/>
            <a:ext cx="377987" cy="755348"/>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Düz Ok Bağlayıcısı 19">
            <a:extLst>
              <a:ext uri="{FF2B5EF4-FFF2-40B4-BE49-F238E27FC236}">
                <a16:creationId xmlns:a16="http://schemas.microsoft.com/office/drawing/2014/main" id="{E464AF06-66DE-986C-33CC-D3DA495E8D2A}"/>
              </a:ext>
            </a:extLst>
          </p:cNvPr>
          <p:cNvCxnSpPr>
            <a:cxnSpLocks/>
            <a:stCxn id="6" idx="3"/>
          </p:cNvCxnSpPr>
          <p:nvPr/>
        </p:nvCxnSpPr>
        <p:spPr bwMode="auto">
          <a:xfrm>
            <a:off x="4572000" y="2547919"/>
            <a:ext cx="533400" cy="65248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3" name="Düz Ok Bağlayıcısı 22">
            <a:extLst>
              <a:ext uri="{FF2B5EF4-FFF2-40B4-BE49-F238E27FC236}">
                <a16:creationId xmlns:a16="http://schemas.microsoft.com/office/drawing/2014/main" id="{A9512EE2-1088-2B71-32C8-480B5ACF9B21}"/>
              </a:ext>
            </a:extLst>
          </p:cNvPr>
          <p:cNvCxnSpPr>
            <a:cxnSpLocks/>
            <a:stCxn id="4" idx="3"/>
          </p:cNvCxnSpPr>
          <p:nvPr/>
        </p:nvCxnSpPr>
        <p:spPr bwMode="auto">
          <a:xfrm>
            <a:off x="4572000" y="3133094"/>
            <a:ext cx="228600" cy="143506"/>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6" name="Düz Ok Bağlayıcısı 25">
            <a:extLst>
              <a:ext uri="{FF2B5EF4-FFF2-40B4-BE49-F238E27FC236}">
                <a16:creationId xmlns:a16="http://schemas.microsoft.com/office/drawing/2014/main" id="{FDD554F1-768B-640A-CF95-5B59ADBBFB88}"/>
              </a:ext>
            </a:extLst>
          </p:cNvPr>
          <p:cNvCxnSpPr>
            <a:cxnSpLocks/>
            <a:stCxn id="11" idx="3"/>
          </p:cNvCxnSpPr>
          <p:nvPr/>
        </p:nvCxnSpPr>
        <p:spPr bwMode="auto">
          <a:xfrm flipV="1">
            <a:off x="4448968" y="3505200"/>
            <a:ext cx="351632" cy="165854"/>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9" name="Düz Ok Bağlayıcısı 28">
            <a:extLst>
              <a:ext uri="{FF2B5EF4-FFF2-40B4-BE49-F238E27FC236}">
                <a16:creationId xmlns:a16="http://schemas.microsoft.com/office/drawing/2014/main" id="{B6F775B1-7144-81C4-C677-40C333BF8B8D}"/>
              </a:ext>
            </a:extLst>
          </p:cNvPr>
          <p:cNvCxnSpPr>
            <a:cxnSpLocks/>
            <a:stCxn id="9" idx="3"/>
          </p:cNvCxnSpPr>
          <p:nvPr/>
        </p:nvCxnSpPr>
        <p:spPr bwMode="auto">
          <a:xfrm flipV="1">
            <a:off x="4498812" y="3810000"/>
            <a:ext cx="377988" cy="374348"/>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34218-7D43-1EA8-BCD3-2B6F7E3EC8E3}"/>
              </a:ext>
            </a:extLst>
          </p:cNvPr>
          <p:cNvSpPr>
            <a:spLocks noGrp="1"/>
          </p:cNvSpPr>
          <p:nvPr>
            <p:ph type="title"/>
          </p:nvPr>
        </p:nvSpPr>
        <p:spPr/>
        <p:txBody>
          <a:bodyPr/>
          <a:lstStyle/>
          <a:p>
            <a:r>
              <a:rPr lang="tr-TR" sz="4000" dirty="0" err="1"/>
              <a:t>Timeline</a:t>
            </a:r>
            <a:endParaRPr lang="tr-TR" sz="4000" dirty="0"/>
          </a:p>
        </p:txBody>
      </p:sp>
      <p:sp>
        <p:nvSpPr>
          <p:cNvPr id="4" name="Slayt Numarası Yer Tutucusu 3">
            <a:extLst>
              <a:ext uri="{FF2B5EF4-FFF2-40B4-BE49-F238E27FC236}">
                <a16:creationId xmlns:a16="http://schemas.microsoft.com/office/drawing/2014/main" id="{0957C826-0598-3C4A-EDF5-2E92ABA595C3}"/>
              </a:ext>
            </a:extLst>
          </p:cNvPr>
          <p:cNvSpPr>
            <a:spLocks noGrp="1"/>
          </p:cNvSpPr>
          <p:nvPr>
            <p:ph type="sldNum" sz="quarter" idx="10"/>
          </p:nvPr>
        </p:nvSpPr>
        <p:spPr/>
        <p:txBody>
          <a:bodyPr/>
          <a:lstStyle/>
          <a:p>
            <a:fld id="{606EA505-76AA-495E-815C-8AF94549A6BB}" type="slidenum">
              <a:rPr lang="tr-TR" altLang="en-US" smtClean="0"/>
              <a:pPr/>
              <a:t>5</a:t>
            </a:fld>
            <a:endParaRPr lang="tr-TR" altLang="en-US"/>
          </a:p>
        </p:txBody>
      </p:sp>
      <p:graphicFrame>
        <p:nvGraphicFramePr>
          <p:cNvPr id="5" name="Tablo 5">
            <a:extLst>
              <a:ext uri="{FF2B5EF4-FFF2-40B4-BE49-F238E27FC236}">
                <a16:creationId xmlns:a16="http://schemas.microsoft.com/office/drawing/2014/main" id="{03FD0D25-7503-1672-28C8-A41D43E672A9}"/>
              </a:ext>
            </a:extLst>
          </p:cNvPr>
          <p:cNvGraphicFramePr>
            <a:graphicFrameLocks noGrp="1"/>
          </p:cNvGraphicFramePr>
          <p:nvPr>
            <p:extLst>
              <p:ext uri="{D42A27DB-BD31-4B8C-83A1-F6EECF244321}">
                <p14:modId xmlns:p14="http://schemas.microsoft.com/office/powerpoint/2010/main" val="3912648361"/>
              </p:ext>
            </p:extLst>
          </p:nvPr>
        </p:nvGraphicFramePr>
        <p:xfrm>
          <a:off x="0" y="838200"/>
          <a:ext cx="9144000" cy="5105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199896658"/>
                    </a:ext>
                  </a:extLst>
                </a:gridCol>
                <a:gridCol w="1828800">
                  <a:extLst>
                    <a:ext uri="{9D8B030D-6E8A-4147-A177-3AD203B41FA5}">
                      <a16:colId xmlns:a16="http://schemas.microsoft.com/office/drawing/2014/main" val="2289590215"/>
                    </a:ext>
                  </a:extLst>
                </a:gridCol>
                <a:gridCol w="1828800">
                  <a:extLst>
                    <a:ext uri="{9D8B030D-6E8A-4147-A177-3AD203B41FA5}">
                      <a16:colId xmlns:a16="http://schemas.microsoft.com/office/drawing/2014/main" val="3678590035"/>
                    </a:ext>
                  </a:extLst>
                </a:gridCol>
                <a:gridCol w="1828800">
                  <a:extLst>
                    <a:ext uri="{9D8B030D-6E8A-4147-A177-3AD203B41FA5}">
                      <a16:colId xmlns:a16="http://schemas.microsoft.com/office/drawing/2014/main" val="3654149354"/>
                    </a:ext>
                  </a:extLst>
                </a:gridCol>
                <a:gridCol w="1828800">
                  <a:extLst>
                    <a:ext uri="{9D8B030D-6E8A-4147-A177-3AD203B41FA5}">
                      <a16:colId xmlns:a16="http://schemas.microsoft.com/office/drawing/2014/main" val="690623217"/>
                    </a:ext>
                  </a:extLst>
                </a:gridCol>
              </a:tblGrid>
              <a:tr h="504323">
                <a:tc>
                  <a:txBody>
                    <a:bodyPr/>
                    <a:lstStyle/>
                    <a:p>
                      <a:r>
                        <a:rPr lang="tr-TR" dirty="0"/>
                        <a:t>10.04-23.04</a:t>
                      </a:r>
                    </a:p>
                  </a:txBody>
                  <a:tcPr>
                    <a:solidFill>
                      <a:schemeClr val="accent1">
                        <a:lumMod val="75000"/>
                      </a:schemeClr>
                    </a:solidFill>
                  </a:tcPr>
                </a:tc>
                <a:tc>
                  <a:txBody>
                    <a:bodyPr/>
                    <a:lstStyle/>
                    <a:p>
                      <a:r>
                        <a:rPr lang="tr-TR" dirty="0"/>
                        <a:t>24.04-07.05</a:t>
                      </a:r>
                    </a:p>
                  </a:txBody>
                  <a:tcPr>
                    <a:solidFill>
                      <a:schemeClr val="accent1">
                        <a:lumMod val="75000"/>
                      </a:schemeClr>
                    </a:solidFill>
                  </a:tcPr>
                </a:tc>
                <a:tc>
                  <a:txBody>
                    <a:bodyPr/>
                    <a:lstStyle/>
                    <a:p>
                      <a:r>
                        <a:rPr lang="tr-TR" dirty="0"/>
                        <a:t>08.05-21.05</a:t>
                      </a:r>
                    </a:p>
                  </a:txBody>
                  <a:tcPr>
                    <a:solidFill>
                      <a:schemeClr val="accent1">
                        <a:lumMod val="75000"/>
                      </a:schemeClr>
                    </a:solidFill>
                  </a:tcPr>
                </a:tc>
                <a:tc>
                  <a:txBody>
                    <a:bodyPr/>
                    <a:lstStyle/>
                    <a:p>
                      <a:r>
                        <a:rPr lang="tr-TR" dirty="0"/>
                        <a:t>22.05-04.06</a:t>
                      </a:r>
                    </a:p>
                  </a:txBody>
                  <a:tcPr>
                    <a:solidFill>
                      <a:schemeClr val="accent1">
                        <a:lumMod val="75000"/>
                      </a:schemeClr>
                    </a:solidFill>
                  </a:tcPr>
                </a:tc>
                <a:tc>
                  <a:txBody>
                    <a:bodyPr/>
                    <a:lstStyle/>
                    <a:p>
                      <a:r>
                        <a:rPr lang="tr-TR" dirty="0"/>
                        <a:t>05.06-18.06</a:t>
                      </a:r>
                    </a:p>
                  </a:txBody>
                  <a:tcPr>
                    <a:solidFill>
                      <a:schemeClr val="accent1">
                        <a:lumMod val="75000"/>
                      </a:schemeClr>
                    </a:solidFill>
                  </a:tcPr>
                </a:tc>
                <a:extLst>
                  <a:ext uri="{0D108BD9-81ED-4DB2-BD59-A6C34878D82A}">
                    <a16:rowId xmlns:a16="http://schemas.microsoft.com/office/drawing/2014/main" val="480791636"/>
                  </a:ext>
                </a:extLst>
              </a:tr>
              <a:tr h="4601077">
                <a:tc>
                  <a:txBody>
                    <a:bodyPr/>
                    <a:lstStyle/>
                    <a:p>
                      <a:pPr marL="285750" indent="-285750">
                        <a:buFont typeface="Arial" panose="020B0604020202020204" pitchFamily="34" charset="0"/>
                        <a:buChar char="•"/>
                      </a:pPr>
                      <a:r>
                        <a:rPr lang="tr-TR" dirty="0"/>
                        <a:t>G</a:t>
                      </a:r>
                      <a:r>
                        <a:rPr lang="en-US" dirty="0" err="1"/>
                        <a:t>etting</a:t>
                      </a:r>
                      <a:r>
                        <a:rPr lang="en-US" dirty="0"/>
                        <a:t> ready hardware</a:t>
                      </a:r>
                      <a:endParaRPr lang="tr-TR" dirty="0"/>
                    </a:p>
                    <a:p>
                      <a:pPr marL="0" indent="0">
                        <a:buFont typeface="Arial" panose="020B0604020202020204" pitchFamily="34" charset="0"/>
                        <a:buNone/>
                      </a:pPr>
                      <a:endParaRPr lang="en-US" dirty="0"/>
                    </a:p>
                    <a:p>
                      <a:pPr marL="285750" indent="-285750">
                        <a:buFont typeface="Arial" panose="020B0604020202020204" pitchFamily="34" charset="0"/>
                        <a:buChar char="•"/>
                      </a:pPr>
                      <a:r>
                        <a:rPr lang="tr-TR" dirty="0"/>
                        <a:t>C</a:t>
                      </a:r>
                      <a:r>
                        <a:rPr lang="en-US" dirty="0" err="1"/>
                        <a:t>reating</a:t>
                      </a:r>
                      <a:r>
                        <a:rPr lang="en-US" dirty="0"/>
                        <a:t> mobile app project</a:t>
                      </a:r>
                      <a:endParaRPr lang="tr-TR"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tr-TR" dirty="0"/>
                        <a:t>C</a:t>
                      </a:r>
                      <a:r>
                        <a:rPr lang="en-US" dirty="0" err="1"/>
                        <a:t>reating</a:t>
                      </a:r>
                      <a:r>
                        <a:rPr lang="en-US" dirty="0"/>
                        <a:t> firebase database</a:t>
                      </a:r>
                    </a:p>
                    <a:p>
                      <a:endParaRPr lang="tr-TR" dirty="0"/>
                    </a:p>
                  </a:txBody>
                  <a:tcPr/>
                </a:tc>
                <a:tc>
                  <a:txBody>
                    <a:bodyPr/>
                    <a:lstStyle/>
                    <a:p>
                      <a:pPr marL="285750" indent="-285750">
                        <a:buFont typeface="Arial" panose="020B0604020202020204" pitchFamily="34" charset="0"/>
                        <a:buChar char="•"/>
                      </a:pPr>
                      <a:r>
                        <a:rPr lang="en-US" dirty="0"/>
                        <a:t>Making connection of app with database</a:t>
                      </a:r>
                      <a:endParaRPr lang="tr-TR" dirty="0"/>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Communicate sides between each other</a:t>
                      </a:r>
                      <a:endParaRPr lang="tr-TR" dirty="0"/>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Set up hardware without </a:t>
                      </a:r>
                      <a:r>
                        <a:rPr lang="en-US" dirty="0" err="1"/>
                        <a:t>bluetooth</a:t>
                      </a:r>
                      <a:endParaRPr lang="tr-TR" dirty="0"/>
                    </a:p>
                  </a:txBody>
                  <a:tcPr/>
                </a:tc>
                <a:tc>
                  <a:txBody>
                    <a:bodyPr/>
                    <a:lstStyle/>
                    <a:p>
                      <a:pPr marL="285750" indent="-285750">
                        <a:buFont typeface="Arial" panose="020B0604020202020204" pitchFamily="34" charset="0"/>
                        <a:buChar char="•"/>
                      </a:pPr>
                      <a:r>
                        <a:rPr lang="en-US" dirty="0"/>
                        <a:t>Complete </a:t>
                      </a:r>
                      <a:r>
                        <a:rPr lang="en-US" dirty="0" err="1"/>
                        <a:t>bluetooth</a:t>
                      </a:r>
                      <a:r>
                        <a:rPr lang="en-US" dirty="0"/>
                        <a:t> communication between hardware and phones</a:t>
                      </a:r>
                      <a:endParaRPr lang="tr-TR" dirty="0"/>
                    </a:p>
                  </a:txBody>
                  <a:tcPr/>
                </a:tc>
                <a:tc>
                  <a:txBody>
                    <a:bodyPr/>
                    <a:lstStyle/>
                    <a:p>
                      <a:pPr marL="285750" indent="-285750">
                        <a:buFont typeface="Arial" panose="020B0604020202020204" pitchFamily="34" charset="0"/>
                        <a:buChar char="•"/>
                      </a:pPr>
                      <a:r>
                        <a:rPr lang="tr-TR" dirty="0"/>
                        <a:t>Run </a:t>
                      </a:r>
                      <a:r>
                        <a:rPr lang="tr-TR" dirty="0" err="1"/>
                        <a:t>tests</a:t>
                      </a:r>
                      <a:endParaRPr lang="tr-TR" dirty="0"/>
                    </a:p>
                  </a:txBody>
                  <a:tcPr/>
                </a:tc>
                <a:tc>
                  <a:txBody>
                    <a:bodyPr/>
                    <a:lstStyle/>
                    <a:p>
                      <a:pPr marL="285750" indent="-285750">
                        <a:buFont typeface="Arial" panose="020B0604020202020204" pitchFamily="34" charset="0"/>
                        <a:buChar char="•"/>
                      </a:pPr>
                      <a:r>
                        <a:rPr lang="en-US" dirty="0"/>
                        <a:t>Talk with </a:t>
                      </a:r>
                      <a:r>
                        <a:rPr lang="tr-TR"/>
                        <a:t>advisor</a:t>
                      </a:r>
                      <a:r>
                        <a:rPr lang="en-US"/>
                        <a:t>, </a:t>
                      </a:r>
                      <a:r>
                        <a:rPr lang="en-US" dirty="0"/>
                        <a:t>learn additional requirements/changes</a:t>
                      </a:r>
                    </a:p>
                  </a:txBody>
                  <a:tcPr/>
                </a:tc>
                <a:extLst>
                  <a:ext uri="{0D108BD9-81ED-4DB2-BD59-A6C34878D82A}">
                    <a16:rowId xmlns:a16="http://schemas.microsoft.com/office/drawing/2014/main" val="1023598246"/>
                  </a:ext>
                </a:extLst>
              </a:tr>
            </a:tbl>
          </a:graphicData>
        </a:graphic>
      </p:graphicFrame>
    </p:spTree>
    <p:extLst>
      <p:ext uri="{BB962C8B-B14F-4D97-AF65-F5344CB8AC3E}">
        <p14:creationId xmlns:p14="http://schemas.microsoft.com/office/powerpoint/2010/main" val="287424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Project </a:t>
            </a:r>
            <a:r>
              <a:rPr lang="tr-TR" altLang="en-US" sz="4000" dirty="0" err="1"/>
              <a:t>Requirements</a:t>
            </a:r>
            <a:r>
              <a:rPr lang="tr-TR" altLang="en-US" sz="4000" dirty="0"/>
              <a:t> - 1</a:t>
            </a:r>
          </a:p>
        </p:txBody>
      </p:sp>
      <p:sp>
        <p:nvSpPr>
          <p:cNvPr id="4" name="Rectangle 5"/>
          <p:cNvSpPr>
            <a:spLocks noChangeArrowheads="1"/>
          </p:cNvSpPr>
          <p:nvPr/>
        </p:nvSpPr>
        <p:spPr bwMode="auto">
          <a:xfrm>
            <a:off x="152400" y="914400"/>
            <a:ext cx="8001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err="1"/>
              <a:t>Firstly</a:t>
            </a:r>
            <a:r>
              <a:rPr lang="tr-TR" altLang="en-US" sz="2400" dirty="0"/>
              <a:t> I </a:t>
            </a:r>
            <a:r>
              <a:rPr lang="tr-TR" altLang="en-US" sz="2400" dirty="0" err="1"/>
              <a:t>need</a:t>
            </a:r>
            <a:r>
              <a:rPr lang="tr-TR" altLang="en-US" sz="2400" dirty="0"/>
              <a:t> </a:t>
            </a:r>
            <a:r>
              <a:rPr lang="tr-TR" altLang="en-US" sz="2400" dirty="0" err="1"/>
              <a:t>to</a:t>
            </a:r>
            <a:r>
              <a:rPr lang="tr-TR" altLang="en-US" sz="2400" dirty="0"/>
              <a:t> buy </a:t>
            </a:r>
            <a:r>
              <a:rPr lang="tr-TR" altLang="en-US" sz="2400" dirty="0" err="1"/>
              <a:t>necesarry</a:t>
            </a:r>
            <a:r>
              <a:rPr lang="tr-TR" altLang="en-US" sz="2400" dirty="0"/>
              <a:t> </a:t>
            </a:r>
            <a:r>
              <a:rPr lang="tr-TR" altLang="en-US" sz="2400" dirty="0" err="1"/>
              <a:t>hardwares</a:t>
            </a:r>
            <a:r>
              <a:rPr lang="tr-TR" altLang="en-US" sz="2400" dirty="0"/>
              <a:t> </a:t>
            </a:r>
            <a:r>
              <a:rPr lang="tr-TR" altLang="en-US" sz="2400" dirty="0" err="1"/>
              <a:t>which</a:t>
            </a:r>
            <a:r>
              <a:rPr lang="tr-TR" altLang="en-US" sz="2400" dirty="0"/>
              <a:t> </a:t>
            </a:r>
            <a:r>
              <a:rPr lang="tr-TR" altLang="en-US" sz="2400" dirty="0" err="1"/>
              <a:t>will</a:t>
            </a:r>
            <a:r>
              <a:rPr lang="tr-TR" altLang="en-US" sz="2400" dirty="0"/>
              <a:t> be </a:t>
            </a:r>
            <a:r>
              <a:rPr lang="tr-TR" altLang="en-US" sz="2400" dirty="0" err="1"/>
              <a:t>explained</a:t>
            </a:r>
            <a:r>
              <a:rPr lang="tr-TR" altLang="en-US" sz="2400" dirty="0"/>
              <a:t> in </a:t>
            </a:r>
            <a:r>
              <a:rPr lang="tr-TR" altLang="en-US" sz="2400" dirty="0" err="1"/>
              <a:t>next</a:t>
            </a:r>
            <a:r>
              <a:rPr lang="tr-TR" altLang="en-US" sz="2400" dirty="0"/>
              <a:t> </a:t>
            </a:r>
            <a:r>
              <a:rPr lang="tr-TR" altLang="en-US" sz="2400" dirty="0" err="1"/>
              <a:t>page</a:t>
            </a:r>
            <a:r>
              <a:rPr lang="tr-TR" altLang="en-US" sz="2400" dirty="0"/>
              <a:t>.</a:t>
            </a:r>
          </a:p>
          <a:p>
            <a:pPr eaLnBrk="1" hangingPunct="1"/>
            <a:r>
              <a:rPr lang="tr-TR" altLang="en-US" sz="2400" dirty="0"/>
              <a:t>I </a:t>
            </a:r>
            <a:r>
              <a:rPr lang="tr-TR" altLang="en-US" sz="2400" dirty="0" err="1"/>
              <a:t>need</a:t>
            </a:r>
            <a:r>
              <a:rPr lang="tr-TR" altLang="en-US" sz="2400" dirty="0"/>
              <a:t> </a:t>
            </a:r>
            <a:r>
              <a:rPr lang="tr-TR" altLang="en-US" sz="2400" dirty="0" err="1"/>
              <a:t>to</a:t>
            </a:r>
            <a:r>
              <a:rPr lang="tr-TR" altLang="en-US" sz="2400" dirty="0"/>
              <a:t> set </a:t>
            </a:r>
            <a:r>
              <a:rPr lang="tr-TR" altLang="en-US" sz="2400" dirty="0" err="1"/>
              <a:t>the</a:t>
            </a:r>
            <a:r>
              <a:rPr lang="tr-TR" altLang="en-US" sz="2400" dirty="0"/>
              <a:t> hardware </a:t>
            </a:r>
            <a:r>
              <a:rPr lang="tr-TR" altLang="en-US" sz="2400" dirty="0" err="1"/>
              <a:t>up</a:t>
            </a:r>
            <a:r>
              <a:rPr lang="tr-TR" altLang="en-US" sz="2400" dirty="0"/>
              <a:t> </a:t>
            </a:r>
            <a:r>
              <a:rPr lang="tr-TR" altLang="en-US" sz="2400" dirty="0" err="1"/>
              <a:t>properly</a:t>
            </a:r>
            <a:r>
              <a:rPr lang="tr-TR" altLang="en-US" sz="2400" dirty="0"/>
              <a:t> </a:t>
            </a:r>
            <a:r>
              <a:rPr lang="tr-TR" altLang="en-US" sz="2400" dirty="0" err="1"/>
              <a:t>and</a:t>
            </a:r>
            <a:r>
              <a:rPr lang="tr-TR" altLang="en-US" sz="2400" dirty="0"/>
              <a:t> hardware </a:t>
            </a:r>
            <a:r>
              <a:rPr lang="tr-TR" altLang="en-US" sz="2400" dirty="0" err="1"/>
              <a:t>should</a:t>
            </a:r>
            <a:r>
              <a:rPr lang="tr-TR" altLang="en-US" sz="2400" dirty="0"/>
              <a:t> </a:t>
            </a:r>
            <a:r>
              <a:rPr lang="tr-TR" altLang="en-US" sz="2400" dirty="0" err="1"/>
              <a:t>communicate</a:t>
            </a:r>
            <a:r>
              <a:rPr lang="tr-TR" altLang="en-US" sz="2400" dirty="0"/>
              <a:t> </a:t>
            </a:r>
            <a:r>
              <a:rPr lang="tr-TR" altLang="en-US" sz="2400" dirty="0" err="1"/>
              <a:t>with</a:t>
            </a:r>
            <a:r>
              <a:rPr lang="tr-TR" altLang="en-US" sz="2400" dirty="0"/>
              <a:t> </a:t>
            </a:r>
            <a:r>
              <a:rPr lang="tr-TR" altLang="en-US" sz="2400" dirty="0" err="1"/>
              <a:t>the</a:t>
            </a:r>
            <a:r>
              <a:rPr lang="tr-TR" altLang="en-US" sz="2400" dirty="0"/>
              <a:t> </a:t>
            </a:r>
            <a:r>
              <a:rPr lang="tr-TR" altLang="en-US" sz="2400" dirty="0" err="1"/>
              <a:t>app</a:t>
            </a:r>
            <a:r>
              <a:rPr lang="tr-TR" altLang="en-US" sz="2400" dirty="0"/>
              <a:t> </a:t>
            </a:r>
            <a:r>
              <a:rPr lang="tr-TR" altLang="en-US" sz="2400" dirty="0" err="1"/>
              <a:t>via</a:t>
            </a:r>
            <a:r>
              <a:rPr lang="tr-TR" altLang="en-US" sz="2400" dirty="0"/>
              <a:t> bluetooth.</a:t>
            </a:r>
          </a:p>
          <a:p>
            <a:pPr eaLnBrk="1" hangingPunct="1"/>
            <a:r>
              <a:rPr lang="tr-TR" altLang="en-US" sz="2400" dirty="0"/>
              <a:t>I </a:t>
            </a:r>
            <a:r>
              <a:rPr lang="tr-TR" altLang="en-US" sz="2400" dirty="0" err="1"/>
              <a:t>need</a:t>
            </a:r>
            <a:r>
              <a:rPr lang="tr-TR" altLang="en-US" sz="2400" dirty="0"/>
              <a:t> </a:t>
            </a:r>
            <a:r>
              <a:rPr lang="tr-TR" altLang="en-US" sz="2400" dirty="0" err="1"/>
              <a:t>to</a:t>
            </a:r>
            <a:r>
              <a:rPr lang="tr-TR" altLang="en-US" sz="2400" dirty="0"/>
              <a:t> </a:t>
            </a:r>
            <a:r>
              <a:rPr lang="tr-TR" altLang="en-US" sz="2400" dirty="0" err="1"/>
              <a:t>have</a:t>
            </a:r>
            <a:r>
              <a:rPr lang="tr-TR" altLang="en-US" sz="2400" dirty="0"/>
              <a:t> an </a:t>
            </a:r>
            <a:r>
              <a:rPr lang="tr-TR" altLang="en-US" sz="2400" dirty="0" err="1"/>
              <a:t>app</a:t>
            </a:r>
            <a:r>
              <a:rPr lang="tr-TR" altLang="en-US" sz="2400" dirty="0"/>
              <a:t> </a:t>
            </a:r>
            <a:r>
              <a:rPr lang="tr-TR" altLang="en-US" sz="2400" dirty="0" err="1"/>
              <a:t>that</a:t>
            </a:r>
            <a:r>
              <a:rPr lang="tr-TR" altLang="en-US" sz="2400" dirty="0"/>
              <a:t> </a:t>
            </a:r>
            <a:r>
              <a:rPr lang="tr-TR" altLang="en-US" sz="2400" dirty="0" err="1"/>
              <a:t>takes</a:t>
            </a:r>
            <a:r>
              <a:rPr lang="tr-TR" altLang="en-US" sz="2400" dirty="0"/>
              <a:t> data </a:t>
            </a:r>
            <a:r>
              <a:rPr lang="tr-TR" altLang="en-US" sz="2400" dirty="0" err="1"/>
              <a:t>from</a:t>
            </a:r>
            <a:r>
              <a:rPr lang="tr-TR" altLang="en-US" sz="2400" dirty="0"/>
              <a:t> </a:t>
            </a:r>
            <a:r>
              <a:rPr lang="tr-TR" altLang="en-US" sz="2400" dirty="0" err="1"/>
              <a:t>phones</a:t>
            </a:r>
            <a:r>
              <a:rPr lang="tr-TR" altLang="en-US" sz="2400" dirty="0"/>
              <a:t> bluetooth </a:t>
            </a:r>
            <a:r>
              <a:rPr lang="tr-TR" altLang="en-US" sz="2400" dirty="0" err="1"/>
              <a:t>and</a:t>
            </a:r>
            <a:r>
              <a:rPr lang="tr-TR" altLang="en-US" sz="2400" dirty="0"/>
              <a:t> </a:t>
            </a:r>
            <a:r>
              <a:rPr lang="tr-TR" altLang="en-US" sz="2400" dirty="0" err="1"/>
              <a:t>depend</a:t>
            </a:r>
            <a:r>
              <a:rPr lang="tr-TR" altLang="en-US" sz="2400" dirty="0"/>
              <a:t> on </a:t>
            </a:r>
            <a:r>
              <a:rPr lang="tr-TR" altLang="en-US" sz="2400" dirty="0" err="1"/>
              <a:t>the</a:t>
            </a:r>
            <a:r>
              <a:rPr lang="tr-TR" altLang="en-US" sz="2400" dirty="0"/>
              <a:t> </a:t>
            </a:r>
            <a:r>
              <a:rPr lang="tr-TR" altLang="en-US" sz="2400" dirty="0" err="1"/>
              <a:t>determined</a:t>
            </a:r>
            <a:r>
              <a:rPr lang="tr-TR" altLang="en-US" sz="2400" dirty="0"/>
              <a:t> </a:t>
            </a:r>
            <a:r>
              <a:rPr lang="tr-TR" altLang="en-US" sz="2400" dirty="0" err="1"/>
              <a:t>state</a:t>
            </a:r>
            <a:r>
              <a:rPr lang="tr-TR" altLang="en-US" sz="2400" dirty="0"/>
              <a:t> </a:t>
            </a:r>
            <a:r>
              <a:rPr lang="tr-TR" altLang="en-US" sz="2400" dirty="0" err="1"/>
              <a:t>sends</a:t>
            </a:r>
            <a:r>
              <a:rPr lang="tr-TR" altLang="en-US" sz="2400" dirty="0"/>
              <a:t> it </a:t>
            </a:r>
            <a:r>
              <a:rPr lang="tr-TR" altLang="en-US" sz="2400" dirty="0" err="1"/>
              <a:t>to</a:t>
            </a:r>
            <a:r>
              <a:rPr lang="tr-TR" altLang="en-US" sz="2400" dirty="0"/>
              <a:t> </a:t>
            </a:r>
            <a:r>
              <a:rPr lang="tr-TR" altLang="en-US" sz="2400" dirty="0" err="1"/>
              <a:t>the</a:t>
            </a:r>
            <a:r>
              <a:rPr lang="tr-TR" altLang="en-US" sz="2400" dirty="0"/>
              <a:t> </a:t>
            </a:r>
            <a:r>
              <a:rPr lang="tr-TR" altLang="en-US" sz="2400" dirty="0" err="1"/>
              <a:t>real</a:t>
            </a:r>
            <a:r>
              <a:rPr lang="tr-TR" altLang="en-US" sz="2400" dirty="0"/>
              <a:t> time </a:t>
            </a:r>
            <a:r>
              <a:rPr lang="tr-TR" altLang="en-US" sz="2400" dirty="0" err="1"/>
              <a:t>database</a:t>
            </a:r>
            <a:r>
              <a:rPr lang="tr-TR" altLang="en-US" sz="2400" dirty="0"/>
              <a:t>.</a:t>
            </a:r>
          </a:p>
          <a:p>
            <a:pPr eaLnBrk="1" hangingPunct="1"/>
            <a:r>
              <a:rPr lang="tr-TR" altLang="en-US" sz="2400" dirty="0" err="1"/>
              <a:t>This</a:t>
            </a:r>
            <a:r>
              <a:rPr lang="tr-TR" altLang="en-US" sz="2400" dirty="0"/>
              <a:t> </a:t>
            </a:r>
            <a:r>
              <a:rPr lang="tr-TR" altLang="en-US" sz="2400" dirty="0" err="1"/>
              <a:t>app</a:t>
            </a:r>
            <a:r>
              <a:rPr lang="tr-TR" altLang="en-US" sz="2400" dirty="0"/>
              <a:t> </a:t>
            </a:r>
            <a:r>
              <a:rPr lang="tr-TR" altLang="en-US" sz="2400" dirty="0" err="1"/>
              <a:t>also</a:t>
            </a:r>
            <a:r>
              <a:rPr lang="tr-TR" altLang="en-US" sz="2400" dirty="0"/>
              <a:t> </a:t>
            </a:r>
            <a:r>
              <a:rPr lang="tr-TR" altLang="en-US" sz="2400" dirty="0" err="1"/>
              <a:t>should</a:t>
            </a:r>
            <a:r>
              <a:rPr lang="tr-TR" altLang="en-US" sz="2400" dirty="0"/>
              <a:t> </a:t>
            </a:r>
            <a:r>
              <a:rPr lang="tr-TR" altLang="en-US" sz="2400" dirty="0" err="1"/>
              <a:t>send</a:t>
            </a:r>
            <a:r>
              <a:rPr lang="tr-TR" altLang="en-US" sz="2400" dirty="0"/>
              <a:t> </a:t>
            </a:r>
            <a:r>
              <a:rPr lang="tr-TR" altLang="en-US" sz="2400" dirty="0" err="1"/>
              <a:t>notification</a:t>
            </a:r>
            <a:r>
              <a:rPr lang="tr-TR" altLang="en-US" sz="2400" dirty="0"/>
              <a:t> </a:t>
            </a:r>
            <a:r>
              <a:rPr lang="tr-TR" altLang="en-US" sz="2400" dirty="0" err="1"/>
              <a:t>to</a:t>
            </a:r>
            <a:r>
              <a:rPr lang="tr-TR" altLang="en-US" sz="2400" dirty="0"/>
              <a:t> </a:t>
            </a:r>
            <a:r>
              <a:rPr lang="tr-TR" altLang="en-US" sz="2400" dirty="0" err="1"/>
              <a:t>other</a:t>
            </a:r>
            <a:r>
              <a:rPr lang="tr-TR" altLang="en-US" sz="2400" dirty="0"/>
              <a:t> Valentine </a:t>
            </a:r>
            <a:r>
              <a:rPr lang="tr-TR" altLang="en-US" sz="2400" dirty="0" err="1"/>
              <a:t>when</a:t>
            </a:r>
            <a:r>
              <a:rPr lang="tr-TR" altLang="en-US" sz="2400" dirty="0"/>
              <a:t> </a:t>
            </a:r>
            <a:r>
              <a:rPr lang="tr-TR" altLang="en-US" sz="2400" dirty="0" err="1"/>
              <a:t>needed</a:t>
            </a:r>
            <a:r>
              <a:rPr lang="tr-TR" altLang="en-US" sz="2400" dirty="0"/>
              <a:t>.</a:t>
            </a:r>
          </a:p>
          <a:p>
            <a:pPr eaLnBrk="1" hangingPunct="1"/>
            <a:endParaRPr lang="tr-TR" altLang="en-US" sz="2400" dirty="0"/>
          </a:p>
          <a:p>
            <a:pPr eaLnBrk="1" hangingPunct="1"/>
            <a:endParaRPr lang="tr-TR" altLang="en-US" sz="2000" dirty="0"/>
          </a:p>
        </p:txBody>
      </p:sp>
    </p:spTree>
    <p:extLst>
      <p:ext uri="{BB962C8B-B14F-4D97-AF65-F5344CB8AC3E}">
        <p14:creationId xmlns:p14="http://schemas.microsoft.com/office/powerpoint/2010/main" val="292839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Project </a:t>
            </a:r>
            <a:r>
              <a:rPr lang="tr-TR" altLang="en-US" sz="4000" dirty="0" err="1"/>
              <a:t>Requirements</a:t>
            </a:r>
            <a:r>
              <a:rPr lang="tr-TR" altLang="en-US" sz="4000" dirty="0"/>
              <a:t> - 2</a:t>
            </a:r>
          </a:p>
        </p:txBody>
      </p:sp>
      <p:sp>
        <p:nvSpPr>
          <p:cNvPr id="4" name="Rectangle 5"/>
          <p:cNvSpPr>
            <a:spLocks noChangeArrowheads="1"/>
          </p:cNvSpPr>
          <p:nvPr/>
        </p:nvSpPr>
        <p:spPr bwMode="auto">
          <a:xfrm>
            <a:off x="76200" y="762000"/>
            <a:ext cx="7620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sp>
        <p:nvSpPr>
          <p:cNvPr id="3" name="Metin kutusu 2">
            <a:extLst>
              <a:ext uri="{FF2B5EF4-FFF2-40B4-BE49-F238E27FC236}">
                <a16:creationId xmlns:a16="http://schemas.microsoft.com/office/drawing/2014/main" id="{C11CE10E-15CD-B028-E594-CFF4916FE241}"/>
              </a:ext>
            </a:extLst>
          </p:cNvPr>
          <p:cNvSpPr txBox="1"/>
          <p:nvPr/>
        </p:nvSpPr>
        <p:spPr>
          <a:xfrm>
            <a:off x="102870" y="914400"/>
            <a:ext cx="8839200" cy="5293757"/>
          </a:xfrm>
          <a:prstGeom prst="rect">
            <a:avLst/>
          </a:prstGeom>
          <a:noFill/>
        </p:spPr>
        <p:txBody>
          <a:bodyPr wrap="square">
            <a:spAutoFit/>
          </a:bodyPr>
          <a:lstStyle/>
          <a:p>
            <a:pPr marL="342900" indent="-342900">
              <a:buFont typeface="Arial" panose="020B0604020202020204" pitchFamily="34" charset="0"/>
              <a:buChar char="•"/>
            </a:pPr>
            <a:r>
              <a:rPr lang="en-US" sz="2000" dirty="0"/>
              <a:t>Hardware: ESP32 microcontrollers, load cell sensors, tilt sensors, ultrasonic distance sensors, and cups with appropriate </a:t>
            </a:r>
            <a:r>
              <a:rPr lang="tr-TR" sz="2000" dirty="0"/>
              <a:t>platform</a:t>
            </a:r>
            <a:r>
              <a:rPr lang="en-US" sz="2000" dirty="0"/>
              <a:t> to hold the sensors.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Software: </a:t>
            </a:r>
            <a:r>
              <a:rPr lang="tr-TR" sz="2000" dirty="0"/>
              <a:t>C++</a:t>
            </a:r>
            <a:r>
              <a:rPr lang="en-US" sz="2000" dirty="0"/>
              <a:t> for ESP32 firmware and </a:t>
            </a:r>
            <a:r>
              <a:rPr lang="tr-TR" sz="2000" dirty="0" err="1"/>
              <a:t>Flutter</a:t>
            </a:r>
            <a:r>
              <a:rPr lang="tr-TR" sz="2000" dirty="0"/>
              <a:t>-Dart </a:t>
            </a:r>
            <a:r>
              <a:rPr lang="tr-TR" sz="2000" dirty="0" err="1"/>
              <a:t>for</a:t>
            </a:r>
            <a:r>
              <a:rPr lang="tr-TR" sz="2000" dirty="0"/>
              <a:t> mobile</a:t>
            </a:r>
            <a:r>
              <a:rPr lang="en-US" sz="2000" dirty="0"/>
              <a:t> app development, and libraries for Bluetooth communication and Firebase Cloud Messaging.</a:t>
            </a:r>
            <a:endParaRPr lang="tr-TR" sz="2000" dirty="0"/>
          </a:p>
          <a:p>
            <a:pPr marL="800100" lvl="1" indent="-342900">
              <a:buFont typeface="Arial" panose="020B0604020202020204" pitchFamily="34" charset="0"/>
              <a:buChar char="•"/>
            </a:pPr>
            <a:r>
              <a:rPr lang="en-US" sz="2000" dirty="0"/>
              <a:t>A mobile app that can display real-time sensor data, send and receive notifications, and allow users to control the system.</a:t>
            </a:r>
          </a:p>
          <a:p>
            <a:pPr lvl="1"/>
            <a:endParaRPr lang="tr-TR" sz="2000" dirty="0"/>
          </a:p>
          <a:p>
            <a:endParaRPr lang="en-US" sz="2000" dirty="0"/>
          </a:p>
          <a:p>
            <a:pPr marL="342900" indent="-342900">
              <a:buFont typeface="Arial" panose="020B0604020202020204" pitchFamily="34" charset="0"/>
              <a:buChar char="•"/>
            </a:pPr>
            <a:r>
              <a:rPr lang="en-US" sz="2000" dirty="0"/>
              <a:t>Power supply: Batteries or a power adapter to power the ESP32 and sensors.</a:t>
            </a:r>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en-US" sz="2000" dirty="0"/>
              <a:t>Cloud messaging service: A Firebase Cloud Messaging account to enable notifications to be sent and received between the two phones.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8</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err="1"/>
              <a:t>Success</a:t>
            </a:r>
            <a:r>
              <a:rPr lang="tr-TR" altLang="en-US" sz="4000" dirty="0"/>
              <a:t> </a:t>
            </a:r>
            <a:r>
              <a:rPr lang="tr-TR" altLang="en-US" sz="4000" dirty="0" err="1"/>
              <a:t>Criterias</a:t>
            </a:r>
            <a:endParaRPr lang="tr-TR" altLang="en-US" sz="4000" dirty="0"/>
          </a:p>
        </p:txBody>
      </p:sp>
      <p:sp>
        <p:nvSpPr>
          <p:cNvPr id="20485" name="Rectangle 3"/>
          <p:cNvSpPr>
            <a:spLocks noGrp="1" noChangeArrowheads="1"/>
          </p:cNvSpPr>
          <p:nvPr>
            <p:ph type="body" idx="1"/>
          </p:nvPr>
        </p:nvSpPr>
        <p:spPr>
          <a:xfrm>
            <a:off x="152400" y="800100"/>
            <a:ext cx="7848600" cy="5257800"/>
          </a:xfrm>
        </p:spPr>
        <p:txBody>
          <a:bodyPr/>
          <a:lstStyle/>
          <a:p>
            <a:pPr eaLnBrk="1" hangingPunct="1"/>
            <a:r>
              <a:rPr lang="tr-TR" altLang="en-US" sz="2400" dirty="0"/>
              <a:t>Sensor </a:t>
            </a:r>
            <a:r>
              <a:rPr lang="tr-TR" altLang="en-US" sz="2400" dirty="0" err="1"/>
              <a:t>accuracy</a:t>
            </a:r>
            <a:endParaRPr lang="tr-TR" altLang="en-US" sz="2400" dirty="0"/>
          </a:p>
          <a:p>
            <a:pPr lvl="1" eaLnBrk="1" hangingPunct="1"/>
            <a:r>
              <a:rPr lang="en-US" altLang="en-US" sz="2000" dirty="0"/>
              <a:t>The load cell sensor, tilt sensor, and ultrasonic distance sensor must be accurate and provide reliable data to the ESP32, ensuring that the weight, angle, and distance measurements are precise and consistent.</a:t>
            </a:r>
            <a:endParaRPr lang="tr-TR" altLang="en-US" sz="2000" dirty="0"/>
          </a:p>
          <a:p>
            <a:pPr marL="457200" lvl="1" indent="0" eaLnBrk="1" hangingPunct="1">
              <a:buNone/>
            </a:pPr>
            <a:endParaRPr lang="tr-TR" altLang="en-US" sz="2000" dirty="0"/>
          </a:p>
          <a:p>
            <a:pPr eaLnBrk="1" hangingPunct="1"/>
            <a:r>
              <a:rPr lang="en-US" altLang="en-US" sz="2400" dirty="0"/>
              <a:t>Bluetooth connectivity</a:t>
            </a:r>
            <a:endParaRPr lang="tr-TR" altLang="en-US" sz="2400" dirty="0"/>
          </a:p>
          <a:p>
            <a:pPr lvl="1" eaLnBrk="1" hangingPunct="1"/>
            <a:r>
              <a:rPr lang="en-US" altLang="en-US" sz="2000" dirty="0"/>
              <a:t> The ESP32 must establish a stable Bluetooth connection with the phone and ensure that sensor data is transmitted accurately and in real-time</a:t>
            </a:r>
            <a:r>
              <a:rPr lang="tr-TR" altLang="en-US" sz="2000" dirty="0"/>
              <a:t>.</a:t>
            </a:r>
          </a:p>
          <a:p>
            <a:pPr marL="457200" lvl="1" indent="0" eaLnBrk="1" hangingPunct="1">
              <a:buNone/>
            </a:pPr>
            <a:endParaRPr lang="tr-TR" altLang="en-US" sz="2000" dirty="0"/>
          </a:p>
          <a:p>
            <a:pPr eaLnBrk="1" hangingPunct="1"/>
            <a:r>
              <a:rPr lang="tr-TR" altLang="en-US" sz="2400" dirty="0"/>
              <a:t>Cloud </a:t>
            </a:r>
            <a:r>
              <a:rPr lang="tr-TR" altLang="en-US" sz="2400" dirty="0" err="1"/>
              <a:t>messaging</a:t>
            </a:r>
            <a:endParaRPr lang="tr-TR" altLang="en-US" sz="2400" dirty="0"/>
          </a:p>
          <a:p>
            <a:pPr lvl="1" eaLnBrk="1" hangingPunct="1"/>
            <a:r>
              <a:rPr lang="en-US" altLang="en-US" sz="2000" dirty="0"/>
              <a:t>The system must be able to send and receive notifications via Firebase Cloud Messaging. </a:t>
            </a:r>
            <a:endParaRPr lang="tr-TR"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9</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err="1"/>
              <a:t>Resources</a:t>
            </a:r>
            <a:endParaRPr lang="tr-TR" altLang="en-US" sz="4000" dirty="0"/>
          </a:p>
        </p:txBody>
      </p:sp>
      <p:sp>
        <p:nvSpPr>
          <p:cNvPr id="21508" name="Rectangle 3"/>
          <p:cNvSpPr>
            <a:spLocks noGrp="1" noChangeArrowheads="1"/>
          </p:cNvSpPr>
          <p:nvPr>
            <p:ph type="body" idx="1"/>
          </p:nvPr>
        </p:nvSpPr>
        <p:spPr/>
        <p:txBody>
          <a:bodyPr/>
          <a:lstStyle/>
          <a:p>
            <a:pPr marL="514350" indent="-514350" eaLnBrk="1" hangingPunct="1">
              <a:buFontTx/>
              <a:buAutoNum type="arabicPeriod"/>
            </a:pPr>
            <a:r>
              <a:rPr lang="tr-TR" altLang="en-US" sz="2000" dirty="0">
                <a:hlinkClick r:id="rId2"/>
              </a:rPr>
              <a:t>https://chat.openai.com</a:t>
            </a:r>
            <a:endParaRPr lang="tr-TR" altLang="en-US" sz="2000" dirty="0"/>
          </a:p>
          <a:p>
            <a:pPr marL="514350" indent="-514350" eaLnBrk="1" hangingPunct="1">
              <a:buFontTx/>
              <a:buAutoNum type="arabicPeriod"/>
            </a:pPr>
            <a:r>
              <a:rPr lang="tr-TR" altLang="en-US" sz="2000" dirty="0">
                <a:hlinkClick r:id="rId3"/>
              </a:rPr>
              <a:t>https://cdn4.iconfinder.com/data/icons/google-i-o-2016/512/google_firebase-2-512.png</a:t>
            </a:r>
            <a:endParaRPr lang="tr-TR" altLang="en-US" sz="2000" dirty="0"/>
          </a:p>
          <a:p>
            <a:pPr marL="514350" indent="-514350" eaLnBrk="1" hangingPunct="1">
              <a:buFontTx/>
              <a:buAutoNum type="arabicPeriod"/>
            </a:pPr>
            <a:r>
              <a:rPr lang="tr-TR" altLang="en-US" sz="2000" dirty="0">
                <a:hlinkClick r:id="rId4"/>
              </a:rPr>
              <a:t>https://upload.wikimedia.org/wikipedia/commons/thumb/d/da/Bluetooth.svg/1342px-Bluetooth.svg.png</a:t>
            </a:r>
            <a:endParaRPr lang="tr-TR" altLang="en-US" sz="2000" dirty="0"/>
          </a:p>
          <a:p>
            <a:pPr marL="514350" indent="-514350" eaLnBrk="1" hangingPunct="1">
              <a:buFontTx/>
              <a:buAutoNum type="arabicPeriod"/>
            </a:pPr>
            <a:r>
              <a:rPr lang="tr-TR" altLang="en-US" sz="2000" dirty="0"/>
              <a:t>Draw.io </a:t>
            </a:r>
            <a:r>
              <a:rPr lang="tr-TR" altLang="en-US" sz="2000" dirty="0" err="1"/>
              <a:t>for</a:t>
            </a:r>
            <a:r>
              <a:rPr lang="tr-TR" altLang="en-US" sz="2000" dirty="0"/>
              <a:t> </a:t>
            </a:r>
            <a:r>
              <a:rPr lang="tr-TR" altLang="en-US" sz="2000" dirty="0" err="1"/>
              <a:t>designs</a:t>
            </a:r>
            <a:endParaRPr lang="tr-TR" altLang="en-US" sz="2000" dirty="0"/>
          </a:p>
          <a:p>
            <a:pPr marL="0" indent="0" eaLnBrk="1" hangingPunct="1">
              <a:buNone/>
            </a:pPr>
            <a:br>
              <a:rPr lang="tr-TR" altLang="en-US" sz="2000" dirty="0"/>
            </a:br>
            <a:r>
              <a:rPr lang="tr-TR" altLang="en-US" dirty="0"/>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TotalTime>
  <Words>513</Words>
  <Application>Microsoft Office PowerPoint</Application>
  <PresentationFormat>Ekran Gösterisi (4:3)</PresentationFormat>
  <Paragraphs>86</Paragraphs>
  <Slides>9</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Tahoma</vt:lpstr>
      <vt:lpstr>Default Design</vt:lpstr>
      <vt:lpstr>Valentine’s Cup</vt:lpstr>
      <vt:lpstr>Contents</vt:lpstr>
      <vt:lpstr>Project Definition</vt:lpstr>
      <vt:lpstr>Project Design and Plan</vt:lpstr>
      <vt:lpstr>Timeline</vt:lpstr>
      <vt:lpstr>Project Requirements - 1</vt:lpstr>
      <vt:lpstr>Project Requirements - 2</vt:lpstr>
      <vt:lpstr>Success Criterias</vt:lpstr>
      <vt:lpstr>Resources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Talha Yolcu</cp:lastModifiedBy>
  <cp:revision>222</cp:revision>
  <dcterms:created xsi:type="dcterms:W3CDTF">2007-08-26T20:02:13Z</dcterms:created>
  <dcterms:modified xsi:type="dcterms:W3CDTF">2023-04-05T09:13:23Z</dcterms:modified>
</cp:coreProperties>
</file>