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8" r:id="rId4"/>
    <p:sldId id="282" r:id="rId5"/>
    <p:sldId id="283" r:id="rId6"/>
    <p:sldId id="279" r:id="rId7"/>
    <p:sldId id="280" r:id="rId8"/>
    <p:sldId id="281" r:id="rId9"/>
    <p:sldId id="270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106" d="100"/>
          <a:sy n="106" d="100"/>
        </p:scale>
        <p:origin x="20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245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stockphoto.com/the-view-inside-the-empty-car-the-54421487.html" TargetMode="External"/><Relationship Id="rId2" Type="http://schemas.openxmlformats.org/officeDocument/2006/relationships/hyperlink" Target="https://www.nauto.com/blog/introducing-driver-drowsiness-ale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rgipark.org.tr/en/download/article-file/19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Driver </a:t>
            </a:r>
            <a:r>
              <a:rPr lang="en-US" altLang="en-US" sz="3600" dirty="0"/>
              <a:t>Drowsiness</a:t>
            </a:r>
            <a:r>
              <a:rPr lang="tr-TR" altLang="en-US" sz="3600" dirty="0"/>
              <a:t> </a:t>
            </a:r>
            <a:r>
              <a:rPr lang="tr-TR" altLang="en-US" sz="3600" dirty="0" err="1"/>
              <a:t>Detection</a:t>
            </a:r>
            <a:r>
              <a:rPr lang="tr-TR" altLang="en-US" sz="3600" dirty="0"/>
              <a:t> </a:t>
            </a:r>
            <a:r>
              <a:rPr lang="tr-TR" altLang="en-US" sz="3600" dirty="0" err="1"/>
              <a:t>System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Preliminary Meeting – 1st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Yakup Talha Yolcu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Advisor : Yrd. Doç. Dr. Burcu Yılmaz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October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Definition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Design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Timeline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</a:t>
            </a:r>
            <a:r>
              <a:rPr lang="tr-TR" altLang="en-US" sz="2400" dirty="0" err="1"/>
              <a:t>Requirements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Success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Criterias</a:t>
            </a:r>
            <a:endParaRPr lang="tr-TR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Resources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42B16-6F93-A167-91B0-9E05C3E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Project </a:t>
            </a:r>
            <a:r>
              <a:rPr lang="en-US" sz="4000" dirty="0" err="1"/>
              <a:t>Definit</a:t>
            </a:r>
            <a:r>
              <a:rPr lang="tr-TR" sz="4000" dirty="0"/>
              <a:t>i</a:t>
            </a:r>
            <a:r>
              <a:rPr lang="en-US" sz="4000" dirty="0"/>
              <a:t>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004439-99B5-3D4B-E6B3-6EC0EC39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have a system that gives an alarm if driver is detected as drowsy.</a:t>
            </a:r>
          </a:p>
          <a:p>
            <a:r>
              <a:rPr lang="en-US" dirty="0"/>
              <a:t>Drowsiness detection works on two different situations :</a:t>
            </a:r>
          </a:p>
          <a:p>
            <a:pPr lvl="1"/>
            <a:r>
              <a:rPr lang="en-US" dirty="0"/>
              <a:t>If driver is closing their eyes for an amount of time</a:t>
            </a:r>
          </a:p>
          <a:p>
            <a:pPr lvl="1"/>
            <a:r>
              <a:rPr lang="en-US" dirty="0"/>
              <a:t>If driver can’t keep their head up for an amount of time (moves the head to any side without turning head)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E9417B-9E81-3745-B2F3-5D3C418E2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pic>
        <p:nvPicPr>
          <p:cNvPr id="1026" name="Picture 2" descr="Introducing Driver Drowsiness Detection &amp; Alerts | Nauto">
            <a:extLst>
              <a:ext uri="{FF2B5EF4-FFF2-40B4-BE49-F238E27FC236}">
                <a16:creationId xmlns:a16="http://schemas.microsoft.com/office/drawing/2014/main" id="{1EA49AC3-FE6B-EA56-5B26-CEE1B43C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2914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rm Vector Art Stock Images | Depositphotos">
            <a:extLst>
              <a:ext uri="{FF2B5EF4-FFF2-40B4-BE49-F238E27FC236}">
                <a16:creationId xmlns:a16="http://schemas.microsoft.com/office/drawing/2014/main" id="{D821C152-0718-ABF5-4F4C-8D5FAE93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96" y="5107292"/>
            <a:ext cx="788552" cy="78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8A99565-847D-E039-4272-89B880B9C976}"/>
              </a:ext>
            </a:extLst>
          </p:cNvPr>
          <p:cNvCxnSpPr>
            <a:cxnSpLocks/>
          </p:cNvCxnSpPr>
          <p:nvPr/>
        </p:nvCxnSpPr>
        <p:spPr bwMode="auto">
          <a:xfrm>
            <a:off x="4750952" y="5512952"/>
            <a:ext cx="1497448" cy="0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4DEE794-613B-9EA7-E9D7-D56E47A7A1AC}"/>
              </a:ext>
            </a:extLst>
          </p:cNvPr>
          <p:cNvSpPr txBox="1"/>
          <p:nvPr/>
        </p:nvSpPr>
        <p:spPr>
          <a:xfrm>
            <a:off x="4827152" y="5029140"/>
            <a:ext cx="142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When driver is detected as drowsy</a:t>
            </a:r>
          </a:p>
        </p:txBody>
      </p:sp>
    </p:spTree>
    <p:extLst>
      <p:ext uri="{BB962C8B-B14F-4D97-AF65-F5344CB8AC3E}">
        <p14:creationId xmlns:p14="http://schemas.microsoft.com/office/powerpoint/2010/main" val="392847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2EE5B-18ED-C07B-02AE-5EF2DF19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 dirty="0"/>
              <a:t>Project Design Plan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Timeline</a:t>
            </a:r>
            <a:endParaRPr lang="en-US" sz="4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0E866E-A9EA-3750-F817-430D344C2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1028" name="Picture 4" descr="The view inside the empty car, the interior of the automobile. The interior  of the automobile, view inside the empty car. | CanStock">
            <a:extLst>
              <a:ext uri="{FF2B5EF4-FFF2-40B4-BE49-F238E27FC236}">
                <a16:creationId xmlns:a16="http://schemas.microsoft.com/office/drawing/2014/main" id="{68C1640C-6252-E509-6B80-905BFC2C2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7"/>
          <a:stretch/>
        </p:blipFill>
        <p:spPr bwMode="auto">
          <a:xfrm>
            <a:off x="167489" y="1062236"/>
            <a:ext cx="4210706" cy="27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2F834EB-E3C0-A178-693E-3C7D31D15B8D}"/>
              </a:ext>
            </a:extLst>
          </p:cNvPr>
          <p:cNvSpPr txBox="1"/>
          <p:nvPr/>
        </p:nvSpPr>
        <p:spPr>
          <a:xfrm>
            <a:off x="2005343" y="224959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900" dirty="0" err="1"/>
              <a:t>Camera</a:t>
            </a:r>
            <a:r>
              <a:rPr lang="tr-TR" sz="900" dirty="0"/>
              <a:t> </a:t>
            </a:r>
            <a:r>
              <a:rPr lang="tr-TR" sz="900" dirty="0" err="1"/>
              <a:t>and</a:t>
            </a:r>
            <a:endParaRPr lang="tr-TR" sz="900" dirty="0"/>
          </a:p>
          <a:p>
            <a:r>
              <a:rPr lang="tr-TR" sz="900" dirty="0" err="1"/>
              <a:t>Rasperry</a:t>
            </a:r>
            <a:r>
              <a:rPr lang="tr-TR" sz="900" dirty="0"/>
              <a:t> Pi</a:t>
            </a:r>
            <a:endParaRPr lang="en-US" sz="900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B0625822-4A8F-B6A8-F489-D85010AC3440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2843543" y="2057828"/>
            <a:ext cx="1984972" cy="376436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A2AAD85F-2ED2-0A20-000C-F3AE328D5325}"/>
              </a:ext>
            </a:extLst>
          </p:cNvPr>
          <p:cNvSpPr txBox="1"/>
          <p:nvPr/>
        </p:nvSpPr>
        <p:spPr>
          <a:xfrm>
            <a:off x="4828515" y="159616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driver</a:t>
            </a:r>
            <a:r>
              <a:rPr lang="tr-TR" dirty="0"/>
              <a:t> is </a:t>
            </a:r>
            <a:r>
              <a:rPr lang="tr-TR" dirty="0" err="1"/>
              <a:t>detected</a:t>
            </a:r>
            <a:r>
              <a:rPr lang="tr-TR" dirty="0"/>
              <a:t> as </a:t>
            </a:r>
            <a:r>
              <a:rPr lang="tr-TR" dirty="0" err="1"/>
              <a:t>drowsy</a:t>
            </a:r>
            <a:r>
              <a:rPr lang="tr-TR" dirty="0"/>
              <a:t>, </a:t>
            </a:r>
            <a:r>
              <a:rPr lang="tr-TR" dirty="0" err="1"/>
              <a:t>rasperry</a:t>
            </a:r>
            <a:r>
              <a:rPr lang="tr-TR" dirty="0"/>
              <a:t> pi </a:t>
            </a:r>
            <a:r>
              <a:rPr lang="tr-TR" dirty="0" err="1"/>
              <a:t>sends</a:t>
            </a:r>
            <a:r>
              <a:rPr lang="tr-TR" dirty="0"/>
              <a:t> a </a:t>
            </a:r>
            <a:r>
              <a:rPr lang="tr-TR" dirty="0" err="1"/>
              <a:t>notification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alarm </a:t>
            </a:r>
            <a:r>
              <a:rPr lang="tr-TR" dirty="0" err="1"/>
              <a:t>rings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804FFB-0D72-C70F-1DA6-AE6017DE8E73}"/>
              </a:ext>
            </a:extLst>
          </p:cNvPr>
          <p:cNvSpPr txBox="1"/>
          <p:nvPr/>
        </p:nvSpPr>
        <p:spPr>
          <a:xfrm>
            <a:off x="2025713" y="3159961"/>
            <a:ext cx="533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900" dirty="0"/>
              <a:t>Alarm </a:t>
            </a:r>
            <a:r>
              <a:rPr lang="tr-TR" sz="900" dirty="0" err="1"/>
              <a:t>and</a:t>
            </a:r>
            <a:r>
              <a:rPr lang="tr-TR" sz="900" dirty="0"/>
              <a:t> mobile </a:t>
            </a:r>
            <a:r>
              <a:rPr lang="tr-TR" sz="900" dirty="0" err="1"/>
              <a:t>phone</a:t>
            </a:r>
            <a:endParaRPr lang="en-US" sz="900" dirty="0"/>
          </a:p>
        </p:txBody>
      </p:sp>
      <p:graphicFrame>
        <p:nvGraphicFramePr>
          <p:cNvPr id="13" name="Tablo 13">
            <a:extLst>
              <a:ext uri="{FF2B5EF4-FFF2-40B4-BE49-F238E27FC236}">
                <a16:creationId xmlns:a16="http://schemas.microsoft.com/office/drawing/2014/main" id="{FAFEFDF9-5DF4-EF7B-5254-3E94A95E3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24394"/>
              </p:ext>
            </p:extLst>
          </p:nvPr>
        </p:nvGraphicFramePr>
        <p:xfrm>
          <a:off x="1371600" y="4200862"/>
          <a:ext cx="640080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88781885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0679393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036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24.10-06.11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07.11-18.12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02.01-15.01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Get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ready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hardware (</a:t>
                      </a:r>
                      <a:r>
                        <a:rPr lang="tr-TR" sz="1100" dirty="0" err="1"/>
                        <a:t>Rasperry</a:t>
                      </a:r>
                      <a:r>
                        <a:rPr lang="tr-TR" sz="1100" dirty="0"/>
                        <a:t> pi, </a:t>
                      </a:r>
                      <a:r>
                        <a:rPr lang="tr-TR" sz="1100" dirty="0" err="1"/>
                        <a:t>camera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etc</a:t>
                      </a:r>
                      <a:r>
                        <a:rPr lang="tr-TR" sz="1100" dirty="0"/>
                        <a:t>…)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datasets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be </a:t>
                      </a:r>
                      <a:r>
                        <a:rPr lang="tr-TR" sz="1100" dirty="0" err="1"/>
                        <a:t>used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Installing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needed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libraries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hardware.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Developlment</a:t>
                      </a:r>
                      <a:r>
                        <a:rPr lang="tr-TR" sz="1100" dirty="0"/>
                        <a:t> of mobile </a:t>
                      </a:r>
                      <a:r>
                        <a:rPr lang="tr-TR" sz="1100" dirty="0" err="1"/>
                        <a:t>app</a:t>
                      </a:r>
                      <a:endParaRPr lang="tr-T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/>
                        <a:t>Training </a:t>
                      </a:r>
                      <a:r>
                        <a:rPr lang="tr-TR" sz="1100" dirty="0" err="1"/>
                        <a:t>models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and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compare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models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with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each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other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success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rates</a:t>
                      </a:r>
                      <a:r>
                        <a:rPr lang="tr-TR" sz="110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/>
                        <a:t>Test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system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with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different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drivers</a:t>
                      </a:r>
                      <a:r>
                        <a:rPr lang="tr-TR" sz="11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tr-TR" sz="1100" dirty="0" err="1"/>
                        <a:t>Determine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success</a:t>
                      </a:r>
                      <a:r>
                        <a:rPr lang="tr-TR" sz="1100" dirty="0"/>
                        <a:t> rate of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project</a:t>
                      </a:r>
                      <a:endParaRPr lang="tr-TR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5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76D8A-0886-A84E-CF2D-64FF9654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Project Design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Timeline</a:t>
            </a:r>
            <a:endParaRPr lang="en-US" sz="4000" dirty="0"/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EE653C6-BE3A-2D84-16CE-73817E38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200775" cy="143827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75CF4D-464C-6D2B-29B8-6AB0C1D88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DF4A2F-3CB9-BAA3-C9BF-A94F0D989CAD}"/>
              </a:ext>
            </a:extLst>
          </p:cNvPr>
          <p:cNvSpPr txBox="1"/>
          <p:nvPr/>
        </p:nvSpPr>
        <p:spPr>
          <a:xfrm>
            <a:off x="381000" y="3268087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Machine Learning </a:t>
            </a:r>
            <a:r>
              <a:rPr lang="tr-TR" dirty="0" err="1"/>
              <a:t>and</a:t>
            </a:r>
            <a:r>
              <a:rPr lang="tr-TR" dirty="0"/>
              <a:t> Image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options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OpenCV</a:t>
            </a:r>
            <a:r>
              <a:rPr lang="tr-TR" dirty="0"/>
              <a:t>, </a:t>
            </a:r>
            <a:r>
              <a:rPr lang="tr-TR" dirty="0" err="1"/>
              <a:t>Keras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Tensorflow</a:t>
            </a:r>
            <a:r>
              <a:rPr lang="tr-TR" dirty="0"/>
              <a:t> (Sequential-InceptionV3)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OpenCV</a:t>
            </a:r>
            <a:r>
              <a:rPr lang="tr-TR" dirty="0"/>
              <a:t>, YOLOv5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Pytorch</a:t>
            </a:r>
            <a:r>
              <a:rPr lang="tr-TR" dirty="0"/>
              <a:t> (YOLO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Hardware </a:t>
            </a:r>
            <a:r>
              <a:rPr lang="tr-TR" dirty="0" err="1"/>
              <a:t>Options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Rasperry</a:t>
            </a:r>
            <a:r>
              <a:rPr lang="tr-TR" dirty="0"/>
              <a:t> 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Nvidia</a:t>
            </a:r>
            <a:r>
              <a:rPr lang="tr-TR" dirty="0"/>
              <a:t> </a:t>
            </a:r>
            <a:r>
              <a:rPr lang="tr-TR" dirty="0" err="1"/>
              <a:t>Jetson</a:t>
            </a:r>
            <a:r>
              <a:rPr lang="tr-TR" dirty="0"/>
              <a:t> Nano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998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B0E19-7E28-5CC7-5C21-2BB0EA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Project </a:t>
            </a:r>
            <a:r>
              <a:rPr lang="tr-TR" sz="4000" dirty="0" err="1"/>
              <a:t>Requirements</a:t>
            </a:r>
            <a:r>
              <a:rPr lang="tr-TR" sz="4000" dirty="0"/>
              <a:t> - 1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113659-6A1A-7B35-5987-7475DC65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Machine Learning </a:t>
            </a:r>
            <a:r>
              <a:rPr lang="tr-TR" dirty="0" err="1"/>
              <a:t>and</a:t>
            </a:r>
            <a:r>
              <a:rPr lang="tr-TR" dirty="0"/>
              <a:t> Image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classifications</a:t>
            </a:r>
            <a:r>
              <a:rPr lang="tr-TR" dirty="0"/>
              <a:t>: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,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, not </a:t>
            </a:r>
            <a:r>
              <a:rPr lang="tr-TR" dirty="0" err="1"/>
              <a:t>yawning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, </a:t>
            </a:r>
            <a:r>
              <a:rPr lang="tr-TR" dirty="0" err="1"/>
              <a:t>yawning</a:t>
            </a:r>
            <a:r>
              <a:rPr lang="tr-TR" dirty="0"/>
              <a:t> </a:t>
            </a:r>
            <a:r>
              <a:rPr lang="tr-TR" dirty="0" err="1"/>
              <a:t>face</a:t>
            </a:r>
            <a:endParaRPr lang="tr-TR" dirty="0"/>
          </a:p>
          <a:p>
            <a:pPr lvl="1"/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recognized</a:t>
            </a:r>
            <a:r>
              <a:rPr lang="tr-TR" dirty="0"/>
              <a:t> on video </a:t>
            </a:r>
            <a:r>
              <a:rPr lang="tr-TR" dirty="0" err="1"/>
              <a:t>stream</a:t>
            </a:r>
            <a:endParaRPr lang="tr-TR" dirty="0"/>
          </a:p>
          <a:p>
            <a:pPr lvl="1"/>
            <a:r>
              <a:rPr lang="tr-TR" dirty="0" err="1"/>
              <a:t>Detected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is </a:t>
            </a:r>
            <a:r>
              <a:rPr lang="tr-TR" dirty="0" err="1"/>
              <a:t>detected</a:t>
            </a:r>
            <a:r>
              <a:rPr lang="tr-TR" dirty="0"/>
              <a:t> as </a:t>
            </a:r>
            <a:r>
              <a:rPr lang="tr-TR" dirty="0" err="1"/>
              <a:t>drowsy</a:t>
            </a:r>
            <a:r>
              <a:rPr lang="tr-TR" dirty="0"/>
              <a:t>, alarm </a:t>
            </a:r>
            <a:r>
              <a:rPr lang="tr-TR" dirty="0" err="1"/>
              <a:t>should</a:t>
            </a:r>
            <a:r>
              <a:rPr lang="tr-TR" dirty="0"/>
              <a:t> ring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notification</a:t>
            </a:r>
            <a:r>
              <a:rPr lang="tr-TR" dirty="0"/>
              <a:t> sent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mobile </a:t>
            </a:r>
            <a:r>
              <a:rPr lang="tr-TR" dirty="0" err="1"/>
              <a:t>app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A7F405-B134-C38F-B559-6899DCDC4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717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05C1C6-F2FE-A208-9A8A-B9F475D9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Project </a:t>
            </a:r>
            <a:r>
              <a:rPr lang="tr-TR" sz="4000" dirty="0" err="1"/>
              <a:t>Requirements</a:t>
            </a:r>
            <a:r>
              <a:rPr lang="tr-TR" sz="4000" dirty="0"/>
              <a:t> - 2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92462E-FA54-4F9F-EE62-90943E03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face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eye</a:t>
            </a:r>
            <a:r>
              <a:rPr lang="tr-TR" sz="1800" dirty="0"/>
              <a:t> </a:t>
            </a:r>
            <a:r>
              <a:rPr lang="tr-TR" sz="1800" dirty="0" err="1"/>
              <a:t>detection</a:t>
            </a:r>
            <a:r>
              <a:rPr lang="tr-TR" sz="1800" dirty="0"/>
              <a:t>, </a:t>
            </a:r>
            <a:r>
              <a:rPr lang="tr-TR" sz="1800" dirty="0" err="1"/>
              <a:t>OpenCV</a:t>
            </a:r>
            <a:r>
              <a:rPr lang="tr-TR" sz="1800" dirty="0"/>
              <a:t> </a:t>
            </a:r>
            <a:r>
              <a:rPr lang="tr-TR" sz="1800" dirty="0" err="1"/>
              <a:t>library</a:t>
            </a:r>
            <a:r>
              <a:rPr lang="tr-TR" sz="1800" dirty="0"/>
              <a:t> is </a:t>
            </a:r>
            <a:r>
              <a:rPr lang="tr-TR" sz="1800" dirty="0" err="1"/>
              <a:t>required</a:t>
            </a:r>
            <a:r>
              <a:rPr lang="tr-TR" sz="1800" dirty="0"/>
              <a:t>.</a:t>
            </a:r>
          </a:p>
          <a:p>
            <a:r>
              <a:rPr lang="tr-TR" sz="1800" dirty="0" err="1"/>
              <a:t>Keras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libraries</a:t>
            </a:r>
            <a:r>
              <a:rPr lang="tr-TR" sz="1800" dirty="0"/>
              <a:t> is </a:t>
            </a:r>
            <a:r>
              <a:rPr lang="tr-TR" sz="1800" dirty="0" err="1"/>
              <a:t>required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build</a:t>
            </a:r>
            <a:r>
              <a:rPr lang="tr-TR" sz="1800" dirty="0"/>
              <a:t> </a:t>
            </a:r>
            <a:r>
              <a:rPr lang="tr-TR" sz="1800" dirty="0" err="1"/>
              <a:t>classification</a:t>
            </a:r>
            <a:r>
              <a:rPr lang="tr-TR" sz="1800" dirty="0"/>
              <a:t> model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images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be </a:t>
            </a:r>
            <a:r>
              <a:rPr lang="tr-TR" sz="1800" dirty="0" err="1"/>
              <a:t>trained</a:t>
            </a:r>
            <a:r>
              <a:rPr lang="tr-TR" sz="1800" dirty="0"/>
              <a:t>.</a:t>
            </a:r>
          </a:p>
          <a:p>
            <a:r>
              <a:rPr lang="tr-TR" sz="1800" dirty="0"/>
              <a:t>An alarm </a:t>
            </a:r>
            <a:r>
              <a:rPr lang="tr-TR" sz="1800" dirty="0" err="1"/>
              <a:t>sound</a:t>
            </a:r>
            <a:r>
              <a:rPr lang="tr-TR" sz="1800" dirty="0"/>
              <a:t> is </a:t>
            </a:r>
            <a:r>
              <a:rPr lang="tr-TR" sz="1800" dirty="0" err="1"/>
              <a:t>required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wake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driver</a:t>
            </a:r>
            <a:r>
              <a:rPr lang="tr-TR" sz="1800" dirty="0"/>
              <a:t> </a:t>
            </a:r>
            <a:r>
              <a:rPr lang="tr-TR" sz="1800" dirty="0" err="1"/>
              <a:t>up</a:t>
            </a:r>
            <a:endParaRPr lang="tr-TR" sz="1800" dirty="0"/>
          </a:p>
          <a:p>
            <a:r>
              <a:rPr lang="tr-TR" sz="1800" dirty="0"/>
              <a:t>A mobile </a:t>
            </a:r>
            <a:r>
              <a:rPr lang="tr-TR" sz="1800" dirty="0" err="1"/>
              <a:t>application</a:t>
            </a:r>
            <a:r>
              <a:rPr lang="tr-TR" sz="1800" dirty="0"/>
              <a:t> </a:t>
            </a:r>
            <a:r>
              <a:rPr lang="tr-TR" sz="1800" dirty="0" err="1"/>
              <a:t>developed</a:t>
            </a:r>
            <a:r>
              <a:rPr lang="tr-TR" sz="1800" dirty="0"/>
              <a:t> on </a:t>
            </a:r>
            <a:r>
              <a:rPr lang="tr-TR" sz="1800" dirty="0" err="1"/>
              <a:t>Flutter</a:t>
            </a:r>
            <a:r>
              <a:rPr lang="tr-TR" sz="1800" dirty="0"/>
              <a:t> </a:t>
            </a:r>
            <a:r>
              <a:rPr lang="tr-TR" sz="1800" dirty="0" err="1"/>
              <a:t>language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send</a:t>
            </a:r>
            <a:r>
              <a:rPr lang="tr-TR" sz="1800" dirty="0"/>
              <a:t> </a:t>
            </a:r>
            <a:r>
              <a:rPr lang="tr-TR" sz="1800" dirty="0" err="1"/>
              <a:t>notifications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selected</a:t>
            </a:r>
            <a:r>
              <a:rPr lang="tr-TR" sz="1800" dirty="0"/>
              <a:t> </a:t>
            </a:r>
            <a:r>
              <a:rPr lang="tr-TR" sz="1800" dirty="0" err="1"/>
              <a:t>persons</a:t>
            </a:r>
            <a:r>
              <a:rPr lang="tr-TR" sz="1800" dirty="0"/>
              <a:t>.</a:t>
            </a:r>
          </a:p>
          <a:p>
            <a:r>
              <a:rPr lang="tr-TR" sz="1800" dirty="0"/>
              <a:t>A </a:t>
            </a:r>
            <a:r>
              <a:rPr lang="tr-TR" sz="1800" dirty="0" err="1"/>
              <a:t>camera</a:t>
            </a:r>
            <a:r>
              <a:rPr lang="tr-TR" sz="1800" dirty="0"/>
              <a:t> </a:t>
            </a:r>
            <a:r>
              <a:rPr lang="tr-TR" sz="1800" dirty="0" err="1"/>
              <a:t>should</a:t>
            </a:r>
            <a:r>
              <a:rPr lang="tr-TR" sz="1800" dirty="0"/>
              <a:t> be </a:t>
            </a:r>
            <a:r>
              <a:rPr lang="tr-TR" sz="1800" dirty="0" err="1"/>
              <a:t>able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see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driver</a:t>
            </a:r>
            <a:r>
              <a:rPr lang="tr-TR" sz="1800" dirty="0"/>
              <a:t> </a:t>
            </a:r>
            <a:r>
              <a:rPr lang="tr-TR" sz="1800" dirty="0" err="1"/>
              <a:t>clearly</a:t>
            </a:r>
            <a:r>
              <a:rPr lang="tr-TR" sz="1800" dirty="0"/>
              <a:t>.</a:t>
            </a:r>
          </a:p>
          <a:p>
            <a:r>
              <a:rPr lang="tr-TR" sz="1800" dirty="0" err="1"/>
              <a:t>Well</a:t>
            </a:r>
            <a:r>
              <a:rPr lang="tr-TR" sz="1800" dirty="0"/>
              <a:t> </a:t>
            </a:r>
            <a:r>
              <a:rPr lang="tr-TR" sz="1800" dirty="0" err="1"/>
              <a:t>classified</a:t>
            </a:r>
            <a:r>
              <a:rPr lang="tr-TR" sz="1800" dirty="0"/>
              <a:t> </a:t>
            </a:r>
            <a:r>
              <a:rPr lang="tr-TR" sz="1800" dirty="0" err="1"/>
              <a:t>dataset</a:t>
            </a:r>
            <a:r>
              <a:rPr lang="tr-TR" sz="1800" dirty="0"/>
              <a:t>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train</a:t>
            </a:r>
            <a:r>
              <a:rPr lang="tr-TR" sz="1800" dirty="0"/>
              <a:t> model.</a:t>
            </a:r>
          </a:p>
          <a:p>
            <a:r>
              <a:rPr lang="en-US" sz="1800" dirty="0"/>
              <a:t>Raspberry Pi 4 Model B </a:t>
            </a:r>
            <a:endParaRPr lang="tr-TR" sz="1800" dirty="0"/>
          </a:p>
          <a:p>
            <a:r>
              <a:rPr lang="en-US" sz="1800" dirty="0"/>
              <a:t>Raspberry Pi Official Camera Module V2</a:t>
            </a:r>
            <a:endParaRPr lang="tr-TR" sz="1800" dirty="0"/>
          </a:p>
          <a:p>
            <a:r>
              <a:rPr lang="en-US" sz="1800" dirty="0"/>
              <a:t>Micro SD Card </a:t>
            </a:r>
          </a:p>
          <a:p>
            <a:r>
              <a:rPr lang="en-US" sz="1800" dirty="0"/>
              <a:t>Power Supply </a:t>
            </a:r>
          </a:p>
          <a:p>
            <a:r>
              <a:rPr lang="en-US" sz="1800" dirty="0"/>
              <a:t>HDMI Cord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F55AC6-D0DC-5BED-47CB-77B793904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5008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E07F8-5CA6-86D7-2739-D90CAF97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Success Criteria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80F6B0-FF8C-51EB-2DD9-A1625B35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prediction with rate of 90% drowsiness of driver.</a:t>
            </a:r>
            <a:endParaRPr lang="tr-TR" dirty="0"/>
          </a:p>
          <a:p>
            <a:r>
              <a:rPr lang="en-US" dirty="0"/>
              <a:t>Predicting the drowsiness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driver</a:t>
            </a:r>
            <a:r>
              <a:rPr lang="tr-TR" dirty="0"/>
              <a:t> </a:t>
            </a:r>
            <a:r>
              <a:rPr lang="en-US" dirty="0"/>
              <a:t>in 5</a:t>
            </a:r>
            <a:r>
              <a:rPr lang="tr-TR" dirty="0"/>
              <a:t> </a:t>
            </a:r>
            <a:r>
              <a:rPr lang="en-US" dirty="0"/>
              <a:t>seconds</a:t>
            </a:r>
            <a:r>
              <a:rPr lang="tr-TR" dirty="0"/>
              <a:t> at </a:t>
            </a:r>
            <a:r>
              <a:rPr lang="tr-TR" dirty="0" err="1"/>
              <a:t>max</a:t>
            </a:r>
            <a:endParaRPr lang="tr-TR" dirty="0"/>
          </a:p>
          <a:p>
            <a:r>
              <a:rPr lang="en-US" dirty="0"/>
              <a:t>10% reduction in accidents caused by</a:t>
            </a:r>
            <a:r>
              <a:rPr lang="tr-TR" dirty="0"/>
              <a:t> </a:t>
            </a:r>
            <a:r>
              <a:rPr lang="tr-TR" dirty="0" err="1"/>
              <a:t>drowsiness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222A53-5C14-B6D8-A8FB-7FA11CD8A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38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Resources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2"/>
              </a:rPr>
              <a:t>https://www.nauto.com/blog/introducing-driver-drowsiness-alerts</a:t>
            </a:r>
            <a:r>
              <a:rPr lang="tr-TR" altLang="en-US" sz="1600" dirty="0"/>
              <a:t>  (</a:t>
            </a:r>
            <a:r>
              <a:rPr lang="tr-TR" altLang="en-US" sz="1600" dirty="0" err="1"/>
              <a:t>Drowsy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driver</a:t>
            </a:r>
            <a:r>
              <a:rPr lang="tr-TR" altLang="en-US" sz="1600" dirty="0"/>
              <a:t> in Project Definition </a:t>
            </a:r>
            <a:r>
              <a:rPr lang="tr-TR" altLang="en-US" sz="1600" dirty="0" err="1"/>
              <a:t>page</a:t>
            </a:r>
            <a:r>
              <a:rPr lang="tr-TR" altLang="en-US" sz="1600" dirty="0"/>
              <a:t>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3"/>
              </a:rPr>
              <a:t>https://www.canstockphoto.com/the-view-inside-the-empty-car-the-54421487.html</a:t>
            </a:r>
            <a:r>
              <a:rPr lang="tr-TR" altLang="en-US" sz="1600" dirty="0"/>
              <a:t> (</a:t>
            </a:r>
            <a:r>
              <a:rPr lang="tr-TR" altLang="en-US" sz="1600" dirty="0" err="1"/>
              <a:t>Empty</a:t>
            </a:r>
            <a:r>
              <a:rPr lang="tr-TR" altLang="en-US" sz="1600" dirty="0"/>
              <a:t> car inside </a:t>
            </a:r>
            <a:r>
              <a:rPr lang="tr-TR" altLang="en-US" sz="1600" dirty="0" err="1"/>
              <a:t>view</a:t>
            </a:r>
            <a:r>
              <a:rPr lang="tr-TR" altLang="en-US" sz="1600" dirty="0"/>
              <a:t> </a:t>
            </a:r>
            <a:r>
              <a:rPr lang="tr-TR" altLang="en-US" sz="1600" dirty="0" err="1"/>
              <a:t>used</a:t>
            </a:r>
            <a:r>
              <a:rPr lang="tr-TR" altLang="en-US" sz="1600" dirty="0"/>
              <a:t> in Project Design </a:t>
            </a:r>
            <a:r>
              <a:rPr lang="tr-TR" altLang="en-US" sz="1600" dirty="0" err="1"/>
              <a:t>Page</a:t>
            </a:r>
            <a:r>
              <a:rPr lang="tr-TR" altLang="en-US" sz="1600" dirty="0"/>
              <a:t>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>
                <a:hlinkClick r:id="rId4"/>
              </a:rPr>
              <a:t>https://dergipark.org.tr/en/download/article-file/19838</a:t>
            </a:r>
            <a:r>
              <a:rPr lang="tr-TR" altLang="en-US" sz="1600" dirty="0"/>
              <a:t> (</a:t>
            </a:r>
            <a:r>
              <a:rPr lang="en-US" sz="1600" dirty="0"/>
              <a:t>Analysis of Traffic Accidents in Turkey</a:t>
            </a:r>
            <a:r>
              <a:rPr lang="tr-TR" sz="1600" dirty="0"/>
              <a:t>,</a:t>
            </a:r>
            <a:r>
              <a:rPr lang="en-US" sz="1600" dirty="0"/>
              <a:t> </a:t>
            </a:r>
            <a:r>
              <a:rPr lang="tr-TR" sz="1600" dirty="0"/>
              <a:t>I</a:t>
            </a:r>
            <a:r>
              <a:rPr lang="en-US" sz="1600" dirty="0"/>
              <a:t>slim </a:t>
            </a:r>
            <a:r>
              <a:rPr lang="en-US" sz="1600" dirty="0" err="1"/>
              <a:t>Sungur</a:t>
            </a:r>
            <a:r>
              <a:rPr lang="en-US" sz="1600" dirty="0"/>
              <a:t>, Recep </a:t>
            </a:r>
            <a:r>
              <a:rPr lang="en-US" sz="1600" dirty="0" err="1"/>
              <a:t>Akdur</a:t>
            </a:r>
            <a:r>
              <a:rPr lang="en-US" sz="1600" dirty="0"/>
              <a:t> , </a:t>
            </a:r>
            <a:r>
              <a:rPr lang="en-US" sz="1600" dirty="0" err="1"/>
              <a:t>Birgül</a:t>
            </a:r>
            <a:r>
              <a:rPr lang="en-US" sz="1600" dirty="0"/>
              <a:t> </a:t>
            </a:r>
            <a:r>
              <a:rPr lang="en-US" sz="1600" dirty="0" err="1"/>
              <a:t>Piyal</a:t>
            </a:r>
            <a:r>
              <a:rPr lang="tr-TR" sz="1600" dirty="0"/>
              <a:t>) 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Poursadeghiyan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Mazloumi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Nasl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Saraji G,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Baneshi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MM,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Khammar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Ebrahimi MH. Using Image Processing in the Proposed Drowsiness Detection System Design. Iran J Public Health. 2018 Sep;47(9):1371-1378. PMID: 30320012; PMCID: PMC6174048.</a:t>
            </a:r>
            <a:endParaRPr lang="tr-T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US" sz="1600" dirty="0"/>
              <a:t>Identification of Driver Drowsiness Using Image Processing </a:t>
            </a:r>
            <a:r>
              <a:rPr lang="en-US" sz="1600" dirty="0" err="1"/>
              <a:t>K.Praveen</a:t>
            </a:r>
            <a:r>
              <a:rPr lang="en-US" sz="1600" dirty="0"/>
              <a:t> Kumar, Srinivasa Rao </a:t>
            </a:r>
            <a:r>
              <a:rPr lang="en-US" sz="1600" dirty="0" err="1"/>
              <a:t>Thamanam</a:t>
            </a:r>
            <a:r>
              <a:rPr lang="en-US" sz="1600" dirty="0"/>
              <a:t>, M. Naresh Kumar</a:t>
            </a:r>
            <a:endParaRPr lang="tr-TR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600" dirty="0" err="1"/>
              <a:t>Gilbile</a:t>
            </a:r>
            <a:r>
              <a:rPr lang="tr-TR" altLang="en-US" sz="1600" dirty="0"/>
              <a:t>, P., </a:t>
            </a:r>
            <a:r>
              <a:rPr lang="tr-TR" altLang="en-US" sz="1600" dirty="0" err="1"/>
              <a:t>Bhore</a:t>
            </a:r>
            <a:r>
              <a:rPr lang="tr-TR" altLang="en-US" sz="1600" dirty="0"/>
              <a:t>, P., </a:t>
            </a:r>
            <a:r>
              <a:rPr lang="tr-TR" altLang="en-US" sz="1600" dirty="0" err="1"/>
              <a:t>Kadam</a:t>
            </a:r>
            <a:r>
              <a:rPr lang="tr-TR" altLang="en-US" sz="1600" dirty="0"/>
              <a:t>, A., </a:t>
            </a:r>
            <a:r>
              <a:rPr lang="tr-TR" altLang="en-US" sz="1600" dirty="0" err="1"/>
              <a:t>Balbudhe</a:t>
            </a:r>
            <a:r>
              <a:rPr lang="tr-TR" altLang="en-US" sz="1600" dirty="0"/>
              <a:t>, K. (2019). </a:t>
            </a:r>
            <a:r>
              <a:rPr lang="tr-TR" altLang="en-US" sz="1600" dirty="0" err="1"/>
              <a:t>Driver’s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Drowsiness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Detection</a:t>
            </a:r>
            <a:r>
              <a:rPr lang="tr-TR" altLang="en-US" sz="1600" dirty="0"/>
              <a:t> Using Image </a:t>
            </a:r>
            <a:r>
              <a:rPr lang="tr-TR" altLang="en-US" sz="1600" dirty="0" err="1"/>
              <a:t>Processing</a:t>
            </a:r>
            <a:r>
              <a:rPr lang="tr-TR" altLang="en-US" sz="1600" dirty="0"/>
              <a:t>. </a:t>
            </a:r>
            <a:r>
              <a:rPr lang="tr-TR" altLang="en-US" sz="1600" dirty="0" err="1"/>
              <a:t>In</a:t>
            </a:r>
            <a:r>
              <a:rPr lang="tr-TR" altLang="en-US" sz="1600" dirty="0"/>
              <a:t>: </a:t>
            </a:r>
            <a:r>
              <a:rPr lang="tr-TR" altLang="en-US" sz="1600" dirty="0" err="1"/>
              <a:t>Pandian</a:t>
            </a:r>
            <a:r>
              <a:rPr lang="tr-TR" altLang="en-US" sz="1600" dirty="0"/>
              <a:t>, D., Fernando, X., </a:t>
            </a:r>
            <a:r>
              <a:rPr lang="tr-TR" altLang="en-US" sz="1600" dirty="0" err="1"/>
              <a:t>Baig</a:t>
            </a:r>
            <a:r>
              <a:rPr lang="tr-TR" altLang="en-US" sz="1600" dirty="0"/>
              <a:t>, Z., </a:t>
            </a:r>
            <a:r>
              <a:rPr lang="tr-TR" altLang="en-US" sz="1600" dirty="0" err="1"/>
              <a:t>Shi</a:t>
            </a:r>
            <a:r>
              <a:rPr lang="tr-TR" altLang="en-US" sz="1600" dirty="0"/>
              <a:t>, F. (</a:t>
            </a:r>
            <a:r>
              <a:rPr lang="tr-TR" altLang="en-US" sz="1600" dirty="0" err="1"/>
              <a:t>eds</a:t>
            </a:r>
            <a:r>
              <a:rPr lang="tr-TR" altLang="en-US" sz="1600" dirty="0"/>
              <a:t>) </a:t>
            </a:r>
            <a:r>
              <a:rPr lang="tr-TR" altLang="en-US" sz="1600" dirty="0" err="1"/>
              <a:t>Proceedings</a:t>
            </a:r>
            <a:r>
              <a:rPr lang="tr-TR" altLang="en-US" sz="1600" dirty="0"/>
              <a:t> of </a:t>
            </a:r>
            <a:r>
              <a:rPr lang="tr-TR" altLang="en-US" sz="1600" dirty="0" err="1"/>
              <a:t>the</a:t>
            </a:r>
            <a:r>
              <a:rPr lang="tr-TR" altLang="en-US" sz="1600" dirty="0"/>
              <a:t> International Conference on ISMAC in </a:t>
            </a:r>
            <a:r>
              <a:rPr lang="tr-TR" altLang="en-US" sz="1600" dirty="0" err="1"/>
              <a:t>Computational</a:t>
            </a:r>
            <a:r>
              <a:rPr lang="tr-TR" altLang="en-US" sz="1600" dirty="0"/>
              <a:t> </a:t>
            </a:r>
            <a:r>
              <a:rPr lang="tr-TR" altLang="en-US" sz="1600" dirty="0" err="1"/>
              <a:t>Vision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and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Bio-Engineering</a:t>
            </a:r>
            <a:r>
              <a:rPr lang="tr-TR" altLang="en-US" sz="1600" dirty="0"/>
              <a:t> 2018 (ISMAC-CVB). ISMAC 2018. </a:t>
            </a:r>
            <a:r>
              <a:rPr lang="tr-TR" altLang="en-US" sz="1600" dirty="0" err="1"/>
              <a:t>Lecture</a:t>
            </a:r>
            <a:r>
              <a:rPr lang="tr-TR" altLang="en-US" sz="1600" dirty="0"/>
              <a:t> </a:t>
            </a:r>
            <a:r>
              <a:rPr lang="tr-TR" altLang="en-US" sz="1600" dirty="0" err="1"/>
              <a:t>Notes</a:t>
            </a:r>
            <a:r>
              <a:rPr lang="tr-TR" altLang="en-US" sz="1600" dirty="0"/>
              <a:t> in </a:t>
            </a:r>
            <a:r>
              <a:rPr lang="tr-TR" altLang="en-US" sz="1600" dirty="0" err="1"/>
              <a:t>Computational</a:t>
            </a:r>
            <a:r>
              <a:rPr lang="tr-TR" altLang="en-US" sz="1600" dirty="0"/>
              <a:t> </a:t>
            </a:r>
            <a:r>
              <a:rPr lang="tr-TR" altLang="en-US" sz="1600" dirty="0" err="1"/>
              <a:t>Vision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and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Biomechanics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vol</a:t>
            </a:r>
            <a:r>
              <a:rPr lang="tr-TR" altLang="en-US" sz="1600" dirty="0"/>
              <a:t> 30. </a:t>
            </a:r>
            <a:r>
              <a:rPr lang="tr-TR" altLang="en-US" sz="1600" dirty="0" err="1"/>
              <a:t>Springer</a:t>
            </a:r>
            <a:r>
              <a:rPr lang="tr-TR" altLang="en-US" sz="1600" dirty="0"/>
              <a:t>, </a:t>
            </a:r>
            <a:r>
              <a:rPr lang="tr-TR" altLang="en-US" sz="1600" dirty="0" err="1"/>
              <a:t>Cham</a:t>
            </a:r>
            <a:r>
              <a:rPr lang="tr-TR" altLang="en-US" sz="1600" dirty="0"/>
              <a:t>. https://doi.org/10.1007/978-3-030-00665-5_70</a:t>
            </a:r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None/>
            </a:pPr>
            <a:br>
              <a:rPr lang="tr-TR" altLang="en-US" sz="1600" dirty="0"/>
            </a:br>
            <a:r>
              <a:rPr lang="tr-TR" altLang="en-US" sz="16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710</Words>
  <Application>Microsoft Office PowerPoint</Application>
  <PresentationFormat>Ekran Gösterisi (4:3)</PresentationFormat>
  <Paragraphs>91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Roboto</vt:lpstr>
      <vt:lpstr>Tahoma</vt:lpstr>
      <vt:lpstr>Default Design</vt:lpstr>
      <vt:lpstr>Driver Drowsiness Detection System </vt:lpstr>
      <vt:lpstr>Content</vt:lpstr>
      <vt:lpstr>Project Definition</vt:lpstr>
      <vt:lpstr>Project Design Plan and Timeline</vt:lpstr>
      <vt:lpstr>Project Design and Timeline</vt:lpstr>
      <vt:lpstr>Project Requirements - 1</vt:lpstr>
      <vt:lpstr>Project Requirements - 2</vt:lpstr>
      <vt:lpstr>Success Criteria</vt:lpstr>
      <vt:lpstr>Resources and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Talha Yolcu</cp:lastModifiedBy>
  <cp:revision>207</cp:revision>
  <dcterms:created xsi:type="dcterms:W3CDTF">2007-08-26T20:02:13Z</dcterms:created>
  <dcterms:modified xsi:type="dcterms:W3CDTF">2022-10-25T17:50:02Z</dcterms:modified>
</cp:coreProperties>
</file>