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78" r:id="rId4"/>
    <p:sldId id="282" r:id="rId5"/>
    <p:sldId id="284" r:id="rId6"/>
    <p:sldId id="286" r:id="rId7"/>
    <p:sldId id="283" r:id="rId8"/>
    <p:sldId id="270" r:id="rId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106" d="100"/>
          <a:sy n="106" d="100"/>
        </p:scale>
        <p:origin x="20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3245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stockphoto.com/the-view-inside-the-empty-car-the-54421487.html" TargetMode="External"/><Relationship Id="rId2" Type="http://schemas.openxmlformats.org/officeDocument/2006/relationships/hyperlink" Target="https://www.nauto.com/blog/introducing-driver-drowsiness-aler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rgipark.org.tr/en/download/article-file/198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Driver </a:t>
            </a:r>
            <a:r>
              <a:rPr lang="en-US" altLang="en-US" sz="3600" dirty="0"/>
              <a:t>Drowsiness</a:t>
            </a:r>
            <a:r>
              <a:rPr lang="tr-TR" altLang="en-US" sz="3600" dirty="0"/>
              <a:t> </a:t>
            </a:r>
            <a:r>
              <a:rPr lang="tr-TR" altLang="en-US" sz="3600" dirty="0" err="1"/>
              <a:t>Detection</a:t>
            </a:r>
            <a:r>
              <a:rPr lang="tr-TR" altLang="en-US" sz="3600" dirty="0"/>
              <a:t> </a:t>
            </a:r>
            <a:r>
              <a:rPr lang="tr-TR" altLang="en-US" sz="3600" dirty="0" err="1"/>
              <a:t>System</a:t>
            </a:r>
            <a:br>
              <a:rPr lang="tr-TR" altLang="en-US" sz="3600" dirty="0"/>
            </a:b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CSE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/>
              <a:t>2nd </a:t>
            </a:r>
            <a:r>
              <a:rPr lang="tr-TR" altLang="en-US" sz="2000" b="1" dirty="0"/>
              <a:t>Presentation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Yakup Talha Yolcu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Project Advisor : Yrd. Doç. Dr. Burcu Yılmaz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err="1"/>
              <a:t>October</a:t>
            </a:r>
            <a:r>
              <a:rPr lang="tr-TR" altLang="en-US" sz="1800" b="1" dirty="0"/>
              <a:t>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Project Definition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What</a:t>
            </a:r>
            <a:r>
              <a:rPr lang="tr-TR" altLang="en-US" sz="2400" dirty="0"/>
              <a:t> is done </a:t>
            </a:r>
            <a:r>
              <a:rPr lang="tr-TR" altLang="en-US" sz="2400" dirty="0" err="1"/>
              <a:t>so</a:t>
            </a:r>
            <a:r>
              <a:rPr lang="tr-TR" altLang="en-US" sz="2400" dirty="0"/>
              <a:t> far?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What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will</a:t>
            </a:r>
            <a:r>
              <a:rPr lang="tr-TR" altLang="en-US" sz="2400" dirty="0"/>
              <a:t> I do </a:t>
            </a:r>
            <a:r>
              <a:rPr lang="tr-TR" altLang="en-US" sz="2400" dirty="0" err="1"/>
              <a:t>from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now</a:t>
            </a:r>
            <a:r>
              <a:rPr lang="tr-TR" altLang="en-US" sz="2400" dirty="0"/>
              <a:t> on?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Resources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References</a:t>
            </a:r>
            <a:endParaRPr lang="tr-TR" altLang="en-US" sz="24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342B16-6F93-A167-91B0-9E05C3E0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Project </a:t>
            </a:r>
            <a:r>
              <a:rPr lang="en-US" sz="4000" dirty="0" err="1"/>
              <a:t>Definit</a:t>
            </a:r>
            <a:r>
              <a:rPr lang="tr-TR" sz="4000" dirty="0"/>
              <a:t>i</a:t>
            </a:r>
            <a:r>
              <a:rPr lang="en-US" sz="4000" dirty="0"/>
              <a:t>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004439-99B5-3D4B-E6B3-6EC0EC39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have a system that gives an alarm if driver is detected as drowsy.</a:t>
            </a:r>
          </a:p>
          <a:p>
            <a:r>
              <a:rPr lang="en-US" dirty="0"/>
              <a:t>Drowsiness detection works on two different situations :</a:t>
            </a:r>
          </a:p>
          <a:p>
            <a:pPr lvl="1"/>
            <a:r>
              <a:rPr lang="en-US" dirty="0"/>
              <a:t>If driver is closing their eyes for an amount of time</a:t>
            </a:r>
          </a:p>
          <a:p>
            <a:pPr lvl="1"/>
            <a:r>
              <a:rPr lang="en-US" dirty="0"/>
              <a:t>If driver can’t keep their head up for an amount of time (moves the head to any side without turning head)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CE9417B-9E81-3745-B2F3-5D3C418E2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</a:t>
            </a:fld>
            <a:endParaRPr lang="tr-TR" altLang="en-US"/>
          </a:p>
        </p:txBody>
      </p:sp>
      <p:pic>
        <p:nvPicPr>
          <p:cNvPr id="1026" name="Picture 2" descr="Introducing Driver Drowsiness Detection &amp; Alerts | Nauto">
            <a:extLst>
              <a:ext uri="{FF2B5EF4-FFF2-40B4-BE49-F238E27FC236}">
                <a16:creationId xmlns:a16="http://schemas.microsoft.com/office/drawing/2014/main" id="{1EA49AC3-FE6B-EA56-5B26-CEE1B43C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48200"/>
            <a:ext cx="29146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arm Vector Art Stock Images | Depositphotos">
            <a:extLst>
              <a:ext uri="{FF2B5EF4-FFF2-40B4-BE49-F238E27FC236}">
                <a16:creationId xmlns:a16="http://schemas.microsoft.com/office/drawing/2014/main" id="{D821C152-0718-ABF5-4F4C-8D5FAE93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96" y="5107292"/>
            <a:ext cx="788552" cy="78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8A99565-847D-E039-4272-89B880B9C976}"/>
              </a:ext>
            </a:extLst>
          </p:cNvPr>
          <p:cNvCxnSpPr>
            <a:cxnSpLocks/>
          </p:cNvCxnSpPr>
          <p:nvPr/>
        </p:nvCxnSpPr>
        <p:spPr bwMode="auto">
          <a:xfrm>
            <a:off x="4750952" y="5512952"/>
            <a:ext cx="1497448" cy="0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4DEE794-613B-9EA7-E9D7-D56E47A7A1AC}"/>
              </a:ext>
            </a:extLst>
          </p:cNvPr>
          <p:cNvSpPr txBox="1"/>
          <p:nvPr/>
        </p:nvSpPr>
        <p:spPr>
          <a:xfrm>
            <a:off x="4827152" y="5029140"/>
            <a:ext cx="142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When driver is detected as drowsy</a:t>
            </a:r>
          </a:p>
        </p:txBody>
      </p:sp>
    </p:spTree>
    <p:extLst>
      <p:ext uri="{BB962C8B-B14F-4D97-AF65-F5344CB8AC3E}">
        <p14:creationId xmlns:p14="http://schemas.microsoft.com/office/powerpoint/2010/main" val="392847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52EE5B-18ED-C07B-02AE-5EF2DF19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/>
              <a:t>What</a:t>
            </a:r>
            <a:r>
              <a:rPr lang="tr-TR" sz="4000" dirty="0"/>
              <a:t> is done </a:t>
            </a:r>
            <a:r>
              <a:rPr lang="tr-TR" sz="4000" dirty="0" err="1"/>
              <a:t>so</a:t>
            </a:r>
            <a:r>
              <a:rPr lang="tr-TR" sz="4000" dirty="0"/>
              <a:t> far?</a:t>
            </a:r>
            <a:endParaRPr lang="en-US" sz="4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E0E866E-A9EA-3750-F817-430D344C26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  <p:graphicFrame>
        <p:nvGraphicFramePr>
          <p:cNvPr id="13" name="Tablo 13">
            <a:extLst>
              <a:ext uri="{FF2B5EF4-FFF2-40B4-BE49-F238E27FC236}">
                <a16:creationId xmlns:a16="http://schemas.microsoft.com/office/drawing/2014/main" id="{FAFEFDF9-5DF4-EF7B-5254-3E94A95E3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2188"/>
              </p:ext>
            </p:extLst>
          </p:nvPr>
        </p:nvGraphicFramePr>
        <p:xfrm>
          <a:off x="1447800" y="1143000"/>
          <a:ext cx="6400800" cy="180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4088781885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106793930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036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24.10-06.11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07.11-31.01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02.01-15.01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tr-TR" sz="1100" dirty="0" err="1"/>
                        <a:t>Get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ready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hardware (</a:t>
                      </a:r>
                      <a:r>
                        <a:rPr lang="tr-TR" sz="1100" dirty="0" err="1"/>
                        <a:t>Rasperry</a:t>
                      </a:r>
                      <a:r>
                        <a:rPr lang="tr-TR" sz="1100" dirty="0"/>
                        <a:t> pi, </a:t>
                      </a:r>
                      <a:r>
                        <a:rPr lang="tr-TR" sz="1100" dirty="0" err="1"/>
                        <a:t>camera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etc</a:t>
                      </a:r>
                      <a:r>
                        <a:rPr lang="tr-TR" sz="1100" dirty="0"/>
                        <a:t>…)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tr-TR" sz="1100" dirty="0" err="1"/>
                        <a:t>Determine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datasets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to</a:t>
                      </a:r>
                      <a:r>
                        <a:rPr lang="tr-TR" sz="1100" dirty="0"/>
                        <a:t> be </a:t>
                      </a:r>
                      <a:r>
                        <a:rPr lang="tr-TR" sz="1100" dirty="0" err="1"/>
                        <a:t>used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tr-TR" sz="1100" dirty="0" err="1"/>
                        <a:t>Installing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needed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libraries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to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hardware.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tr-TR" sz="1100" dirty="0" err="1"/>
                        <a:t>Developlment</a:t>
                      </a:r>
                      <a:r>
                        <a:rPr lang="tr-TR" sz="1100" dirty="0"/>
                        <a:t> of mobile </a:t>
                      </a:r>
                      <a:r>
                        <a:rPr lang="tr-TR" sz="1100" dirty="0" err="1"/>
                        <a:t>app</a:t>
                      </a:r>
                      <a:endParaRPr lang="tr-TR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tr-TR" sz="1100" dirty="0"/>
                        <a:t>Training </a:t>
                      </a:r>
                      <a:r>
                        <a:rPr lang="tr-TR" sz="1100" dirty="0" err="1"/>
                        <a:t>models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and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compare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models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with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each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other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to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determine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success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rates</a:t>
                      </a:r>
                      <a:r>
                        <a:rPr lang="tr-TR" sz="1100" dirty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tr-TR" sz="1100" dirty="0"/>
                        <a:t>Test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system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with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different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drivers</a:t>
                      </a:r>
                      <a:r>
                        <a:rPr lang="tr-TR" sz="11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tr-TR" sz="1100" dirty="0" err="1"/>
                        <a:t>Determine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success</a:t>
                      </a:r>
                      <a:r>
                        <a:rPr lang="tr-TR" sz="1100" dirty="0"/>
                        <a:t> rate of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project</a:t>
                      </a:r>
                      <a:endParaRPr lang="tr-TR" sz="1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57021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589AA025-F351-FA2F-8BF9-E39106DB6E31}"/>
              </a:ext>
            </a:extLst>
          </p:cNvPr>
          <p:cNvSpPr txBox="1"/>
          <p:nvPr/>
        </p:nvSpPr>
        <p:spPr>
          <a:xfrm>
            <a:off x="762000" y="312420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, I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ready</a:t>
            </a:r>
            <a:r>
              <a:rPr lang="tr-TR" dirty="0"/>
              <a:t> </a:t>
            </a:r>
            <a:r>
              <a:rPr lang="tr-TR" dirty="0" err="1"/>
              <a:t>rasperry</a:t>
            </a:r>
            <a:r>
              <a:rPr lang="tr-TR" dirty="0"/>
              <a:t> pi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camera</a:t>
            </a:r>
            <a:r>
              <a:rPr lang="tr-TR" dirty="0"/>
              <a:t> </a:t>
            </a:r>
            <a:r>
              <a:rPr lang="tr-TR" dirty="0" err="1"/>
              <a:t>module</a:t>
            </a:r>
            <a:r>
              <a:rPr lang="tr-TR" dirty="0"/>
              <a:t>. </a:t>
            </a:r>
            <a:r>
              <a:rPr lang="tr-TR" dirty="0" err="1"/>
              <a:t>Then</a:t>
            </a:r>
            <a:r>
              <a:rPr lang="tr-TR" dirty="0"/>
              <a:t> I </a:t>
            </a:r>
            <a:r>
              <a:rPr lang="tr-TR" dirty="0" err="1"/>
              <a:t>obtained</a:t>
            </a:r>
            <a:r>
              <a:rPr lang="tr-TR" dirty="0"/>
              <a:t> 2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 am </a:t>
            </a:r>
            <a:r>
              <a:rPr lang="tr-TR" dirty="0" err="1"/>
              <a:t>creating</a:t>
            </a:r>
            <a:r>
              <a:rPr lang="tr-TR" dirty="0"/>
              <a:t> 1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myself</a:t>
            </a: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1 has 4 </a:t>
            </a:r>
            <a:r>
              <a:rPr lang="tr-TR" dirty="0" err="1"/>
              <a:t>classes</a:t>
            </a:r>
            <a:r>
              <a:rPr lang="tr-TR" dirty="0"/>
              <a:t>, 2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eyes</a:t>
            </a:r>
            <a:r>
              <a:rPr lang="tr-TR" dirty="0"/>
              <a:t> (</a:t>
            </a:r>
            <a:r>
              <a:rPr lang="tr-TR" dirty="0" err="1"/>
              <a:t>opened</a:t>
            </a:r>
            <a:r>
              <a:rPr lang="tr-TR" dirty="0"/>
              <a:t> – </a:t>
            </a:r>
            <a:r>
              <a:rPr lang="tr-TR" dirty="0" err="1"/>
              <a:t>closed</a:t>
            </a:r>
            <a:r>
              <a:rPr lang="tr-TR" dirty="0"/>
              <a:t>) 2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faces</a:t>
            </a:r>
            <a:r>
              <a:rPr lang="tr-TR" dirty="0"/>
              <a:t> (</a:t>
            </a:r>
            <a:r>
              <a:rPr lang="tr-TR" dirty="0" err="1"/>
              <a:t>drowsy</a:t>
            </a:r>
            <a:r>
              <a:rPr lang="tr-TR" dirty="0"/>
              <a:t> – </a:t>
            </a:r>
            <a:r>
              <a:rPr lang="tr-TR" dirty="0" err="1"/>
              <a:t>awake</a:t>
            </a:r>
            <a:r>
              <a:rPr lang="tr-TR" dirty="0"/>
              <a:t>) </a:t>
            </a:r>
            <a:r>
              <a:rPr lang="tr-TR" dirty="0" err="1"/>
              <a:t>each</a:t>
            </a:r>
            <a:r>
              <a:rPr lang="tr-TR" dirty="0"/>
              <a:t> has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600 </a:t>
            </a:r>
            <a:r>
              <a:rPr lang="tr-TR" dirty="0" err="1"/>
              <a:t>images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2 has 4 </a:t>
            </a:r>
            <a:r>
              <a:rPr lang="tr-TR" dirty="0" err="1"/>
              <a:t>classes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eyes</a:t>
            </a:r>
            <a:r>
              <a:rPr lang="tr-TR" dirty="0"/>
              <a:t> as </a:t>
            </a:r>
            <a:r>
              <a:rPr lang="tr-TR" dirty="0" err="1"/>
              <a:t>opened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closed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glasses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glasses</a:t>
            </a:r>
            <a:r>
              <a:rPr lang="tr-TR" dirty="0"/>
              <a:t>. </a:t>
            </a:r>
            <a:r>
              <a:rPr lang="tr-TR" dirty="0" err="1"/>
              <a:t>Each</a:t>
            </a:r>
            <a:r>
              <a:rPr lang="tr-TR" dirty="0"/>
              <a:t> has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500 </a:t>
            </a:r>
            <a:r>
              <a:rPr lang="tr-TR" dirty="0" err="1"/>
              <a:t>images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 am </a:t>
            </a:r>
            <a:r>
              <a:rPr lang="tr-TR" dirty="0" err="1"/>
              <a:t>creating</a:t>
            </a:r>
            <a:r>
              <a:rPr lang="tr-TR" dirty="0"/>
              <a:t> has 40 </a:t>
            </a:r>
            <a:r>
              <a:rPr lang="tr-TR" dirty="0" err="1"/>
              <a:t>images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2 </a:t>
            </a:r>
            <a:r>
              <a:rPr lang="tr-TR" dirty="0" err="1"/>
              <a:t>classes</a:t>
            </a:r>
            <a:r>
              <a:rPr lang="tr-TR" dirty="0"/>
              <a:t> </a:t>
            </a:r>
            <a:r>
              <a:rPr lang="tr-TR" dirty="0" err="1"/>
              <a:t>drowsy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awake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5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4C544A-2B53-96EF-D2E5-1ED35347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/>
              <a:t>What</a:t>
            </a:r>
            <a:r>
              <a:rPr lang="tr-TR" sz="4000" dirty="0"/>
              <a:t> is done </a:t>
            </a:r>
            <a:r>
              <a:rPr lang="tr-TR" sz="4000" dirty="0" err="1"/>
              <a:t>so</a:t>
            </a:r>
            <a:r>
              <a:rPr lang="tr-TR" sz="4000" dirty="0"/>
              <a:t> far?</a:t>
            </a:r>
            <a:endParaRPr lang="en-US" sz="4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68B101-65DC-0A08-3764-D0BD0F2BA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6030125-7D00-8016-8140-51DB2219EC0D}"/>
              </a:ext>
            </a:extLst>
          </p:cNvPr>
          <p:cNvSpPr txBox="1"/>
          <p:nvPr/>
        </p:nvSpPr>
        <p:spPr>
          <a:xfrm>
            <a:off x="838200" y="1676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1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YOLOV5s model</a:t>
            </a:r>
            <a:endParaRPr lang="en-US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A921B7F-5556-D594-195A-2B11BFE50E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85" y="2221092"/>
            <a:ext cx="5105400" cy="2552700"/>
          </a:xfrm>
          <a:prstGeom prst="rect">
            <a:avLst/>
          </a:prstGeom>
        </p:spPr>
      </p:pic>
      <p:pic>
        <p:nvPicPr>
          <p:cNvPr id="7" name="İçerik Yer Tutucusu 6" descr="kişi, araba, iç mekan, araba koltuğu içeren bir resim&#10;&#10;Açıklama otomatik olarak oluşturuldu">
            <a:extLst>
              <a:ext uri="{FF2B5EF4-FFF2-40B4-BE49-F238E27FC236}">
                <a16:creationId xmlns:a16="http://schemas.microsoft.com/office/drawing/2014/main" id="{DDFBBF3F-C242-5129-3CC1-91417DFAE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85" y="5219322"/>
            <a:ext cx="1734620" cy="1239026"/>
          </a:xfrm>
        </p:spPr>
      </p:pic>
      <p:pic>
        <p:nvPicPr>
          <p:cNvPr id="12" name="Resim 11" descr="araba, araç, adam, kişi içeren bir resim&#10;&#10;Açıklama otomatik olarak oluşturuldu">
            <a:extLst>
              <a:ext uri="{FF2B5EF4-FFF2-40B4-BE49-F238E27FC236}">
                <a16:creationId xmlns:a16="http://schemas.microsoft.com/office/drawing/2014/main" id="{EA041C77-6A53-8FEF-4753-BE10CEA387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80" y="5221585"/>
            <a:ext cx="1734620" cy="1239026"/>
          </a:xfrm>
          <a:prstGeom prst="rect">
            <a:avLst/>
          </a:prstGeom>
        </p:spPr>
      </p:pic>
      <p:pic>
        <p:nvPicPr>
          <p:cNvPr id="14" name="Resim 13" descr="kişi, araba, pencere, iç mekan içeren bir resim&#10;&#10;Açıklama otomatik olarak oluşturuldu">
            <a:extLst>
              <a:ext uri="{FF2B5EF4-FFF2-40B4-BE49-F238E27FC236}">
                <a16:creationId xmlns:a16="http://schemas.microsoft.com/office/drawing/2014/main" id="{5603D1B9-4171-DAC1-EC1E-BF971D93B4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90" y="5217813"/>
            <a:ext cx="1659095" cy="1240535"/>
          </a:xfrm>
          <a:prstGeom prst="rect">
            <a:avLst/>
          </a:prstGeom>
        </p:spPr>
      </p:pic>
      <p:pic>
        <p:nvPicPr>
          <p:cNvPr id="16" name="Resim 15" descr="kişi, adam, araba koltuğu içeren bir resim&#10;&#10;Açıklama otomatik olarak oluşturuldu">
            <a:extLst>
              <a:ext uri="{FF2B5EF4-FFF2-40B4-BE49-F238E27FC236}">
                <a16:creationId xmlns:a16="http://schemas.microsoft.com/office/drawing/2014/main" id="{35F20B5D-1EEB-C274-F9E0-E3C422CAD3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310" y="5217813"/>
            <a:ext cx="1659095" cy="12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0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4C544A-2B53-96EF-D2E5-1ED35347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/>
              <a:t>What</a:t>
            </a:r>
            <a:r>
              <a:rPr lang="tr-TR" sz="4000" dirty="0"/>
              <a:t> is done </a:t>
            </a:r>
            <a:r>
              <a:rPr lang="tr-TR" sz="4000" dirty="0" err="1"/>
              <a:t>so</a:t>
            </a:r>
            <a:r>
              <a:rPr lang="tr-TR" sz="4000" dirty="0"/>
              <a:t> far?</a:t>
            </a:r>
            <a:endParaRPr lang="en-US" sz="4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68B101-65DC-0A08-3764-D0BD0F2BA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6</a:t>
            </a:fld>
            <a:endParaRPr lang="tr-TR" altLang="en-US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6030125-7D00-8016-8140-51DB2219EC0D}"/>
              </a:ext>
            </a:extLst>
          </p:cNvPr>
          <p:cNvSpPr txBox="1"/>
          <p:nvPr/>
        </p:nvSpPr>
        <p:spPr>
          <a:xfrm>
            <a:off x="838200" y="1390938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1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combined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YOLOV5s model</a:t>
            </a:r>
            <a:endParaRPr lang="en-US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A730087-5DD1-88DF-9282-6513A25B7B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83369"/>
            <a:ext cx="5257800" cy="2628900"/>
          </a:xfrm>
          <a:prstGeom prst="rect">
            <a:avLst/>
          </a:prstGeom>
        </p:spPr>
      </p:pic>
      <p:pic>
        <p:nvPicPr>
          <p:cNvPr id="5" name="Resim 4" descr="kişi, araba, adam, pencere içeren bir resim&#10;&#10;Açıklama otomatik olarak oluşturuldu">
            <a:extLst>
              <a:ext uri="{FF2B5EF4-FFF2-40B4-BE49-F238E27FC236}">
                <a16:creationId xmlns:a16="http://schemas.microsoft.com/office/drawing/2014/main" id="{E95FD025-939C-9E56-B76D-4E3803C3B6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11515"/>
            <a:ext cx="1792964" cy="1344723"/>
          </a:xfrm>
          <a:prstGeom prst="rect">
            <a:avLst/>
          </a:prstGeom>
        </p:spPr>
      </p:pic>
      <p:pic>
        <p:nvPicPr>
          <p:cNvPr id="8" name="Resim 7" descr="kişi, iç mekan, araba koltuğu, koltuk içeren bir resim&#10;&#10;Açıklama otomatik olarak oluşturuldu">
            <a:extLst>
              <a:ext uri="{FF2B5EF4-FFF2-40B4-BE49-F238E27FC236}">
                <a16:creationId xmlns:a16="http://schemas.microsoft.com/office/drawing/2014/main" id="{9D2E0934-0F91-E978-70E9-1CBFCBAC92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07" y="4811514"/>
            <a:ext cx="1792964" cy="1344723"/>
          </a:xfrm>
          <a:prstGeom prst="rect">
            <a:avLst/>
          </a:prstGeom>
        </p:spPr>
      </p:pic>
      <p:pic>
        <p:nvPicPr>
          <p:cNvPr id="12" name="Resim 11" descr="kişi, araba, pencere, araç içeren bir resim&#10;&#10;Açıklama otomatik olarak oluşturuldu">
            <a:extLst>
              <a:ext uri="{FF2B5EF4-FFF2-40B4-BE49-F238E27FC236}">
                <a16:creationId xmlns:a16="http://schemas.microsoft.com/office/drawing/2014/main" id="{7D847298-3412-C980-CD6E-24C8B63CD2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93" y="4820732"/>
            <a:ext cx="1817107" cy="1326285"/>
          </a:xfrm>
          <a:prstGeom prst="rect">
            <a:avLst/>
          </a:prstGeom>
        </p:spPr>
      </p:pic>
      <p:pic>
        <p:nvPicPr>
          <p:cNvPr id="15" name="Resim 14" descr="kişi, araba koltuğu, koltuk içeren bir resim&#10;&#10;Açıklama otomatik olarak oluşturuldu">
            <a:extLst>
              <a:ext uri="{FF2B5EF4-FFF2-40B4-BE49-F238E27FC236}">
                <a16:creationId xmlns:a16="http://schemas.microsoft.com/office/drawing/2014/main" id="{8D4A2103-414F-ED7D-9F16-82A99CBE60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20731"/>
            <a:ext cx="1832950" cy="13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7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E76D8A-0886-A84E-CF2D-64FF9654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/>
              <a:t>What</a:t>
            </a:r>
            <a:r>
              <a:rPr lang="tr-TR" sz="4000" dirty="0"/>
              <a:t> </a:t>
            </a:r>
            <a:r>
              <a:rPr lang="tr-TR" sz="4000" dirty="0" err="1"/>
              <a:t>will</a:t>
            </a:r>
            <a:r>
              <a:rPr lang="tr-TR" sz="4000" dirty="0"/>
              <a:t> I do </a:t>
            </a:r>
            <a:r>
              <a:rPr lang="tr-TR" sz="4000" dirty="0" err="1"/>
              <a:t>from</a:t>
            </a:r>
            <a:r>
              <a:rPr lang="tr-TR" sz="4000" dirty="0"/>
              <a:t> </a:t>
            </a:r>
            <a:r>
              <a:rPr lang="tr-TR" sz="4000" dirty="0" err="1"/>
              <a:t>now</a:t>
            </a:r>
            <a:r>
              <a:rPr lang="tr-TR" sz="4000" dirty="0"/>
              <a:t> on?</a:t>
            </a:r>
            <a:endParaRPr lang="en-US" sz="4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B75CF4D-464C-6D2B-29B8-6AB0C1D88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048F92-E8E0-96F7-57D7-37D0C345E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 err="1"/>
              <a:t>From</a:t>
            </a:r>
            <a:r>
              <a:rPr lang="tr-TR" sz="1800" dirty="0"/>
              <a:t> </a:t>
            </a:r>
            <a:r>
              <a:rPr lang="tr-TR" sz="1800" dirty="0" err="1"/>
              <a:t>now</a:t>
            </a:r>
            <a:r>
              <a:rPr lang="tr-TR" sz="1800" dirty="0"/>
              <a:t> on, I </a:t>
            </a:r>
            <a:r>
              <a:rPr lang="tr-TR" sz="1800" dirty="0" err="1"/>
              <a:t>continue</a:t>
            </a:r>
            <a:r>
              <a:rPr lang="tr-TR" sz="1800" dirty="0"/>
              <a:t> </a:t>
            </a:r>
            <a:r>
              <a:rPr lang="tr-TR" sz="1800" dirty="0" err="1"/>
              <a:t>creating</a:t>
            </a:r>
            <a:r>
              <a:rPr lang="tr-TR" sz="1800" dirty="0"/>
              <a:t> </a:t>
            </a:r>
            <a:r>
              <a:rPr lang="tr-TR" sz="1800" dirty="0" err="1"/>
              <a:t>my</a:t>
            </a:r>
            <a:r>
              <a:rPr lang="tr-TR" sz="1800" dirty="0"/>
              <a:t> </a:t>
            </a:r>
            <a:r>
              <a:rPr lang="tr-TR" sz="1800" dirty="0" err="1"/>
              <a:t>dataset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I </a:t>
            </a:r>
            <a:r>
              <a:rPr lang="tr-TR" sz="1800" dirty="0" err="1"/>
              <a:t>will</a:t>
            </a:r>
            <a:r>
              <a:rPr lang="tr-TR" sz="1800" dirty="0"/>
              <a:t> </a:t>
            </a:r>
            <a:r>
              <a:rPr lang="tr-TR" sz="1800" dirty="0" err="1"/>
              <a:t>also</a:t>
            </a:r>
            <a:r>
              <a:rPr lang="tr-TR" sz="1800" dirty="0"/>
              <a:t> test </a:t>
            </a:r>
            <a:r>
              <a:rPr lang="tr-TR" sz="1800" dirty="0" err="1"/>
              <a:t>these</a:t>
            </a:r>
            <a:r>
              <a:rPr lang="tr-TR" sz="1800" dirty="0"/>
              <a:t> </a:t>
            </a:r>
            <a:r>
              <a:rPr lang="tr-TR" sz="1800" dirty="0" err="1"/>
              <a:t>programs</a:t>
            </a:r>
            <a:r>
              <a:rPr lang="tr-TR" sz="1800" dirty="0"/>
              <a:t> in </a:t>
            </a:r>
            <a:r>
              <a:rPr lang="tr-TR" sz="1800" dirty="0" err="1"/>
              <a:t>Rasperry</a:t>
            </a:r>
            <a:r>
              <a:rPr lang="tr-TR" sz="1800" dirty="0"/>
              <a:t> Pi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camera</a:t>
            </a:r>
            <a:r>
              <a:rPr lang="tr-TR" sz="1800" dirty="0"/>
              <a:t> </a:t>
            </a:r>
            <a:r>
              <a:rPr lang="tr-TR" sz="1800" dirty="0" err="1"/>
              <a:t>module</a:t>
            </a:r>
            <a:r>
              <a:rPr lang="tr-TR" sz="1800" dirty="0"/>
              <a:t>.</a:t>
            </a:r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I </a:t>
            </a:r>
            <a:r>
              <a:rPr lang="tr-TR" sz="1800" dirty="0" err="1"/>
              <a:t>will</a:t>
            </a:r>
            <a:r>
              <a:rPr lang="tr-TR" sz="1800" dirty="0"/>
              <a:t> </a:t>
            </a:r>
            <a:r>
              <a:rPr lang="tr-TR" sz="1800" dirty="0" err="1"/>
              <a:t>use</a:t>
            </a:r>
            <a:r>
              <a:rPr lang="tr-TR" sz="1800" dirty="0"/>
              <a:t> </a:t>
            </a:r>
            <a:r>
              <a:rPr lang="tr-TR" sz="1800" dirty="0" err="1"/>
              <a:t>one</a:t>
            </a:r>
            <a:r>
              <a:rPr lang="tr-TR" sz="1800" dirty="0"/>
              <a:t> </a:t>
            </a:r>
            <a:r>
              <a:rPr lang="tr-TR" sz="1800" dirty="0" err="1"/>
              <a:t>more</a:t>
            </a:r>
            <a:r>
              <a:rPr lang="tr-TR" sz="1800" dirty="0"/>
              <a:t> model </a:t>
            </a:r>
            <a:r>
              <a:rPr lang="tr-TR" sz="1800" dirty="0" err="1"/>
              <a:t>with</a:t>
            </a:r>
            <a:r>
              <a:rPr lang="tr-TR" sz="1800" dirty="0"/>
              <a:t> </a:t>
            </a:r>
            <a:r>
              <a:rPr lang="tr-TR" sz="1800" dirty="0" err="1"/>
              <a:t>Haar</a:t>
            </a:r>
            <a:r>
              <a:rPr lang="tr-TR" sz="1800" dirty="0"/>
              <a:t> </a:t>
            </a:r>
            <a:r>
              <a:rPr lang="tr-TR" sz="1800" dirty="0" err="1"/>
              <a:t>Cascade</a:t>
            </a:r>
            <a:r>
              <a:rPr lang="tr-TR" sz="1800" dirty="0"/>
              <a:t> </a:t>
            </a:r>
            <a:r>
              <a:rPr lang="tr-TR" sz="1800" dirty="0" err="1"/>
              <a:t>Face</a:t>
            </a:r>
            <a:r>
              <a:rPr lang="tr-TR" sz="1800" dirty="0"/>
              <a:t> </a:t>
            </a:r>
            <a:r>
              <a:rPr lang="tr-TR" sz="1800" dirty="0" err="1"/>
              <a:t>Classification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try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combine</a:t>
            </a:r>
            <a:r>
              <a:rPr lang="tr-TR" sz="1800" dirty="0"/>
              <a:t> it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my</a:t>
            </a:r>
            <a:r>
              <a:rPr lang="tr-TR" sz="1800" dirty="0"/>
              <a:t> main program</a:t>
            </a:r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 err="1"/>
              <a:t>After</a:t>
            </a:r>
            <a:r>
              <a:rPr lang="tr-TR" sz="1800" dirty="0"/>
              <a:t> </a:t>
            </a:r>
            <a:r>
              <a:rPr lang="tr-TR" sz="1800" dirty="0" err="1"/>
              <a:t>obtaining</a:t>
            </a:r>
            <a:r>
              <a:rPr lang="tr-TR" sz="1800" dirty="0"/>
              <a:t> </a:t>
            </a:r>
            <a:r>
              <a:rPr lang="tr-TR" sz="1800" dirty="0" err="1"/>
              <a:t>well</a:t>
            </a:r>
            <a:r>
              <a:rPr lang="tr-TR" sz="1800" dirty="0"/>
              <a:t> </a:t>
            </a:r>
            <a:r>
              <a:rPr lang="tr-TR" sz="1800" dirty="0" err="1"/>
              <a:t>working</a:t>
            </a:r>
            <a:r>
              <a:rPr lang="tr-TR" sz="1800" dirty="0"/>
              <a:t> </a:t>
            </a:r>
            <a:r>
              <a:rPr lang="tr-TR" sz="1800" dirty="0" err="1"/>
              <a:t>detector</a:t>
            </a:r>
            <a:r>
              <a:rPr lang="tr-TR" sz="1800" dirty="0"/>
              <a:t>, I </a:t>
            </a:r>
            <a:r>
              <a:rPr lang="tr-TR" sz="1800" dirty="0" err="1"/>
              <a:t>will</a:t>
            </a:r>
            <a:r>
              <a:rPr lang="tr-TR" sz="1800" dirty="0"/>
              <a:t> set </a:t>
            </a:r>
            <a:r>
              <a:rPr lang="tr-TR" sz="1800" dirty="0" err="1"/>
              <a:t>the</a:t>
            </a:r>
            <a:r>
              <a:rPr lang="tr-TR" sz="1800" dirty="0"/>
              <a:t> alarm </a:t>
            </a:r>
            <a:r>
              <a:rPr lang="tr-TR" sz="1800" dirty="0" err="1"/>
              <a:t>sound</a:t>
            </a:r>
            <a:endParaRPr lang="tr-TR" sz="1800" dirty="0"/>
          </a:p>
          <a:p>
            <a:endParaRPr lang="tr-TR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998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Resources</a:t>
            </a:r>
            <a:r>
              <a:rPr lang="tr-TR" altLang="en-US" sz="4000" dirty="0"/>
              <a:t> </a:t>
            </a:r>
            <a:r>
              <a:rPr lang="tr-TR" altLang="en-US" sz="4000" dirty="0" err="1"/>
              <a:t>and</a:t>
            </a:r>
            <a:r>
              <a:rPr lang="tr-TR" altLang="en-US" sz="4000" dirty="0"/>
              <a:t> </a:t>
            </a:r>
            <a:r>
              <a:rPr lang="tr-TR" altLang="en-US" sz="4000" dirty="0" err="1"/>
              <a:t>References</a:t>
            </a:r>
            <a:endParaRPr lang="tr-TR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1600" dirty="0">
                <a:hlinkClick r:id="rId2"/>
              </a:rPr>
              <a:t>https://www.nauto.com/blog/introducing-driver-drowsiness-alerts</a:t>
            </a:r>
            <a:r>
              <a:rPr lang="tr-TR" altLang="en-US" sz="1600" dirty="0"/>
              <a:t>  (</a:t>
            </a:r>
            <a:r>
              <a:rPr lang="tr-TR" altLang="en-US" sz="1600" dirty="0" err="1"/>
              <a:t>Drowsy</a:t>
            </a:r>
            <a:r>
              <a:rPr lang="tr-TR" altLang="en-US" sz="1600" dirty="0"/>
              <a:t> </a:t>
            </a:r>
            <a:r>
              <a:rPr lang="tr-TR" altLang="en-US" sz="1600" dirty="0" err="1"/>
              <a:t>driver</a:t>
            </a:r>
            <a:r>
              <a:rPr lang="tr-TR" altLang="en-US" sz="1600" dirty="0"/>
              <a:t> in Project Definition </a:t>
            </a:r>
            <a:r>
              <a:rPr lang="tr-TR" altLang="en-US" sz="1600" dirty="0" err="1"/>
              <a:t>page</a:t>
            </a:r>
            <a:r>
              <a:rPr lang="tr-TR" altLang="en-US" sz="1600" dirty="0"/>
              <a:t>)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600" dirty="0">
                <a:hlinkClick r:id="rId3"/>
              </a:rPr>
              <a:t>https://www.canstockphoto.com/the-view-inside-the-empty-car-the-54421487.html</a:t>
            </a:r>
            <a:r>
              <a:rPr lang="tr-TR" altLang="en-US" sz="1600" dirty="0"/>
              <a:t> (</a:t>
            </a:r>
            <a:r>
              <a:rPr lang="tr-TR" altLang="en-US" sz="1600" dirty="0" err="1"/>
              <a:t>Empty</a:t>
            </a:r>
            <a:r>
              <a:rPr lang="tr-TR" altLang="en-US" sz="1600" dirty="0"/>
              <a:t> car inside </a:t>
            </a:r>
            <a:r>
              <a:rPr lang="tr-TR" altLang="en-US" sz="1600" dirty="0" err="1"/>
              <a:t>view</a:t>
            </a:r>
            <a:r>
              <a:rPr lang="tr-TR" altLang="en-US" sz="1600" dirty="0"/>
              <a:t> </a:t>
            </a:r>
            <a:r>
              <a:rPr lang="tr-TR" altLang="en-US" sz="1600" dirty="0" err="1"/>
              <a:t>used</a:t>
            </a:r>
            <a:r>
              <a:rPr lang="tr-TR" altLang="en-US" sz="1600" dirty="0"/>
              <a:t> in Project Design </a:t>
            </a:r>
            <a:r>
              <a:rPr lang="tr-TR" altLang="en-US" sz="1600" dirty="0" err="1"/>
              <a:t>Page</a:t>
            </a:r>
            <a:r>
              <a:rPr lang="tr-TR" altLang="en-US" sz="1600" dirty="0"/>
              <a:t>)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600" dirty="0">
                <a:hlinkClick r:id="rId4"/>
              </a:rPr>
              <a:t>https://dergipark.org.tr/en/download/article-file/19838</a:t>
            </a:r>
            <a:r>
              <a:rPr lang="tr-TR" altLang="en-US" sz="1600" dirty="0"/>
              <a:t> (</a:t>
            </a:r>
            <a:r>
              <a:rPr lang="en-US" sz="1600" dirty="0"/>
              <a:t>Analysis of Traffic Accidents in Turkey</a:t>
            </a:r>
            <a:r>
              <a:rPr lang="tr-TR" sz="1600" dirty="0"/>
              <a:t>,</a:t>
            </a:r>
            <a:r>
              <a:rPr lang="en-US" sz="1600" dirty="0"/>
              <a:t> </a:t>
            </a:r>
            <a:r>
              <a:rPr lang="tr-TR" sz="1600" dirty="0"/>
              <a:t>I</a:t>
            </a:r>
            <a:r>
              <a:rPr lang="en-US" sz="1600" dirty="0"/>
              <a:t>slim </a:t>
            </a:r>
            <a:r>
              <a:rPr lang="en-US" sz="1600" dirty="0" err="1"/>
              <a:t>Sungur</a:t>
            </a:r>
            <a:r>
              <a:rPr lang="en-US" sz="1600" dirty="0"/>
              <a:t>, Recep </a:t>
            </a:r>
            <a:r>
              <a:rPr lang="en-US" sz="1600" dirty="0" err="1"/>
              <a:t>Akdur</a:t>
            </a:r>
            <a:r>
              <a:rPr lang="en-US" sz="1600" dirty="0"/>
              <a:t> , </a:t>
            </a:r>
            <a:r>
              <a:rPr lang="en-US" sz="1600" dirty="0" err="1"/>
              <a:t>Birgül</a:t>
            </a:r>
            <a:r>
              <a:rPr lang="en-US" sz="1600" dirty="0"/>
              <a:t> </a:t>
            </a:r>
            <a:r>
              <a:rPr lang="en-US" sz="1600" dirty="0" err="1"/>
              <a:t>Piyal</a:t>
            </a:r>
            <a:r>
              <a:rPr lang="tr-TR" sz="1600" dirty="0"/>
              <a:t>) 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Poursadeghiyan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M,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Mazloumi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A,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Nasl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Saraji G,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Baneshi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MM,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Khammar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A, Ebrahimi MH. Using Image Processing in the Proposed Drowsiness Detection System Design. Iran J Public Health. 2018 Sep;47(9):1371-1378. PMID: 30320012; PMCID: PMC6174048.</a:t>
            </a:r>
            <a:endParaRPr lang="tr-TR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US" sz="1600" dirty="0"/>
              <a:t>Identification of Driver Drowsiness Using Image Processing </a:t>
            </a:r>
            <a:r>
              <a:rPr lang="en-US" sz="1600" dirty="0" err="1"/>
              <a:t>K.Praveen</a:t>
            </a:r>
            <a:r>
              <a:rPr lang="en-US" sz="1600" dirty="0"/>
              <a:t> Kumar, Srinivasa Rao </a:t>
            </a:r>
            <a:r>
              <a:rPr lang="en-US" sz="1600" dirty="0" err="1"/>
              <a:t>Thamanam</a:t>
            </a:r>
            <a:r>
              <a:rPr lang="en-US" sz="1600" dirty="0"/>
              <a:t>, M. Naresh Kumar</a:t>
            </a:r>
            <a:endParaRPr lang="tr-TR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600" dirty="0" err="1"/>
              <a:t>Gilbile</a:t>
            </a:r>
            <a:r>
              <a:rPr lang="tr-TR" altLang="en-US" sz="1600" dirty="0"/>
              <a:t>, P., </a:t>
            </a:r>
            <a:r>
              <a:rPr lang="tr-TR" altLang="en-US" sz="1600" dirty="0" err="1"/>
              <a:t>Bhore</a:t>
            </a:r>
            <a:r>
              <a:rPr lang="tr-TR" altLang="en-US" sz="1600" dirty="0"/>
              <a:t>, P., </a:t>
            </a:r>
            <a:r>
              <a:rPr lang="tr-TR" altLang="en-US" sz="1600" dirty="0" err="1"/>
              <a:t>Kadam</a:t>
            </a:r>
            <a:r>
              <a:rPr lang="tr-TR" altLang="en-US" sz="1600" dirty="0"/>
              <a:t>, A., </a:t>
            </a:r>
            <a:r>
              <a:rPr lang="tr-TR" altLang="en-US" sz="1600" dirty="0" err="1"/>
              <a:t>Balbudhe</a:t>
            </a:r>
            <a:r>
              <a:rPr lang="tr-TR" altLang="en-US" sz="1600" dirty="0"/>
              <a:t>, K. (2019). </a:t>
            </a:r>
            <a:r>
              <a:rPr lang="tr-TR" altLang="en-US" sz="1600" dirty="0" err="1"/>
              <a:t>Driver’s</a:t>
            </a:r>
            <a:r>
              <a:rPr lang="tr-TR" altLang="en-US" sz="1600" dirty="0"/>
              <a:t> </a:t>
            </a:r>
            <a:r>
              <a:rPr lang="tr-TR" altLang="en-US" sz="1600" dirty="0" err="1"/>
              <a:t>Drowsiness</a:t>
            </a:r>
            <a:r>
              <a:rPr lang="tr-TR" altLang="en-US" sz="1600" dirty="0"/>
              <a:t> </a:t>
            </a:r>
            <a:r>
              <a:rPr lang="tr-TR" altLang="en-US" sz="1600" dirty="0" err="1"/>
              <a:t>Detection</a:t>
            </a:r>
            <a:r>
              <a:rPr lang="tr-TR" altLang="en-US" sz="1600" dirty="0"/>
              <a:t> Using Image </a:t>
            </a:r>
            <a:r>
              <a:rPr lang="tr-TR" altLang="en-US" sz="1600" dirty="0" err="1"/>
              <a:t>Processing</a:t>
            </a:r>
            <a:r>
              <a:rPr lang="tr-TR" altLang="en-US" sz="1600" dirty="0"/>
              <a:t>. </a:t>
            </a:r>
            <a:r>
              <a:rPr lang="tr-TR" altLang="en-US" sz="1600" dirty="0" err="1"/>
              <a:t>In</a:t>
            </a:r>
            <a:r>
              <a:rPr lang="tr-TR" altLang="en-US" sz="1600" dirty="0"/>
              <a:t>: </a:t>
            </a:r>
            <a:r>
              <a:rPr lang="tr-TR" altLang="en-US" sz="1600" dirty="0" err="1"/>
              <a:t>Pandian</a:t>
            </a:r>
            <a:r>
              <a:rPr lang="tr-TR" altLang="en-US" sz="1600" dirty="0"/>
              <a:t>, D., Fernando, X., </a:t>
            </a:r>
            <a:r>
              <a:rPr lang="tr-TR" altLang="en-US" sz="1600" dirty="0" err="1"/>
              <a:t>Baig</a:t>
            </a:r>
            <a:r>
              <a:rPr lang="tr-TR" altLang="en-US" sz="1600" dirty="0"/>
              <a:t>, Z., </a:t>
            </a:r>
            <a:r>
              <a:rPr lang="tr-TR" altLang="en-US" sz="1600" dirty="0" err="1"/>
              <a:t>Shi</a:t>
            </a:r>
            <a:r>
              <a:rPr lang="tr-TR" altLang="en-US" sz="1600" dirty="0"/>
              <a:t>, F. (</a:t>
            </a:r>
            <a:r>
              <a:rPr lang="tr-TR" altLang="en-US" sz="1600" dirty="0" err="1"/>
              <a:t>eds</a:t>
            </a:r>
            <a:r>
              <a:rPr lang="tr-TR" altLang="en-US" sz="1600" dirty="0"/>
              <a:t>) </a:t>
            </a:r>
            <a:r>
              <a:rPr lang="tr-TR" altLang="en-US" sz="1600" dirty="0" err="1"/>
              <a:t>Proceedings</a:t>
            </a:r>
            <a:r>
              <a:rPr lang="tr-TR" altLang="en-US" sz="1600" dirty="0"/>
              <a:t> of </a:t>
            </a:r>
            <a:r>
              <a:rPr lang="tr-TR" altLang="en-US" sz="1600" dirty="0" err="1"/>
              <a:t>the</a:t>
            </a:r>
            <a:r>
              <a:rPr lang="tr-TR" altLang="en-US" sz="1600" dirty="0"/>
              <a:t> International Conference on ISMAC in </a:t>
            </a:r>
            <a:r>
              <a:rPr lang="tr-TR" altLang="en-US" sz="1600" dirty="0" err="1"/>
              <a:t>Computational</a:t>
            </a:r>
            <a:r>
              <a:rPr lang="tr-TR" altLang="en-US" sz="1600" dirty="0"/>
              <a:t> </a:t>
            </a:r>
            <a:r>
              <a:rPr lang="tr-TR" altLang="en-US" sz="1600" dirty="0" err="1"/>
              <a:t>Vision</a:t>
            </a:r>
            <a:r>
              <a:rPr lang="tr-TR" altLang="en-US" sz="1600" dirty="0"/>
              <a:t> </a:t>
            </a:r>
            <a:r>
              <a:rPr lang="tr-TR" altLang="en-US" sz="1600" dirty="0" err="1"/>
              <a:t>and</a:t>
            </a:r>
            <a:r>
              <a:rPr lang="tr-TR" altLang="en-US" sz="1600" dirty="0"/>
              <a:t> </a:t>
            </a:r>
            <a:r>
              <a:rPr lang="tr-TR" altLang="en-US" sz="1600" dirty="0" err="1"/>
              <a:t>Bio-Engineering</a:t>
            </a:r>
            <a:r>
              <a:rPr lang="tr-TR" altLang="en-US" sz="1600" dirty="0"/>
              <a:t> 2018 (ISMAC-CVB). ISMAC 2018. </a:t>
            </a:r>
            <a:r>
              <a:rPr lang="tr-TR" altLang="en-US" sz="1600" dirty="0" err="1"/>
              <a:t>Lecture</a:t>
            </a:r>
            <a:r>
              <a:rPr lang="tr-TR" altLang="en-US" sz="1600" dirty="0"/>
              <a:t> </a:t>
            </a:r>
            <a:r>
              <a:rPr lang="tr-TR" altLang="en-US" sz="1600" dirty="0" err="1"/>
              <a:t>Notes</a:t>
            </a:r>
            <a:r>
              <a:rPr lang="tr-TR" altLang="en-US" sz="1600" dirty="0"/>
              <a:t> in </a:t>
            </a:r>
            <a:r>
              <a:rPr lang="tr-TR" altLang="en-US" sz="1600" dirty="0" err="1"/>
              <a:t>Computational</a:t>
            </a:r>
            <a:r>
              <a:rPr lang="tr-TR" altLang="en-US" sz="1600" dirty="0"/>
              <a:t> </a:t>
            </a:r>
            <a:r>
              <a:rPr lang="tr-TR" altLang="en-US" sz="1600" dirty="0" err="1"/>
              <a:t>Vision</a:t>
            </a:r>
            <a:r>
              <a:rPr lang="tr-TR" altLang="en-US" sz="1600" dirty="0"/>
              <a:t> </a:t>
            </a:r>
            <a:r>
              <a:rPr lang="tr-TR" altLang="en-US" sz="1600" dirty="0" err="1"/>
              <a:t>and</a:t>
            </a:r>
            <a:r>
              <a:rPr lang="tr-TR" altLang="en-US" sz="1600" dirty="0"/>
              <a:t> </a:t>
            </a:r>
            <a:r>
              <a:rPr lang="tr-TR" altLang="en-US" sz="1600" dirty="0" err="1"/>
              <a:t>Biomechanics</a:t>
            </a:r>
            <a:r>
              <a:rPr lang="tr-TR" altLang="en-US" sz="1600" dirty="0"/>
              <a:t>, </a:t>
            </a:r>
            <a:r>
              <a:rPr lang="tr-TR" altLang="en-US" sz="1600" dirty="0" err="1"/>
              <a:t>vol</a:t>
            </a:r>
            <a:r>
              <a:rPr lang="tr-TR" altLang="en-US" sz="1600" dirty="0"/>
              <a:t> 30. </a:t>
            </a:r>
            <a:r>
              <a:rPr lang="tr-TR" altLang="en-US" sz="1600" dirty="0" err="1"/>
              <a:t>Springer</a:t>
            </a:r>
            <a:r>
              <a:rPr lang="tr-TR" altLang="en-US" sz="1600" dirty="0"/>
              <a:t>, </a:t>
            </a:r>
            <a:r>
              <a:rPr lang="tr-TR" altLang="en-US" sz="1600" dirty="0" err="1"/>
              <a:t>Cham</a:t>
            </a:r>
            <a:r>
              <a:rPr lang="tr-TR" altLang="en-US" sz="1600" dirty="0"/>
              <a:t>. https://doi.org/10.1007/978-3-030-00665-5_70</a:t>
            </a:r>
          </a:p>
          <a:p>
            <a:pPr marL="514350" indent="-514350" eaLnBrk="1" hangingPunct="1">
              <a:buFontTx/>
              <a:buAutoNum type="arabicPeriod"/>
            </a:pPr>
            <a:endParaRPr lang="tr-TR" altLang="en-US" sz="1600" dirty="0"/>
          </a:p>
          <a:p>
            <a:pPr marL="514350" indent="-514350" eaLnBrk="1" hangingPunct="1">
              <a:buFontTx/>
              <a:buNone/>
            </a:pPr>
            <a:br>
              <a:rPr lang="tr-TR" altLang="en-US" sz="1600" dirty="0"/>
            </a:br>
            <a:r>
              <a:rPr lang="tr-TR" altLang="en-US" sz="16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630</Words>
  <Application>Microsoft Office PowerPoint</Application>
  <PresentationFormat>Ekran Gösterisi (4:3)</PresentationFormat>
  <Paragraphs>70</Paragraphs>
  <Slides>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Roboto</vt:lpstr>
      <vt:lpstr>Tahoma</vt:lpstr>
      <vt:lpstr>Default Design</vt:lpstr>
      <vt:lpstr>Driver Drowsiness Detection System </vt:lpstr>
      <vt:lpstr>Content</vt:lpstr>
      <vt:lpstr>Project Definition</vt:lpstr>
      <vt:lpstr>What is done so far?</vt:lpstr>
      <vt:lpstr>What is done so far?</vt:lpstr>
      <vt:lpstr>What is done so far?</vt:lpstr>
      <vt:lpstr>What will I do from now on?</vt:lpstr>
      <vt:lpstr>Resources and References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Talha Yolcu</cp:lastModifiedBy>
  <cp:revision>238</cp:revision>
  <dcterms:created xsi:type="dcterms:W3CDTF">2007-08-26T20:02:13Z</dcterms:created>
  <dcterms:modified xsi:type="dcterms:W3CDTF">2022-12-06T18:05:18Z</dcterms:modified>
</cp:coreProperties>
</file>